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8"/>
  </p:notesMasterIdLst>
  <p:sldIdLst>
    <p:sldId id="450" r:id="rId2"/>
    <p:sldId id="466" r:id="rId3"/>
    <p:sldId id="451" r:id="rId4"/>
    <p:sldId id="452" r:id="rId5"/>
    <p:sldId id="467" r:id="rId6"/>
    <p:sldId id="468" r:id="rId7"/>
    <p:sldId id="469" r:id="rId8"/>
    <p:sldId id="470" r:id="rId9"/>
    <p:sldId id="453" r:id="rId10"/>
    <p:sldId id="454" r:id="rId11"/>
    <p:sldId id="471" r:id="rId12"/>
    <p:sldId id="472" r:id="rId13"/>
    <p:sldId id="455" r:id="rId14"/>
    <p:sldId id="473" r:id="rId15"/>
    <p:sldId id="474" r:id="rId16"/>
    <p:sldId id="456" r:id="rId17"/>
    <p:sldId id="457" r:id="rId18"/>
    <p:sldId id="475" r:id="rId19"/>
    <p:sldId id="342" r:id="rId20"/>
    <p:sldId id="348" r:id="rId21"/>
    <p:sldId id="413" r:id="rId22"/>
    <p:sldId id="458" r:id="rId23"/>
    <p:sldId id="343" r:id="rId24"/>
    <p:sldId id="476" r:id="rId25"/>
    <p:sldId id="344" r:id="rId26"/>
    <p:sldId id="477" r:id="rId27"/>
    <p:sldId id="403" r:id="rId28"/>
    <p:sldId id="404" r:id="rId29"/>
    <p:sldId id="345" r:id="rId30"/>
    <p:sldId id="486" r:id="rId31"/>
    <p:sldId id="485" r:id="rId32"/>
    <p:sldId id="484" r:id="rId33"/>
    <p:sldId id="405" r:id="rId34"/>
    <p:sldId id="407" r:id="rId35"/>
    <p:sldId id="441" r:id="rId36"/>
    <p:sldId id="408" r:id="rId37"/>
    <p:sldId id="409" r:id="rId38"/>
    <p:sldId id="410" r:id="rId39"/>
    <p:sldId id="459" r:id="rId40"/>
    <p:sldId id="460" r:id="rId41"/>
    <p:sldId id="461" r:id="rId42"/>
    <p:sldId id="462" r:id="rId43"/>
    <p:sldId id="478" r:id="rId44"/>
    <p:sldId id="346" r:id="rId45"/>
    <p:sldId id="347" r:id="rId46"/>
    <p:sldId id="479" r:id="rId47"/>
    <p:sldId id="480" r:id="rId48"/>
    <p:sldId id="349" r:id="rId49"/>
    <p:sldId id="481" r:id="rId50"/>
    <p:sldId id="482" r:id="rId51"/>
    <p:sldId id="350" r:id="rId52"/>
    <p:sldId id="483" r:id="rId53"/>
    <p:sldId id="351" r:id="rId54"/>
    <p:sldId id="463" r:id="rId55"/>
    <p:sldId id="464" r:id="rId56"/>
    <p:sldId id="465" r:id="rId57"/>
  </p:sldIdLst>
  <p:sldSz cx="9144000" cy="6858000" type="screen4x3"/>
  <p:notesSz cx="7099300" cy="10234613"/>
  <p:custDataLst>
    <p:tags r:id="rId59"/>
  </p:custDataLst>
  <p:defaultTextStyle>
    <a:defPPr>
      <a:defRPr lang="zh-CN"/>
    </a:defPPr>
    <a:lvl1pPr marL="0" lvl="0"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333300"/>
    <a:srgbClr val="FF3399"/>
    <a:srgbClr val="FFFF00"/>
    <a:srgbClr val="FF9999"/>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eaLnBrk="1" hangingPunct="1">
              <a:lnSpc>
                <a:spcPct val="100000"/>
              </a:lnSpc>
              <a:spcBef>
                <a:spcPct val="0"/>
              </a:spcBef>
              <a:buClrTx/>
            </a:pPr>
            <a:endParaRPr lang="en-US" altLang="x-none" sz="1300" dirty="0">
              <a:latin typeface="Arial" panose="020B0604020202020204" pitchFamily="34" charset="0"/>
              <a:ea typeface="宋体" panose="02010600030101010101" pitchFamily="2" charset="-122"/>
            </a:endParaRPr>
          </a:p>
        </p:txBody>
      </p:sp>
      <p:sp>
        <p:nvSpPr>
          <p:cNvPr id="3075" name="Rectangle 3"/>
          <p:cNvSpPr>
            <a:spLocks noGrp="1"/>
          </p:cNvSpPr>
          <p:nvPr>
            <p:ph type="dt" idx="1"/>
          </p:nvPr>
        </p:nvSpPr>
        <p:spPr>
          <a:xfrm>
            <a:off x="4021138" y="0"/>
            <a:ext cx="3076575" cy="511175"/>
          </a:xfrm>
          <a:prstGeom prst="rect">
            <a:avLst/>
          </a:prstGeom>
          <a:noFill/>
          <a:ln w="9525">
            <a:noFill/>
          </a:ln>
        </p:spPr>
        <p:txBody>
          <a:bodyPr lIns="99048" tIns="49524" rIns="99048" bIns="49524"/>
          <a:lstStyle/>
          <a:p>
            <a:pPr lvl="0" algn="r" defTabSz="990600" eaLnBrk="1" hangingPunct="1">
              <a:lnSpc>
                <a:spcPct val="100000"/>
              </a:lnSpc>
              <a:spcBef>
                <a:spcPct val="0"/>
              </a:spcBef>
              <a:buClrTx/>
            </a:pPr>
            <a:endParaRPr lang="en-US" altLang="x-none" sz="1300" dirty="0">
              <a:latin typeface="Arial" panose="020B0604020202020204" pitchFamily="34" charset="0"/>
              <a:ea typeface="宋体" panose="02010600030101010101" pitchFamily="2" charset="-122"/>
            </a:endParaRPr>
          </a:p>
        </p:txBody>
      </p:sp>
      <p:sp>
        <p:nvSpPr>
          <p:cNvPr id="3076" name="Rectangle 4"/>
          <p:cNvSpPr>
            <a:spLocks noGrp="1" noRot="1" noChangeAspect="1"/>
          </p:cNvSpPr>
          <p:nvPr>
            <p:ph type="sldImg" idx="2"/>
          </p:nvPr>
        </p:nvSpPr>
        <p:spPr>
          <a:xfrm>
            <a:off x="990600" y="768350"/>
            <a:ext cx="5118100" cy="3836988"/>
          </a:xfrm>
          <a:prstGeom prst="rect">
            <a:avLst/>
          </a:prstGeom>
          <a:noFill/>
          <a:ln w="9525">
            <a:noFill/>
          </a:ln>
        </p:spPr>
      </p:sp>
      <p:sp>
        <p:nvSpPr>
          <p:cNvPr id="3077" name="Rectangle 5"/>
          <p:cNvSpPr>
            <a:spLocks noGrp="1"/>
          </p:cNvSpPr>
          <p:nvPr>
            <p:ph type="body" sz="quarter" idx="3"/>
          </p:nvPr>
        </p:nvSpPr>
        <p:spPr>
          <a:xfrm>
            <a:off x="709613" y="4860925"/>
            <a:ext cx="5680075" cy="4605338"/>
          </a:xfrm>
          <a:prstGeom prst="rect">
            <a:avLst/>
          </a:prstGeom>
          <a:noFill/>
          <a:ln w="9525">
            <a:noFill/>
          </a:ln>
        </p:spPr>
        <p:txBody>
          <a:bodyPr lIns="99048" tIns="49524" rIns="99048" bIns="49524" anchor="ctr"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8" name="Rectangle 6"/>
          <p:cNvSpPr>
            <a:spLocks noGrp="1"/>
          </p:cNvSpPr>
          <p:nvPr>
            <p:ph type="ftr" sz="quarter" idx="4"/>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lnSpc>
                <a:spcPct val="100000"/>
              </a:lnSpc>
              <a:spcBef>
                <a:spcPct val="0"/>
              </a:spcBef>
              <a:buClrTx/>
            </a:pPr>
            <a:endParaRPr lang="en-US" altLang="x-none" sz="1300" dirty="0">
              <a:latin typeface="Arial" panose="020B0604020202020204" pitchFamily="34" charset="0"/>
              <a:ea typeface="宋体" panose="02010600030101010101" pitchFamily="2" charset="-122"/>
            </a:endParaRPr>
          </a:p>
        </p:txBody>
      </p:sp>
      <p:sp>
        <p:nvSpPr>
          <p:cNvPr id="3079" name="Rectangle 7"/>
          <p:cNvSpPr>
            <a:spLocks noGrp="1"/>
          </p:cNvSpPr>
          <p:nvPr>
            <p:ph type="sldNum" sz="quarter" idx="5"/>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lnSpc>
                <a:spcPct val="100000"/>
              </a:lnSpc>
              <a:spcBef>
                <a:spcPct val="0"/>
              </a:spcBef>
              <a:buClrTx/>
            </a:pPr>
            <a:fld id="{9A0DB2DC-4C9A-4742-B13C-FB6460FD3503}" type="slidenum">
              <a:rPr lang="en-US" altLang="zh-CN" sz="1300" dirty="0">
                <a:latin typeface="Arial" panose="020B0604020202020204" pitchFamily="34" charset="0"/>
                <a:ea typeface="宋体" panose="02010600030101010101" pitchFamily="2" charset="-122"/>
              </a:rPr>
              <a:pPr lvl="0" algn="r" defTabSz="990600" eaLnBrk="1" hangingPunct="1">
                <a:lnSpc>
                  <a:spcPct val="100000"/>
                </a:lnSpc>
                <a:spcBef>
                  <a:spcPct val="0"/>
                </a:spcBef>
                <a:buClrTx/>
              </a:pPr>
              <a:t>‹#›</a:t>
            </a:fld>
            <a:endParaRPr lang="en-US" altLang="zh-CN" sz="13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97282"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97283" name="Title Placeholder 1"/>
          <p:cNvSpPr>
            <a:spLocks noGrp="1"/>
          </p:cNvSpPr>
          <p:nvPr>
            <p:ph type="ctrTitle"/>
          </p:nvPr>
        </p:nvSpPr>
        <p:spPr>
          <a:xfrm>
            <a:off x="454025" y="3424238"/>
            <a:ext cx="8240713" cy="1058862"/>
          </a:xfrm>
          <a:prstGeom prst="rect">
            <a:avLst/>
          </a:prstGeom>
          <a:noFill/>
          <a:ln w="9525">
            <a:noFill/>
          </a:ln>
        </p:spPr>
        <p:txBody>
          <a:bodyPr lIns="0" tIns="0" rIns="0" bIns="0" anchor="ctr" anchorCtr="0"/>
          <a:lstStyle>
            <a:lvl1pPr lvl="0" algn="ctr">
              <a:buClrTx/>
              <a:buSzTx/>
              <a:buFontTx/>
              <a:defRPr sz="3600"/>
            </a:lvl1pPr>
          </a:lstStyle>
          <a:p>
            <a:pPr lvl="0"/>
            <a:endParaRPr lang="zh-CN" altLang="en-US" dirty="0"/>
          </a:p>
        </p:txBody>
      </p:sp>
      <p:sp>
        <p:nvSpPr>
          <p:cNvPr id="97284" name="Text Placeholder 2"/>
          <p:cNvSpPr>
            <a:spLocks noGrp="1"/>
          </p:cNvSpPr>
          <p:nvPr>
            <p:ph type="subTitle" idx="1"/>
          </p:nvPr>
        </p:nvSpPr>
        <p:spPr>
          <a:xfrm>
            <a:off x="454025" y="4765675"/>
            <a:ext cx="8248650" cy="812800"/>
          </a:xfrm>
          <a:prstGeom prst="rect">
            <a:avLst/>
          </a:prstGeom>
          <a:noFill/>
          <a:ln w="9525">
            <a:noFill/>
          </a:ln>
        </p:spPr>
        <p:txBody>
          <a:bodyPr lIns="0" tIns="0" rIns="0" bIns="0" anchor="ctr" anchorCtr="0"/>
          <a:lstStyle>
            <a:lvl1pPr lvl="0" algn="ctr">
              <a:buClr>
                <a:schemeClr val="tx2"/>
              </a:buClr>
              <a:buSzTx/>
              <a:buFont typeface="Wingdings" panose="05000000000000000000" pitchFamily="2" charset="2"/>
              <a:defRPr sz="2800">
                <a:solidFill>
                  <a:schemeClr val="bg1"/>
                </a:solidFill>
              </a:defRPr>
            </a:lvl1pPr>
            <a:lvl2pPr marL="1905" lvl="1" indent="0" algn="ctr">
              <a:buClr>
                <a:schemeClr val="tx2"/>
              </a:buClr>
              <a:buSzPct val="70000"/>
              <a:buFont typeface="Wingdings" panose="05000000000000000000" pitchFamily="2" charset="2"/>
              <a:buNone/>
              <a:defRPr sz="2800">
                <a:solidFill>
                  <a:schemeClr val="bg1"/>
                </a:solidFill>
              </a:defRPr>
            </a:lvl2pPr>
            <a:lvl3pPr marL="269875" lvl="2" indent="0" algn="ctr">
              <a:buClr>
                <a:schemeClr val="tx2"/>
              </a:buClr>
              <a:buSzTx/>
              <a:buFont typeface="Wingdings" panose="05000000000000000000" pitchFamily="2" charset="2"/>
              <a:buNone/>
              <a:defRPr sz="2800">
                <a:solidFill>
                  <a:schemeClr val="bg1"/>
                </a:solidFill>
              </a:defRPr>
            </a:lvl3pPr>
            <a:lvl4pPr marL="485775" lvl="3" indent="66675" algn="ctr">
              <a:buClr>
                <a:schemeClr val="tx2"/>
              </a:buClr>
              <a:buSzTx/>
              <a:buFont typeface="Wingdings" panose="05000000000000000000" pitchFamily="2" charset="2"/>
              <a:buNone/>
              <a:defRPr sz="2800">
                <a:solidFill>
                  <a:schemeClr val="bg1"/>
                </a:solidFill>
              </a:defRPr>
            </a:lvl4pPr>
            <a:lvl5pPr marL="741680" lvl="4" indent="80645" algn="ctr">
              <a:buClr>
                <a:schemeClr val="tx2"/>
              </a:buClr>
              <a:buSzTx/>
              <a:buFont typeface="Wingdings" panose="05000000000000000000" pitchFamily="2" charset="2"/>
              <a:buNone/>
              <a:defRPr sz="2800">
                <a:solidFill>
                  <a:schemeClr val="bg1"/>
                </a:solidFill>
              </a:defRPr>
            </a:lvl5pPr>
          </a:lstStyle>
          <a:p>
            <a:pPr lvl="0"/>
            <a:r>
              <a:rPr lang="en-US" altLang="zh-CN"/>
              <a:t>Click to edit Master subtitle style</a:t>
            </a: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4560" y="71438"/>
            <a:ext cx="206017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61104"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34060" cy="44973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2740" y="1809750"/>
            <a:ext cx="4034060" cy="44973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7" name="灯片编号占位符 6"/>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7" name="灯片编号占位符 6"/>
          <p:cNvSpPr>
            <a:spLocks noGrp="1"/>
          </p:cNvSpPr>
          <p:nvPr>
            <p:ph type="sldNum" sz="quarter" idx="12"/>
          </p:nvPr>
        </p:nvSpPr>
        <p:spPr/>
        <p:txBody>
          <a:body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6258"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96259"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a:t>Click to edit Master title style</a:t>
            </a:r>
          </a:p>
        </p:txBody>
      </p:sp>
      <p:sp>
        <p:nvSpPr>
          <p:cNvPr id="96260"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6261" name="Slide Number Placeholder 5"/>
          <p:cNvSpPr>
            <a:spLocks noGrp="1"/>
          </p:cNvSpPr>
          <p:nvPr>
            <p:ph type="sldNum" sz="quarter" idx="4"/>
          </p:nvPr>
        </p:nvSpPr>
        <p:spPr>
          <a:xfrm>
            <a:off x="8534400" y="6326188"/>
            <a:ext cx="563563" cy="365125"/>
          </a:xfrm>
          <a:prstGeom prst="rect">
            <a:avLst/>
          </a:prstGeom>
          <a:noFill/>
          <a:ln w="9525">
            <a:noFill/>
          </a:ln>
        </p:spPr>
        <p:txBody>
          <a:bodyPr anchor="ctr" anchorCtr="0"/>
          <a:lstStyle>
            <a:lvl1pPr algn="r">
              <a:buFont typeface="Arial" panose="020B0604020202020204" pitchFamily="34" charset="0"/>
              <a:defRPr sz="1200" b="0">
                <a:solidFill>
                  <a:schemeClr val="tx2"/>
                </a:solidFill>
                <a:latin typeface="Arial" panose="020B0604020202020204" pitchFamily="34" charset="0"/>
                <a:ea typeface="宋体" panose="02010600030101010101" pitchFamily="2" charset="-122"/>
              </a:defRPr>
            </a:lvl1pPr>
          </a:lstStyle>
          <a:p>
            <a:pPr lvl="0" eaLnBrk="1" hangingPunct="1">
              <a:lnSpc>
                <a:spcPct val="100000"/>
              </a:lnSpc>
              <a:spcBef>
                <a:spcPct val="0"/>
              </a:spcBef>
              <a:buClrTx/>
            </a:pPr>
            <a:fld id="{9A0DB2DC-4C9A-4742-B13C-FB6460FD3503}" type="slidenum">
              <a:rPr lang="zh-CN" altLang="en-US" dirty="0"/>
              <a:pPr lvl="0" eaLnBrk="1" hangingPunct="1">
                <a:lnSpc>
                  <a:spcPct val="100000"/>
                </a:lnSpc>
                <a:spcBef>
                  <a:spcPct val="0"/>
                </a:spcBef>
                <a:buClrTx/>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r" defTabSz="914400" rtl="0" eaLnBrk="0" fontAlgn="base" latinLnBrk="0" hangingPunct="0">
        <a:lnSpc>
          <a:spcPct val="100000"/>
        </a:lnSpc>
        <a:spcBef>
          <a:spcPct val="0"/>
        </a:spcBef>
        <a:spcAft>
          <a:spcPct val="0"/>
        </a:spcAft>
        <a:buNone/>
        <a:defRPr sz="2800" b="0" i="0" u="none" kern="1200" baseline="0">
          <a:solidFill>
            <a:schemeClr val="bg1"/>
          </a:solidFill>
          <a:latin typeface="+mj-lt"/>
          <a:ea typeface="+mj-ea"/>
          <a:cs typeface="+mj-cs"/>
        </a:defRPr>
      </a:lvl1pPr>
    </p:titleStyle>
    <p:bodyStyle>
      <a:lvl1pPr marL="0" lvl="0" indent="0" algn="l" defTabSz="914400" rtl="0" eaLnBrk="0" fontAlgn="base" latinLnBrk="0" hangingPunct="0">
        <a:lnSpc>
          <a:spcPct val="100000"/>
        </a:lnSpc>
        <a:spcBef>
          <a:spcPct val="20000"/>
        </a:spcBef>
        <a:spcAft>
          <a:spcPct val="0"/>
        </a:spcAft>
        <a:buClr>
          <a:schemeClr val="tx2"/>
        </a:buClr>
        <a:buFont typeface="Wingdings" panose="05000000000000000000" pitchFamily="2" charset="2"/>
        <a:buNone/>
        <a:defRPr sz="2200" b="0" i="0" u="none" kern="1200" baseline="0">
          <a:solidFill>
            <a:schemeClr val="tx2"/>
          </a:solidFill>
          <a:latin typeface="+mn-lt"/>
          <a:ea typeface="+mn-ea"/>
          <a:cs typeface="+mn-cs"/>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2000" b="0" i="0" u="none" kern="1200" baseline="0">
          <a:solidFill>
            <a:schemeClr val="tx1"/>
          </a:solidFill>
          <a:latin typeface="+mn-lt"/>
          <a:ea typeface="+mn-ea"/>
          <a:cs typeface="+mn-cs"/>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800" b="0" i="0" u="none" kern="1200" baseline="0">
          <a:solidFill>
            <a:schemeClr val="tx1"/>
          </a:solidFill>
          <a:latin typeface="+mn-lt"/>
          <a:ea typeface="+mn-ea"/>
          <a:cs typeface="+mn-cs"/>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80000"/>
        </a:lnSpc>
        <a:spcBef>
          <a:spcPct val="20000"/>
        </a:spcBef>
        <a:spcAft>
          <a:spcPct val="0"/>
        </a:spcAft>
        <a:buClr>
          <a:schemeClr val="hlink"/>
        </a:buClr>
        <a:buFont typeface="Wingdings" panose="05000000000000000000" pitchFamily="2" charset="2"/>
        <a:buNone/>
        <a:defRPr sz="2800" b="1"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333" y="2060893"/>
            <a:ext cx="7886700" cy="1500187"/>
          </a:xfrm>
        </p:spPr>
        <p:txBody>
          <a:bodyPr/>
          <a:lstStyle/>
          <a:p>
            <a:pPr algn="ctr"/>
            <a:r>
              <a:rPr lang="zh-CN" altLang="en-US" sz="5400">
                <a:solidFill>
                  <a:schemeClr val="tx1"/>
                </a:solidFill>
                <a:latin typeface="宋体" panose="02010600030101010101" pitchFamily="2" charset="-122"/>
                <a:ea typeface="宋体" panose="02010600030101010101" pitchFamily="2" charset="-122"/>
              </a:rPr>
              <a:t>第四章</a:t>
            </a:r>
            <a:r>
              <a:rPr lang="en-US" altLang="zh-CN" sz="5400">
                <a:solidFill>
                  <a:schemeClr val="tx1"/>
                </a:solidFill>
                <a:latin typeface="宋体" panose="02010600030101010101" pitchFamily="2" charset="-122"/>
                <a:ea typeface="宋体" panose="02010600030101010101" pitchFamily="2" charset="-122"/>
              </a:rPr>
              <a:t> </a:t>
            </a:r>
            <a:r>
              <a:rPr lang="zh-CN" altLang="en-US" sz="5400">
                <a:solidFill>
                  <a:schemeClr val="tx1"/>
                </a:solidFill>
                <a:latin typeface="宋体" panose="02010600030101010101" pitchFamily="2" charset="-122"/>
                <a:ea typeface="宋体" panose="02010600030101010101" pitchFamily="2" charset="-122"/>
              </a:rPr>
              <a:t>税制结构</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10</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9219" name="Rectangle 3"/>
          <p:cNvSpPr>
            <a:spLocks noGrp="1" noRot="1"/>
          </p:cNvSpPr>
          <p:nvPr>
            <p:ph type="body" idx="4294967295"/>
          </p:nvPr>
        </p:nvSpPr>
        <p:spPr/>
        <p:txBody>
          <a:bodyPr vert="horz" wrap="square" lIns="0" tIns="0" rIns="0" bIns="0" anchor="t" anchorCtr="0"/>
          <a:lstStyle/>
          <a:p>
            <a:pPr lvl="1">
              <a:buFont typeface="Wingdings" panose="05000000000000000000" pitchFamily="2" charset="2"/>
              <a:buChar char="l"/>
            </a:pPr>
            <a:endParaRPr lang="en-US" altLang="zh-CN" b="1" dirty="0">
              <a:effectLst>
                <a:outerShdw blurRad="38100" dist="38100" dir="2700000">
                  <a:srgbClr val="C0C0C0"/>
                </a:outerShdw>
              </a:effectLst>
              <a:ea typeface="仿宋_GB2312" pitchFamily="49" charset="-122"/>
            </a:endParaRPr>
          </a:p>
          <a:p>
            <a:pPr lvl="1">
              <a:buFont typeface="Wingdings" panose="05000000000000000000" pitchFamily="2" charset="2"/>
              <a:buChar char="l"/>
            </a:pPr>
            <a:endParaRPr lang="en-US" altLang="zh-CN" b="1" dirty="0">
              <a:effectLst>
                <a:outerShdw blurRad="38100" dist="38100" dir="2700000">
                  <a:srgbClr val="C0C0C0"/>
                </a:outerShdw>
              </a:effectLst>
              <a:ea typeface="仿宋_GB2312" pitchFamily="49" charset="-122"/>
            </a:endParaRPr>
          </a:p>
          <a:p>
            <a:pPr lvl="2">
              <a:buNone/>
            </a:pPr>
            <a:endParaRPr lang="en-US" altLang="zh-CN" b="1" dirty="0">
              <a:effectLst>
                <a:outerShdw blurRad="38100" dist="38100" dir="2700000">
                  <a:srgbClr val="C0C0C0"/>
                </a:outerShdw>
              </a:effectLst>
              <a:ea typeface="仿宋_GB2312" pitchFamily="49" charset="-122"/>
            </a:endParaRPr>
          </a:p>
        </p:txBody>
      </p:sp>
      <p:sp>
        <p:nvSpPr>
          <p:cNvPr id="9220" name="Text Box 6"/>
          <p:cNvSpPr txBox="1"/>
          <p:nvPr/>
        </p:nvSpPr>
        <p:spPr>
          <a:xfrm>
            <a:off x="1116013" y="3141663"/>
            <a:ext cx="1727200" cy="366712"/>
          </a:xfrm>
          <a:prstGeom prst="rect">
            <a:avLst/>
          </a:prstGeom>
          <a:noFill/>
          <a:ln w="9525">
            <a:noFill/>
          </a:ln>
        </p:spPr>
        <p:txBody>
          <a:bodyPr>
            <a:spAutoFit/>
          </a:bodyPr>
          <a:lstStyle/>
          <a:p>
            <a:pPr>
              <a:buClrTx/>
            </a:pPr>
            <a:endParaRPr lang="zh-CN" altLang="en-US" b="1" dirty="0">
              <a:latin typeface="Arial" panose="020B0604020202020204" pitchFamily="34" charset="0"/>
              <a:ea typeface="宋体" panose="02010600030101010101" pitchFamily="2" charset="-122"/>
            </a:endParaRPr>
          </a:p>
        </p:txBody>
      </p:sp>
      <p:sp>
        <p:nvSpPr>
          <p:cNvPr id="9221" name="Text Box 7"/>
          <p:cNvSpPr txBox="1"/>
          <p:nvPr/>
        </p:nvSpPr>
        <p:spPr>
          <a:xfrm>
            <a:off x="250825" y="3213100"/>
            <a:ext cx="1295400" cy="1169988"/>
          </a:xfrm>
          <a:prstGeom prst="rect">
            <a:avLst/>
          </a:prstGeom>
          <a:solidFill>
            <a:schemeClr val="accent1"/>
          </a:solidFill>
          <a:ln w="9525" cap="flat" cmpd="sng">
            <a:solidFill>
              <a:schemeClr val="hlink"/>
            </a:solidFill>
            <a:prstDash val="solid"/>
            <a:miter/>
            <a:headEnd type="none" w="med" len="med"/>
            <a:tailEnd type="none" w="med" len="med"/>
          </a:ln>
        </p:spPr>
        <p:txBody>
          <a:bodyPr>
            <a:spAutoFit/>
          </a:bodyPr>
          <a:lstStyle/>
          <a:p>
            <a:pPr>
              <a:spcBef>
                <a:spcPct val="50000"/>
              </a:spcBef>
              <a:buClrTx/>
            </a:pPr>
            <a:r>
              <a:rPr lang="zh-CN" altLang="en-US" sz="2800" b="1" dirty="0">
                <a:effectLst>
                  <a:outerShdw blurRad="38100" dist="38100" dir="2700000">
                    <a:srgbClr val="FFFFFF"/>
                  </a:outerShdw>
                </a:effectLst>
                <a:latin typeface="Arial" panose="020B0604020202020204" pitchFamily="34" charset="0"/>
                <a:ea typeface="仿宋_GB2312" pitchFamily="49" charset="-122"/>
              </a:rPr>
              <a:t>税制</a:t>
            </a:r>
          </a:p>
          <a:p>
            <a:pPr>
              <a:spcBef>
                <a:spcPct val="50000"/>
              </a:spcBef>
              <a:buClrTx/>
            </a:pPr>
            <a:r>
              <a:rPr lang="zh-CN" altLang="en-US" sz="2800" b="1" dirty="0">
                <a:effectLst>
                  <a:outerShdw blurRad="38100" dist="38100" dir="2700000">
                    <a:srgbClr val="FFFFFF"/>
                  </a:outerShdw>
                </a:effectLst>
                <a:latin typeface="Arial" panose="020B0604020202020204" pitchFamily="34" charset="0"/>
                <a:ea typeface="仿宋_GB2312" pitchFamily="49" charset="-122"/>
              </a:rPr>
              <a:t>结构</a:t>
            </a:r>
          </a:p>
        </p:txBody>
      </p:sp>
      <p:sp>
        <p:nvSpPr>
          <p:cNvPr id="9222" name="Text Box 8"/>
          <p:cNvSpPr txBox="1"/>
          <p:nvPr/>
        </p:nvSpPr>
        <p:spPr>
          <a:xfrm>
            <a:off x="2339975" y="2276475"/>
            <a:ext cx="1728788" cy="2593975"/>
          </a:xfrm>
          <a:prstGeom prst="rect">
            <a:avLst/>
          </a:prstGeom>
          <a:noFill/>
          <a:ln w="9525">
            <a:noFill/>
          </a:ln>
        </p:spPr>
        <p:txBody>
          <a:bodyPr>
            <a:spAutoFit/>
          </a:bodyPr>
          <a:lstStyle/>
          <a:p>
            <a:pPr>
              <a:spcBef>
                <a:spcPct val="50000"/>
              </a:spcBef>
              <a:buClrTx/>
            </a:pPr>
            <a:r>
              <a:rPr lang="zh-CN" altLang="en-US" sz="2000" b="1" dirty="0">
                <a:latin typeface="Arial" panose="020B0604020202020204" pitchFamily="34" charset="0"/>
                <a:ea typeface="仿宋_GB2312" pitchFamily="49" charset="-122"/>
              </a:rPr>
              <a:t>单一税制结构</a:t>
            </a:r>
          </a:p>
          <a:p>
            <a:pPr>
              <a:spcBef>
                <a:spcPct val="50000"/>
              </a:spcBef>
              <a:buClrTx/>
            </a:pPr>
            <a:endParaRPr lang="zh-CN" altLang="en-US" sz="2000" b="1" dirty="0">
              <a:latin typeface="Arial" panose="020B0604020202020204" pitchFamily="34" charset="0"/>
              <a:ea typeface="仿宋_GB2312" pitchFamily="49" charset="-122"/>
            </a:endParaRPr>
          </a:p>
          <a:p>
            <a:pPr>
              <a:spcBef>
                <a:spcPct val="50000"/>
              </a:spcBef>
              <a:buClrTx/>
            </a:pPr>
            <a:endParaRPr lang="zh-CN" altLang="en-US" sz="2000" b="1" dirty="0">
              <a:latin typeface="Arial" panose="020B0604020202020204" pitchFamily="34" charset="0"/>
              <a:ea typeface="仿宋_GB2312" pitchFamily="49" charset="-122"/>
            </a:endParaRPr>
          </a:p>
          <a:p>
            <a:pPr>
              <a:spcBef>
                <a:spcPct val="50000"/>
              </a:spcBef>
              <a:buClrTx/>
            </a:pPr>
            <a:endParaRPr lang="zh-CN" altLang="en-US" b="1" dirty="0">
              <a:latin typeface="Arial" panose="020B0604020202020204" pitchFamily="34" charset="0"/>
              <a:ea typeface="宋体" panose="02010600030101010101" pitchFamily="2" charset="-122"/>
            </a:endParaRPr>
          </a:p>
          <a:p>
            <a:pPr>
              <a:spcBef>
                <a:spcPct val="50000"/>
              </a:spcBef>
              <a:buClrTx/>
            </a:pPr>
            <a:endParaRPr lang="zh-CN" altLang="en-US" b="1" dirty="0">
              <a:latin typeface="Arial" panose="020B0604020202020204" pitchFamily="34" charset="0"/>
              <a:ea typeface="宋体" panose="02010600030101010101" pitchFamily="2" charset="-122"/>
            </a:endParaRPr>
          </a:p>
          <a:p>
            <a:pPr>
              <a:spcBef>
                <a:spcPct val="50000"/>
              </a:spcBef>
              <a:buClrTx/>
            </a:pPr>
            <a:r>
              <a:rPr lang="zh-CN" altLang="en-US" sz="2000" b="1" dirty="0">
                <a:latin typeface="Arial" panose="020B0604020202020204" pitchFamily="34" charset="0"/>
                <a:ea typeface="仿宋_GB2312" pitchFamily="49" charset="-122"/>
              </a:rPr>
              <a:t>复合税制结构</a:t>
            </a:r>
          </a:p>
        </p:txBody>
      </p:sp>
      <p:sp>
        <p:nvSpPr>
          <p:cNvPr id="9223" name="Text Box 9"/>
          <p:cNvSpPr txBox="1"/>
          <p:nvPr/>
        </p:nvSpPr>
        <p:spPr>
          <a:xfrm>
            <a:off x="4716463" y="1844675"/>
            <a:ext cx="2160587" cy="1768475"/>
          </a:xfrm>
          <a:prstGeom prst="rect">
            <a:avLst/>
          </a:prstGeom>
          <a:noFill/>
          <a:ln w="9525">
            <a:noFill/>
          </a:ln>
        </p:spPr>
        <p:txBody>
          <a:bodyPr>
            <a:spAutoFit/>
          </a:bodyPr>
          <a:lstStyle/>
          <a:p>
            <a:pPr>
              <a:spcBef>
                <a:spcPct val="50000"/>
              </a:spcBef>
              <a:buClrTx/>
            </a:pPr>
            <a:r>
              <a:rPr lang="zh-CN" altLang="en-US" sz="2000" b="1" dirty="0">
                <a:latin typeface="Arial" panose="020B0604020202020204" pitchFamily="34" charset="0"/>
                <a:ea typeface="仿宋_GB2312" pitchFamily="49" charset="-122"/>
              </a:rPr>
              <a:t>消费单一税制</a:t>
            </a:r>
          </a:p>
          <a:p>
            <a:pPr>
              <a:spcBef>
                <a:spcPct val="50000"/>
              </a:spcBef>
              <a:buClrTx/>
            </a:pPr>
            <a:r>
              <a:rPr lang="zh-CN" altLang="en-US" sz="2000" b="1" dirty="0">
                <a:latin typeface="Arial" panose="020B0604020202020204" pitchFamily="34" charset="0"/>
                <a:ea typeface="仿宋_GB2312" pitchFamily="49" charset="-122"/>
              </a:rPr>
              <a:t>土地单一税制</a:t>
            </a:r>
          </a:p>
          <a:p>
            <a:pPr>
              <a:spcBef>
                <a:spcPct val="50000"/>
              </a:spcBef>
              <a:buClrTx/>
            </a:pPr>
            <a:r>
              <a:rPr lang="zh-CN" altLang="en-US" sz="2000" b="1" dirty="0">
                <a:latin typeface="Arial" panose="020B0604020202020204" pitchFamily="34" charset="0"/>
                <a:ea typeface="仿宋_GB2312" pitchFamily="49" charset="-122"/>
              </a:rPr>
              <a:t>所得单一税制</a:t>
            </a:r>
          </a:p>
          <a:p>
            <a:pPr>
              <a:spcBef>
                <a:spcPct val="50000"/>
              </a:spcBef>
              <a:buClrTx/>
            </a:pPr>
            <a:r>
              <a:rPr lang="zh-CN" altLang="en-US" sz="2000" b="1" dirty="0">
                <a:latin typeface="Arial" panose="020B0604020202020204" pitchFamily="34" charset="0"/>
                <a:ea typeface="仿宋_GB2312" pitchFamily="49" charset="-122"/>
              </a:rPr>
              <a:t>资本单一税制</a:t>
            </a:r>
          </a:p>
        </p:txBody>
      </p:sp>
      <p:sp>
        <p:nvSpPr>
          <p:cNvPr id="9224" name="Text Box 10"/>
          <p:cNvSpPr txBox="1"/>
          <p:nvPr/>
        </p:nvSpPr>
        <p:spPr>
          <a:xfrm>
            <a:off x="4716463" y="3933825"/>
            <a:ext cx="3816350" cy="1768475"/>
          </a:xfrm>
          <a:prstGeom prst="rect">
            <a:avLst/>
          </a:prstGeom>
          <a:noFill/>
          <a:ln w="9525">
            <a:noFill/>
          </a:ln>
        </p:spPr>
        <p:txBody>
          <a:bodyPr>
            <a:spAutoFit/>
          </a:bodyPr>
          <a:lstStyle/>
          <a:p>
            <a:pPr>
              <a:spcBef>
                <a:spcPct val="50000"/>
              </a:spcBef>
              <a:buClrTx/>
            </a:pPr>
            <a:r>
              <a:rPr lang="zh-CN" altLang="en-US" sz="2000" b="1" dirty="0">
                <a:latin typeface="Arial" panose="020B0604020202020204" pitchFamily="34" charset="0"/>
                <a:ea typeface="仿宋_GB2312" pitchFamily="49" charset="-122"/>
              </a:rPr>
              <a:t>财产税为主体的税制结构</a:t>
            </a:r>
          </a:p>
          <a:p>
            <a:pPr>
              <a:spcBef>
                <a:spcPct val="50000"/>
              </a:spcBef>
              <a:buClrTx/>
            </a:pPr>
            <a:r>
              <a:rPr lang="zh-CN" altLang="en-US" sz="2000" b="1" dirty="0">
                <a:latin typeface="Arial" panose="020B0604020202020204" pitchFamily="34" charset="0"/>
                <a:ea typeface="仿宋_GB2312" pitchFamily="49" charset="-122"/>
              </a:rPr>
              <a:t>全值流转税为主体的税制结构</a:t>
            </a:r>
          </a:p>
          <a:p>
            <a:pPr>
              <a:spcBef>
                <a:spcPct val="50000"/>
              </a:spcBef>
              <a:buClrTx/>
            </a:pPr>
            <a:r>
              <a:rPr lang="zh-CN" altLang="en-US" sz="2000" b="1" dirty="0">
                <a:latin typeface="Arial" panose="020B0604020202020204" pitchFamily="34" charset="0"/>
                <a:ea typeface="仿宋_GB2312" pitchFamily="49" charset="-122"/>
              </a:rPr>
              <a:t>增值税为主体的税制结构</a:t>
            </a:r>
          </a:p>
          <a:p>
            <a:pPr>
              <a:spcBef>
                <a:spcPct val="50000"/>
              </a:spcBef>
              <a:buClrTx/>
            </a:pPr>
            <a:r>
              <a:rPr lang="zh-CN" altLang="en-US" sz="2000" b="1" dirty="0">
                <a:latin typeface="Arial" panose="020B0604020202020204" pitchFamily="34" charset="0"/>
                <a:ea typeface="仿宋_GB2312" pitchFamily="49" charset="-122"/>
              </a:rPr>
              <a:t>所得税为主体的税制结构</a:t>
            </a:r>
          </a:p>
        </p:txBody>
      </p:sp>
      <p:grpSp>
        <p:nvGrpSpPr>
          <p:cNvPr id="9225" name="组合 9224"/>
          <p:cNvGrpSpPr/>
          <p:nvPr/>
        </p:nvGrpSpPr>
        <p:grpSpPr>
          <a:xfrm>
            <a:off x="2124075" y="2565400"/>
            <a:ext cx="360363" cy="2160588"/>
            <a:chOff x="0" y="0"/>
            <a:chExt cx="540" cy="2028"/>
          </a:xfrm>
        </p:grpSpPr>
        <p:sp>
          <p:nvSpPr>
            <p:cNvPr id="9226" name="Line 12"/>
            <p:cNvSpPr/>
            <p:nvPr/>
          </p:nvSpPr>
          <p:spPr>
            <a:xfrm>
              <a:off x="0" y="0"/>
              <a:ext cx="0" cy="2028"/>
            </a:xfrm>
            <a:prstGeom prst="line">
              <a:avLst/>
            </a:prstGeom>
            <a:ln w="28575" cap="flat" cmpd="sng">
              <a:solidFill>
                <a:schemeClr val="accent2"/>
              </a:solidFill>
              <a:prstDash val="solid"/>
              <a:headEnd type="none" w="med" len="med"/>
              <a:tailEnd type="none" w="med" len="med"/>
            </a:ln>
          </p:spPr>
        </p:sp>
        <p:sp>
          <p:nvSpPr>
            <p:cNvPr id="9227" name="Line 13"/>
            <p:cNvSpPr/>
            <p:nvPr/>
          </p:nvSpPr>
          <p:spPr>
            <a:xfrm>
              <a:off x="0" y="2028"/>
              <a:ext cx="540" cy="0"/>
            </a:xfrm>
            <a:prstGeom prst="line">
              <a:avLst/>
            </a:prstGeom>
            <a:ln w="28575" cap="flat" cmpd="sng">
              <a:solidFill>
                <a:schemeClr val="accent2"/>
              </a:solidFill>
              <a:prstDash val="solid"/>
              <a:headEnd type="none" w="med" len="med"/>
              <a:tailEnd type="none" w="med" len="med"/>
            </a:ln>
          </p:spPr>
        </p:sp>
        <p:sp>
          <p:nvSpPr>
            <p:cNvPr id="9228" name="Line 14"/>
            <p:cNvSpPr/>
            <p:nvPr/>
          </p:nvSpPr>
          <p:spPr>
            <a:xfrm>
              <a:off x="0" y="0"/>
              <a:ext cx="540" cy="0"/>
            </a:xfrm>
            <a:prstGeom prst="line">
              <a:avLst/>
            </a:prstGeom>
            <a:ln w="28575" cap="flat" cmpd="sng">
              <a:solidFill>
                <a:schemeClr val="accent2"/>
              </a:solidFill>
              <a:prstDash val="solid"/>
              <a:headEnd type="none" w="med" len="med"/>
              <a:tailEnd type="none" w="med" len="med"/>
            </a:ln>
          </p:spPr>
        </p:sp>
      </p:grpSp>
      <p:sp>
        <p:nvSpPr>
          <p:cNvPr id="9229" name="Line 15"/>
          <p:cNvSpPr/>
          <p:nvPr/>
        </p:nvSpPr>
        <p:spPr>
          <a:xfrm>
            <a:off x="1547813" y="3716338"/>
            <a:ext cx="574675" cy="0"/>
          </a:xfrm>
          <a:prstGeom prst="line">
            <a:avLst/>
          </a:prstGeom>
          <a:ln w="28575" cap="flat" cmpd="sng">
            <a:solidFill>
              <a:schemeClr val="accent2"/>
            </a:solidFill>
            <a:prstDash val="solid"/>
            <a:headEnd type="none" w="med" len="med"/>
            <a:tailEnd type="none" w="med" len="med"/>
          </a:ln>
        </p:spPr>
      </p:sp>
      <p:grpSp>
        <p:nvGrpSpPr>
          <p:cNvPr id="9230" name="组合 9229"/>
          <p:cNvGrpSpPr/>
          <p:nvPr/>
        </p:nvGrpSpPr>
        <p:grpSpPr>
          <a:xfrm>
            <a:off x="4140200" y="2060575"/>
            <a:ext cx="576263" cy="1439863"/>
            <a:chOff x="0" y="0"/>
            <a:chExt cx="585" cy="1018"/>
          </a:xfrm>
        </p:grpSpPr>
        <p:sp>
          <p:nvSpPr>
            <p:cNvPr id="9231" name="Freeform 17"/>
            <p:cNvSpPr/>
            <p:nvPr/>
          </p:nvSpPr>
          <p:spPr>
            <a:xfrm>
              <a:off x="0" y="0"/>
              <a:ext cx="2" cy="1018"/>
            </a:xfrm>
            <a:custGeom>
              <a:avLst/>
              <a:gdLst>
                <a:gd name="txL" fmla="*/ 0 w 1"/>
                <a:gd name="txT" fmla="*/ 0 h 1018"/>
                <a:gd name="txR" fmla="*/ 1 w 1"/>
                <a:gd name="txB" fmla="*/ 1018 h 1018"/>
              </a:gdLst>
              <a:ahLst/>
              <a:cxnLst>
                <a:cxn ang="0">
                  <a:pos x="1" y="0"/>
                </a:cxn>
                <a:cxn ang="0">
                  <a:pos x="0" y="1018"/>
                </a:cxn>
              </a:cxnLst>
              <a:rect l="txL" t="txT" r="txR" b="txB"/>
              <a:pathLst>
                <a:path w="1" h="1018">
                  <a:moveTo>
                    <a:pt x="1" y="0"/>
                  </a:moveTo>
                  <a:lnTo>
                    <a:pt x="0" y="1018"/>
                  </a:lnTo>
                </a:path>
              </a:pathLst>
            </a:custGeom>
            <a:noFill/>
            <a:ln w="28575" cap="flat" cmpd="sng">
              <a:solidFill>
                <a:schemeClr val="accent2"/>
              </a:solidFill>
              <a:prstDash val="solid"/>
              <a:bevel/>
              <a:headEnd type="none" w="med" len="med"/>
              <a:tailEnd type="none" w="med" len="med"/>
            </a:ln>
          </p:spPr>
          <p:txBody>
            <a:bodyPr/>
            <a:lstStyle/>
            <a:p>
              <a:endParaRPr lang="zh-CN" altLang="en-US"/>
            </a:p>
          </p:txBody>
        </p:sp>
        <p:sp>
          <p:nvSpPr>
            <p:cNvPr id="9232" name="Line 18"/>
            <p:cNvSpPr/>
            <p:nvPr/>
          </p:nvSpPr>
          <p:spPr>
            <a:xfrm>
              <a:off x="2" y="0"/>
              <a:ext cx="540" cy="0"/>
            </a:xfrm>
            <a:prstGeom prst="line">
              <a:avLst/>
            </a:prstGeom>
            <a:ln w="28575" cap="flat" cmpd="sng">
              <a:solidFill>
                <a:schemeClr val="accent2"/>
              </a:solidFill>
              <a:prstDash val="solid"/>
              <a:headEnd type="none" w="med" len="med"/>
              <a:tailEnd type="none" w="med" len="med"/>
            </a:ln>
          </p:spPr>
        </p:sp>
        <p:sp>
          <p:nvSpPr>
            <p:cNvPr id="9233" name="Freeform 19"/>
            <p:cNvSpPr/>
            <p:nvPr/>
          </p:nvSpPr>
          <p:spPr>
            <a:xfrm>
              <a:off x="15" y="988"/>
              <a:ext cx="570" cy="1"/>
            </a:xfrm>
            <a:custGeom>
              <a:avLst/>
              <a:gdLst>
                <a:gd name="txL" fmla="*/ 0 w 570"/>
                <a:gd name="txT" fmla="*/ 0 h 1"/>
                <a:gd name="txR" fmla="*/ 570 w 570"/>
                <a:gd name="txB" fmla="*/ 1 h 1"/>
              </a:gdLst>
              <a:ahLst/>
              <a:cxnLst>
                <a:cxn ang="0">
                  <a:pos x="0" y="0"/>
                </a:cxn>
                <a:cxn ang="0">
                  <a:pos x="570" y="0"/>
                </a:cxn>
              </a:cxnLst>
              <a:rect l="txL" t="txT" r="txR" b="txB"/>
              <a:pathLst>
                <a:path w="570" h="1">
                  <a:moveTo>
                    <a:pt x="0" y="0"/>
                  </a:moveTo>
                  <a:lnTo>
                    <a:pt x="570" y="0"/>
                  </a:lnTo>
                </a:path>
              </a:pathLst>
            </a:custGeom>
            <a:noFill/>
            <a:ln w="28575" cap="flat" cmpd="sng">
              <a:solidFill>
                <a:schemeClr val="accent2"/>
              </a:solidFill>
              <a:prstDash val="solid"/>
              <a:bevel/>
              <a:headEnd type="none" w="med" len="med"/>
              <a:tailEnd type="none" w="med" len="med"/>
            </a:ln>
          </p:spPr>
          <p:txBody>
            <a:bodyPr/>
            <a:lstStyle/>
            <a:p>
              <a:endParaRPr lang="zh-CN" altLang="en-US"/>
            </a:p>
          </p:txBody>
        </p:sp>
        <p:sp>
          <p:nvSpPr>
            <p:cNvPr id="9234" name="Line 20"/>
            <p:cNvSpPr/>
            <p:nvPr/>
          </p:nvSpPr>
          <p:spPr>
            <a:xfrm>
              <a:off x="2" y="312"/>
              <a:ext cx="540" cy="0"/>
            </a:xfrm>
            <a:prstGeom prst="line">
              <a:avLst/>
            </a:prstGeom>
            <a:ln w="28575" cap="flat" cmpd="sng">
              <a:solidFill>
                <a:schemeClr val="accent2"/>
              </a:solidFill>
              <a:prstDash val="solid"/>
              <a:headEnd type="none" w="med" len="med"/>
              <a:tailEnd type="none" w="med" len="med"/>
            </a:ln>
          </p:spPr>
        </p:sp>
        <p:sp>
          <p:nvSpPr>
            <p:cNvPr id="9235" name="Line 21"/>
            <p:cNvSpPr/>
            <p:nvPr/>
          </p:nvSpPr>
          <p:spPr>
            <a:xfrm>
              <a:off x="2" y="624"/>
              <a:ext cx="540" cy="0"/>
            </a:xfrm>
            <a:prstGeom prst="line">
              <a:avLst/>
            </a:prstGeom>
            <a:ln w="28575" cap="flat" cmpd="sng">
              <a:solidFill>
                <a:schemeClr val="accent2"/>
              </a:solidFill>
              <a:prstDash val="solid"/>
              <a:headEnd type="none" w="med" len="med"/>
              <a:tailEnd type="none" w="med" len="med"/>
            </a:ln>
          </p:spPr>
        </p:sp>
      </p:grpSp>
      <p:grpSp>
        <p:nvGrpSpPr>
          <p:cNvPr id="9236" name="组合 9235"/>
          <p:cNvGrpSpPr/>
          <p:nvPr/>
        </p:nvGrpSpPr>
        <p:grpSpPr>
          <a:xfrm>
            <a:off x="4211638" y="4149725"/>
            <a:ext cx="504825" cy="1439863"/>
            <a:chOff x="0" y="0"/>
            <a:chExt cx="585" cy="1018"/>
          </a:xfrm>
        </p:grpSpPr>
        <p:sp>
          <p:nvSpPr>
            <p:cNvPr id="9237" name="Freeform 23"/>
            <p:cNvSpPr/>
            <p:nvPr/>
          </p:nvSpPr>
          <p:spPr>
            <a:xfrm>
              <a:off x="0" y="0"/>
              <a:ext cx="2" cy="1018"/>
            </a:xfrm>
            <a:custGeom>
              <a:avLst/>
              <a:gdLst>
                <a:gd name="txL" fmla="*/ 0 w 1"/>
                <a:gd name="txT" fmla="*/ 0 h 1018"/>
                <a:gd name="txR" fmla="*/ 1 w 1"/>
                <a:gd name="txB" fmla="*/ 1018 h 1018"/>
              </a:gdLst>
              <a:ahLst/>
              <a:cxnLst>
                <a:cxn ang="0">
                  <a:pos x="1" y="0"/>
                </a:cxn>
                <a:cxn ang="0">
                  <a:pos x="0" y="1018"/>
                </a:cxn>
              </a:cxnLst>
              <a:rect l="txL" t="txT" r="txR" b="txB"/>
              <a:pathLst>
                <a:path w="1" h="1018">
                  <a:moveTo>
                    <a:pt x="1" y="0"/>
                  </a:moveTo>
                  <a:lnTo>
                    <a:pt x="0" y="1018"/>
                  </a:lnTo>
                </a:path>
              </a:pathLst>
            </a:custGeom>
            <a:noFill/>
            <a:ln w="28575" cap="flat" cmpd="sng">
              <a:solidFill>
                <a:schemeClr val="accent2"/>
              </a:solidFill>
              <a:prstDash val="solid"/>
              <a:bevel/>
              <a:headEnd type="none" w="med" len="med"/>
              <a:tailEnd type="none" w="med" len="med"/>
            </a:ln>
          </p:spPr>
          <p:txBody>
            <a:bodyPr/>
            <a:lstStyle/>
            <a:p>
              <a:endParaRPr lang="zh-CN" altLang="en-US"/>
            </a:p>
          </p:txBody>
        </p:sp>
        <p:sp>
          <p:nvSpPr>
            <p:cNvPr id="9238" name="Line 24"/>
            <p:cNvSpPr/>
            <p:nvPr/>
          </p:nvSpPr>
          <p:spPr>
            <a:xfrm>
              <a:off x="2" y="0"/>
              <a:ext cx="539" cy="0"/>
            </a:xfrm>
            <a:prstGeom prst="line">
              <a:avLst/>
            </a:prstGeom>
            <a:ln w="28575" cap="flat" cmpd="sng">
              <a:solidFill>
                <a:schemeClr val="accent2"/>
              </a:solidFill>
              <a:prstDash val="solid"/>
              <a:headEnd type="none" w="med" len="med"/>
              <a:tailEnd type="none" w="med" len="med"/>
            </a:ln>
          </p:spPr>
        </p:sp>
        <p:sp>
          <p:nvSpPr>
            <p:cNvPr id="9239" name="Freeform 25"/>
            <p:cNvSpPr/>
            <p:nvPr/>
          </p:nvSpPr>
          <p:spPr>
            <a:xfrm>
              <a:off x="15" y="988"/>
              <a:ext cx="570" cy="1"/>
            </a:xfrm>
            <a:custGeom>
              <a:avLst/>
              <a:gdLst>
                <a:gd name="txL" fmla="*/ 0 w 570"/>
                <a:gd name="txT" fmla="*/ 0 h 1"/>
                <a:gd name="txR" fmla="*/ 570 w 570"/>
                <a:gd name="txB" fmla="*/ 1 h 1"/>
              </a:gdLst>
              <a:ahLst/>
              <a:cxnLst>
                <a:cxn ang="0">
                  <a:pos x="0" y="0"/>
                </a:cxn>
                <a:cxn ang="0">
                  <a:pos x="570" y="0"/>
                </a:cxn>
              </a:cxnLst>
              <a:rect l="txL" t="txT" r="txR" b="txB"/>
              <a:pathLst>
                <a:path w="570" h="1">
                  <a:moveTo>
                    <a:pt x="0" y="0"/>
                  </a:moveTo>
                  <a:lnTo>
                    <a:pt x="570" y="0"/>
                  </a:lnTo>
                </a:path>
              </a:pathLst>
            </a:custGeom>
            <a:noFill/>
            <a:ln w="28575" cap="flat" cmpd="sng">
              <a:solidFill>
                <a:schemeClr val="accent2"/>
              </a:solidFill>
              <a:prstDash val="solid"/>
              <a:bevel/>
              <a:headEnd type="none" w="med" len="med"/>
              <a:tailEnd type="none" w="med" len="med"/>
            </a:ln>
          </p:spPr>
          <p:txBody>
            <a:bodyPr/>
            <a:lstStyle/>
            <a:p>
              <a:endParaRPr lang="zh-CN" altLang="en-US"/>
            </a:p>
          </p:txBody>
        </p:sp>
        <p:sp>
          <p:nvSpPr>
            <p:cNvPr id="9240" name="Line 26"/>
            <p:cNvSpPr/>
            <p:nvPr/>
          </p:nvSpPr>
          <p:spPr>
            <a:xfrm>
              <a:off x="2" y="312"/>
              <a:ext cx="539" cy="0"/>
            </a:xfrm>
            <a:prstGeom prst="line">
              <a:avLst/>
            </a:prstGeom>
            <a:ln w="28575" cap="flat" cmpd="sng">
              <a:solidFill>
                <a:schemeClr val="accent2"/>
              </a:solidFill>
              <a:prstDash val="solid"/>
              <a:headEnd type="none" w="med" len="med"/>
              <a:tailEnd type="none" w="med" len="med"/>
            </a:ln>
          </p:spPr>
        </p:sp>
        <p:sp>
          <p:nvSpPr>
            <p:cNvPr id="9241" name="Line 27"/>
            <p:cNvSpPr/>
            <p:nvPr/>
          </p:nvSpPr>
          <p:spPr>
            <a:xfrm>
              <a:off x="2" y="624"/>
              <a:ext cx="539" cy="0"/>
            </a:xfrm>
            <a:prstGeom prst="line">
              <a:avLst/>
            </a:prstGeom>
            <a:ln w="28575" cap="flat" cmpd="sng">
              <a:solidFill>
                <a:schemeClr val="accent2"/>
              </a:solidFill>
              <a:prstDash val="solid"/>
              <a:headEnd type="none" w="med" len="med"/>
              <a:tailEnd type="none" w="med" len="med"/>
            </a:ln>
          </p:spPr>
        </p:sp>
      </p:gr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64" y="285728"/>
            <a:ext cx="5557838" cy="841375"/>
          </a:xfrm>
        </p:spPr>
        <p:txBody>
          <a:bodyPr/>
          <a:lstStyle/>
          <a:p>
            <a:pPr algn="l"/>
            <a:r>
              <a:rPr lang="zh-CN" altLang="en-US" sz="3200" b="1" dirty="0" smtClean="0">
                <a:solidFill>
                  <a:schemeClr val="tx1"/>
                </a:solidFill>
              </a:rPr>
              <a:t>复合税制的税制结构问题</a:t>
            </a:r>
            <a:endParaRPr lang="zh-CN" altLang="en-US" sz="3200" b="1" dirty="0">
              <a:solidFill>
                <a:schemeClr val="tx1"/>
              </a:solidFill>
            </a:endParaRPr>
          </a:p>
        </p:txBody>
      </p:sp>
      <p:sp>
        <p:nvSpPr>
          <p:cNvPr id="3" name="内容占位符 2"/>
          <p:cNvSpPr>
            <a:spLocks noGrp="1"/>
          </p:cNvSpPr>
          <p:nvPr>
            <p:ph idx="1"/>
          </p:nvPr>
        </p:nvSpPr>
        <p:spPr/>
        <p:txBody>
          <a:bodyPr/>
          <a:lstStyle/>
          <a:p>
            <a:r>
              <a:rPr lang="zh-CN" altLang="en-US" sz="2400" dirty="0" smtClean="0">
                <a:solidFill>
                  <a:schemeClr val="tx1"/>
                </a:solidFill>
              </a:rPr>
              <a:t>单一</a:t>
            </a:r>
            <a:r>
              <a:rPr lang="zh-CN" altLang="en-US" sz="2400" dirty="0" smtClean="0">
                <a:solidFill>
                  <a:schemeClr val="tx1"/>
                </a:solidFill>
              </a:rPr>
              <a:t>税制由于其自身缺乏弹性，难以发挥税收筹集财政收人和</a:t>
            </a:r>
            <a:r>
              <a:rPr lang="zh-CN" altLang="en-US" sz="2400" dirty="0" smtClean="0">
                <a:solidFill>
                  <a:schemeClr val="tx1"/>
                </a:solidFill>
              </a:rPr>
              <a:t>调节经济的</a:t>
            </a:r>
            <a:r>
              <a:rPr lang="zh-CN" altLang="en-US" sz="2400" dirty="0" smtClean="0">
                <a:solidFill>
                  <a:schemeClr val="tx1"/>
                </a:solidFill>
              </a:rPr>
              <a:t>作用</a:t>
            </a:r>
            <a:r>
              <a:rPr lang="zh-CN" altLang="en-US" sz="2400" dirty="0" smtClean="0">
                <a:solidFill>
                  <a:schemeClr val="tx1"/>
                </a:solidFill>
              </a:rPr>
              <a:t>，因此，从未</a:t>
            </a:r>
            <a:r>
              <a:rPr lang="zh-CN" altLang="en-US" sz="2400" dirty="0" smtClean="0">
                <a:solidFill>
                  <a:schemeClr val="tx1"/>
                </a:solidFill>
              </a:rPr>
              <a:t>被哪一个国家真正采用过</a:t>
            </a:r>
            <a:r>
              <a:rPr lang="zh-CN" altLang="en-US" sz="2400" dirty="0" smtClean="0">
                <a:solidFill>
                  <a:schemeClr val="tx1"/>
                </a:solidFill>
              </a:rPr>
              <a:t>。</a:t>
            </a:r>
            <a:endParaRPr lang="en-US" altLang="zh-CN" sz="2400" dirty="0" smtClean="0">
              <a:solidFill>
                <a:schemeClr val="tx1"/>
              </a:solidFill>
            </a:endParaRPr>
          </a:p>
          <a:p>
            <a:endParaRPr lang="en-US" altLang="zh-CN" sz="2400" dirty="0" smtClean="0">
              <a:solidFill>
                <a:schemeClr val="tx1"/>
              </a:solidFill>
            </a:endParaRPr>
          </a:p>
          <a:p>
            <a:r>
              <a:rPr lang="zh-CN" altLang="en-US" sz="2400" dirty="0" smtClean="0">
                <a:solidFill>
                  <a:schemeClr val="tx1"/>
                </a:solidFill>
              </a:rPr>
              <a:t>实践中，只有</a:t>
            </a:r>
            <a:r>
              <a:rPr lang="zh-CN" altLang="en-US" sz="2400" dirty="0" smtClean="0">
                <a:solidFill>
                  <a:schemeClr val="tx1"/>
                </a:solidFill>
              </a:rPr>
              <a:t>在复合税制下才涉及到税制结构问题，即税制体系内部税种之间的协调与配合问题，特别是税收体系中主体税种的选择及与其</a:t>
            </a:r>
            <a:r>
              <a:rPr lang="zh-CN" altLang="en-US" sz="2400" dirty="0" smtClean="0">
                <a:solidFill>
                  <a:schemeClr val="tx1"/>
                </a:solidFill>
              </a:rPr>
              <a:t>他税种的</a:t>
            </a:r>
            <a:r>
              <a:rPr lang="zh-CN" altLang="en-US" sz="2400" dirty="0" smtClean="0">
                <a:solidFill>
                  <a:schemeClr val="tx1"/>
                </a:solidFill>
              </a:rPr>
              <a:t>相互关系问题。</a:t>
            </a:r>
            <a:endParaRPr lang="zh-CN" altLang="en-US" sz="2400" dirty="0">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b="1" dirty="0" smtClean="0">
                <a:solidFill>
                  <a:schemeClr val="tx1"/>
                </a:solidFill>
              </a:rPr>
              <a:t>税制结构</a:t>
            </a:r>
            <a:endParaRPr lang="zh-CN" altLang="en-US" sz="3200" dirty="0"/>
          </a:p>
        </p:txBody>
      </p:sp>
      <p:sp>
        <p:nvSpPr>
          <p:cNvPr id="3" name="内容占位符 2"/>
          <p:cNvSpPr>
            <a:spLocks noGrp="1"/>
          </p:cNvSpPr>
          <p:nvPr>
            <p:ph idx="1"/>
          </p:nvPr>
        </p:nvSpPr>
        <p:spPr/>
        <p:txBody>
          <a:bodyPr/>
          <a:lstStyle/>
          <a:p>
            <a:r>
              <a:rPr lang="zh-CN" altLang="en-US" sz="2800" dirty="0" smtClean="0">
                <a:solidFill>
                  <a:schemeClr val="tx1"/>
                </a:solidFill>
              </a:rPr>
              <a:t>税制结构是一国税制体系建设的主体</a:t>
            </a:r>
            <a:r>
              <a:rPr lang="zh-CN" altLang="en-US" sz="2800" dirty="0" smtClean="0">
                <a:solidFill>
                  <a:schemeClr val="tx1"/>
                </a:solidFill>
              </a:rPr>
              <a:t>工程；</a:t>
            </a:r>
            <a:endParaRPr lang="en-US" altLang="zh-CN" sz="2800" dirty="0" smtClean="0">
              <a:solidFill>
                <a:schemeClr val="tx1"/>
              </a:solidFill>
            </a:endParaRPr>
          </a:p>
          <a:p>
            <a:r>
              <a:rPr lang="zh-CN" altLang="en-US" sz="2800" dirty="0" smtClean="0">
                <a:solidFill>
                  <a:schemeClr val="tx1"/>
                </a:solidFill>
              </a:rPr>
              <a:t>合理</a:t>
            </a:r>
            <a:r>
              <a:rPr lang="zh-CN" altLang="en-US" sz="2800" dirty="0" smtClean="0">
                <a:solidFill>
                  <a:schemeClr val="tx1"/>
                </a:solidFill>
              </a:rPr>
              <a:t>地设置各类税种，从而形成一个相互协调、相互补充的税制体系，是有效发挥税收职能作用的前提</a:t>
            </a:r>
            <a:r>
              <a:rPr lang="zh-CN" altLang="en-US" sz="2800" dirty="0" smtClean="0">
                <a:solidFill>
                  <a:schemeClr val="tx1"/>
                </a:solidFill>
              </a:rPr>
              <a:t>，也</a:t>
            </a:r>
            <a:r>
              <a:rPr lang="zh-CN" altLang="en-US" sz="2800" dirty="0" smtClean="0">
                <a:solidFill>
                  <a:schemeClr val="tx1"/>
                </a:solidFill>
              </a:rPr>
              <a:t>是</a:t>
            </a:r>
            <a:r>
              <a:rPr lang="zh-CN" altLang="en-US" sz="2800" dirty="0" smtClean="0">
                <a:solidFill>
                  <a:schemeClr val="tx1"/>
                </a:solidFill>
              </a:rPr>
              <a:t>充分体现税收公平与</a:t>
            </a:r>
            <a:r>
              <a:rPr lang="zh-CN" altLang="en-US" sz="2800" dirty="0" smtClean="0">
                <a:solidFill>
                  <a:schemeClr val="tx1"/>
                </a:solidFill>
              </a:rPr>
              <a:t>效率原则的有力保证。</a:t>
            </a:r>
            <a:endParaRPr lang="zh-CN" altLang="en-US" sz="2800" dirty="0">
              <a:solidFill>
                <a:schemeClr val="tx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idx="4294967295"/>
          </p:nvPr>
        </p:nvSpPr>
        <p:spPr/>
        <p:txBody>
          <a:bodyPr vert="horz" wrap="square" lIns="0" tIns="0" rIns="0" bIns="0" anchor="ctr" anchorCtr="0"/>
          <a:lstStyle/>
          <a:p>
            <a:pPr algn="l"/>
            <a:r>
              <a:rPr lang="zh-CN" altLang="en-US" dirty="0">
                <a:effectLst>
                  <a:outerShdw blurRad="38100" dist="38100" dir="2700000">
                    <a:srgbClr val="C0C0C0"/>
                  </a:outerShdw>
                </a:effectLst>
                <a:ea typeface="仿宋_GB2312" pitchFamily="49" charset="-122"/>
              </a:rPr>
              <a:t/>
            </a:r>
            <a:br>
              <a:rPr lang="zh-CN" altLang="en-US" dirty="0">
                <a:effectLst>
                  <a:outerShdw blurRad="38100" dist="38100" dir="2700000">
                    <a:srgbClr val="C0C0C0"/>
                  </a:outerShdw>
                </a:effectLst>
                <a:ea typeface="仿宋_GB2312" pitchFamily="49" charset="-122"/>
              </a:rPr>
            </a:br>
            <a:endParaRPr lang="zh-CN" altLang="en-US" dirty="0">
              <a:effectLst>
                <a:outerShdw blurRad="38100" dist="38100" dir="2700000">
                  <a:srgbClr val="C0C0C0"/>
                </a:outerShdw>
              </a:effectLst>
              <a:ea typeface="仿宋_GB2312" pitchFamily="49" charset="-122"/>
            </a:endParaRPr>
          </a:p>
        </p:txBody>
      </p:sp>
      <p:sp>
        <p:nvSpPr>
          <p:cNvPr id="10243" name="Rectangle 3"/>
          <p:cNvSpPr>
            <a:spLocks noGrp="1" noRot="1"/>
          </p:cNvSpPr>
          <p:nvPr>
            <p:ph type="body" idx="4294967295"/>
          </p:nvPr>
        </p:nvSpPr>
        <p:spPr/>
        <p:txBody>
          <a:bodyPr vert="horz" wrap="square" lIns="0" tIns="0" rIns="0" bIns="0" anchor="t" anchorCtr="0"/>
          <a:lstStyle/>
          <a:p>
            <a:r>
              <a:rPr lang="zh-CN" altLang="en-US" sz="3200" b="1" dirty="0" smtClean="0">
                <a:solidFill>
                  <a:schemeClr val="tx1"/>
                </a:solidFill>
                <a:effectLst>
                  <a:outerShdw blurRad="38100" dist="38100" dir="2700000">
                    <a:srgbClr val="C0C0C0"/>
                  </a:outerShdw>
                </a:effectLst>
                <a:latin typeface="仿宋_GB2312" pitchFamily="49" charset="-122"/>
                <a:ea typeface="仿宋_GB2312" pitchFamily="49" charset="-122"/>
              </a:rPr>
              <a:t>关于税制</a:t>
            </a:r>
            <a:r>
              <a:rPr lang="zh-CN" altLang="en-US" sz="3200" b="1" dirty="0">
                <a:solidFill>
                  <a:schemeClr val="tx1"/>
                </a:solidFill>
                <a:effectLst>
                  <a:outerShdw blurRad="38100" dist="38100" dir="2700000">
                    <a:srgbClr val="C0C0C0"/>
                  </a:outerShdw>
                </a:effectLst>
                <a:latin typeface="仿宋_GB2312" pitchFamily="49" charset="-122"/>
                <a:ea typeface="仿宋_GB2312" pitchFamily="49" charset="-122"/>
              </a:rPr>
              <a:t>结构的分类</a:t>
            </a:r>
            <a:endParaRPr lang="en-US" altLang="zh-CN" sz="3200" b="1" dirty="0">
              <a:solidFill>
                <a:schemeClr val="tx1"/>
              </a:solidFill>
              <a:latin typeface="仿宋_GB2312" pitchFamily="49" charset="-122"/>
              <a:ea typeface="仿宋_GB2312" pitchFamily="49" charset="-122"/>
            </a:endParaRPr>
          </a:p>
          <a:p>
            <a:r>
              <a:rPr lang="en-US" altLang="zh-CN" sz="2800" dirty="0">
                <a:solidFill>
                  <a:schemeClr val="tx1"/>
                </a:solidFill>
                <a:latin typeface="仿宋_GB2312" pitchFamily="49" charset="-122"/>
                <a:ea typeface="仿宋_GB2312" pitchFamily="49" charset="-122"/>
              </a:rPr>
              <a:t>    IMF</a:t>
            </a:r>
            <a:r>
              <a:rPr lang="zh-CN" altLang="en-US" sz="2800" dirty="0">
                <a:solidFill>
                  <a:schemeClr val="tx1"/>
                </a:solidFill>
                <a:latin typeface="仿宋_GB2312" pitchFamily="49" charset="-122"/>
                <a:ea typeface="仿宋_GB2312" pitchFamily="49" charset="-122"/>
              </a:rPr>
              <a:t>的分类：（</a:t>
            </a:r>
            <a:r>
              <a:rPr lang="en-US" altLang="zh-CN" sz="2800" dirty="0">
                <a:solidFill>
                  <a:schemeClr val="tx1"/>
                </a:solidFill>
                <a:latin typeface="仿宋_GB2312" pitchFamily="49" charset="-122"/>
                <a:ea typeface="仿宋_GB2312" pitchFamily="49" charset="-122"/>
              </a:rPr>
              <a:t>1</a:t>
            </a:r>
            <a:r>
              <a:rPr lang="zh-CN" altLang="en-US" sz="2800" dirty="0">
                <a:solidFill>
                  <a:schemeClr val="tx1"/>
                </a:solidFill>
                <a:latin typeface="仿宋_GB2312" pitchFamily="49" charset="-122"/>
                <a:ea typeface="仿宋_GB2312" pitchFamily="49" charset="-122"/>
              </a:rPr>
              <a:t>）所得、利润与资本税；</a:t>
            </a:r>
            <a:r>
              <a:rPr lang="en-US" altLang="zh-CN" sz="2800" dirty="0">
                <a:solidFill>
                  <a:schemeClr val="tx1"/>
                </a:solidFill>
                <a:latin typeface="仿宋_GB2312" pitchFamily="49" charset="-122"/>
                <a:ea typeface="仿宋_GB2312" pitchFamily="49" charset="-122"/>
              </a:rPr>
              <a:t>   </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2</a:t>
            </a:r>
            <a:r>
              <a:rPr lang="zh-CN" altLang="en-US" sz="2800" dirty="0">
                <a:solidFill>
                  <a:schemeClr val="tx1"/>
                </a:solidFill>
                <a:latin typeface="仿宋_GB2312" pitchFamily="49" charset="-122"/>
                <a:ea typeface="仿宋_GB2312" pitchFamily="49" charset="-122"/>
              </a:rPr>
              <a:t>）工薪税；（</a:t>
            </a:r>
            <a:r>
              <a:rPr lang="en-US" altLang="zh-CN" sz="2800" dirty="0">
                <a:solidFill>
                  <a:schemeClr val="tx1"/>
                </a:solidFill>
                <a:latin typeface="仿宋_GB2312" pitchFamily="49" charset="-122"/>
                <a:ea typeface="仿宋_GB2312" pitchFamily="49" charset="-122"/>
              </a:rPr>
              <a:t>3</a:t>
            </a:r>
            <a:r>
              <a:rPr lang="zh-CN" altLang="en-US" sz="2800" dirty="0">
                <a:solidFill>
                  <a:schemeClr val="tx1"/>
                </a:solidFill>
                <a:latin typeface="仿宋_GB2312" pitchFamily="49" charset="-122"/>
                <a:ea typeface="仿宋_GB2312" pitchFamily="49" charset="-122"/>
              </a:rPr>
              <a:t>）财产税；（</a:t>
            </a:r>
            <a:r>
              <a:rPr lang="en-US" altLang="zh-CN" sz="2800" dirty="0">
                <a:solidFill>
                  <a:schemeClr val="tx1"/>
                </a:solidFill>
                <a:latin typeface="仿宋_GB2312" pitchFamily="49" charset="-122"/>
                <a:ea typeface="仿宋_GB2312" pitchFamily="49" charset="-122"/>
              </a:rPr>
              <a:t>4</a:t>
            </a:r>
            <a:r>
              <a:rPr lang="zh-CN" altLang="en-US" sz="2800" dirty="0">
                <a:solidFill>
                  <a:schemeClr val="tx1"/>
                </a:solidFill>
                <a:latin typeface="仿宋_GB2312" pitchFamily="49" charset="-122"/>
                <a:ea typeface="仿宋_GB2312" pitchFamily="49" charset="-122"/>
              </a:rPr>
              <a:t>）货物和劳务税；（</a:t>
            </a:r>
            <a:r>
              <a:rPr lang="en-US" altLang="zh-CN" sz="2800" dirty="0">
                <a:solidFill>
                  <a:schemeClr val="tx1"/>
                </a:solidFill>
                <a:latin typeface="仿宋_GB2312" pitchFamily="49" charset="-122"/>
                <a:ea typeface="仿宋_GB2312" pitchFamily="49" charset="-122"/>
              </a:rPr>
              <a:t>5</a:t>
            </a:r>
            <a:r>
              <a:rPr lang="zh-CN" altLang="en-US" sz="2800" dirty="0">
                <a:solidFill>
                  <a:schemeClr val="tx1"/>
                </a:solidFill>
                <a:latin typeface="仿宋_GB2312" pitchFamily="49" charset="-122"/>
                <a:ea typeface="仿宋_GB2312" pitchFamily="49" charset="-122"/>
              </a:rPr>
              <a:t>）关税；（</a:t>
            </a:r>
            <a:r>
              <a:rPr lang="en-US" altLang="zh-CN" sz="2800" dirty="0">
                <a:solidFill>
                  <a:schemeClr val="tx1"/>
                </a:solidFill>
                <a:latin typeface="仿宋_GB2312" pitchFamily="49" charset="-122"/>
                <a:ea typeface="仿宋_GB2312" pitchFamily="49" charset="-122"/>
              </a:rPr>
              <a:t>6</a:t>
            </a:r>
            <a:r>
              <a:rPr lang="zh-CN" altLang="en-US" sz="2800" dirty="0">
                <a:solidFill>
                  <a:schemeClr val="tx1"/>
                </a:solidFill>
                <a:latin typeface="仿宋_GB2312" pitchFamily="49" charset="-122"/>
                <a:ea typeface="仿宋_GB2312" pitchFamily="49" charset="-122"/>
              </a:rPr>
              <a:t>）其他税。</a:t>
            </a:r>
          </a:p>
          <a:p>
            <a:r>
              <a:rPr lang="en-US" altLang="zh-CN" sz="2800" dirty="0">
                <a:solidFill>
                  <a:schemeClr val="tx1"/>
                </a:solidFill>
                <a:latin typeface="仿宋_GB2312" pitchFamily="49" charset="-122"/>
                <a:ea typeface="仿宋_GB2312" pitchFamily="49" charset="-122"/>
              </a:rPr>
              <a:t>    OECD</a:t>
            </a:r>
            <a:r>
              <a:rPr lang="zh-CN" altLang="en-US" sz="2800" dirty="0">
                <a:solidFill>
                  <a:schemeClr val="tx1"/>
                </a:solidFill>
                <a:latin typeface="仿宋_GB2312" pitchFamily="49" charset="-122"/>
                <a:ea typeface="仿宋_GB2312" pitchFamily="49" charset="-122"/>
              </a:rPr>
              <a:t>的分类：</a:t>
            </a:r>
            <a:r>
              <a:rPr lang="zh-CN" altLang="en-US" sz="2800" dirty="0">
                <a:solidFill>
                  <a:schemeClr val="tx1"/>
                </a:solidFill>
                <a:latin typeface="仿宋_GB2312" pitchFamily="49" charset="-122"/>
                <a:ea typeface="仿宋_GB2312" pitchFamily="49" charset="-122"/>
                <a:sym typeface="Wingdings" panose="05000000000000000000" pitchFamily="2" charset="2"/>
              </a:rPr>
              <a:t>（</a:t>
            </a:r>
            <a:r>
              <a:rPr lang="en-US" altLang="zh-CN" sz="2800" dirty="0">
                <a:solidFill>
                  <a:schemeClr val="tx1"/>
                </a:solidFill>
                <a:latin typeface="仿宋_GB2312" pitchFamily="49" charset="-122"/>
                <a:ea typeface="仿宋_GB2312" pitchFamily="49" charset="-122"/>
                <a:sym typeface="Wingdings" panose="05000000000000000000" pitchFamily="2" charset="2"/>
              </a:rPr>
              <a:t>1</a:t>
            </a:r>
            <a:r>
              <a:rPr lang="zh-CN" altLang="en-US" sz="2800" dirty="0">
                <a:solidFill>
                  <a:schemeClr val="tx1"/>
                </a:solidFill>
                <a:latin typeface="仿宋_GB2312" pitchFamily="49" charset="-122"/>
                <a:ea typeface="仿宋_GB2312" pitchFamily="49" charset="-122"/>
                <a:sym typeface="Wingdings" panose="05000000000000000000" pitchFamily="2" charset="2"/>
              </a:rPr>
              <a:t>）</a:t>
            </a:r>
            <a:r>
              <a:rPr lang="zh-CN" altLang="en-US" sz="2800" dirty="0">
                <a:solidFill>
                  <a:schemeClr val="tx1"/>
                </a:solidFill>
                <a:latin typeface="仿宋_GB2312" pitchFamily="49" charset="-122"/>
                <a:ea typeface="仿宋_GB2312" pitchFamily="49" charset="-122"/>
              </a:rPr>
              <a:t>所得、利润与资本税</a:t>
            </a:r>
            <a:r>
              <a:rPr lang="en-US" altLang="zh-CN" sz="2800" dirty="0">
                <a:solidFill>
                  <a:schemeClr val="tx1"/>
                </a:solidFill>
                <a:latin typeface="仿宋_GB2312" pitchFamily="49" charset="-122"/>
                <a:ea typeface="仿宋_GB2312" pitchFamily="49" charset="-122"/>
              </a:rPr>
              <a:t>;</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2</a:t>
            </a:r>
            <a:r>
              <a:rPr lang="zh-CN" altLang="en-US" sz="2800" dirty="0">
                <a:solidFill>
                  <a:schemeClr val="tx1"/>
                </a:solidFill>
                <a:latin typeface="仿宋_GB2312" pitchFamily="49" charset="-122"/>
                <a:ea typeface="仿宋_GB2312" pitchFamily="49" charset="-122"/>
              </a:rPr>
              <a:t>）社会保障缴款；（</a:t>
            </a:r>
            <a:r>
              <a:rPr lang="en-US" altLang="zh-CN" sz="2800" dirty="0">
                <a:solidFill>
                  <a:schemeClr val="tx1"/>
                </a:solidFill>
                <a:latin typeface="仿宋_GB2312" pitchFamily="49" charset="-122"/>
                <a:ea typeface="仿宋_GB2312" pitchFamily="49" charset="-122"/>
              </a:rPr>
              <a:t>3</a:t>
            </a:r>
            <a:r>
              <a:rPr lang="zh-CN" altLang="en-US" sz="2800" dirty="0">
                <a:solidFill>
                  <a:schemeClr val="tx1"/>
                </a:solidFill>
                <a:latin typeface="仿宋_GB2312" pitchFamily="49" charset="-122"/>
                <a:ea typeface="仿宋_GB2312" pitchFamily="49" charset="-122"/>
              </a:rPr>
              <a:t>）工薪税</a:t>
            </a:r>
            <a:r>
              <a:rPr lang="en-US" altLang="zh-CN" sz="2800" dirty="0">
                <a:solidFill>
                  <a:schemeClr val="tx1"/>
                </a:solidFill>
                <a:latin typeface="仿宋_GB2312" pitchFamily="49" charset="-122"/>
                <a:ea typeface="仿宋_GB2312" pitchFamily="49" charset="-122"/>
              </a:rPr>
              <a:t>;</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4</a:t>
            </a:r>
            <a:r>
              <a:rPr lang="zh-CN" altLang="en-US" sz="2800" dirty="0">
                <a:solidFill>
                  <a:schemeClr val="tx1"/>
                </a:solidFill>
                <a:latin typeface="仿宋_GB2312" pitchFamily="49" charset="-122"/>
                <a:ea typeface="仿宋_GB2312" pitchFamily="49" charset="-122"/>
              </a:rPr>
              <a:t>）财产税；（</a:t>
            </a:r>
            <a:r>
              <a:rPr lang="en-US" altLang="zh-CN" sz="2800" dirty="0">
                <a:solidFill>
                  <a:schemeClr val="tx1"/>
                </a:solidFill>
                <a:latin typeface="仿宋_GB2312" pitchFamily="49" charset="-122"/>
                <a:ea typeface="仿宋_GB2312" pitchFamily="49" charset="-122"/>
              </a:rPr>
              <a:t>5</a:t>
            </a:r>
            <a:r>
              <a:rPr lang="zh-CN" altLang="en-US" sz="2800" dirty="0">
                <a:solidFill>
                  <a:schemeClr val="tx1"/>
                </a:solidFill>
                <a:latin typeface="仿宋_GB2312" pitchFamily="49" charset="-122"/>
                <a:ea typeface="仿宋_GB2312" pitchFamily="49" charset="-122"/>
              </a:rPr>
              <a:t>）货物和劳务税；（</a:t>
            </a:r>
            <a:r>
              <a:rPr lang="en-US" altLang="zh-CN" sz="2800" dirty="0">
                <a:solidFill>
                  <a:schemeClr val="tx1"/>
                </a:solidFill>
                <a:latin typeface="仿宋_GB2312" pitchFamily="49" charset="-122"/>
                <a:ea typeface="仿宋_GB2312" pitchFamily="49" charset="-122"/>
              </a:rPr>
              <a:t>6</a:t>
            </a:r>
            <a:r>
              <a:rPr lang="zh-CN" altLang="en-US" sz="2800" dirty="0">
                <a:solidFill>
                  <a:schemeClr val="tx1"/>
                </a:solidFill>
                <a:latin typeface="仿宋_GB2312" pitchFamily="49" charset="-122"/>
                <a:ea typeface="仿宋_GB2312" pitchFamily="49" charset="-122"/>
              </a:rPr>
              <a:t>）其他税</a:t>
            </a:r>
            <a:r>
              <a:rPr lang="en-US" altLang="zh-CN" sz="2800" dirty="0">
                <a:solidFill>
                  <a:schemeClr val="tx1"/>
                </a:solidFill>
                <a:latin typeface="仿宋_GB2312" pitchFamily="49" charset="-122"/>
                <a:ea typeface="仿宋_GB2312" pitchFamily="49" charset="-122"/>
              </a:rPr>
              <a:t>。</a:t>
            </a:r>
            <a:endParaRPr lang="zh-CN" altLang="en-US" sz="2800" dirty="0">
              <a:solidFill>
                <a:schemeClr val="tx1"/>
              </a:solidFill>
              <a:latin typeface="仿宋_GB2312" pitchFamily="49" charset="-122"/>
              <a:ea typeface="仿宋_GB2312" pitchFamily="49" charset="-122"/>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dirty="0" smtClean="0">
                <a:solidFill>
                  <a:srgbClr val="FF3300"/>
                </a:solidFill>
              </a:rPr>
              <a:t>公认：</a:t>
            </a:r>
            <a:r>
              <a:rPr lang="zh-CN" altLang="en-US" sz="2800" dirty="0" smtClean="0">
                <a:solidFill>
                  <a:schemeClr val="tx1"/>
                </a:solidFill>
              </a:rPr>
              <a:t>一</a:t>
            </a:r>
            <a:r>
              <a:rPr lang="zh-CN" altLang="en-US" sz="2800" dirty="0" smtClean="0">
                <a:solidFill>
                  <a:schemeClr val="tx1"/>
                </a:solidFill>
              </a:rPr>
              <a:t>国税制结构的形成与发展，受其客观的社会经济条件的</a:t>
            </a:r>
            <a:r>
              <a:rPr lang="zh-CN" altLang="en-US" sz="2800" dirty="0" smtClean="0">
                <a:solidFill>
                  <a:schemeClr val="tx1"/>
                </a:solidFill>
              </a:rPr>
              <a:t>制约</a:t>
            </a:r>
            <a:r>
              <a:rPr lang="zh-CN" altLang="en-US" sz="2800" dirty="0" smtClean="0">
                <a:solidFill>
                  <a:schemeClr val="tx1"/>
                </a:solidFill>
              </a:rPr>
              <a:t>，不以人们的主观意志为</a:t>
            </a:r>
            <a:r>
              <a:rPr lang="zh-CN" altLang="en-US" sz="2800" dirty="0" smtClean="0">
                <a:solidFill>
                  <a:schemeClr val="tx1"/>
                </a:solidFill>
              </a:rPr>
              <a:t>转移。</a:t>
            </a:r>
            <a:endParaRPr lang="en-US" altLang="zh-CN" sz="2800" dirty="0" smtClean="0">
              <a:solidFill>
                <a:schemeClr val="tx1"/>
              </a:solidFill>
            </a:endParaRPr>
          </a:p>
          <a:p>
            <a:endParaRPr lang="en-US" altLang="zh-CN" sz="2400" dirty="0" smtClean="0">
              <a:solidFill>
                <a:schemeClr val="tx1"/>
              </a:solidFill>
            </a:endParaRPr>
          </a:p>
          <a:p>
            <a:r>
              <a:rPr lang="zh-CN" altLang="en-US" sz="2400" dirty="0" smtClean="0">
                <a:solidFill>
                  <a:schemeClr val="tx1"/>
                </a:solidFill>
              </a:rPr>
              <a:t>在现实社会，多数国家的税制结构</a:t>
            </a:r>
            <a:r>
              <a:rPr lang="zh-CN" altLang="en-US" sz="2400" b="1" i="1" dirty="0" smtClean="0">
                <a:solidFill>
                  <a:srgbClr val="0000CC"/>
                </a:solidFill>
              </a:rPr>
              <a:t>并非经过事前的完整设计或周密计划</a:t>
            </a:r>
            <a:r>
              <a:rPr lang="zh-CN" altLang="en-US" sz="2400" dirty="0" smtClean="0">
                <a:solidFill>
                  <a:schemeClr val="tx1"/>
                </a:solidFill>
              </a:rPr>
              <a:t>，它的形成与发展往往受到某个发展阶段社会经济体制、生产力发展状况、政府宏观管理水平等因素的影响与制约，同时也受政治上各派势力集团力量对比的左右，并在各种重大历史事件积累的基础上形成</a:t>
            </a:r>
            <a:r>
              <a:rPr lang="zh-CN" altLang="en-US" sz="2400" dirty="0" smtClean="0">
                <a:solidFill>
                  <a:schemeClr val="tx1"/>
                </a:solidFill>
              </a:rPr>
              <a:t>。</a:t>
            </a:r>
            <a:endParaRPr lang="zh-CN" altLang="en-US" sz="2400" dirty="0">
              <a:solidFill>
                <a:schemeClr val="tx1"/>
              </a:solidFill>
            </a:endParaRPr>
          </a:p>
        </p:txBody>
      </p:sp>
      <p:sp>
        <p:nvSpPr>
          <p:cNvPr id="4" name="Rectangle 2"/>
          <p:cNvSpPr>
            <a:spLocks noGrp="1" noRot="1"/>
          </p:cNvSpPr>
          <p:nvPr>
            <p:ph type="title"/>
          </p:nvPr>
        </p:nvSpPr>
        <p:spPr>
          <a:xfrm>
            <a:off x="1714480" y="71438"/>
            <a:ext cx="7429520" cy="1357298"/>
          </a:xfrm>
        </p:spPr>
        <p:txBody>
          <a:bodyPr vert="horz" wrap="square" lIns="0" tIns="0" rIns="0" bIns="0" anchor="ctr" anchorCtr="0"/>
          <a:lstStyle/>
          <a:p>
            <a:pPr algn="l"/>
            <a:r>
              <a:rPr lang="zh-CN" altLang="en-US" sz="4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二</a:t>
            </a:r>
            <a:r>
              <a:rPr lang="zh-CN" altLang="en-US" sz="44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、税制结构的主要决定因素</a:t>
            </a:r>
            <a:r>
              <a:rPr lang="zh-CN" altLang="en-US" sz="2400" dirty="0">
                <a:effectLst>
                  <a:outerShdw blurRad="38100" dist="38100" dir="2700000">
                    <a:srgbClr val="C0C0C0"/>
                  </a:outerShdw>
                </a:effectLst>
                <a:ea typeface="宋体" panose="02010600030101010101" pitchFamily="2" charset="-122"/>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64" y="214290"/>
            <a:ext cx="5557838" cy="841375"/>
          </a:xfrm>
        </p:spPr>
        <p:txBody>
          <a:bodyPr/>
          <a:lstStyle/>
          <a:p>
            <a:pPr algn="l"/>
            <a:r>
              <a:rPr lang="zh-CN" altLang="en-US" sz="3600" b="1" dirty="0" smtClean="0">
                <a:solidFill>
                  <a:schemeClr val="tx1"/>
                </a:solidFill>
              </a:rPr>
              <a:t>“最优”</a:t>
            </a:r>
            <a:r>
              <a:rPr lang="zh-CN" altLang="en-US" sz="3600" b="1" dirty="0" smtClean="0">
                <a:solidFill>
                  <a:schemeClr val="tx1"/>
                </a:solidFill>
              </a:rPr>
              <a:t>税制</a:t>
            </a:r>
            <a:r>
              <a:rPr lang="zh-CN" altLang="en-US" sz="3600" b="1" dirty="0" smtClean="0">
                <a:solidFill>
                  <a:schemeClr val="tx1"/>
                </a:solidFill>
              </a:rPr>
              <a:t>理论的疑惑？</a:t>
            </a:r>
            <a:endParaRPr lang="zh-CN" altLang="en-US" sz="3600" b="1" dirty="0">
              <a:solidFill>
                <a:schemeClr val="tx1"/>
              </a:solidFill>
            </a:endParaRPr>
          </a:p>
        </p:txBody>
      </p:sp>
      <p:sp>
        <p:nvSpPr>
          <p:cNvPr id="3" name="内容占位符 2"/>
          <p:cNvSpPr>
            <a:spLocks noGrp="1"/>
          </p:cNvSpPr>
          <p:nvPr>
            <p:ph idx="1"/>
          </p:nvPr>
        </p:nvSpPr>
        <p:spPr/>
        <p:txBody>
          <a:bodyPr/>
          <a:lstStyle/>
          <a:p>
            <a:r>
              <a:rPr lang="en-US" altLang="zh-CN" sz="2400" dirty="0" smtClean="0">
                <a:solidFill>
                  <a:schemeClr val="tx1"/>
                </a:solidFill>
              </a:rPr>
              <a:t>1</a:t>
            </a:r>
            <a:r>
              <a:rPr lang="zh-CN" altLang="en-US" sz="2400" dirty="0" smtClean="0">
                <a:solidFill>
                  <a:schemeClr val="tx1"/>
                </a:solidFill>
              </a:rPr>
              <a:t>、热衷于</a:t>
            </a:r>
            <a:r>
              <a:rPr lang="zh-CN" altLang="en-US" sz="2400" dirty="0" smtClean="0">
                <a:solidFill>
                  <a:schemeClr val="tx1"/>
                </a:solidFill>
              </a:rPr>
              <a:t>重</a:t>
            </a:r>
            <a:r>
              <a:rPr lang="zh-CN" altLang="en-US" sz="2400" dirty="0" smtClean="0">
                <a:solidFill>
                  <a:schemeClr val="tx1"/>
                </a:solidFill>
              </a:rPr>
              <a:t>塑税制</a:t>
            </a:r>
            <a:r>
              <a:rPr lang="zh-CN" altLang="en-US" sz="2400" dirty="0" smtClean="0">
                <a:solidFill>
                  <a:schemeClr val="tx1"/>
                </a:solidFill>
              </a:rPr>
              <a:t>模式的税收改革家</a:t>
            </a:r>
            <a:r>
              <a:rPr lang="zh-CN" altLang="en-US" sz="2400" dirty="0" smtClean="0">
                <a:solidFill>
                  <a:schemeClr val="tx1"/>
                </a:solidFill>
              </a:rPr>
              <a:t>们认为，按照</a:t>
            </a:r>
            <a:r>
              <a:rPr lang="zh-CN" altLang="en-US" sz="2400" dirty="0" smtClean="0">
                <a:solidFill>
                  <a:schemeClr val="tx1"/>
                </a:solidFill>
              </a:rPr>
              <a:t>“最优”税制理论</a:t>
            </a:r>
            <a:r>
              <a:rPr lang="zh-CN" altLang="en-US" sz="2400" dirty="0" smtClean="0">
                <a:solidFill>
                  <a:schemeClr val="tx1"/>
                </a:solidFill>
              </a:rPr>
              <a:t>，以数学的方法推导出一国理想</a:t>
            </a:r>
            <a:r>
              <a:rPr lang="zh-CN" altLang="en-US" sz="2400" dirty="0" smtClean="0">
                <a:solidFill>
                  <a:schemeClr val="tx1"/>
                </a:solidFill>
              </a:rPr>
              <a:t>的税制</a:t>
            </a:r>
            <a:r>
              <a:rPr lang="zh-CN" altLang="en-US" sz="2400" dirty="0" smtClean="0">
                <a:solidFill>
                  <a:schemeClr val="tx1"/>
                </a:solidFill>
              </a:rPr>
              <a:t>模式，并拿来作为</a:t>
            </a:r>
            <a:r>
              <a:rPr lang="zh-CN" altLang="en-US" sz="2400" dirty="0" smtClean="0">
                <a:solidFill>
                  <a:schemeClr val="tx1"/>
                </a:solidFill>
              </a:rPr>
              <a:t>税制改革的</a:t>
            </a:r>
            <a:r>
              <a:rPr lang="zh-CN" altLang="en-US" sz="2400" dirty="0" smtClean="0">
                <a:solidFill>
                  <a:schemeClr val="tx1"/>
                </a:solidFill>
              </a:rPr>
              <a:t>目标。</a:t>
            </a:r>
            <a:endParaRPr lang="en-US" altLang="zh-CN" sz="2400" dirty="0" smtClean="0">
              <a:solidFill>
                <a:schemeClr val="tx1"/>
              </a:solidFill>
            </a:endParaRPr>
          </a:p>
          <a:p>
            <a:r>
              <a:rPr lang="en-US" altLang="zh-CN" sz="2400" dirty="0" smtClean="0">
                <a:solidFill>
                  <a:schemeClr val="tx1"/>
                </a:solidFill>
              </a:rPr>
              <a:t>2</a:t>
            </a:r>
            <a:r>
              <a:rPr lang="zh-CN" altLang="en-US" sz="2400" dirty="0" smtClean="0">
                <a:solidFill>
                  <a:schemeClr val="tx1"/>
                </a:solidFill>
              </a:rPr>
              <a:t>、实践者发现，最优税制理论和理想化的设计，这些</a:t>
            </a:r>
            <a:r>
              <a:rPr lang="zh-CN" altLang="en-US" sz="2400" dirty="0" smtClean="0">
                <a:solidFill>
                  <a:schemeClr val="tx1"/>
                </a:solidFill>
              </a:rPr>
              <a:t>做法在实践中因其忽视特定的政策目标</a:t>
            </a:r>
            <a:r>
              <a:rPr lang="zh-CN" altLang="en-US" sz="2400" dirty="0" smtClean="0">
                <a:solidFill>
                  <a:schemeClr val="tx1"/>
                </a:solidFill>
              </a:rPr>
              <a:t>及其各国</a:t>
            </a:r>
            <a:r>
              <a:rPr lang="zh-CN" altLang="en-US" sz="2400" dirty="0" smtClean="0">
                <a:solidFill>
                  <a:schemeClr val="tx1"/>
                </a:solidFill>
              </a:rPr>
              <a:t>业</a:t>
            </a:r>
            <a:r>
              <a:rPr lang="zh-CN" altLang="en-US" sz="2400" dirty="0" smtClean="0">
                <a:solidFill>
                  <a:schemeClr val="tx1"/>
                </a:solidFill>
              </a:rPr>
              <a:t>已</a:t>
            </a:r>
            <a:r>
              <a:rPr lang="zh-CN" altLang="en-US" sz="2400" dirty="0" smtClean="0">
                <a:solidFill>
                  <a:schemeClr val="tx1"/>
                </a:solidFill>
              </a:rPr>
              <a:t>存在的具体国情而</a:t>
            </a:r>
            <a:r>
              <a:rPr lang="zh-CN" altLang="en-US" sz="2400" dirty="0" smtClean="0">
                <a:solidFill>
                  <a:schemeClr val="tx1"/>
                </a:solidFill>
              </a:rPr>
              <a:t>难以实现目标，</a:t>
            </a:r>
            <a:r>
              <a:rPr lang="zh-CN" altLang="en-US" sz="2400" dirty="0" smtClean="0">
                <a:solidFill>
                  <a:schemeClr val="tx1"/>
                </a:solidFill>
              </a:rPr>
              <a:t>并</a:t>
            </a:r>
            <a:r>
              <a:rPr lang="zh-CN" altLang="en-US" sz="2400" dirty="0" smtClean="0">
                <a:solidFill>
                  <a:schemeClr val="tx1"/>
                </a:solidFill>
              </a:rPr>
              <a:t>可能在经济实践中已经，或者将产生</a:t>
            </a:r>
            <a:r>
              <a:rPr lang="zh-CN" altLang="en-US" sz="2400" dirty="0" smtClean="0">
                <a:solidFill>
                  <a:schemeClr val="tx1"/>
                </a:solidFill>
              </a:rPr>
              <a:t>较大的负面影响</a:t>
            </a:r>
            <a:r>
              <a:rPr lang="zh-CN" altLang="en-US" sz="2400" dirty="0" smtClean="0">
                <a:solidFill>
                  <a:schemeClr val="tx1"/>
                </a:solidFill>
              </a:rPr>
              <a:t>。</a:t>
            </a:r>
            <a:endParaRPr lang="en-US" altLang="zh-CN" sz="2400" dirty="0" smtClean="0">
              <a:solidFill>
                <a:schemeClr val="tx1"/>
              </a:solidFill>
            </a:endParaRPr>
          </a:p>
          <a:p>
            <a:r>
              <a:rPr lang="zh-CN" altLang="en-US" sz="2400" dirty="0" smtClean="0">
                <a:solidFill>
                  <a:schemeClr val="tx1"/>
                </a:solidFill>
              </a:rPr>
              <a:t>综合，研究</a:t>
            </a:r>
            <a:r>
              <a:rPr lang="zh-CN" altLang="en-US" sz="2400" dirty="0" smtClean="0">
                <a:solidFill>
                  <a:schemeClr val="tx1"/>
                </a:solidFill>
              </a:rPr>
              <a:t>税制结构的</a:t>
            </a:r>
            <a:r>
              <a:rPr lang="zh-CN" altLang="en-US" sz="2400" dirty="0" smtClean="0">
                <a:solidFill>
                  <a:schemeClr val="tx1"/>
                </a:solidFill>
              </a:rPr>
              <a:t>过程，就是结合</a:t>
            </a:r>
            <a:r>
              <a:rPr lang="zh-CN" altLang="en-US" sz="2400" dirty="0" smtClean="0">
                <a:solidFill>
                  <a:schemeClr val="tx1"/>
                </a:solidFill>
              </a:rPr>
              <a:t>本国具体国情深入分析和研究经济发展规律的过程</a:t>
            </a:r>
            <a:r>
              <a:rPr lang="zh-CN" altLang="en-US" sz="2400" dirty="0" smtClean="0">
                <a:solidFill>
                  <a:schemeClr val="tx1"/>
                </a:solidFill>
              </a:rPr>
              <a:t>。</a:t>
            </a:r>
            <a:endParaRPr lang="zh-CN" altLang="en-US" sz="2400" dirty="0">
              <a:solidFill>
                <a:schemeClr val="tx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nvSpPr>
        <p:spPr>
          <a:xfrm>
            <a:off x="6937375" y="6245225"/>
            <a:ext cx="1901825" cy="476250"/>
          </a:xfrm>
          <a:prstGeom prst="rect">
            <a:avLst/>
          </a:prstGeom>
          <a:noFill/>
          <a:ln w="9525">
            <a:noFill/>
          </a:ln>
        </p:spPr>
        <p:txBody>
          <a:bodyPr/>
          <a:lstStyle/>
          <a:p>
            <a:pPr algn="r">
              <a:buClrTx/>
            </a:pPr>
            <a:endParaRPr lang="en-US" altLang="zh-CN" sz="14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1267" name="Rectangle 2"/>
          <p:cNvSpPr>
            <a:spLocks noGrp="1" noRot="1"/>
          </p:cNvSpPr>
          <p:nvPr>
            <p:ph type="title" idx="4294967295"/>
          </p:nvPr>
        </p:nvSpPr>
        <p:spPr>
          <a:xfrm>
            <a:off x="603250" y="476250"/>
            <a:ext cx="8540750" cy="671513"/>
          </a:xfrm>
        </p:spPr>
        <p:txBody>
          <a:bodyPr vert="horz" wrap="square" lIns="0" tIns="0" rIns="0" bIns="0" anchor="ctr" anchorCtr="0"/>
          <a:lstStyle/>
          <a:p>
            <a:pPr algn="ctr"/>
            <a:r>
              <a:rPr lang="zh-CN" altLang="en-US" sz="4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税制</a:t>
            </a:r>
            <a:r>
              <a:rPr lang="zh-CN" altLang="en-US" sz="44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结构</a:t>
            </a:r>
            <a:r>
              <a:rPr lang="zh-CN" altLang="en-US" sz="4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的四个决定</a:t>
            </a:r>
            <a:r>
              <a:rPr lang="zh-CN" altLang="en-US" sz="44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因素</a:t>
            </a:r>
            <a:r>
              <a:rPr lang="zh-CN" altLang="en-US" sz="2400" dirty="0">
                <a:effectLst>
                  <a:outerShdw blurRad="38100" dist="38100" dir="2700000">
                    <a:srgbClr val="C0C0C0"/>
                  </a:outerShdw>
                </a:effectLst>
                <a:ea typeface="宋体" panose="02010600030101010101" pitchFamily="2" charset="-122"/>
              </a:rPr>
              <a:t> </a:t>
            </a:r>
          </a:p>
        </p:txBody>
      </p:sp>
      <p:sp>
        <p:nvSpPr>
          <p:cNvPr id="11268" name="Rectangle 3"/>
          <p:cNvSpPr>
            <a:spLocks noGrp="1" noRot="1"/>
          </p:cNvSpPr>
          <p:nvPr>
            <p:ph type="body" idx="4294967295"/>
          </p:nvPr>
        </p:nvSpPr>
        <p:spPr>
          <a:xfrm>
            <a:off x="428596" y="1528763"/>
            <a:ext cx="8572560" cy="4686319"/>
          </a:xfrm>
        </p:spPr>
        <p:txBody>
          <a:bodyPr vert="horz" wrap="square" lIns="0" tIns="0" rIns="0" bIns="0" anchor="t" anchorCtr="0"/>
          <a:lstStyle/>
          <a:p>
            <a:r>
              <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rPr>
              <a:t>（一）经济因素</a:t>
            </a:r>
            <a:r>
              <a:rPr lang="zh-CN" altLang="en-US" sz="2800" b="1" dirty="0">
                <a:effectLst>
                  <a:outerShdw blurRad="38100" dist="38100" dir="2700000">
                    <a:srgbClr val="C0C0C0"/>
                  </a:outerShdw>
                </a:effectLst>
                <a:latin typeface="仿宋_GB2312" pitchFamily="49" charset="-122"/>
                <a:ea typeface="仿宋_GB2312" pitchFamily="49" charset="-122"/>
              </a:rPr>
              <a:t> </a:t>
            </a:r>
          </a:p>
          <a:p>
            <a:pPr lvl="1"/>
            <a:r>
              <a:rPr lang="zh-CN" altLang="en-US" sz="2800" b="1" dirty="0">
                <a:effectLst>
                  <a:outerShdw blurRad="38100" dist="38100" dir="2700000">
                    <a:srgbClr val="C0C0C0"/>
                  </a:outerShdw>
                </a:effectLst>
                <a:latin typeface="仿宋_GB2312" pitchFamily="49" charset="-122"/>
                <a:ea typeface="仿宋_GB2312" pitchFamily="49" charset="-122"/>
              </a:rPr>
              <a:t>社会生产力发展水平，并由社会生产力水平决定的经济结构。 </a:t>
            </a:r>
            <a:r>
              <a:rPr lang="zh-CN" altLang="en-US" sz="2800" dirty="0">
                <a:effectLst>
                  <a:outerShdw blurRad="38100" dist="38100" dir="2700000">
                    <a:srgbClr val="C0C0C0"/>
                  </a:outerShdw>
                </a:effectLst>
                <a:latin typeface="仿宋_GB2312" pitchFamily="49" charset="-122"/>
                <a:ea typeface="仿宋_GB2312" pitchFamily="49" charset="-122"/>
              </a:rPr>
              <a:t> </a:t>
            </a:r>
            <a:endParaRPr lang="zh-CN" altLang="en-US" sz="2800" b="1" dirty="0">
              <a:effectLst>
                <a:outerShdw blurRad="38100" dist="38100" dir="2700000">
                  <a:srgbClr val="C0C0C0"/>
                </a:outerShdw>
              </a:effectLst>
              <a:latin typeface="仿宋_GB2312" pitchFamily="49" charset="-122"/>
              <a:ea typeface="仿宋_GB2312" pitchFamily="49" charset="-122"/>
            </a:endParaRPr>
          </a:p>
          <a:p>
            <a:pPr lvl="2">
              <a:buNone/>
            </a:pPr>
            <a:r>
              <a:rPr lang="zh-CN" altLang="en-US" sz="2800" dirty="0">
                <a:solidFill>
                  <a:schemeClr val="tx2"/>
                </a:solidFill>
                <a:effectLst>
                  <a:outerShdw blurRad="38100" dist="38100" dir="2700000">
                    <a:srgbClr val="C0C0C0"/>
                  </a:outerShdw>
                </a:effectLst>
                <a:latin typeface="仿宋_GB2312" pitchFamily="49" charset="-122"/>
                <a:ea typeface="仿宋_GB2312" pitchFamily="49" charset="-122"/>
              </a:rPr>
              <a:t>纵向来看</a:t>
            </a:r>
            <a:r>
              <a:rPr lang="zh-CN" altLang="en-US" sz="2800" dirty="0">
                <a:effectLst>
                  <a:outerShdw blurRad="38100" dist="38100" dir="2700000">
                    <a:srgbClr val="C0C0C0"/>
                  </a:outerShdw>
                </a:effectLst>
                <a:latin typeface="仿宋_GB2312" pitchFamily="49" charset="-122"/>
                <a:ea typeface="仿宋_GB2312" pitchFamily="49" charset="-122"/>
              </a:rPr>
              <a:t>：历史上经历了古老的</a:t>
            </a: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直接税</a:t>
            </a:r>
            <a:r>
              <a:rPr lang="zh-CN" altLang="en-US" sz="2800" dirty="0">
                <a:effectLst>
                  <a:outerShdw blurRad="38100" dist="38100" dir="2700000">
                    <a:srgbClr val="C0C0C0"/>
                  </a:outerShdw>
                </a:effectLst>
                <a:latin typeface="仿宋_GB2312" pitchFamily="49" charset="-122"/>
                <a:ea typeface="仿宋_GB2312" pitchFamily="49" charset="-122"/>
              </a:rPr>
              <a:t>→</a:t>
            </a: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间接</a:t>
            </a:r>
          </a:p>
          <a:p>
            <a:pPr lvl="2">
              <a:buNone/>
            </a:pP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税</a:t>
            </a:r>
            <a:r>
              <a:rPr lang="zh-CN" altLang="en-US" sz="2800" dirty="0">
                <a:effectLst>
                  <a:outerShdw blurRad="38100" dist="38100" dir="2700000">
                    <a:srgbClr val="C0C0C0"/>
                  </a:outerShdw>
                </a:effectLst>
                <a:latin typeface="仿宋_GB2312" pitchFamily="49" charset="-122"/>
                <a:ea typeface="仿宋_GB2312" pitchFamily="49" charset="-122"/>
              </a:rPr>
              <a:t>→</a:t>
            </a: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现代直接税</a:t>
            </a:r>
            <a:r>
              <a:rPr lang="zh-CN" altLang="en-US" sz="2800" dirty="0">
                <a:effectLst>
                  <a:outerShdw blurRad="38100" dist="38100" dir="2700000">
                    <a:srgbClr val="C0C0C0"/>
                  </a:outerShdw>
                </a:effectLst>
                <a:latin typeface="仿宋_GB2312" pitchFamily="49" charset="-122"/>
                <a:ea typeface="仿宋_GB2312" pitchFamily="49" charset="-122"/>
              </a:rPr>
              <a:t>，这种发展进程与经济结构的</a:t>
            </a:r>
          </a:p>
          <a:p>
            <a:pPr lvl="2">
              <a:buNone/>
            </a:pPr>
            <a:r>
              <a:rPr lang="zh-CN" altLang="en-US" sz="2800" dirty="0">
                <a:effectLst>
                  <a:outerShdw blurRad="38100" dist="38100" dir="2700000">
                    <a:srgbClr val="C0C0C0"/>
                  </a:outerShdw>
                </a:effectLst>
                <a:latin typeface="仿宋_GB2312" pitchFamily="49" charset="-122"/>
                <a:ea typeface="仿宋_GB2312" pitchFamily="49" charset="-122"/>
              </a:rPr>
              <a:t>发展相联系。</a:t>
            </a:r>
          </a:p>
          <a:p>
            <a:pPr lvl="2">
              <a:buNone/>
            </a:pPr>
            <a:endParaRPr lang="zh-CN" altLang="en-US" sz="2800" dirty="0">
              <a:solidFill>
                <a:schemeClr val="tx2"/>
              </a:solidFill>
              <a:effectLst>
                <a:outerShdw blurRad="38100" dist="38100" dir="2700000">
                  <a:srgbClr val="C0C0C0"/>
                </a:outerShdw>
              </a:effectLst>
              <a:latin typeface="仿宋_GB2312" pitchFamily="49" charset="-122"/>
              <a:ea typeface="仿宋_GB2312" pitchFamily="49" charset="-122"/>
            </a:endParaRPr>
          </a:p>
          <a:p>
            <a:pPr lvl="2">
              <a:buNone/>
            </a:pPr>
            <a:r>
              <a:rPr lang="zh-CN" altLang="en-US" sz="2800" dirty="0">
                <a:solidFill>
                  <a:schemeClr val="tx2"/>
                </a:solidFill>
                <a:effectLst>
                  <a:outerShdw blurRad="38100" dist="38100" dir="2700000">
                    <a:srgbClr val="C0C0C0"/>
                  </a:outerShdw>
                </a:effectLst>
                <a:latin typeface="仿宋_GB2312" pitchFamily="49" charset="-122"/>
                <a:ea typeface="仿宋_GB2312" pitchFamily="49" charset="-122"/>
              </a:rPr>
              <a:t>横向来看</a:t>
            </a:r>
            <a:r>
              <a:rPr lang="zh-CN" altLang="en-US" sz="2800" dirty="0">
                <a:effectLst>
                  <a:outerShdw blurRad="38100" dist="38100" dir="2700000">
                    <a:srgbClr val="C0C0C0"/>
                  </a:outerShdw>
                </a:effectLst>
                <a:latin typeface="仿宋_GB2312" pitchFamily="49" charset="-122"/>
                <a:ea typeface="仿宋_GB2312" pitchFamily="49" charset="-122"/>
              </a:rPr>
              <a:t>：生产力发展水平不同造成发达国家</a:t>
            </a:r>
          </a:p>
          <a:p>
            <a:pPr lvl="2">
              <a:buNone/>
            </a:pPr>
            <a:r>
              <a:rPr lang="zh-CN" altLang="en-US" sz="2800" dirty="0">
                <a:effectLst>
                  <a:outerShdw blurRad="38100" dist="38100" dir="2700000">
                    <a:srgbClr val="C0C0C0"/>
                  </a:outerShdw>
                </a:effectLst>
                <a:latin typeface="仿宋_GB2312" pitchFamily="49" charset="-122"/>
                <a:ea typeface="仿宋_GB2312" pitchFamily="49" charset="-122"/>
              </a:rPr>
              <a:t>与发展中国家税制结构的差异。</a:t>
            </a:r>
          </a:p>
        </p:txBody>
      </p:sp>
      <p:pic>
        <p:nvPicPr>
          <p:cNvPr id="11269" name="Picture 6" descr="BD21298_"/>
          <p:cNvPicPr>
            <a:picLocks noChangeAspect="1"/>
          </p:cNvPicPr>
          <p:nvPr/>
        </p:nvPicPr>
        <p:blipFill>
          <a:blip r:embed="rId2"/>
          <a:stretch>
            <a:fillRect/>
          </a:stretch>
        </p:blipFill>
        <p:spPr>
          <a:xfrm>
            <a:off x="250825" y="2924175"/>
            <a:ext cx="255588" cy="792163"/>
          </a:xfrm>
          <a:prstGeom prst="rect">
            <a:avLst/>
          </a:prstGeom>
          <a:noFill/>
          <a:ln w="9525">
            <a:noFill/>
          </a:ln>
        </p:spPr>
      </p:pic>
      <p:pic>
        <p:nvPicPr>
          <p:cNvPr id="11270" name="Picture 7" descr="BD21298_"/>
          <p:cNvPicPr>
            <a:picLocks noChangeAspect="1"/>
          </p:cNvPicPr>
          <p:nvPr/>
        </p:nvPicPr>
        <p:blipFill>
          <a:blip r:embed="rId3"/>
          <a:stretch>
            <a:fillRect/>
          </a:stretch>
        </p:blipFill>
        <p:spPr>
          <a:xfrm>
            <a:off x="285720" y="4500570"/>
            <a:ext cx="936625" cy="255588"/>
          </a:xfrm>
          <a:prstGeom prst="rect">
            <a:avLst/>
          </a:prstGeom>
          <a:noFill/>
          <a:ln w="9525">
            <a:noFill/>
          </a:ln>
        </p:spPr>
      </p:pic>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17</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2291" name="Rectangle 3"/>
          <p:cNvSpPr>
            <a:spLocks noGrp="1" noRot="1"/>
          </p:cNvSpPr>
          <p:nvPr>
            <p:ph type="body" idx="4294967295"/>
          </p:nvPr>
        </p:nvSpPr>
        <p:spPr>
          <a:xfrm>
            <a:off x="250825" y="1196975"/>
            <a:ext cx="8540750" cy="4824413"/>
          </a:xfrm>
        </p:spPr>
        <p:txBody>
          <a:bodyPr vert="horz" wrap="square" lIns="0" tIns="0" rIns="0" bIns="0" anchor="t" anchorCtr="0"/>
          <a:lstStyle/>
          <a:p>
            <a:pPr>
              <a:lnSpc>
                <a:spcPct val="90000"/>
              </a:lnSpc>
            </a:pPr>
            <a:r>
              <a:rPr lang="zh-CN" altLang="en-US" sz="3200" b="1" dirty="0">
                <a:solidFill>
                  <a:schemeClr val="tx1"/>
                </a:solidFill>
                <a:effectLst>
                  <a:outerShdw blurRad="38100" dist="38100" dir="2700000">
                    <a:srgbClr val="C0C0C0"/>
                  </a:outerShdw>
                </a:effectLst>
                <a:latin typeface="仿宋_GB2312" pitchFamily="49" charset="-122"/>
                <a:ea typeface="仿宋_GB2312" pitchFamily="49" charset="-122"/>
              </a:rPr>
              <a:t>（二）制度因素</a:t>
            </a:r>
            <a:r>
              <a:rPr lang="zh-CN" altLang="en-US" sz="3200" b="1" dirty="0">
                <a:effectLst>
                  <a:outerShdw blurRad="38100" dist="38100" dir="2700000">
                    <a:srgbClr val="C0C0C0"/>
                  </a:outerShdw>
                </a:effectLst>
                <a:latin typeface="仿宋_GB2312" pitchFamily="49" charset="-122"/>
                <a:ea typeface="仿宋_GB2312" pitchFamily="49" charset="-122"/>
              </a:rPr>
              <a:t> </a:t>
            </a:r>
            <a:endParaRPr lang="zh-CN" altLang="en-US" sz="3200" dirty="0">
              <a:effectLst>
                <a:outerShdw blurRad="38100" dist="38100" dir="2700000">
                  <a:srgbClr val="C0C0C0"/>
                </a:outerShdw>
              </a:effectLst>
              <a:latin typeface="仿宋_GB2312" pitchFamily="49" charset="-122"/>
              <a:ea typeface="仿宋_GB2312" pitchFamily="49" charset="-122"/>
            </a:endParaRPr>
          </a:p>
          <a:p>
            <a:pPr lvl="1">
              <a:lnSpc>
                <a:spcPct val="90000"/>
              </a:lnSpc>
              <a:buNone/>
            </a:pPr>
            <a:r>
              <a:rPr lang="en-US" altLang="zh-CN" sz="2800" b="1" dirty="0">
                <a:effectLst>
                  <a:outerShdw blurRad="38100" dist="38100" dir="2700000">
                    <a:srgbClr val="C0C0C0"/>
                  </a:outerShdw>
                </a:effectLst>
                <a:latin typeface="仿宋_GB2312" pitchFamily="49" charset="-122"/>
                <a:ea typeface="仿宋_GB2312" pitchFamily="49" charset="-122"/>
              </a:rPr>
              <a:t>1</a:t>
            </a:r>
            <a:r>
              <a:rPr lang="zh-CN" altLang="en-US" sz="2800" b="1" dirty="0">
                <a:effectLst>
                  <a:outerShdw blurRad="38100" dist="38100" dir="2700000">
                    <a:srgbClr val="C0C0C0"/>
                  </a:outerShdw>
                </a:effectLst>
                <a:latin typeface="仿宋_GB2312" pitchFamily="49" charset="-122"/>
                <a:ea typeface="仿宋_GB2312" pitchFamily="49" charset="-122"/>
              </a:rPr>
              <a:t>、财产制度。</a:t>
            </a:r>
          </a:p>
          <a:p>
            <a:pPr lvl="2">
              <a:lnSpc>
                <a:spcPct val="90000"/>
              </a:lnSpc>
            </a:pP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公有制经济为主</a:t>
            </a:r>
            <a:r>
              <a:rPr lang="en-US" altLang="zh-CN" sz="2800" dirty="0">
                <a:solidFill>
                  <a:srgbClr val="FF3300"/>
                </a:solidFill>
                <a:effectLst>
                  <a:outerShdw blurRad="38100" dist="38100" dir="2700000">
                    <a:srgbClr val="C0C0C0"/>
                  </a:outerShdw>
                </a:effectLst>
                <a:latin typeface="仿宋_GB2312" pitchFamily="49" charset="-122"/>
                <a:ea typeface="仿宋_GB2312" pitchFamily="49" charset="-122"/>
              </a:rPr>
              <a:t>&amp;</a:t>
            </a: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私有制经济为主</a:t>
            </a:r>
            <a:r>
              <a:rPr lang="zh-CN" altLang="en-US" sz="2800" dirty="0">
                <a:effectLst>
                  <a:outerShdw blurRad="38100" dist="38100" dir="2700000">
                    <a:srgbClr val="C0C0C0"/>
                  </a:outerShdw>
                </a:effectLst>
                <a:latin typeface="仿宋_GB2312" pitchFamily="49" charset="-122"/>
                <a:ea typeface="仿宋_GB2312" pitchFamily="49" charset="-122"/>
              </a:rPr>
              <a:t>，影响一国税制机构的主体税种。</a:t>
            </a:r>
          </a:p>
          <a:p>
            <a:pPr lvl="1">
              <a:lnSpc>
                <a:spcPct val="90000"/>
              </a:lnSpc>
              <a:buNone/>
            </a:pPr>
            <a:r>
              <a:rPr lang="en-US" altLang="zh-CN" sz="2800" b="1" dirty="0">
                <a:effectLst>
                  <a:outerShdw blurRad="38100" dist="38100" dir="2700000">
                    <a:srgbClr val="C0C0C0"/>
                  </a:outerShdw>
                </a:effectLst>
                <a:latin typeface="仿宋_GB2312" pitchFamily="49" charset="-122"/>
                <a:ea typeface="仿宋_GB2312" pitchFamily="49" charset="-122"/>
              </a:rPr>
              <a:t>2</a:t>
            </a:r>
            <a:r>
              <a:rPr lang="zh-CN" altLang="en-US" sz="2800" b="1" dirty="0">
                <a:effectLst>
                  <a:outerShdw blurRad="38100" dist="38100" dir="2700000">
                    <a:srgbClr val="C0C0C0"/>
                  </a:outerShdw>
                </a:effectLst>
                <a:latin typeface="仿宋_GB2312" pitchFamily="49" charset="-122"/>
                <a:ea typeface="仿宋_GB2312" pitchFamily="49" charset="-122"/>
              </a:rPr>
              <a:t>、经济运行机制。</a:t>
            </a:r>
            <a:r>
              <a:rPr lang="zh-CN" altLang="en-US" sz="2800" dirty="0">
                <a:effectLst>
                  <a:outerShdw blurRad="38100" dist="38100" dir="2700000">
                    <a:srgbClr val="C0C0C0"/>
                  </a:outerShdw>
                </a:effectLst>
              </a:rPr>
              <a:t> </a:t>
            </a:r>
            <a:endParaRPr lang="zh-CN" altLang="en-US" sz="2800" b="1" dirty="0">
              <a:effectLst>
                <a:outerShdw blurRad="38100" dist="38100" dir="2700000">
                  <a:srgbClr val="C0C0C0"/>
                </a:outerShdw>
              </a:effectLst>
              <a:latin typeface="仿宋_GB2312" pitchFamily="49" charset="-122"/>
              <a:ea typeface="仿宋_GB2312" pitchFamily="49" charset="-122"/>
            </a:endParaRPr>
          </a:p>
          <a:p>
            <a:pPr lvl="2">
              <a:lnSpc>
                <a:spcPct val="90000"/>
              </a:lnSpc>
            </a:pP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计划经济</a:t>
            </a:r>
            <a:r>
              <a:rPr lang="en-US" altLang="zh-CN" sz="2800" dirty="0">
                <a:solidFill>
                  <a:srgbClr val="FF3300"/>
                </a:solidFill>
                <a:effectLst>
                  <a:outerShdw blurRad="38100" dist="38100" dir="2700000">
                    <a:srgbClr val="C0C0C0"/>
                  </a:outerShdw>
                </a:effectLst>
                <a:latin typeface="仿宋_GB2312" pitchFamily="49" charset="-122"/>
                <a:ea typeface="仿宋_GB2312" pitchFamily="49" charset="-122"/>
              </a:rPr>
              <a:t>&amp;</a:t>
            </a:r>
            <a:r>
              <a:rPr lang="zh-CN" altLang="en-US" sz="2800" dirty="0">
                <a:solidFill>
                  <a:srgbClr val="FF3300"/>
                </a:solidFill>
                <a:effectLst>
                  <a:outerShdw blurRad="38100" dist="38100" dir="2700000">
                    <a:srgbClr val="C0C0C0"/>
                  </a:outerShdw>
                </a:effectLst>
                <a:latin typeface="仿宋_GB2312" pitchFamily="49" charset="-122"/>
                <a:ea typeface="仿宋_GB2312" pitchFamily="49" charset="-122"/>
              </a:rPr>
              <a:t>市场经济体制</a:t>
            </a:r>
            <a:r>
              <a:rPr lang="zh-CN" altLang="en-US" sz="2800" dirty="0">
                <a:effectLst>
                  <a:outerShdw blurRad="38100" dist="38100" dir="2700000">
                    <a:srgbClr val="C0C0C0"/>
                  </a:outerShdw>
                </a:effectLst>
                <a:latin typeface="仿宋_GB2312" pitchFamily="49" charset="-122"/>
                <a:ea typeface="仿宋_GB2312" pitchFamily="49" charset="-122"/>
              </a:rPr>
              <a:t>影响一国税制机构的主体税种</a:t>
            </a:r>
            <a:r>
              <a:rPr lang="zh-CN" altLang="en-US" sz="2800" dirty="0" smtClean="0">
                <a:effectLst>
                  <a:outerShdw blurRad="38100" dist="38100" dir="2700000">
                    <a:srgbClr val="C0C0C0"/>
                  </a:outerShdw>
                </a:effectLst>
                <a:latin typeface="仿宋_GB2312" pitchFamily="49" charset="-122"/>
                <a:ea typeface="仿宋_GB2312" pitchFamily="49" charset="-122"/>
              </a:rPr>
              <a:t>。</a:t>
            </a:r>
            <a:endParaRPr lang="zh-CN" altLang="en-US" sz="2800" dirty="0">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1500174"/>
            <a:ext cx="7786742" cy="2031325"/>
          </a:xfrm>
          <a:prstGeom prst="rect">
            <a:avLst/>
          </a:prstGeom>
        </p:spPr>
        <p:txBody>
          <a:bodyPr wrap="square">
            <a:spAutoFit/>
          </a:bodyPr>
          <a:lstStyle/>
          <a:p>
            <a:pPr>
              <a:lnSpc>
                <a:spcPct val="90000"/>
              </a:lnSpc>
            </a:pPr>
            <a:r>
              <a:rPr lang="zh-CN" altLang="en-US" sz="2800" dirty="0" smtClean="0">
                <a:effectLst>
                  <a:outerShdw blurRad="38100" dist="38100" dir="2700000">
                    <a:srgbClr val="C0C0C0"/>
                  </a:outerShdw>
                </a:effectLst>
                <a:ea typeface="仿宋_GB2312" pitchFamily="49" charset="-122"/>
              </a:rPr>
              <a:t>（三）政策因素 </a:t>
            </a:r>
          </a:p>
          <a:p>
            <a:pPr lvl="1">
              <a:lnSpc>
                <a:spcPct val="90000"/>
              </a:lnSpc>
            </a:pPr>
            <a:r>
              <a:rPr lang="zh-CN" altLang="en-US" sz="2800" dirty="0" smtClean="0">
                <a:effectLst>
                  <a:outerShdw blurRad="38100" dist="38100" dir="2700000">
                    <a:srgbClr val="C0C0C0"/>
                  </a:outerShdw>
                </a:effectLst>
                <a:latin typeface="仿宋_GB2312" pitchFamily="49" charset="-122"/>
                <a:ea typeface="仿宋_GB2312" pitchFamily="49" charset="-122"/>
              </a:rPr>
              <a:t>经济国家出于公平、效率、稳定等目标的</a:t>
            </a:r>
            <a:r>
              <a:rPr lang="zh-CN" altLang="en-US" sz="2800" dirty="0" smtClean="0">
                <a:effectLst>
                  <a:outerShdw blurRad="38100" dist="38100" dir="2700000">
                    <a:srgbClr val="C0C0C0"/>
                  </a:outerShdw>
                </a:effectLst>
                <a:latin typeface="仿宋_GB2312" pitchFamily="49" charset="-122"/>
                <a:ea typeface="仿宋_GB2312" pitchFamily="49" charset="-122"/>
              </a:rPr>
              <a:t>权衡</a:t>
            </a:r>
            <a:endParaRPr lang="en-US" altLang="zh-CN" sz="2800" dirty="0" smtClean="0">
              <a:effectLst>
                <a:outerShdw blurRad="38100" dist="38100" dir="2700000">
                  <a:srgbClr val="C0C0C0"/>
                </a:outerShdw>
              </a:effectLst>
              <a:latin typeface="仿宋_GB2312" pitchFamily="49" charset="-122"/>
              <a:ea typeface="仿宋_GB2312" pitchFamily="49" charset="-122"/>
            </a:endParaRPr>
          </a:p>
          <a:p>
            <a:pPr lvl="1">
              <a:lnSpc>
                <a:spcPct val="90000"/>
              </a:lnSpc>
            </a:pPr>
            <a:endParaRPr lang="zh-CN" altLang="en-US" sz="2800" dirty="0" smtClean="0">
              <a:effectLst>
                <a:outerShdw blurRad="38100" dist="38100" dir="2700000">
                  <a:srgbClr val="C0C0C0"/>
                </a:outerShdw>
              </a:effectLst>
              <a:latin typeface="仿宋_GB2312" pitchFamily="49" charset="-122"/>
              <a:ea typeface="仿宋_GB2312" pitchFamily="49" charset="-122"/>
            </a:endParaRPr>
          </a:p>
          <a:p>
            <a:pPr>
              <a:lnSpc>
                <a:spcPct val="90000"/>
              </a:lnSpc>
            </a:pPr>
            <a:r>
              <a:rPr lang="zh-CN" altLang="en-US" sz="2800" dirty="0" smtClean="0">
                <a:effectLst>
                  <a:outerShdw blurRad="38100" dist="38100" dir="2700000">
                    <a:srgbClr val="C0C0C0"/>
                  </a:outerShdw>
                </a:effectLst>
                <a:ea typeface="仿宋_GB2312" pitchFamily="49" charset="-122"/>
              </a:rPr>
              <a:t>（四）管理因素 </a:t>
            </a:r>
          </a:p>
          <a:p>
            <a:pPr lvl="1">
              <a:lnSpc>
                <a:spcPct val="90000"/>
              </a:lnSpc>
            </a:pPr>
            <a:r>
              <a:rPr lang="zh-CN" altLang="en-US" sz="2800" dirty="0" smtClean="0">
                <a:effectLst>
                  <a:outerShdw blurRad="38100" dist="38100" dir="2700000">
                    <a:srgbClr val="C0C0C0"/>
                  </a:outerShdw>
                </a:effectLst>
                <a:latin typeface="仿宋_GB2312" pitchFamily="49" charset="-122"/>
                <a:ea typeface="仿宋_GB2312" pitchFamily="49" charset="-122"/>
              </a:rPr>
              <a:t>管理能力，征管水平和征管手段。</a:t>
            </a:r>
            <a:endParaRPr lang="zh-CN" altLang="en-US" sz="2800" dirty="0">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19</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3315" name="Rectangle 2"/>
          <p:cNvSpPr>
            <a:spLocks noGrp="1" noRot="1"/>
          </p:cNvSpPr>
          <p:nvPr>
            <p:ph type="title" idx="4294967295"/>
          </p:nvPr>
        </p:nvSpPr>
        <p:spPr>
          <a:xfrm>
            <a:off x="0" y="404813"/>
            <a:ext cx="9434513" cy="1214437"/>
          </a:xfrm>
        </p:spPr>
        <p:txBody>
          <a:bodyPr vert="horz" wrap="square" lIns="0" tIns="0" rIns="0" bIns="0" anchor="ctr" anchorCtr="0"/>
          <a:lstStyle/>
          <a:p>
            <a:pPr algn="ctr"/>
            <a: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第二节 发达国家</a:t>
            </a:r>
            <a:b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br>
            <a: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与发展中国家的税制结构比较</a:t>
            </a:r>
          </a:p>
        </p:txBody>
      </p:sp>
      <p:sp>
        <p:nvSpPr>
          <p:cNvPr id="13316" name="Rectangle 3"/>
          <p:cNvSpPr>
            <a:spLocks noGrp="1" noRot="1"/>
          </p:cNvSpPr>
          <p:nvPr>
            <p:ph type="body" idx="4294967295"/>
          </p:nvPr>
        </p:nvSpPr>
        <p:spPr>
          <a:xfrm>
            <a:off x="454025" y="2438400"/>
            <a:ext cx="8232775" cy="3868738"/>
          </a:xfrm>
        </p:spPr>
        <p:txBody>
          <a:bodyPr vert="horz" wrap="square" lIns="0" tIns="0" rIns="0" bIns="0" anchor="t" anchorCtr="0"/>
          <a:lstStyle/>
          <a:p>
            <a:r>
              <a:rPr lang="zh-CN" altLang="en-US" sz="32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一、发达国家的税制结构</a:t>
            </a:r>
          </a:p>
          <a:p>
            <a:r>
              <a:rPr lang="zh-CN" altLang="en-US" sz="32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二、发展中国家的税制结构</a:t>
            </a:r>
          </a:p>
          <a:p>
            <a:r>
              <a:rPr lang="zh-CN" altLang="en-US" sz="32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三、发达国家和发展中国家税制结构差异的主要因素</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214290"/>
            <a:ext cx="8001056" cy="781035"/>
          </a:xfrm>
        </p:spPr>
        <p:txBody>
          <a:bodyPr/>
          <a:lstStyle/>
          <a:p>
            <a:pPr algn="l"/>
            <a:r>
              <a:rPr lang="zh-CN" altLang="en-US" sz="3600" b="1" dirty="0" smtClean="0">
                <a:solidFill>
                  <a:schemeClr val="tx1"/>
                </a:solidFill>
                <a:effectLst>
                  <a:outerShdw blurRad="38100" dist="38100" dir="2700000">
                    <a:srgbClr val="C0C0C0"/>
                  </a:outerShdw>
                </a:effectLst>
                <a:latin typeface="黑体" pitchFamily="49" charset="-122"/>
                <a:ea typeface="黑体" pitchFamily="49" charset="-122"/>
              </a:rPr>
              <a:t>             目录</a:t>
            </a:r>
            <a:endParaRPr lang="zh-CN" altLang="en-US" sz="3600" dirty="0">
              <a:latin typeface="黑体" pitchFamily="49" charset="-122"/>
              <a:ea typeface="黑体" pitchFamily="49" charset="-122"/>
            </a:endParaRPr>
          </a:p>
        </p:txBody>
      </p:sp>
      <p:sp>
        <p:nvSpPr>
          <p:cNvPr id="3" name="文本占位符 2"/>
          <p:cNvSpPr>
            <a:spLocks noGrp="1"/>
          </p:cNvSpPr>
          <p:nvPr>
            <p:ph type="body" idx="1"/>
          </p:nvPr>
        </p:nvSpPr>
        <p:spPr>
          <a:xfrm>
            <a:off x="714348" y="1643050"/>
            <a:ext cx="8143932" cy="4429156"/>
          </a:xfrm>
        </p:spPr>
        <p:txBody>
          <a:bodyPr/>
          <a:lstStyle/>
          <a:p>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第一节 税制结构的概念及其</a:t>
            </a:r>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分类</a:t>
            </a:r>
            <a:endParaRPr lang="en-US" altLang="zh-CN" sz="2400" b="1" dirty="0" smtClean="0">
              <a:solidFill>
                <a:schemeClr val="tx1"/>
              </a:solidFill>
              <a:effectLst>
                <a:outerShdw blurRad="38100" dist="38100" dir="2700000">
                  <a:srgbClr val="C0C0C0"/>
                </a:outerShdw>
              </a:effectLst>
              <a:latin typeface="黑体" pitchFamily="49" charset="-122"/>
              <a:ea typeface="黑体" pitchFamily="49" charset="-122"/>
            </a:endParaRPr>
          </a:p>
          <a:p>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一、</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税制结构的概念及其分类</a:t>
            </a:r>
          </a:p>
          <a:p>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二、</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税制结构的主要决定因素</a:t>
            </a:r>
            <a:r>
              <a:rPr lang="zh-CN" altLang="en-US" sz="2400" dirty="0" smtClean="0">
                <a:effectLst>
                  <a:outerShdw blurRad="38100" dist="38100" dir="2700000">
                    <a:srgbClr val="C0C0C0"/>
                  </a:outerShdw>
                </a:effectLst>
                <a:latin typeface="隶书" panose="02010509060101010101" pitchFamily="49" charset="-122"/>
                <a:ea typeface="隶书" panose="02010509060101010101" pitchFamily="49" charset="-122"/>
              </a:rPr>
              <a:t> </a:t>
            </a:r>
          </a:p>
          <a:p>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第二</a:t>
            </a:r>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节 </a:t>
            </a:r>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发达国家与</a:t>
            </a:r>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发展中国家的税制结构</a:t>
            </a:r>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比较</a:t>
            </a:r>
            <a:endParaRPr lang="en-US" altLang="zh-CN" sz="2400" b="1" dirty="0" smtClean="0">
              <a:solidFill>
                <a:schemeClr val="tx1"/>
              </a:solidFill>
              <a:effectLst>
                <a:outerShdw blurRad="38100" dist="38100" dir="2700000">
                  <a:srgbClr val="C0C0C0"/>
                </a:outerShdw>
              </a:effectLst>
              <a:latin typeface="黑体" pitchFamily="49" charset="-122"/>
              <a:ea typeface="黑体" pitchFamily="49" charset="-122"/>
            </a:endParaRPr>
          </a:p>
          <a:p>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一</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、发达国家的税制结构</a:t>
            </a:r>
          </a:p>
          <a:p>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二</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、发展中国家的税制结构</a:t>
            </a:r>
          </a:p>
          <a:p>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三</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、发达国家和发展中国家税制结构差异的主要</a:t>
            </a:r>
            <a:r>
              <a:rPr lang="zh-CN" altLang="en-US"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因素</a:t>
            </a:r>
            <a:endParaRPr lang="en-US" altLang="zh-CN" sz="24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r>
              <a:rPr lang="zh-CN" altLang="en-US" sz="2400" b="1" dirty="0" smtClean="0">
                <a:solidFill>
                  <a:schemeClr val="tx1"/>
                </a:solidFill>
                <a:effectLst>
                  <a:outerShdw blurRad="38100" dist="38100" dir="2700000">
                    <a:srgbClr val="C0C0C0"/>
                  </a:outerShdw>
                </a:effectLst>
                <a:latin typeface="黑体" pitchFamily="49" charset="-122"/>
                <a:ea typeface="黑体" pitchFamily="49" charset="-122"/>
              </a:rPr>
              <a:t>第三节 关于税制改革（中国）</a:t>
            </a:r>
            <a:endParaRPr lang="en-US" altLang="zh-CN" sz="2400" b="1" dirty="0" smtClean="0">
              <a:solidFill>
                <a:schemeClr val="tx1"/>
              </a:solidFill>
              <a:effectLst>
                <a:outerShdw blurRad="38100" dist="38100" dir="2700000">
                  <a:srgbClr val="C0C0C0"/>
                </a:outerShdw>
              </a:effectLst>
              <a:latin typeface="黑体" pitchFamily="49" charset="-122"/>
              <a:ea typeface="黑体" pitchFamily="49" charset="-122"/>
            </a:endParaRPr>
          </a:p>
          <a:p>
            <a:endParaRPr lang="en-US" altLang="zh-CN" sz="28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endParaRPr lang="zh-CN" altLang="en-US" sz="2800" dirty="0" smtClean="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endParaRPr>
          </a:p>
          <a:p>
            <a:endParaRPr lang="zh-CN" altLang="en-US" sz="2800" dirty="0">
              <a:latin typeface="黑体" pitchFamily="49" charset="-122"/>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20</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4341" name="Rectangle 6"/>
          <p:cNvSpPr/>
          <p:nvPr/>
        </p:nvSpPr>
        <p:spPr>
          <a:xfrm>
            <a:off x="1763713" y="2060575"/>
            <a:ext cx="5532437" cy="2897188"/>
          </a:xfrm>
          <a:prstGeom prst="rect">
            <a:avLst/>
          </a:prstGeom>
          <a:noFill/>
          <a:ln w="9525">
            <a:noFill/>
          </a:ln>
        </p:spPr>
        <p:txBody>
          <a:bodyPr wrap="none" anchor="ctr" anchorCtr="0">
            <a:spAutoFit/>
          </a:bodyPr>
          <a:lstStyle/>
          <a:p>
            <a:pPr>
              <a:buClrTx/>
            </a:pPr>
            <a:r>
              <a:rPr lang="en-US" altLang="zh-CN" b="1">
                <a:latin typeface="Arial" panose="020B0604020202020204" pitchFamily="34" charset="0"/>
                <a:ea typeface="宋体" panose="02010600030101010101" pitchFamily="2" charset="-122"/>
              </a:rPr>
              <a:t>  </a:t>
            </a:r>
            <a:r>
              <a:rPr lang="en-US" altLang="zh-CN" sz="16600" b="1">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                                                                         </a:t>
            </a:r>
            <a:br>
              <a:rPr lang="en-US" altLang="zh-CN" b="1">
                <a:latin typeface="Arial" panose="020B0604020202020204" pitchFamily="34" charset="0"/>
                <a:ea typeface="宋体" panose="02010600030101010101" pitchFamily="2" charset="-122"/>
              </a:rPr>
            </a:br>
            <a:r>
              <a:rPr lang="zh-CN" altLang="en-US" b="1" dirty="0">
                <a:solidFill>
                  <a:srgbClr val="333399"/>
                </a:solidFill>
                <a:latin typeface="Arial" panose="020B0604020202020204" pitchFamily="34" charset="0"/>
                <a:ea typeface="宋体" panose="02010600030101010101" pitchFamily="2" charset="-122"/>
              </a:rPr>
              <a:t>表</a:t>
            </a:r>
            <a:r>
              <a:rPr lang="en-US" altLang="zh-CN" b="1">
                <a:solidFill>
                  <a:srgbClr val="333399"/>
                </a:solidFill>
                <a:latin typeface="Arial" panose="020B0604020202020204" pitchFamily="34" charset="0"/>
                <a:ea typeface="宋体" panose="02010600030101010101" pitchFamily="2" charset="-122"/>
              </a:rPr>
              <a:t>3-1 </a:t>
            </a:r>
            <a:r>
              <a:rPr lang="zh-CN" altLang="en-US" b="1" dirty="0">
                <a:solidFill>
                  <a:srgbClr val="333399"/>
                </a:solidFill>
                <a:latin typeface="Arial" panose="020B0604020202020204" pitchFamily="34" charset="0"/>
                <a:ea typeface="宋体" panose="02010600030101010101" pitchFamily="2" charset="-122"/>
              </a:rPr>
              <a:t>各类税收占税收收入总额的比重 单位：％</a:t>
            </a:r>
            <a:r>
              <a:rPr lang="zh-CN" altLang="en-US" b="1" dirty="0">
                <a:latin typeface="Arial" panose="020B0604020202020204" pitchFamily="34" charset="0"/>
                <a:ea typeface="宋体" panose="02010600030101010101" pitchFamily="2" charset="-122"/>
              </a:rPr>
              <a:t> </a:t>
            </a:r>
          </a:p>
        </p:txBody>
      </p:sp>
      <p:pic>
        <p:nvPicPr>
          <p:cNvPr id="14342" name="Picture 7" descr="3-2-1"/>
          <p:cNvPicPr>
            <a:picLocks noChangeAspect="1"/>
          </p:cNvPicPr>
          <p:nvPr/>
        </p:nvPicPr>
        <p:blipFill>
          <a:blip r:embed="rId2"/>
          <a:stretch>
            <a:fillRect/>
          </a:stretch>
        </p:blipFill>
        <p:spPr>
          <a:xfrm>
            <a:off x="1714480" y="3643314"/>
            <a:ext cx="5688013" cy="2647950"/>
          </a:xfrm>
          <a:prstGeom prst="rect">
            <a:avLst/>
          </a:prstGeom>
          <a:noFill/>
          <a:ln w="9525">
            <a:noFill/>
          </a:ln>
        </p:spPr>
      </p:pic>
      <p:sp>
        <p:nvSpPr>
          <p:cNvPr id="7" name="矩形 6"/>
          <p:cNvSpPr/>
          <p:nvPr/>
        </p:nvSpPr>
        <p:spPr>
          <a:xfrm>
            <a:off x="928662" y="1643050"/>
            <a:ext cx="7143800" cy="1938992"/>
          </a:xfrm>
          <a:prstGeom prst="rect">
            <a:avLst/>
          </a:prstGeom>
        </p:spPr>
        <p:txBody>
          <a:bodyPr wrap="square">
            <a:spAutoFit/>
          </a:bodyPr>
          <a:lstStyle/>
          <a:p>
            <a:r>
              <a:rPr lang="zh-CN" altLang="en-US" sz="2400" dirty="0" smtClean="0">
                <a:effectLst>
                  <a:outerShdw blurRad="38100" dist="38100" dir="2700000">
                    <a:srgbClr val="000000"/>
                  </a:outerShdw>
                </a:effectLst>
                <a:latin typeface="华文宋体" panose="02010600040101010101" pitchFamily="2" charset="-122"/>
                <a:ea typeface="华文宋体" panose="02010600040101010101" pitchFamily="2" charset="-122"/>
              </a:rPr>
              <a:t>由于经济发展水平、市场化程度、社会制度、政府政策目标、财政需要和税收征管水平等的差异</a:t>
            </a:r>
            <a:r>
              <a:rPr lang="en-US" altLang="zh-CN" sz="2400" dirty="0" smtClean="0">
                <a:effectLst>
                  <a:outerShdw blurRad="38100" dist="38100" dir="2700000">
                    <a:srgbClr val="000000"/>
                  </a:outerShdw>
                </a:effectLst>
                <a:latin typeface="华文宋体" panose="02010600040101010101" pitchFamily="2" charset="-122"/>
                <a:ea typeface="华文宋体" panose="02010600040101010101" pitchFamily="2" charset="-122"/>
              </a:rPr>
              <a:t>, </a:t>
            </a:r>
            <a:r>
              <a:rPr lang="zh-CN" altLang="en-US" sz="2400" dirty="0" smtClean="0">
                <a:effectLst>
                  <a:outerShdw blurRad="38100" dist="38100" dir="2700000">
                    <a:srgbClr val="000000"/>
                  </a:outerShdw>
                </a:effectLst>
                <a:latin typeface="华文宋体" panose="02010600040101010101" pitchFamily="2" charset="-122"/>
                <a:ea typeface="华文宋体" panose="02010600040101010101" pitchFamily="2" charset="-122"/>
              </a:rPr>
              <a:t>世界各国的税制结构安排存在着明显的差异。这种差异既表现在发达国家与发展中国家之间</a:t>
            </a:r>
            <a:r>
              <a:rPr lang="en-US" altLang="zh-CN" sz="2400" dirty="0" smtClean="0">
                <a:effectLst>
                  <a:outerShdw blurRad="38100" dist="38100" dir="2700000">
                    <a:srgbClr val="000000"/>
                  </a:outerShdw>
                </a:effectLst>
                <a:latin typeface="华文宋体" panose="02010600040101010101" pitchFamily="2" charset="-122"/>
                <a:ea typeface="华文宋体" panose="02010600040101010101" pitchFamily="2" charset="-122"/>
              </a:rPr>
              <a:t>, </a:t>
            </a:r>
            <a:r>
              <a:rPr lang="zh-CN" altLang="en-US" sz="2400" dirty="0" smtClean="0">
                <a:effectLst>
                  <a:outerShdw blurRad="38100" dist="38100" dir="2700000">
                    <a:srgbClr val="000000"/>
                  </a:outerShdw>
                </a:effectLst>
                <a:latin typeface="华文宋体" panose="02010600040101010101" pitchFamily="2" charset="-122"/>
                <a:ea typeface="华文宋体" panose="02010600040101010101" pitchFamily="2" charset="-122"/>
              </a:rPr>
              <a:t>也表现在它们各自的内部之中。</a:t>
            </a:r>
            <a:endParaRPr lang="zh-CN" altLang="en-US"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body" idx="4294967295"/>
          </p:nvPr>
        </p:nvSpPr>
        <p:spPr/>
        <p:txBody>
          <a:bodyPr vert="horz" wrap="square" lIns="0" tIns="0" rIns="0" bIns="0" anchor="t" anchorCtr="0"/>
          <a:lstStyle/>
          <a:p>
            <a:r>
              <a:rPr lang="zh-CN" altLang="en-US" sz="2800" dirty="0" smtClean="0">
                <a:solidFill>
                  <a:schemeClr val="tx1"/>
                </a:solidFill>
                <a:latin typeface="仿宋_GB2312" pitchFamily="49" charset="-122"/>
                <a:ea typeface="仿宋_GB2312" pitchFamily="49" charset="-122"/>
              </a:rPr>
              <a:t>按</a:t>
            </a:r>
            <a:r>
              <a:rPr lang="zh-CN" altLang="en-US" sz="2800" dirty="0">
                <a:solidFill>
                  <a:schemeClr val="tx1"/>
                </a:solidFill>
                <a:latin typeface="仿宋_GB2312" pitchFamily="49" charset="-122"/>
                <a:ea typeface="仿宋_GB2312" pitchFamily="49" charset="-122"/>
              </a:rPr>
              <a:t>世界银行公布的数据，</a:t>
            </a:r>
            <a:r>
              <a:rPr lang="en-US" altLang="zh-CN" sz="2800" dirty="0">
                <a:solidFill>
                  <a:schemeClr val="tx1"/>
                </a:solidFill>
                <a:latin typeface="仿宋_GB2312" pitchFamily="49" charset="-122"/>
                <a:ea typeface="仿宋_GB2312" pitchFamily="49" charset="-122"/>
              </a:rPr>
              <a:t>2012</a:t>
            </a:r>
            <a:r>
              <a:rPr lang="zh-CN" altLang="en-US" sz="2800" dirty="0">
                <a:solidFill>
                  <a:schemeClr val="tx1"/>
                </a:solidFill>
                <a:latin typeface="仿宋_GB2312" pitchFamily="49" charset="-122"/>
                <a:ea typeface="仿宋_GB2312" pitchFamily="49" charset="-122"/>
              </a:rPr>
              <a:t>年的最新收入分组标准为</a:t>
            </a:r>
            <a:r>
              <a:rPr lang="en-US" altLang="zh-CN" sz="2800" dirty="0" smtClean="0">
                <a:solidFill>
                  <a:schemeClr val="tx1"/>
                </a:solidFill>
                <a:latin typeface="仿宋_GB2312" pitchFamily="49" charset="-122"/>
                <a:ea typeface="仿宋_GB2312" pitchFamily="49" charset="-122"/>
              </a:rPr>
              <a:t>:</a:t>
            </a:r>
          </a:p>
          <a:p>
            <a:r>
              <a:rPr lang="en-US" altLang="zh-CN" sz="2800" dirty="0" smtClean="0">
                <a:solidFill>
                  <a:schemeClr val="tx1"/>
                </a:solidFill>
                <a:latin typeface="仿宋_GB2312" pitchFamily="49" charset="-122"/>
                <a:ea typeface="仿宋_GB2312" pitchFamily="49" charset="-122"/>
              </a:rPr>
              <a:t>人均</a:t>
            </a:r>
            <a:r>
              <a:rPr lang="en-US" altLang="zh-CN" sz="2800" dirty="0">
                <a:solidFill>
                  <a:schemeClr val="tx1"/>
                </a:solidFill>
                <a:latin typeface="仿宋_GB2312" pitchFamily="49" charset="-122"/>
                <a:ea typeface="仿宋_GB2312" pitchFamily="49" charset="-122"/>
              </a:rPr>
              <a:t>GDP1005</a:t>
            </a:r>
            <a:r>
              <a:rPr lang="zh-CN" altLang="en-US" sz="2800" dirty="0">
                <a:solidFill>
                  <a:schemeClr val="tx1"/>
                </a:solidFill>
                <a:latin typeface="仿宋_GB2312" pitchFamily="49" charset="-122"/>
                <a:ea typeface="仿宋_GB2312" pitchFamily="49" charset="-122"/>
              </a:rPr>
              <a:t>美元为低收入国家</a:t>
            </a:r>
            <a:r>
              <a:rPr lang="zh-CN" altLang="en-US" sz="2800" dirty="0" smtClean="0">
                <a:solidFill>
                  <a:schemeClr val="tx1"/>
                </a:solidFill>
                <a:latin typeface="仿宋_GB2312" pitchFamily="49" charset="-122"/>
                <a:ea typeface="仿宋_GB2312" pitchFamily="49" charset="-122"/>
              </a:rPr>
              <a:t>；</a:t>
            </a:r>
            <a:endParaRPr lang="en-US" altLang="zh-CN" sz="2800" dirty="0" smtClean="0">
              <a:solidFill>
                <a:schemeClr val="tx1"/>
              </a:solidFill>
              <a:latin typeface="仿宋_GB2312" pitchFamily="49" charset="-122"/>
              <a:ea typeface="仿宋_GB2312" pitchFamily="49" charset="-122"/>
            </a:endParaRPr>
          </a:p>
          <a:p>
            <a:r>
              <a:rPr lang="zh-CN" altLang="en-US" sz="2800" dirty="0" smtClean="0">
                <a:solidFill>
                  <a:schemeClr val="tx1"/>
                </a:solidFill>
                <a:latin typeface="仿宋_GB2312" pitchFamily="49" charset="-122"/>
                <a:ea typeface="仿宋_GB2312" pitchFamily="49" charset="-122"/>
              </a:rPr>
              <a:t>人均</a:t>
            </a:r>
            <a:r>
              <a:rPr lang="en-US" altLang="zh-CN" sz="2800" dirty="0">
                <a:solidFill>
                  <a:schemeClr val="tx1"/>
                </a:solidFill>
                <a:latin typeface="仿宋_GB2312" pitchFamily="49" charset="-122"/>
                <a:ea typeface="仿宋_GB2312" pitchFamily="49" charset="-122"/>
              </a:rPr>
              <a:t>GDP1006</a:t>
            </a:r>
            <a:r>
              <a:rPr lang="en-US" altLang="zh-CN" sz="2800" dirty="0">
                <a:solidFill>
                  <a:schemeClr val="tx1"/>
                </a:solidFill>
                <a:latin typeface="Arial" panose="020B0604020202020204" pitchFamily="34" charset="0"/>
                <a:ea typeface="仿宋_GB2312" pitchFamily="49" charset="-122"/>
              </a:rPr>
              <a:t>—</a:t>
            </a:r>
            <a:r>
              <a:rPr lang="en-US" altLang="zh-CN" sz="2800" dirty="0">
                <a:solidFill>
                  <a:schemeClr val="tx1"/>
                </a:solidFill>
                <a:latin typeface="仿宋_GB2312" pitchFamily="49" charset="-122"/>
                <a:ea typeface="仿宋_GB2312" pitchFamily="49" charset="-122"/>
              </a:rPr>
              <a:t>12275</a:t>
            </a:r>
            <a:r>
              <a:rPr lang="zh-CN" altLang="en-US" sz="2800" dirty="0">
                <a:solidFill>
                  <a:schemeClr val="tx1"/>
                </a:solidFill>
                <a:latin typeface="仿宋_GB2312" pitchFamily="49" charset="-122"/>
                <a:ea typeface="仿宋_GB2312" pitchFamily="49" charset="-122"/>
              </a:rPr>
              <a:t>美元为中等收入国家</a:t>
            </a:r>
            <a:r>
              <a:rPr lang="zh-CN" altLang="en-US" sz="2800" dirty="0" smtClean="0">
                <a:solidFill>
                  <a:schemeClr val="tx1"/>
                </a:solidFill>
                <a:latin typeface="仿宋_GB2312" pitchFamily="49" charset="-122"/>
                <a:ea typeface="仿宋_GB2312" pitchFamily="49" charset="-122"/>
              </a:rPr>
              <a:t>；</a:t>
            </a:r>
            <a:endParaRPr lang="en-US" altLang="zh-CN" sz="2800" dirty="0" smtClean="0">
              <a:solidFill>
                <a:schemeClr val="tx1"/>
              </a:solidFill>
              <a:latin typeface="仿宋_GB2312" pitchFamily="49" charset="-122"/>
              <a:ea typeface="仿宋_GB2312" pitchFamily="49" charset="-122"/>
            </a:endParaRPr>
          </a:p>
          <a:p>
            <a:r>
              <a:rPr lang="zh-CN" altLang="en-US" sz="2800" dirty="0" smtClean="0">
                <a:solidFill>
                  <a:schemeClr val="tx1"/>
                </a:solidFill>
                <a:latin typeface="仿宋_GB2312" pitchFamily="49" charset="-122"/>
                <a:ea typeface="仿宋_GB2312" pitchFamily="49" charset="-122"/>
              </a:rPr>
              <a:t>人均</a:t>
            </a:r>
            <a:r>
              <a:rPr lang="en-US" altLang="zh-CN" sz="2800" dirty="0">
                <a:solidFill>
                  <a:schemeClr val="tx1"/>
                </a:solidFill>
                <a:latin typeface="仿宋_GB2312" pitchFamily="49" charset="-122"/>
                <a:ea typeface="仿宋_GB2312" pitchFamily="49" charset="-122"/>
              </a:rPr>
              <a:t>GDP</a:t>
            </a:r>
            <a:r>
              <a:rPr lang="zh-CN" altLang="en-US" sz="2800" dirty="0">
                <a:solidFill>
                  <a:schemeClr val="tx1"/>
                </a:solidFill>
                <a:latin typeface="仿宋_GB2312" pitchFamily="49" charset="-122"/>
                <a:ea typeface="仿宋_GB2312" pitchFamily="49" charset="-122"/>
              </a:rPr>
              <a:t>高于</a:t>
            </a:r>
            <a:r>
              <a:rPr lang="en-US" altLang="zh-CN" sz="2800" dirty="0">
                <a:solidFill>
                  <a:schemeClr val="tx1"/>
                </a:solidFill>
                <a:latin typeface="仿宋_GB2312" pitchFamily="49" charset="-122"/>
                <a:ea typeface="仿宋_GB2312" pitchFamily="49" charset="-122"/>
              </a:rPr>
              <a:t>12275</a:t>
            </a:r>
            <a:r>
              <a:rPr lang="zh-CN" altLang="en-US" sz="2800" dirty="0">
                <a:solidFill>
                  <a:schemeClr val="tx1"/>
                </a:solidFill>
                <a:latin typeface="仿宋_GB2312" pitchFamily="49" charset="-122"/>
                <a:ea typeface="仿宋_GB2312" pitchFamily="49" charset="-122"/>
              </a:rPr>
              <a:t>美元为高收入国家</a:t>
            </a:r>
            <a:r>
              <a:rPr lang="zh-CN" altLang="en-US" sz="2800" dirty="0" smtClean="0">
                <a:solidFill>
                  <a:schemeClr val="tx1"/>
                </a:solidFill>
                <a:latin typeface="仿宋_GB2312" pitchFamily="49" charset="-122"/>
                <a:ea typeface="仿宋_GB2312" pitchFamily="49" charset="-122"/>
              </a:rPr>
              <a:t>。</a:t>
            </a:r>
            <a:endParaRPr lang="en-US" altLang="zh-CN" sz="2800" dirty="0" smtClean="0">
              <a:solidFill>
                <a:schemeClr val="tx1"/>
              </a:solidFill>
              <a:latin typeface="仿宋_GB2312" pitchFamily="49" charset="-122"/>
              <a:ea typeface="仿宋_GB2312" pitchFamily="49" charset="-122"/>
            </a:endParaRPr>
          </a:p>
          <a:p>
            <a:r>
              <a:rPr lang="zh-CN" altLang="en-US" sz="2800" dirty="0" smtClean="0">
                <a:solidFill>
                  <a:schemeClr val="tx1"/>
                </a:solidFill>
                <a:latin typeface="仿宋_GB2312" pitchFamily="49" charset="-122"/>
                <a:ea typeface="仿宋_GB2312" pitchFamily="49" charset="-122"/>
              </a:rPr>
              <a:t>另外</a:t>
            </a:r>
            <a:r>
              <a:rPr lang="zh-CN" altLang="en-US" sz="2800" dirty="0">
                <a:solidFill>
                  <a:schemeClr val="tx1"/>
                </a:solidFill>
                <a:latin typeface="仿宋_GB2312" pitchFamily="49" charset="-122"/>
                <a:ea typeface="仿宋_GB2312" pitchFamily="49" charset="-122"/>
              </a:rPr>
              <a:t>，人均</a:t>
            </a:r>
            <a:r>
              <a:rPr lang="en-US" altLang="zh-CN" sz="2800" dirty="0">
                <a:solidFill>
                  <a:schemeClr val="tx1"/>
                </a:solidFill>
                <a:latin typeface="仿宋_GB2312" pitchFamily="49" charset="-122"/>
                <a:ea typeface="仿宋_GB2312" pitchFamily="49" charset="-122"/>
              </a:rPr>
              <a:t>GDP</a:t>
            </a:r>
            <a:r>
              <a:rPr lang="zh-CN" altLang="en-US" sz="2800" dirty="0">
                <a:solidFill>
                  <a:schemeClr val="tx1"/>
                </a:solidFill>
                <a:latin typeface="仿宋_GB2312" pitchFamily="49" charset="-122"/>
                <a:ea typeface="仿宋_GB2312" pitchFamily="49" charset="-122"/>
              </a:rPr>
              <a:t>为</a:t>
            </a:r>
            <a:r>
              <a:rPr lang="en-US" altLang="zh-CN" sz="2800" dirty="0">
                <a:solidFill>
                  <a:schemeClr val="tx1"/>
                </a:solidFill>
                <a:latin typeface="仿宋_GB2312" pitchFamily="49" charset="-122"/>
                <a:ea typeface="仿宋_GB2312" pitchFamily="49" charset="-122"/>
              </a:rPr>
              <a:t>3976</a:t>
            </a:r>
            <a:r>
              <a:rPr lang="zh-CN" altLang="en-US" sz="2800" dirty="0">
                <a:solidFill>
                  <a:schemeClr val="tx1"/>
                </a:solidFill>
                <a:latin typeface="仿宋_GB2312" pitchFamily="49" charset="-122"/>
                <a:ea typeface="仿宋_GB2312" pitchFamily="49" charset="-122"/>
              </a:rPr>
              <a:t>美元是下中等收入国家和上中等收入国家的分界线。</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z="5400" b="1" dirty="0" smtClean="0"/>
              <a:t>最新数据</a:t>
            </a:r>
            <a:endParaRPr lang="zh-CN" altLang="en-US" sz="5400" b="1" dirty="0"/>
          </a:p>
        </p:txBody>
      </p:sp>
      <p:sp>
        <p:nvSpPr>
          <p:cNvPr id="5" name="内容占位符 4"/>
          <p:cNvSpPr>
            <a:spLocks noGrp="1"/>
          </p:cNvSpPr>
          <p:nvPr>
            <p:ph idx="1"/>
          </p:nvPr>
        </p:nvSpPr>
        <p:spPr/>
        <p:txBody>
          <a:bodyPr/>
          <a:lstStyle/>
          <a:p>
            <a:r>
              <a:rPr lang="en-US" altLang="zh-CN" sz="2800" dirty="0" smtClean="0">
                <a:latin typeface="宋体" pitchFamily="2" charset="-122"/>
                <a:ea typeface="宋体" pitchFamily="2" charset="-122"/>
              </a:rPr>
              <a:t>2022</a:t>
            </a:r>
            <a:r>
              <a:rPr lang="zh-CN" altLang="en-US" sz="2800" dirty="0" smtClean="0">
                <a:latin typeface="宋体" pitchFamily="2" charset="-122"/>
                <a:ea typeface="宋体" pitchFamily="2" charset="-122"/>
              </a:rPr>
              <a:t>年</a:t>
            </a:r>
            <a:r>
              <a:rPr lang="en-US" altLang="zh-CN" sz="2800" dirty="0" smtClean="0">
                <a:latin typeface="宋体" pitchFamily="2" charset="-122"/>
                <a:ea typeface="宋体" pitchFamily="2" charset="-122"/>
              </a:rPr>
              <a:t>7</a:t>
            </a:r>
            <a:r>
              <a:rPr lang="zh-CN" altLang="en-US" sz="2800" dirty="0" smtClean="0">
                <a:latin typeface="宋体" pitchFamily="2" charset="-122"/>
                <a:ea typeface="宋体" pitchFamily="2" charset="-122"/>
              </a:rPr>
              <a:t>月</a:t>
            </a:r>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日，世界银行公布最新世界收入标准分级数据</a:t>
            </a:r>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、低收入国家为居民人均</a:t>
            </a:r>
            <a:r>
              <a:rPr lang="en-US" altLang="zh-CN" sz="2800" dirty="0" smtClean="0">
                <a:latin typeface="宋体" pitchFamily="2" charset="-122"/>
                <a:ea typeface="宋体" pitchFamily="2" charset="-122"/>
              </a:rPr>
              <a:t>GDP</a:t>
            </a:r>
            <a:r>
              <a:rPr lang="zh-CN" altLang="en-US" sz="2800" dirty="0" smtClean="0">
                <a:latin typeface="宋体" pitchFamily="2" charset="-122"/>
                <a:ea typeface="宋体" pitchFamily="2" charset="-122"/>
              </a:rPr>
              <a:t>小于</a:t>
            </a:r>
            <a:r>
              <a:rPr lang="en-US" altLang="zh-CN" sz="2800" dirty="0" smtClean="0">
                <a:latin typeface="宋体" pitchFamily="2" charset="-122"/>
                <a:ea typeface="宋体" pitchFamily="2" charset="-122"/>
              </a:rPr>
              <a:t>1085</a:t>
            </a:r>
            <a:r>
              <a:rPr lang="zh-CN" altLang="en-US" sz="2800" dirty="0" smtClean="0">
                <a:latin typeface="宋体" pitchFamily="2" charset="-122"/>
                <a:ea typeface="宋体" pitchFamily="2" charset="-122"/>
              </a:rPr>
              <a:t>美元；</a:t>
            </a:r>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2</a:t>
            </a:r>
            <a:r>
              <a:rPr lang="zh-CN" altLang="en-US" sz="2800" dirty="0" smtClean="0">
                <a:latin typeface="宋体" pitchFamily="2" charset="-122"/>
                <a:ea typeface="宋体" pitchFamily="2" charset="-122"/>
              </a:rPr>
              <a:t>、</a:t>
            </a:r>
            <a:r>
              <a:rPr lang="en-US" altLang="zh-CN" sz="2800" dirty="0" smtClean="0">
                <a:latin typeface="宋体" pitchFamily="2" charset="-122"/>
                <a:ea typeface="宋体" pitchFamily="2" charset="-122"/>
              </a:rPr>
              <a:t>1086-4256-13205</a:t>
            </a:r>
            <a:r>
              <a:rPr lang="zh-CN" altLang="en-US" sz="2800" dirty="0" smtClean="0">
                <a:latin typeface="宋体" pitchFamily="2" charset="-122"/>
                <a:ea typeface="宋体" pitchFamily="2" charset="-122"/>
              </a:rPr>
              <a:t>美元为中等收入（上下）；</a:t>
            </a:r>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3</a:t>
            </a:r>
            <a:r>
              <a:rPr lang="zh-CN" altLang="en-US" sz="2800" dirty="0" smtClean="0">
                <a:latin typeface="宋体" pitchFamily="2" charset="-122"/>
                <a:ea typeface="宋体" pitchFamily="2" charset="-122"/>
              </a:rPr>
              <a:t>、</a:t>
            </a:r>
            <a:r>
              <a:rPr lang="en-US" altLang="zh-CN" sz="2800" dirty="0" smtClean="0">
                <a:latin typeface="宋体" pitchFamily="2" charset="-122"/>
                <a:ea typeface="宋体" pitchFamily="2" charset="-122"/>
              </a:rPr>
              <a:t>13206</a:t>
            </a:r>
            <a:r>
              <a:rPr lang="zh-CN" altLang="en-US" sz="2800" dirty="0" smtClean="0">
                <a:latin typeface="宋体" pitchFamily="2" charset="-122"/>
                <a:ea typeface="宋体" pitchFamily="2" charset="-122"/>
              </a:rPr>
              <a:t>以上为高收入国家；</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2021</a:t>
            </a:r>
            <a:r>
              <a:rPr lang="zh-CN" altLang="en-US" sz="2800" dirty="0" smtClean="0">
                <a:latin typeface="宋体" pitchFamily="2" charset="-122"/>
                <a:ea typeface="宋体" pitchFamily="2" charset="-122"/>
              </a:rPr>
              <a:t>年，中国</a:t>
            </a:r>
            <a:r>
              <a:rPr lang="en-US" altLang="zh-CN" sz="2800" dirty="0" smtClean="0">
                <a:latin typeface="宋体" pitchFamily="2" charset="-122"/>
                <a:ea typeface="宋体" pitchFamily="2" charset="-122"/>
              </a:rPr>
              <a:t>GDP</a:t>
            </a:r>
            <a:r>
              <a:rPr lang="zh-CN" altLang="en-US" sz="2800" dirty="0" smtClean="0">
                <a:latin typeface="宋体" pitchFamily="2" charset="-122"/>
                <a:ea typeface="宋体" pitchFamily="2" charset="-122"/>
              </a:rPr>
              <a:t>总量为</a:t>
            </a:r>
            <a:r>
              <a:rPr lang="en-US" altLang="zh-CN" sz="2800" dirty="0" smtClean="0">
                <a:latin typeface="宋体" pitchFamily="2" charset="-122"/>
                <a:ea typeface="宋体" pitchFamily="2" charset="-122"/>
              </a:rPr>
              <a:t>17.73</a:t>
            </a:r>
            <a:r>
              <a:rPr lang="zh-CN" altLang="en-US" sz="2800" dirty="0" smtClean="0">
                <a:latin typeface="宋体" pitchFamily="2" charset="-122"/>
                <a:ea typeface="宋体" pitchFamily="2" charset="-122"/>
              </a:rPr>
              <a:t>万亿美元，人均约</a:t>
            </a:r>
            <a:r>
              <a:rPr lang="en-US" altLang="zh-CN" sz="2800" dirty="0" smtClean="0">
                <a:latin typeface="宋体" pitchFamily="2" charset="-122"/>
                <a:ea typeface="宋体" pitchFamily="2" charset="-122"/>
              </a:rPr>
              <a:t>1.26</a:t>
            </a:r>
            <a:r>
              <a:rPr lang="zh-CN" altLang="en-US" sz="2800" dirty="0" smtClean="0">
                <a:latin typeface="宋体" pitchFamily="2" charset="-122"/>
                <a:ea typeface="宋体" pitchFamily="2" charset="-122"/>
              </a:rPr>
              <a:t>万亿美元，属于中等偏上收入国家。</a:t>
            </a:r>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endParaRPr lang="en-US" altLang="zh-CN" dirty="0" smtClean="0"/>
          </a:p>
          <a:p>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23</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6388" name="Rectangle 3"/>
          <p:cNvSpPr>
            <a:spLocks noGrp="1" noRot="1"/>
          </p:cNvSpPr>
          <p:nvPr>
            <p:ph type="body" idx="4294967295"/>
          </p:nvPr>
        </p:nvSpPr>
        <p:spPr/>
        <p:txBody>
          <a:bodyPr vert="horz" wrap="square" lIns="0" tIns="0" rIns="0" bIns="0" anchor="t" anchorCtr="0"/>
          <a:lstStyle/>
          <a:p>
            <a:pPr>
              <a:lnSpc>
                <a:spcPct val="80000"/>
              </a:lnSpc>
            </a:pP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当代</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欧美发达国家</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的税制结构主要分为三大</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类：</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endPar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（一）实行公平型税制结构</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主要</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包括美国、加拿大、澳大利亚、日本和新西兰等</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国；</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这些</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国家的政府收入主要依靠所得税来筹集</a:t>
            </a:r>
            <a:r>
              <a:rPr lang="en-US" altLang="zh-CN" sz="28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目的在于增进社会公平</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以</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美国为例</a:t>
            </a:r>
            <a:r>
              <a:rPr lang="en-US" altLang="zh-CN" sz="28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其所得税占税收</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总收入达到</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50%</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-70%</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endParaRPr>
          </a:p>
        </p:txBody>
      </p:sp>
      <p:sp>
        <p:nvSpPr>
          <p:cNvPr id="16389" name="矩形 16388"/>
          <p:cNvSpPr/>
          <p:nvPr/>
        </p:nvSpPr>
        <p:spPr>
          <a:xfrm>
            <a:off x="3563938" y="260350"/>
            <a:ext cx="5213350" cy="531813"/>
          </a:xfrm>
          <a:prstGeom prst="rect">
            <a:avLst/>
          </a:prstGeom>
          <a:noFill/>
          <a:ln w="9525">
            <a:noFill/>
          </a:ln>
        </p:spPr>
        <p:txBody>
          <a:bodyPr wrap="none" anchor="t" anchorCtr="0">
            <a:spAutoFit/>
          </a:bodyPr>
          <a:lstStyle/>
          <a:p>
            <a:pPr eaLnBrk="0" hangingPunct="0">
              <a:lnSpc>
                <a:spcPct val="80000"/>
              </a:lnSpc>
              <a:spcBef>
                <a:spcPct val="20000"/>
              </a:spcBef>
              <a:buClr>
                <a:schemeClr val="tx2"/>
              </a:buClr>
            </a:pPr>
            <a:r>
              <a:rPr lang="zh-CN" altLang="en-US" sz="3600" b="1" dirty="0">
                <a:effectLst>
                  <a:outerShdw blurRad="38100" dist="38100" dir="2700000">
                    <a:srgbClr val="C0C0C0"/>
                  </a:outerShdw>
                </a:effectLst>
                <a:latin typeface="Arial" panose="020B0604020202020204" pitchFamily="34" charset="0"/>
                <a:ea typeface="华文新魏" panose="02010800040101010101" pitchFamily="2" charset="-122"/>
              </a:rPr>
              <a:t>一、发达国家的税制结构</a:t>
            </a:r>
            <a:endParaRPr lang="en-US" altLang="zh-CN" sz="3600" b="1" dirty="0">
              <a:effectLst>
                <a:outerShdw blurRad="38100" dist="38100" dir="2700000">
                  <a:srgbClr val="C0C0C0"/>
                </a:outerShdw>
              </a:effectLst>
              <a:latin typeface="Arial" panose="020B0604020202020204" pitchFamily="34" charset="0"/>
              <a:ea typeface="华文新魏" panose="0201080004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effectLst>
                  <a:outerShdw blurRad="38100" dist="38100" dir="2700000">
                    <a:srgbClr val="C0C0C0"/>
                  </a:outerShdw>
                </a:effectLst>
                <a:latin typeface="Arial" panose="020B0604020202020204" pitchFamily="34" charset="0"/>
                <a:ea typeface="华文新魏" panose="02010800040101010101" pitchFamily="2" charset="-122"/>
              </a:rPr>
              <a:t>发达国家的税制结构</a:t>
            </a:r>
            <a:endParaRPr lang="zh-CN" altLang="en-US" sz="3600" dirty="0">
              <a:solidFill>
                <a:schemeClr val="tx1"/>
              </a:solidFill>
            </a:endParaRPr>
          </a:p>
        </p:txBody>
      </p:sp>
      <p:sp>
        <p:nvSpPr>
          <p:cNvPr id="3" name="内容占位符 2"/>
          <p:cNvSpPr>
            <a:spLocks noGrp="1"/>
          </p:cNvSpPr>
          <p:nvPr>
            <p:ph idx="1"/>
          </p:nvPr>
        </p:nvSpPr>
        <p:spPr/>
        <p:txBody>
          <a:bodyPr/>
          <a:lstStyle/>
          <a:p>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（二）实行效率型税制结构</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主要</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包括法国、希腊、冰岛、瑞典、挪威、葡萄牙和芬兰等</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这些</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国家的税制结构设计偏重于效率</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原则，筹集</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税收收入的任务转向国内商品劳务税。</a:t>
            </a:r>
          </a:p>
          <a:p>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25</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7411" name="Rectangle 3"/>
          <p:cNvSpPr>
            <a:spLocks noGrp="1" noRot="1"/>
          </p:cNvSpPr>
          <p:nvPr>
            <p:ph type="body" idx="4294967295"/>
          </p:nvPr>
        </p:nvSpPr>
        <p:spPr>
          <a:xfrm>
            <a:off x="301624" y="1628775"/>
            <a:ext cx="8556655" cy="3800489"/>
          </a:xfrm>
        </p:spPr>
        <p:txBody>
          <a:bodyPr vert="horz" wrap="square" lIns="0" tIns="0" rIns="0" bIns="0" anchor="t" anchorCtr="0"/>
          <a:lstStyle/>
          <a:p>
            <a:pPr>
              <a:lnSpc>
                <a:spcPct val="80000"/>
              </a:lnSpc>
            </a:pPr>
            <a:r>
              <a:rPr lang="zh-CN" altLang="en-US" sz="2500" dirty="0">
                <a:solidFill>
                  <a:schemeClr val="tx1"/>
                </a:solidFill>
                <a:effectLst>
                  <a:outerShdw blurRad="38100" dist="38100" dir="2700000">
                    <a:srgbClr val="C0C0C0"/>
                  </a:outerShdw>
                </a:effectLst>
                <a:latin typeface="华文宋体" pitchFamily="2" charset="-122"/>
                <a:ea typeface="华文宋体" pitchFamily="2" charset="-122"/>
              </a:rPr>
              <a:t>（三） 实行“兼顾型”的税制</a:t>
            </a:r>
            <a:r>
              <a:rPr lang="zh-CN" altLang="en-US" sz="2500" dirty="0" smtClean="0">
                <a:solidFill>
                  <a:schemeClr val="tx1"/>
                </a:solidFill>
                <a:effectLst>
                  <a:outerShdw blurRad="38100" dist="38100" dir="2700000">
                    <a:srgbClr val="C0C0C0"/>
                  </a:outerShdw>
                </a:effectLst>
                <a:latin typeface="华文宋体" pitchFamily="2" charset="-122"/>
                <a:ea typeface="华文宋体" pitchFamily="2" charset="-122"/>
              </a:rPr>
              <a:t>结构</a:t>
            </a:r>
            <a:endParaRPr lang="en-US" altLang="zh-CN" sz="2500" dirty="0" smtClean="0">
              <a:solidFill>
                <a:schemeClr val="tx1"/>
              </a:solidFill>
              <a:effectLst>
                <a:outerShdw blurRad="38100" dist="38100" dir="2700000">
                  <a:srgbClr val="C0C0C0"/>
                </a:outerShdw>
              </a:effectLst>
              <a:latin typeface="华文宋体" pitchFamily="2" charset="-122"/>
              <a:ea typeface="华文宋体" pitchFamily="2" charset="-122"/>
            </a:endParaRPr>
          </a:p>
          <a:p>
            <a:pPr>
              <a:lnSpc>
                <a:spcPct val="80000"/>
              </a:lnSpc>
            </a:pPr>
            <a:endParaRPr lang="en-US" altLang="zh-CN" sz="2500" dirty="0" smtClean="0">
              <a:solidFill>
                <a:schemeClr val="tx1"/>
              </a:solidFill>
              <a:effectLst>
                <a:outerShdw blurRad="38100" dist="38100" dir="2700000">
                  <a:srgbClr val="C0C0C0"/>
                </a:outerShdw>
              </a:effectLst>
              <a:latin typeface="华文宋体" pitchFamily="2" charset="-122"/>
              <a:ea typeface="华文宋体" pitchFamily="2" charset="-122"/>
            </a:endParaRPr>
          </a:p>
          <a:p>
            <a:pPr>
              <a:lnSpc>
                <a:spcPct val="80000"/>
              </a:lnSpc>
            </a:pPr>
            <a:r>
              <a:rPr lang="zh-CN" altLang="en-US" sz="2500" dirty="0" smtClean="0">
                <a:solidFill>
                  <a:schemeClr val="tx1"/>
                </a:solidFill>
                <a:effectLst>
                  <a:outerShdw blurRad="38100" dist="38100" dir="2700000">
                    <a:srgbClr val="C0C0C0"/>
                  </a:outerShdw>
                </a:effectLst>
                <a:latin typeface="华文宋体" pitchFamily="2" charset="-122"/>
                <a:ea typeface="华文宋体" pitchFamily="2" charset="-122"/>
              </a:rPr>
              <a:t>这些</a:t>
            </a:r>
            <a:r>
              <a:rPr lang="zh-CN" altLang="en-US" sz="2500" dirty="0" smtClean="0">
                <a:solidFill>
                  <a:schemeClr val="tx1"/>
                </a:solidFill>
                <a:effectLst>
                  <a:outerShdw blurRad="38100" dist="38100" dir="2700000">
                    <a:srgbClr val="C0C0C0"/>
                  </a:outerShdw>
                </a:effectLst>
                <a:latin typeface="华文宋体" pitchFamily="2" charset="-122"/>
                <a:ea typeface="华文宋体" pitchFamily="2" charset="-122"/>
              </a:rPr>
              <a:t>国家包括荷兰、英国、意大利、比利时、爱尔兰、德国、丹麦、瑞士、西班牙、卢森堡等。 </a:t>
            </a:r>
            <a:endParaRPr lang="en-US" altLang="zh-CN" sz="2500" dirty="0" smtClean="0">
              <a:solidFill>
                <a:schemeClr val="tx1"/>
              </a:solidFill>
              <a:effectLst>
                <a:outerShdw blurRad="38100" dist="38100" dir="2700000">
                  <a:srgbClr val="C0C0C0"/>
                </a:outerShdw>
              </a:effectLst>
              <a:latin typeface="华文宋体" pitchFamily="2" charset="-122"/>
              <a:ea typeface="华文宋体" pitchFamily="2" charset="-122"/>
            </a:endParaRPr>
          </a:p>
          <a:p>
            <a:pPr>
              <a:lnSpc>
                <a:spcPct val="80000"/>
              </a:lnSpc>
            </a:pPr>
            <a:endParaRPr lang="en-US" altLang="zh-CN" sz="2500" dirty="0" smtClean="0">
              <a:solidFill>
                <a:schemeClr val="tx1"/>
              </a:solidFill>
              <a:effectLst>
                <a:outerShdw blurRad="38100" dist="38100" dir="2700000">
                  <a:srgbClr val="C0C0C0"/>
                </a:outerShdw>
              </a:effectLst>
              <a:latin typeface="华文宋体" pitchFamily="2" charset="-122"/>
              <a:ea typeface="华文宋体" pitchFamily="2" charset="-122"/>
            </a:endParaRPr>
          </a:p>
          <a:p>
            <a:pPr>
              <a:lnSpc>
                <a:spcPct val="80000"/>
              </a:lnSpc>
            </a:pPr>
            <a:r>
              <a:rPr lang="zh-CN" altLang="en-US" sz="2500" dirty="0" smtClean="0">
                <a:solidFill>
                  <a:schemeClr val="tx1"/>
                </a:solidFill>
                <a:effectLst>
                  <a:outerShdw blurRad="38100" dist="38100" dir="2700000">
                    <a:srgbClr val="C0C0C0"/>
                  </a:outerShdw>
                </a:effectLst>
                <a:latin typeface="华文宋体" pitchFamily="2" charset="-122"/>
                <a:ea typeface="华文宋体" pitchFamily="2" charset="-122"/>
              </a:rPr>
              <a:t>在</a:t>
            </a:r>
            <a:r>
              <a:rPr lang="zh-CN" altLang="en-US" sz="2500" dirty="0">
                <a:solidFill>
                  <a:schemeClr val="tx1"/>
                </a:solidFill>
                <a:effectLst>
                  <a:outerShdw blurRad="38100" dist="38100" dir="2700000">
                    <a:srgbClr val="C0C0C0"/>
                  </a:outerShdw>
                </a:effectLst>
                <a:latin typeface="华文宋体" pitchFamily="2" charset="-122"/>
                <a:ea typeface="华文宋体" pitchFamily="2" charset="-122"/>
              </a:rPr>
              <a:t>对于所得税和国内商品劳务税的课征选择上</a:t>
            </a:r>
            <a:r>
              <a:rPr lang="en-US" altLang="zh-CN" sz="2500" dirty="0">
                <a:solidFill>
                  <a:schemeClr val="tx1"/>
                </a:solidFill>
                <a:effectLst>
                  <a:outerShdw blurRad="38100" dist="38100" dir="2700000">
                    <a:srgbClr val="C0C0C0"/>
                  </a:outerShdw>
                </a:effectLst>
                <a:latin typeface="华文宋体" pitchFamily="2" charset="-122"/>
                <a:ea typeface="华文宋体" pitchFamily="2" charset="-122"/>
              </a:rPr>
              <a:t>, </a:t>
            </a:r>
            <a:r>
              <a:rPr lang="zh-CN" altLang="en-US" sz="2500" dirty="0">
                <a:solidFill>
                  <a:schemeClr val="tx1"/>
                </a:solidFill>
                <a:effectLst>
                  <a:outerShdw blurRad="38100" dist="38100" dir="2700000">
                    <a:srgbClr val="C0C0C0"/>
                  </a:outerShdw>
                </a:effectLst>
                <a:latin typeface="华文宋体" pitchFamily="2" charset="-122"/>
                <a:ea typeface="华文宋体" pitchFamily="2" charset="-122"/>
              </a:rPr>
              <a:t>兼顾公平和效率</a:t>
            </a:r>
            <a:r>
              <a:rPr lang="en-US" altLang="zh-CN" sz="2500" dirty="0">
                <a:solidFill>
                  <a:schemeClr val="tx1"/>
                </a:solidFill>
                <a:effectLst>
                  <a:outerShdw blurRad="38100" dist="38100" dir="2700000">
                    <a:srgbClr val="C0C0C0"/>
                  </a:outerShdw>
                </a:effectLst>
                <a:latin typeface="华文宋体" pitchFamily="2" charset="-122"/>
                <a:ea typeface="华文宋体" pitchFamily="2" charset="-122"/>
              </a:rPr>
              <a:t>, </a:t>
            </a:r>
            <a:r>
              <a:rPr lang="zh-CN" altLang="en-US" sz="2500" dirty="0">
                <a:solidFill>
                  <a:schemeClr val="tx1"/>
                </a:solidFill>
                <a:effectLst>
                  <a:outerShdw blurRad="38100" dist="38100" dir="2700000">
                    <a:srgbClr val="C0C0C0"/>
                  </a:outerShdw>
                </a:effectLst>
                <a:latin typeface="华文宋体" pitchFamily="2" charset="-122"/>
                <a:ea typeface="华文宋体" pitchFamily="2" charset="-122"/>
              </a:rPr>
              <a:t>实行两税平衡的税制结构</a:t>
            </a:r>
            <a:r>
              <a:rPr lang="en-US" altLang="zh-CN" sz="2500" dirty="0">
                <a:solidFill>
                  <a:schemeClr val="tx1"/>
                </a:solidFill>
                <a:effectLst>
                  <a:outerShdw blurRad="38100" dist="38100" dir="2700000">
                    <a:srgbClr val="C0C0C0"/>
                  </a:outerShdw>
                </a:effectLst>
                <a:latin typeface="华文宋体" pitchFamily="2" charset="-122"/>
                <a:ea typeface="华文宋体" pitchFamily="2" charset="-122"/>
              </a:rPr>
              <a:t>, </a:t>
            </a:r>
            <a:r>
              <a:rPr lang="zh-CN" altLang="en-US" sz="2500" dirty="0">
                <a:solidFill>
                  <a:schemeClr val="tx1"/>
                </a:solidFill>
                <a:effectLst>
                  <a:outerShdw blurRad="38100" dist="38100" dir="2700000">
                    <a:srgbClr val="C0C0C0"/>
                  </a:outerShdw>
                </a:effectLst>
                <a:latin typeface="华文宋体" pitchFamily="2" charset="-122"/>
                <a:ea typeface="华文宋体" pitchFamily="2" charset="-122"/>
              </a:rPr>
              <a:t>更接近于“双主体”税制结构</a:t>
            </a:r>
            <a:r>
              <a:rPr lang="zh-CN" altLang="en-US" sz="2500" dirty="0" smtClean="0">
                <a:solidFill>
                  <a:schemeClr val="tx1"/>
                </a:solidFill>
                <a:effectLst>
                  <a:outerShdw blurRad="38100" dist="38100" dir="2700000">
                    <a:srgbClr val="C0C0C0"/>
                  </a:outerShdw>
                </a:effectLst>
                <a:latin typeface="华文宋体" pitchFamily="2" charset="-122"/>
                <a:ea typeface="华文宋体" pitchFamily="2" charset="-122"/>
              </a:rPr>
              <a:t>。</a:t>
            </a:r>
            <a:endParaRPr lang="zh-CN" altLang="en-US" sz="2500" b="1" dirty="0">
              <a:solidFill>
                <a:schemeClr val="tx1"/>
              </a:solidFill>
              <a:effectLst>
                <a:outerShdw blurRad="38100" dist="38100" dir="2700000">
                  <a:srgbClr val="C0C0C0"/>
                </a:outerShdw>
              </a:effectLst>
              <a:latin typeface="华文宋体" pitchFamily="2" charset="-122"/>
              <a:ea typeface="华文宋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t>一个现象</a:t>
            </a:r>
            <a:endParaRPr lang="zh-CN" altLang="en-US" sz="3200" b="1" dirty="0"/>
          </a:p>
        </p:txBody>
      </p:sp>
      <p:sp>
        <p:nvSpPr>
          <p:cNvPr id="3" name="内容占位符 2"/>
          <p:cNvSpPr>
            <a:spLocks noGrp="1"/>
          </p:cNvSpPr>
          <p:nvPr>
            <p:ph idx="1"/>
          </p:nvPr>
        </p:nvSpPr>
        <p:spPr>
          <a:xfrm>
            <a:off x="285720" y="1285860"/>
            <a:ext cx="8472519" cy="5235592"/>
          </a:xfrm>
        </p:spPr>
        <p:txBody>
          <a:bodyPr/>
          <a:lstStyle/>
          <a:p>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1</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、无论</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哪一种税制结构</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r>
              <a:rPr lang="en-US" altLang="zh-CN" sz="2400" i="1"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发达国家的所得税一般都以个人所得税为主</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rgbClr val="FF3300"/>
              </a:solidFill>
              <a:effectLst>
                <a:outerShdw blurRad="38100" dist="38100" dir="2700000">
                  <a:srgbClr val="C0C0C0"/>
                </a:outerShdw>
              </a:effectLst>
              <a:latin typeface="仿宋_GB2312" pitchFamily="49" charset="-122"/>
              <a:ea typeface="仿宋_GB2312" pitchFamily="49" charset="-122"/>
            </a:endParaRPr>
          </a:p>
          <a:p>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2</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、经济合作组织</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24</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个</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成员国的综合统计</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历年来，</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24</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国个人所得</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税收入占整个所得税收入的</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81%;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在美国</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该比重一直维持在</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70%</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90%</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en-US" altLang="zh-CN" sz="2400" dirty="0" smtClean="0">
                <a:solidFill>
                  <a:srgbClr val="FF3300"/>
                </a:solidFill>
                <a:effectLst>
                  <a:outerShdw blurRad="38100" dist="38100" dir="2700000">
                    <a:srgbClr val="C0C0C0"/>
                  </a:outerShdw>
                </a:effectLst>
                <a:latin typeface="仿宋_GB2312" pitchFamily="49" charset="-122"/>
                <a:ea typeface="仿宋_GB2312" pitchFamily="49" charset="-122"/>
              </a:rPr>
              <a:t>3</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、相比之下</a:t>
            </a:r>
            <a:r>
              <a:rPr lang="en-US" altLang="zh-CN" sz="2400" dirty="0" smtClean="0">
                <a:solidFill>
                  <a:srgbClr val="FF3300"/>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发达国家公司所得税占的比重很</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小。</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经合组织</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24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个</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成员国公司</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所得税</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比重一直维持在分别</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为</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8%-7%</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水平上。</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美国</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1971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年以来该</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比重从没</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有超过</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16% </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且近年来平均</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水平</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为</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9.38%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呈</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下降</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趋势；</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zh-CN" altLang="en-US" sz="2400" b="1" dirty="0" smtClean="0">
                <a:solidFill>
                  <a:srgbClr val="0000CC"/>
                </a:solidFill>
                <a:effectLst>
                  <a:outerShdw blurRad="38100" dist="38100" dir="2700000">
                    <a:srgbClr val="C0C0C0"/>
                  </a:outerShdw>
                </a:effectLst>
                <a:latin typeface="仿宋_GB2312" pitchFamily="49" charset="-122"/>
                <a:ea typeface="仿宋_GB2312" pitchFamily="49" charset="-122"/>
              </a:rPr>
              <a:t>西方发达国家</a:t>
            </a:r>
            <a:r>
              <a:rPr lang="zh-CN" altLang="en-US" sz="2400" b="1" dirty="0" smtClean="0">
                <a:solidFill>
                  <a:srgbClr val="0000CC"/>
                </a:solidFill>
                <a:effectLst>
                  <a:outerShdw blurRad="38100" dist="38100" dir="2700000">
                    <a:srgbClr val="C0C0C0"/>
                  </a:outerShdw>
                </a:effectLst>
                <a:latin typeface="仿宋_GB2312" pitchFamily="49" charset="-122"/>
                <a:ea typeface="仿宋_GB2312" pitchFamily="49" charset="-122"/>
              </a:rPr>
              <a:t>普遍不以公司所得税为主</a:t>
            </a:r>
            <a:r>
              <a:rPr lang="en-US" altLang="zh-CN" sz="2400" b="1" dirty="0" smtClean="0">
                <a:solidFill>
                  <a:srgbClr val="0000CC"/>
                </a:solidFill>
                <a:effectLst>
                  <a:outerShdw blurRad="38100" dist="38100" dir="2700000">
                    <a:srgbClr val="C0C0C0"/>
                  </a:outerShdw>
                </a:effectLst>
                <a:latin typeface="仿宋_GB2312" pitchFamily="49" charset="-122"/>
                <a:ea typeface="仿宋_GB2312" pitchFamily="49" charset="-122"/>
              </a:rPr>
              <a:t>, </a:t>
            </a:r>
            <a:r>
              <a:rPr lang="zh-CN" altLang="en-US" sz="2400" b="1" dirty="0" smtClean="0">
                <a:solidFill>
                  <a:srgbClr val="0000CC"/>
                </a:solidFill>
                <a:effectLst>
                  <a:outerShdw blurRad="38100" dist="38100" dir="2700000">
                    <a:srgbClr val="C0C0C0"/>
                  </a:outerShdw>
                </a:effectLst>
                <a:latin typeface="仿宋_GB2312" pitchFamily="49" charset="-122"/>
                <a:ea typeface="仿宋_GB2312" pitchFamily="49" charset="-122"/>
              </a:rPr>
              <a:t>以避免给公司生产经营活动带来过多的消极影响。</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p:cNvSpPr>
          <p:nvPr>
            <p:ph type="title" idx="4294967295"/>
          </p:nvPr>
        </p:nvSpPr>
        <p:spPr/>
        <p:txBody>
          <a:bodyPr vert="horz" wrap="square" lIns="0" tIns="0" rIns="0" bIns="0" anchor="ctr" anchorCtr="0"/>
          <a:lstStyle/>
          <a:p>
            <a:pPr algn="ctr"/>
            <a:r>
              <a:rPr lang="zh-CN" altLang="en-US">
                <a:ea typeface="宋体" panose="02010600030101010101" pitchFamily="2" charset="-122"/>
              </a:rPr>
              <a:t>     </a:t>
            </a:r>
            <a:r>
              <a:rPr lang="zh-CN" altLang="en-US" dirty="0">
                <a:ea typeface="宋体" panose="02010600030101010101" pitchFamily="2" charset="-122"/>
              </a:rPr>
              <a:t> </a:t>
            </a:r>
            <a:r>
              <a:rPr lang="zh-CN" altLang="en-US" sz="3600" b="1" dirty="0">
                <a:ea typeface="华文新魏" panose="02010800040101010101" pitchFamily="2" charset="-122"/>
              </a:rPr>
              <a:t>各</a:t>
            </a:r>
            <a:r>
              <a:rPr lang="zh-CN" altLang="en-US" sz="3600" b="1">
                <a:ea typeface="华文新魏" panose="02010800040101010101" pitchFamily="2" charset="-122"/>
              </a:rPr>
              <a:t>类税收比重</a:t>
            </a:r>
          </a:p>
        </p:txBody>
      </p:sp>
      <p:sp>
        <p:nvSpPr>
          <p:cNvPr id="18435" name="Rectangle 3"/>
          <p:cNvSpPr>
            <a:spLocks noGrp="1" noRot="1"/>
          </p:cNvSpPr>
          <p:nvPr>
            <p:ph type="body" idx="4294967295"/>
          </p:nvPr>
        </p:nvSpPr>
        <p:spPr/>
        <p:txBody>
          <a:bodyPr vert="horz" wrap="square" lIns="0" tIns="0" rIns="0" bIns="0" anchor="t" anchorCtr="0"/>
          <a:lstStyle/>
          <a:p>
            <a:r>
              <a:rPr lang="en-US" altLang="zh-CN" sz="2800" dirty="0">
                <a:solidFill>
                  <a:schemeClr val="tx1"/>
                </a:solidFill>
                <a:latin typeface="仿宋_GB2312" pitchFamily="49" charset="-122"/>
                <a:ea typeface="仿宋_GB2312" pitchFamily="49" charset="-122"/>
              </a:rPr>
              <a:t>IMF</a:t>
            </a:r>
            <a:r>
              <a:rPr lang="zh-CN" altLang="en-US" sz="2800" dirty="0" smtClean="0">
                <a:solidFill>
                  <a:schemeClr val="tx1"/>
                </a:solidFill>
                <a:latin typeface="仿宋_GB2312" pitchFamily="49" charset="-122"/>
                <a:ea typeface="仿宋_GB2312" pitchFamily="49" charset="-122"/>
              </a:rPr>
              <a:t>：</a:t>
            </a:r>
            <a:r>
              <a:rPr lang="en-US" altLang="zh-CN" sz="2800" dirty="0" smtClean="0">
                <a:solidFill>
                  <a:schemeClr val="tx1"/>
                </a:solidFill>
                <a:latin typeface="仿宋_GB2312" pitchFamily="49" charset="-122"/>
                <a:ea typeface="仿宋_GB2312" pitchFamily="49" charset="-122"/>
              </a:rPr>
              <a:t>2018</a:t>
            </a:r>
            <a:r>
              <a:rPr lang="zh-CN" altLang="en-US" sz="2800" dirty="0" smtClean="0">
                <a:solidFill>
                  <a:schemeClr val="tx1"/>
                </a:solidFill>
                <a:latin typeface="仿宋_GB2312" pitchFamily="49" charset="-122"/>
                <a:ea typeface="仿宋_GB2312" pitchFamily="49" charset="-122"/>
              </a:rPr>
              <a:t>年</a:t>
            </a:r>
            <a:r>
              <a:rPr lang="zh-CN" altLang="en-US" sz="2800" dirty="0">
                <a:solidFill>
                  <a:schemeClr val="tx1"/>
                </a:solidFill>
                <a:latin typeface="仿宋_GB2312" pitchFamily="49" charset="-122"/>
                <a:ea typeface="仿宋_GB2312" pitchFamily="49" charset="-122"/>
              </a:rPr>
              <a:t>发达国家经济体</a:t>
            </a:r>
            <a:r>
              <a:rPr lang="en-US" altLang="zh-CN" sz="2800" dirty="0">
                <a:solidFill>
                  <a:schemeClr val="tx1"/>
                </a:solidFill>
                <a:latin typeface="仿宋_GB2312" pitchFamily="49" charset="-122"/>
                <a:ea typeface="仿宋_GB2312" pitchFamily="49" charset="-122"/>
              </a:rPr>
              <a:t>33</a:t>
            </a:r>
            <a:r>
              <a:rPr lang="zh-CN" altLang="en-US" sz="2800" dirty="0">
                <a:solidFill>
                  <a:schemeClr val="tx1"/>
                </a:solidFill>
                <a:latin typeface="仿宋_GB2312" pitchFamily="49" charset="-122"/>
                <a:ea typeface="仿宋_GB2312" pitchFamily="49" charset="-122"/>
              </a:rPr>
              <a:t>国中，所得、利润、资本利得税占比</a:t>
            </a:r>
            <a:r>
              <a:rPr lang="en-US" altLang="zh-CN" sz="2800" dirty="0">
                <a:solidFill>
                  <a:schemeClr val="tx1"/>
                </a:solidFill>
                <a:latin typeface="仿宋_GB2312" pitchFamily="49" charset="-122"/>
                <a:ea typeface="仿宋_GB2312" pitchFamily="49" charset="-122"/>
              </a:rPr>
              <a:t>49．51%</a:t>
            </a:r>
            <a:r>
              <a:rPr lang="zh-CN" altLang="en-US" sz="2800" dirty="0">
                <a:solidFill>
                  <a:schemeClr val="tx1"/>
                </a:solidFill>
                <a:latin typeface="仿宋_GB2312" pitchFamily="49" charset="-122"/>
                <a:ea typeface="仿宋_GB2312" pitchFamily="49" charset="-122"/>
              </a:rPr>
              <a:t>，货物和劳务税（含关税）</a:t>
            </a:r>
            <a:r>
              <a:rPr lang="en-US" altLang="zh-CN" sz="2800" dirty="0">
                <a:solidFill>
                  <a:schemeClr val="tx1"/>
                </a:solidFill>
                <a:latin typeface="仿宋_GB2312" pitchFamily="49" charset="-122"/>
                <a:ea typeface="仿宋_GB2312" pitchFamily="49" charset="-122"/>
              </a:rPr>
              <a:t>39．8%</a:t>
            </a:r>
            <a:r>
              <a:rPr lang="zh-CN" altLang="en-US" sz="2800" dirty="0">
                <a:solidFill>
                  <a:schemeClr val="tx1"/>
                </a:solidFill>
                <a:latin typeface="仿宋_GB2312" pitchFamily="49" charset="-122"/>
                <a:ea typeface="仿宋_GB2312" pitchFamily="49" charset="-122"/>
              </a:rPr>
              <a:t>，财产税、工薪税和其他税</a:t>
            </a:r>
            <a:r>
              <a:rPr lang="en-US" altLang="zh-CN" sz="2800" dirty="0">
                <a:solidFill>
                  <a:schemeClr val="tx1"/>
                </a:solidFill>
                <a:latin typeface="仿宋_GB2312" pitchFamily="49" charset="-122"/>
                <a:ea typeface="仿宋_GB2312" pitchFamily="49" charset="-122"/>
              </a:rPr>
              <a:t>10%</a:t>
            </a:r>
            <a:r>
              <a:rPr lang="zh-CN" altLang="en-US" sz="2800" dirty="0" smtClean="0">
                <a:solidFill>
                  <a:schemeClr val="tx1"/>
                </a:solidFill>
                <a:latin typeface="仿宋_GB2312" pitchFamily="49" charset="-122"/>
                <a:ea typeface="仿宋_GB2312" pitchFamily="49" charset="-122"/>
              </a:rPr>
              <a:t>。</a:t>
            </a:r>
            <a:endParaRPr lang="en-US" altLang="zh-CN" sz="2800" dirty="0" smtClean="0">
              <a:solidFill>
                <a:schemeClr val="tx1"/>
              </a:solidFill>
              <a:latin typeface="仿宋_GB2312" pitchFamily="49" charset="-122"/>
              <a:ea typeface="仿宋_GB2312" pitchFamily="49" charset="-122"/>
            </a:endParaRPr>
          </a:p>
          <a:p>
            <a:endParaRPr lang="zh-CN" altLang="en-US" sz="2800" dirty="0">
              <a:solidFill>
                <a:schemeClr val="tx1"/>
              </a:solidFill>
              <a:latin typeface="仿宋_GB2312" pitchFamily="49" charset="-122"/>
              <a:ea typeface="仿宋_GB2312" pitchFamily="49" charset="-122"/>
            </a:endParaRPr>
          </a:p>
          <a:p>
            <a:r>
              <a:rPr lang="en-US" altLang="zh-CN" sz="2800" dirty="0">
                <a:solidFill>
                  <a:schemeClr val="tx1"/>
                </a:solidFill>
                <a:latin typeface="仿宋_GB2312" pitchFamily="49" charset="-122"/>
                <a:ea typeface="仿宋_GB2312" pitchFamily="49" charset="-122"/>
              </a:rPr>
              <a:t>OECD</a:t>
            </a:r>
            <a:r>
              <a:rPr lang="zh-CN" altLang="en-US" sz="2800" dirty="0">
                <a:solidFill>
                  <a:schemeClr val="tx1"/>
                </a:solidFill>
                <a:latin typeface="仿宋_GB2312" pitchFamily="49" charset="-122"/>
                <a:ea typeface="仿宋_GB2312" pitchFamily="49" charset="-122"/>
              </a:rPr>
              <a:t>国家：货物与劳务税（或消费税）：</a:t>
            </a:r>
            <a:r>
              <a:rPr lang="en-US" altLang="zh-CN" sz="2800" dirty="0">
                <a:solidFill>
                  <a:schemeClr val="tx1"/>
                </a:solidFill>
                <a:latin typeface="仿宋_GB2312" pitchFamily="49" charset="-122"/>
                <a:ea typeface="仿宋_GB2312" pitchFamily="49" charset="-122"/>
              </a:rPr>
              <a:t>43</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9%</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1965</a:t>
            </a:r>
            <a:r>
              <a:rPr lang="zh-CN" altLang="en-US" sz="2800" dirty="0">
                <a:solidFill>
                  <a:schemeClr val="tx1"/>
                </a:solidFill>
                <a:latin typeface="仿宋_GB2312" pitchFamily="49" charset="-122"/>
                <a:ea typeface="仿宋_GB2312" pitchFamily="49" charset="-122"/>
              </a:rPr>
              <a:t>年）→</a:t>
            </a:r>
            <a:r>
              <a:rPr lang="en-US" altLang="zh-CN" sz="2800" dirty="0">
                <a:solidFill>
                  <a:schemeClr val="tx1"/>
                </a:solidFill>
                <a:latin typeface="仿宋_GB2312" pitchFamily="49" charset="-122"/>
                <a:ea typeface="仿宋_GB2312" pitchFamily="49" charset="-122"/>
              </a:rPr>
              <a:t>40</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54%</a:t>
            </a:r>
            <a:r>
              <a:rPr lang="zh-CN" altLang="en-US" sz="2800" dirty="0">
                <a:solidFill>
                  <a:schemeClr val="tx1"/>
                </a:solidFill>
                <a:latin typeface="仿宋_GB2312" pitchFamily="49" charset="-122"/>
                <a:ea typeface="仿宋_GB2312" pitchFamily="49" charset="-122"/>
              </a:rPr>
              <a:t>（</a:t>
            </a:r>
            <a:r>
              <a:rPr lang="en-US" altLang="zh-CN" sz="2800" dirty="0" smtClean="0">
                <a:solidFill>
                  <a:schemeClr val="tx1"/>
                </a:solidFill>
                <a:latin typeface="仿宋_GB2312" pitchFamily="49" charset="-122"/>
                <a:ea typeface="仿宋_GB2312" pitchFamily="49" charset="-122"/>
              </a:rPr>
              <a:t>2018</a:t>
            </a:r>
            <a:r>
              <a:rPr lang="zh-CN" altLang="en-US" sz="2800" dirty="0">
                <a:solidFill>
                  <a:schemeClr val="tx1"/>
                </a:solidFill>
                <a:latin typeface="仿宋_GB2312" pitchFamily="49" charset="-122"/>
                <a:ea typeface="仿宋_GB2312" pitchFamily="49" charset="-122"/>
              </a:rPr>
              <a:t>年</a:t>
            </a:r>
            <a:r>
              <a:rPr lang="zh-CN" altLang="en-US" sz="2800" dirty="0" smtClean="0">
                <a:solidFill>
                  <a:schemeClr val="tx1"/>
                </a:solidFill>
                <a:latin typeface="仿宋_GB2312" pitchFamily="49" charset="-122"/>
                <a:ea typeface="仿宋_GB2312" pitchFamily="49" charset="-122"/>
              </a:rPr>
              <a:t>）</a:t>
            </a:r>
            <a:endParaRPr lang="zh-CN" altLang="en-US" sz="3200" b="1" dirty="0">
              <a:solidFill>
                <a:schemeClr val="tx1"/>
              </a:solidFill>
              <a:latin typeface="仿宋_GB2312" pitchFamily="49" charset="-122"/>
              <a:ea typeface="仿宋_GB2312" pitchFamily="49" charset="-122"/>
            </a:endParaRPr>
          </a:p>
          <a:p>
            <a:endParaRPr lang="zh-CN" alt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p:cNvSpPr>
          <p:nvPr>
            <p:ph type="title" idx="4294967295"/>
          </p:nvPr>
        </p:nvSpPr>
        <p:spPr/>
        <p:txBody>
          <a:bodyPr vert="horz" wrap="square" lIns="0" tIns="0" rIns="0" bIns="0" anchor="ctr" anchorCtr="0"/>
          <a:lstStyle/>
          <a:p>
            <a:pPr algn="ctr"/>
            <a:r>
              <a:rPr lang="zh-CN" altLang="en-US">
                <a:ea typeface="宋体" panose="02010600030101010101" pitchFamily="2" charset="-122"/>
              </a:rPr>
              <a:t>      </a:t>
            </a:r>
            <a:r>
              <a:rPr lang="zh-CN" altLang="en-US" sz="3600" b="1">
                <a:ea typeface="华文新魏" panose="02010800040101010101" pitchFamily="2" charset="-122"/>
              </a:rPr>
              <a:t>各类税收比重</a:t>
            </a:r>
          </a:p>
        </p:txBody>
      </p:sp>
      <p:sp>
        <p:nvSpPr>
          <p:cNvPr id="19459" name="Rectangle 3"/>
          <p:cNvSpPr>
            <a:spLocks noGrp="1" noRot="1"/>
          </p:cNvSpPr>
          <p:nvPr>
            <p:ph type="body" idx="4294967295"/>
          </p:nvPr>
        </p:nvSpPr>
        <p:spPr/>
        <p:txBody>
          <a:bodyPr vert="horz" wrap="square" lIns="0" tIns="0" rIns="0" bIns="0" anchor="t" anchorCtr="0"/>
          <a:lstStyle/>
          <a:p>
            <a:r>
              <a:rPr lang="en-US" altLang="zh-CN" sz="2800" dirty="0">
                <a:solidFill>
                  <a:schemeClr val="tx1"/>
                </a:solidFill>
                <a:latin typeface="仿宋_GB2312" pitchFamily="49" charset="-122"/>
                <a:ea typeface="仿宋_GB2312" pitchFamily="49" charset="-122"/>
              </a:rPr>
              <a:t>OECD</a:t>
            </a:r>
            <a:r>
              <a:rPr lang="zh-CN" altLang="en-US" sz="2800" dirty="0">
                <a:solidFill>
                  <a:schemeClr val="tx1"/>
                </a:solidFill>
                <a:latin typeface="仿宋_GB2312" pitchFamily="49" charset="-122"/>
                <a:ea typeface="仿宋_GB2312" pitchFamily="49" charset="-122"/>
              </a:rPr>
              <a:t>国家：个</a:t>
            </a:r>
            <a:r>
              <a:rPr lang="zh-CN" altLang="en-US" sz="2800" dirty="0" smtClean="0">
                <a:solidFill>
                  <a:schemeClr val="tx1"/>
                </a:solidFill>
                <a:latin typeface="仿宋_GB2312" pitchFamily="49" charset="-122"/>
                <a:ea typeface="仿宋_GB2312" pitchFamily="49" charset="-122"/>
              </a:rPr>
              <a:t>税</a:t>
            </a:r>
            <a:r>
              <a:rPr lang="en-US" altLang="zh-CN" sz="2800" dirty="0" smtClean="0">
                <a:solidFill>
                  <a:schemeClr val="tx1"/>
                </a:solidFill>
                <a:latin typeface="仿宋_GB2312" pitchFamily="49" charset="-122"/>
                <a:ea typeface="仿宋_GB2312" pitchFamily="49" charset="-122"/>
              </a:rPr>
              <a:t>2018</a:t>
            </a:r>
            <a:r>
              <a:rPr lang="zh-CN" altLang="en-US" sz="2800" dirty="0">
                <a:solidFill>
                  <a:schemeClr val="tx1"/>
                </a:solidFill>
                <a:latin typeface="仿宋_GB2312" pitchFamily="49" charset="-122"/>
                <a:ea typeface="仿宋_GB2312" pitchFamily="49" charset="-122"/>
              </a:rPr>
              <a:t>年占比为</a:t>
            </a:r>
            <a:r>
              <a:rPr lang="en-US" altLang="zh-CN" sz="2800" dirty="0">
                <a:solidFill>
                  <a:schemeClr val="tx1"/>
                </a:solidFill>
                <a:latin typeface="仿宋_GB2312" pitchFamily="49" charset="-122"/>
                <a:ea typeface="仿宋_GB2312" pitchFamily="49" charset="-122"/>
              </a:rPr>
              <a:t>33.78%,</a:t>
            </a:r>
            <a:r>
              <a:rPr lang="zh-CN" altLang="en-US" sz="2800" dirty="0">
                <a:solidFill>
                  <a:schemeClr val="tx1"/>
                </a:solidFill>
                <a:latin typeface="仿宋_GB2312" pitchFamily="49" charset="-122"/>
                <a:ea typeface="仿宋_GB2312" pitchFamily="49" charset="-122"/>
              </a:rPr>
              <a:t>仅</a:t>
            </a:r>
            <a:r>
              <a:rPr lang="zh-CN" altLang="en-US" sz="2800" dirty="0" smtClean="0">
                <a:solidFill>
                  <a:schemeClr val="tx1"/>
                </a:solidFill>
                <a:latin typeface="仿宋_GB2312" pitchFamily="49" charset="-122"/>
                <a:ea typeface="仿宋_GB2312" pitchFamily="49" charset="-122"/>
              </a:rPr>
              <a:t>比</a:t>
            </a:r>
            <a:r>
              <a:rPr lang="en-US" altLang="zh-CN" sz="2800" dirty="0" smtClean="0">
                <a:solidFill>
                  <a:schemeClr val="tx1"/>
                </a:solidFill>
                <a:latin typeface="仿宋_GB2312" pitchFamily="49" charset="-122"/>
                <a:ea typeface="仿宋_GB2312" pitchFamily="49" charset="-122"/>
              </a:rPr>
              <a:t>1965</a:t>
            </a:r>
            <a:r>
              <a:rPr lang="zh-CN" altLang="en-US" sz="2800" dirty="0">
                <a:solidFill>
                  <a:schemeClr val="tx1"/>
                </a:solidFill>
                <a:latin typeface="仿宋_GB2312" pitchFamily="49" charset="-122"/>
                <a:ea typeface="仿宋_GB2312" pitchFamily="49" charset="-122"/>
              </a:rPr>
              <a:t>年上升两个百分点</a:t>
            </a:r>
            <a:r>
              <a:rPr lang="en-US" altLang="zh-CN" sz="2800" dirty="0">
                <a:solidFill>
                  <a:schemeClr val="tx1"/>
                </a:solidFill>
                <a:latin typeface="仿宋_GB2312" pitchFamily="49" charset="-122"/>
                <a:ea typeface="仿宋_GB2312" pitchFamily="49" charset="-122"/>
              </a:rPr>
              <a:t>;</a:t>
            </a:r>
            <a:r>
              <a:rPr lang="zh-CN" altLang="en-US" sz="2800" dirty="0">
                <a:solidFill>
                  <a:schemeClr val="tx1"/>
                </a:solidFill>
                <a:latin typeface="仿宋_GB2312" pitchFamily="49" charset="-122"/>
                <a:ea typeface="仿宋_GB2312" pitchFamily="49" charset="-122"/>
              </a:rPr>
              <a:t>公司税</a:t>
            </a:r>
            <a:r>
              <a:rPr lang="en-US" altLang="zh-CN" sz="2800" dirty="0">
                <a:solidFill>
                  <a:schemeClr val="tx1"/>
                </a:solidFill>
                <a:latin typeface="仿宋_GB2312" pitchFamily="49" charset="-122"/>
                <a:ea typeface="仿宋_GB2312" pitchFamily="49" charset="-122"/>
              </a:rPr>
              <a:t>10</a:t>
            </a:r>
            <a:r>
              <a:rPr lang="zh-CN" altLang="en-US" sz="2800" dirty="0">
                <a:solidFill>
                  <a:schemeClr val="tx1"/>
                </a:solidFill>
                <a:latin typeface="仿宋_GB2312" pitchFamily="49" charset="-122"/>
                <a:ea typeface="仿宋_GB2312" pitchFamily="49" charset="-122"/>
              </a:rPr>
              <a:t>．</a:t>
            </a:r>
            <a:r>
              <a:rPr lang="en-US" altLang="zh-CN" sz="2800" dirty="0">
                <a:solidFill>
                  <a:schemeClr val="tx1"/>
                </a:solidFill>
                <a:latin typeface="仿宋_GB2312" pitchFamily="49" charset="-122"/>
                <a:ea typeface="仿宋_GB2312" pitchFamily="49" charset="-122"/>
              </a:rPr>
              <a:t>98</a:t>
            </a:r>
            <a:r>
              <a:rPr lang="en-US" altLang="zh-CN" sz="2800" dirty="0" smtClean="0">
                <a:solidFill>
                  <a:schemeClr val="tx1"/>
                </a:solidFill>
                <a:latin typeface="仿宋_GB2312" pitchFamily="49" charset="-122"/>
                <a:ea typeface="仿宋_GB2312" pitchFamily="49" charset="-122"/>
              </a:rPr>
              <a:t>%(1965</a:t>
            </a:r>
            <a:r>
              <a:rPr lang="zh-CN" altLang="en-US" sz="2800" dirty="0">
                <a:solidFill>
                  <a:schemeClr val="tx1"/>
                </a:solidFill>
                <a:latin typeface="仿宋_GB2312" pitchFamily="49" charset="-122"/>
                <a:ea typeface="仿宋_GB2312" pitchFamily="49" charset="-122"/>
              </a:rPr>
              <a:t>年</a:t>
            </a:r>
            <a:r>
              <a:rPr lang="en-US" altLang="zh-CN" sz="2800" dirty="0">
                <a:solidFill>
                  <a:schemeClr val="tx1"/>
                </a:solidFill>
                <a:latin typeface="仿宋_GB2312" pitchFamily="49" charset="-122"/>
                <a:ea typeface="仿宋_GB2312" pitchFamily="49" charset="-122"/>
              </a:rPr>
              <a:t>) →13.51%</a:t>
            </a:r>
            <a:r>
              <a:rPr lang="zh-CN" altLang="en-US" sz="2800" dirty="0">
                <a:solidFill>
                  <a:schemeClr val="tx1"/>
                </a:solidFill>
                <a:latin typeface="仿宋_GB2312" pitchFamily="49" charset="-122"/>
                <a:ea typeface="仿宋_GB2312" pitchFamily="49" charset="-122"/>
              </a:rPr>
              <a:t>。两者合计由</a:t>
            </a:r>
            <a:r>
              <a:rPr lang="en-US" altLang="zh-CN" sz="2800" dirty="0">
                <a:solidFill>
                  <a:schemeClr val="tx1"/>
                </a:solidFill>
                <a:latin typeface="仿宋_GB2312" pitchFamily="49" charset="-122"/>
                <a:ea typeface="仿宋_GB2312" pitchFamily="49" charset="-122"/>
              </a:rPr>
              <a:t>42.69%→47.29%</a:t>
            </a:r>
            <a:r>
              <a:rPr lang="zh-CN" altLang="en-US" sz="2800" dirty="0">
                <a:solidFill>
                  <a:schemeClr val="tx1"/>
                </a:solidFill>
                <a:latin typeface="仿宋_GB2312" pitchFamily="49" charset="-122"/>
                <a:ea typeface="仿宋_GB2312" pitchFamily="49" charset="-122"/>
              </a:rPr>
              <a:t>。</a:t>
            </a:r>
          </a:p>
          <a:p>
            <a:r>
              <a:rPr lang="zh-CN" altLang="en-US" sz="2800" dirty="0">
                <a:solidFill>
                  <a:schemeClr val="tx1"/>
                </a:solidFill>
                <a:latin typeface="仿宋_GB2312" pitchFamily="49" charset="-122"/>
                <a:ea typeface="仿宋_GB2312" pitchFamily="49" charset="-122"/>
              </a:rPr>
              <a:t>财产税</a:t>
            </a:r>
            <a:r>
              <a:rPr lang="en-US" altLang="zh-CN" sz="2800" dirty="0">
                <a:solidFill>
                  <a:schemeClr val="tx1"/>
                </a:solidFill>
                <a:latin typeface="仿宋_GB2312" pitchFamily="49" charset="-122"/>
                <a:ea typeface="仿宋_GB2312" pitchFamily="49" charset="-122"/>
              </a:rPr>
              <a:t>3.66%→5.4.%</a:t>
            </a:r>
            <a:r>
              <a:rPr lang="zh-CN" altLang="en-US" sz="2800" dirty="0" smtClean="0">
                <a:solidFill>
                  <a:schemeClr val="tx1"/>
                </a:solidFill>
                <a:latin typeface="仿宋_GB2312" pitchFamily="49" charset="-122"/>
                <a:ea typeface="仿宋_GB2312" pitchFamily="49" charset="-122"/>
              </a:rPr>
              <a:t>。</a:t>
            </a:r>
            <a:endParaRPr lang="en-US" altLang="zh-CN" sz="2800" dirty="0" smtClean="0">
              <a:solidFill>
                <a:schemeClr val="tx1"/>
              </a:solidFill>
              <a:latin typeface="仿宋_GB2312" pitchFamily="49" charset="-122"/>
              <a:ea typeface="仿宋_GB2312" pitchFamily="49" charset="-122"/>
            </a:endParaRPr>
          </a:p>
          <a:p>
            <a:endParaRPr lang="en-US" altLang="zh-CN" sz="2800" dirty="0" smtClean="0">
              <a:solidFill>
                <a:schemeClr val="tx1"/>
              </a:solidFill>
              <a:latin typeface="仿宋_GB2312" pitchFamily="49" charset="-122"/>
              <a:ea typeface="仿宋_GB2312" pitchFamily="49" charset="-122"/>
            </a:endParaRPr>
          </a:p>
          <a:p>
            <a:r>
              <a:rPr lang="en-US" altLang="zh-CN" sz="2800" dirty="0" smtClean="0">
                <a:solidFill>
                  <a:schemeClr val="tx1"/>
                </a:solidFill>
                <a:latin typeface="仿宋_GB2312" pitchFamily="49" charset="-122"/>
                <a:ea typeface="仿宋_GB2312" pitchFamily="49" charset="-122"/>
              </a:rPr>
              <a:t>OECD</a:t>
            </a:r>
            <a:r>
              <a:rPr lang="zh-CN" altLang="en-US" sz="2800" dirty="0">
                <a:solidFill>
                  <a:schemeClr val="tx1"/>
                </a:solidFill>
                <a:latin typeface="仿宋_GB2312" pitchFamily="49" charset="-122"/>
                <a:ea typeface="仿宋_GB2312" pitchFamily="49" charset="-122"/>
              </a:rPr>
              <a:t>国家并不都是发达国家，如土耳其，墨西哥，</a:t>
            </a:r>
            <a:r>
              <a:rPr lang="zh-CN" altLang="en-US" sz="2800" dirty="0" smtClean="0">
                <a:solidFill>
                  <a:schemeClr val="tx1"/>
                </a:solidFill>
                <a:latin typeface="仿宋_GB2312" pitchFamily="49" charset="-122"/>
                <a:ea typeface="仿宋_GB2312" pitchFamily="49" charset="-122"/>
              </a:rPr>
              <a:t>智利</a:t>
            </a:r>
            <a:endParaRPr lang="zh-CN" altLang="en-US" sz="2800" dirty="0">
              <a:solidFill>
                <a:schemeClr val="tx1"/>
              </a:solidFill>
              <a:latin typeface="仿宋_GB2312" pitchFamily="49" charset="-122"/>
              <a:ea typeface="仿宋_GB2312" pitchFamily="49" charset="-122"/>
            </a:endParaRPr>
          </a:p>
          <a:p>
            <a:endParaRPr lang="zh-CN" altLang="en-US" sz="3200" b="1" dirty="0">
              <a:solidFill>
                <a:schemeClr val="tx1"/>
              </a:solidFill>
              <a:latin typeface="仿宋_GB2312" pitchFamily="49" charset="-122"/>
              <a:ea typeface="仿宋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29</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0483" name="Rectangle 2"/>
          <p:cNvSpPr>
            <a:spLocks noGrp="1" noRot="1"/>
          </p:cNvSpPr>
          <p:nvPr>
            <p:ph type="title" idx="4294967295"/>
          </p:nvPr>
        </p:nvSpPr>
        <p:spPr>
          <a:xfrm>
            <a:off x="1979613" y="71438"/>
            <a:ext cx="7164387" cy="652462"/>
          </a:xfrm>
        </p:spPr>
        <p:txBody>
          <a:bodyPr vert="horz" wrap="square" lIns="0" tIns="0" rIns="0" bIns="0" anchor="ctr" anchorCtr="0"/>
          <a:lstStyle/>
          <a:p>
            <a:pPr algn="ctr"/>
            <a: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       二</a:t>
            </a:r>
            <a:r>
              <a:rPr lang="zh-CN" altLang="en-US" sz="3600" b="1">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、发展中国家的税制结构</a:t>
            </a:r>
          </a:p>
        </p:txBody>
      </p:sp>
      <p:sp>
        <p:nvSpPr>
          <p:cNvPr id="20484" name="Rectangle 3"/>
          <p:cNvSpPr>
            <a:spLocks noGrp="1" noRot="1"/>
          </p:cNvSpPr>
          <p:nvPr>
            <p:ph type="body" idx="4294967295"/>
          </p:nvPr>
        </p:nvSpPr>
        <p:spPr>
          <a:xfrm>
            <a:off x="714348" y="1643050"/>
            <a:ext cx="8007350" cy="792163"/>
          </a:xfrm>
        </p:spPr>
        <p:txBody>
          <a:bodyPr vert="horz" wrap="square" lIns="0" tIns="0" rIns="0" bIns="0" anchor="t" anchorCtr="0"/>
          <a:lstStyle/>
          <a:p>
            <a:pPr>
              <a:lnSpc>
                <a:spcPct val="90000"/>
              </a:lnSpc>
            </a:pPr>
            <a:r>
              <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rPr>
              <a:t>大多数发展中国家的税制结构或者以国内商品劳务税为主体、所得税起辅助作用</a:t>
            </a:r>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rPr>
              <a:t>或者两税并重。</a:t>
            </a:r>
          </a:p>
        </p:txBody>
      </p:sp>
      <p:graphicFrame>
        <p:nvGraphicFramePr>
          <p:cNvPr id="20500" name="表格 20499"/>
          <p:cNvGraphicFramePr/>
          <p:nvPr/>
        </p:nvGraphicFramePr>
        <p:xfrm>
          <a:off x="1187450" y="2781300"/>
          <a:ext cx="7200900" cy="3752025"/>
        </p:xfrm>
        <a:graphic>
          <a:graphicData uri="http://schemas.openxmlformats.org/drawingml/2006/table">
            <a:tbl>
              <a:tblPr/>
              <a:tblGrid>
                <a:gridCol w="2232025"/>
                <a:gridCol w="4968875"/>
              </a:tblGrid>
              <a:tr h="1624013">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dirty="0">
                          <a:solidFill>
                            <a:srgbClr val="FF3300"/>
                          </a:solidFill>
                          <a:effectLst>
                            <a:outerShdw blurRad="38100" dist="38100" dir="2700000">
                              <a:srgbClr val="C0C0C0"/>
                            </a:outerShdw>
                          </a:effectLst>
                          <a:latin typeface="仿宋_GB2312" pitchFamily="49" charset="-122"/>
                          <a:ea typeface="仿宋_GB2312" pitchFamily="49" charset="-122"/>
                        </a:rPr>
                        <a:t>商品劳务税为主</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dirty="0">
                          <a:effectLst>
                            <a:outerShdw blurRad="38100" dist="38100" dir="2700000">
                              <a:srgbClr val="C0C0C0"/>
                            </a:outerShdw>
                          </a:effectLst>
                          <a:latin typeface="仿宋_GB2312" pitchFamily="49" charset="-122"/>
                          <a:ea typeface="仿宋_GB2312" pitchFamily="49" charset="-122"/>
                        </a:rPr>
                        <a:t>捷克、秘鲁、智利、阿根廷、乌拉圭、肯尼亚、巴基斯坦、哥斯达黎加等</a:t>
                      </a:r>
                    </a:p>
                    <a:p>
                      <a:pPr lvl="0">
                        <a:buNone/>
                      </a:pPr>
                      <a:endParaRPr lang="en-US" altLang="zh-CN" sz="2400">
                        <a:effectLst>
                          <a:outerShdw blurRad="38100" dist="38100" dir="2700000">
                            <a:srgbClr val="C0C0C0"/>
                          </a:outerShdw>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550987">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a:solidFill>
                            <a:srgbClr val="FF3300"/>
                          </a:solidFill>
                          <a:effectLst>
                            <a:outerShdw blurRad="38100" dist="38100" dir="2700000">
                              <a:srgbClr val="C0C0C0"/>
                            </a:outerShdw>
                          </a:effectLst>
                          <a:latin typeface="仿宋_GB2312" pitchFamily="49" charset="-122"/>
                          <a:ea typeface="仿宋_GB2312" pitchFamily="49" charset="-122"/>
                        </a:rPr>
                        <a:t>两税并重</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a:effectLst>
                            <a:outerShdw blurRad="38100" dist="38100" dir="2700000">
                              <a:srgbClr val="C0C0C0"/>
                            </a:outerShdw>
                          </a:effectLst>
                          <a:latin typeface="仿宋_GB2312" pitchFamily="49" charset="-122"/>
                          <a:ea typeface="仿宋_GB2312" pitchFamily="49" charset="-122"/>
                        </a:rPr>
                        <a:t>巴西、波兰、韩国、泰国、伊朗、以色列、土耳其、菲律宾、新加坡、罗马尼亚、马来西亚、哥伦比亚等</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3">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dirty="0">
                          <a:solidFill>
                            <a:srgbClr val="FF3300"/>
                          </a:solidFill>
                          <a:effectLst>
                            <a:outerShdw blurRad="38100" dist="38100" dir="2700000">
                              <a:srgbClr val="C0C0C0"/>
                            </a:outerShdw>
                          </a:effectLst>
                          <a:latin typeface="仿宋_GB2312" pitchFamily="49" charset="-122"/>
                          <a:ea typeface="仿宋_GB2312" pitchFamily="49" charset="-122"/>
                        </a:rPr>
                        <a:t>偏重所得税</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sz="2400" b="1" dirty="0">
                          <a:effectLst>
                            <a:outerShdw blurRad="38100" dist="38100" dir="2700000">
                              <a:srgbClr val="C0C0C0"/>
                            </a:outerShdw>
                          </a:effectLst>
                          <a:latin typeface="仿宋_GB2312" pitchFamily="49" charset="-122"/>
                          <a:ea typeface="仿宋_GB2312" pitchFamily="49" charset="-122"/>
                        </a:rPr>
                        <a:t>阿曼、印度尼西亚等</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nvSpPr>
        <p:spPr>
          <a:xfrm>
            <a:off x="6937375" y="6245225"/>
            <a:ext cx="1901825" cy="476250"/>
          </a:xfrm>
          <a:prstGeom prst="rect">
            <a:avLst/>
          </a:prstGeom>
          <a:noFill/>
          <a:ln w="9525">
            <a:noFill/>
          </a:ln>
        </p:spPr>
        <p:txBody>
          <a:bodyPr/>
          <a:lstStyle/>
          <a:p>
            <a:pPr algn="r">
              <a:buClrTx/>
            </a:pPr>
            <a:endParaRPr lang="en-US" altLang="zh-CN" sz="1400" b="1" dirty="0">
              <a:effectLst>
                <a:outerShdw blurRad="38100" dist="38100" dir="2700000">
                  <a:srgbClr val="C0C0C0"/>
                </a:outerShdw>
              </a:effectLst>
              <a:latin typeface="隶书" panose="02010509060101010101" pitchFamily="49" charset="-122"/>
              <a:ea typeface="隶书" panose="02010509060101010101" pitchFamily="49" charset="-122"/>
            </a:endParaRPr>
          </a:p>
        </p:txBody>
      </p:sp>
      <p:sp>
        <p:nvSpPr>
          <p:cNvPr id="6147" name="Rectangle 2"/>
          <p:cNvSpPr>
            <a:spLocks noGrp="1" noRot="1"/>
          </p:cNvSpPr>
          <p:nvPr>
            <p:ph type="title" idx="4294967295"/>
          </p:nvPr>
        </p:nvSpPr>
        <p:spPr>
          <a:xfrm>
            <a:off x="395288" y="476250"/>
            <a:ext cx="8424862" cy="998538"/>
          </a:xfrm>
        </p:spPr>
        <p:txBody>
          <a:bodyPr vert="horz" wrap="square" lIns="0" tIns="0" rIns="0" bIns="0" anchor="ctr" anchorCtr="0"/>
          <a:lstStyle/>
          <a:p>
            <a:pPr algn="ctr"/>
            <a:r>
              <a:rPr lang="zh-CN" altLang="en-US" sz="44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第一节 税制结构的概念及其分类</a:t>
            </a:r>
          </a:p>
        </p:txBody>
      </p:sp>
      <p:sp>
        <p:nvSpPr>
          <p:cNvPr id="6148" name="Rectangle 3"/>
          <p:cNvSpPr>
            <a:spLocks noGrp="1" noRot="1"/>
          </p:cNvSpPr>
          <p:nvPr>
            <p:ph type="body" idx="4294967295"/>
          </p:nvPr>
        </p:nvSpPr>
        <p:spPr>
          <a:xfrm>
            <a:off x="1285852" y="2428868"/>
            <a:ext cx="6475413" cy="2070100"/>
          </a:xfrm>
        </p:spPr>
        <p:txBody>
          <a:bodyPr vert="horz" wrap="square" lIns="0" tIns="0" rIns="0" bIns="0" anchor="t" anchorCtr="0"/>
          <a:lstStyle/>
          <a:p>
            <a: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一、税制结构的概念及其分类</a:t>
            </a:r>
          </a:p>
          <a:p>
            <a:r>
              <a:rPr lang="zh-CN" altLang="en-US" sz="3600" b="1"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二、税制结构的主要决定因素</a:t>
            </a:r>
            <a:r>
              <a:rPr lang="zh-CN" altLang="en-US" sz="3600" dirty="0">
                <a:effectLst>
                  <a:outerShdw blurRad="38100" dist="38100" dir="2700000">
                    <a:srgbClr val="C0C0C0"/>
                  </a:outerShdw>
                </a:effectLst>
                <a:latin typeface="隶书" panose="02010509060101010101" pitchFamily="49" charset="-122"/>
                <a:ea typeface="隶书" panose="02010509060101010101" pitchFamily="49" charset="-122"/>
              </a:rPr>
              <a:t> </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285728"/>
            <a:ext cx="7929586" cy="1071546"/>
          </a:xfrm>
        </p:spPr>
        <p:txBody>
          <a:bodyPr/>
          <a:lstStyle/>
          <a:p>
            <a:r>
              <a:rPr lang="en-US" altLang="zh-CN" dirty="0" smtClean="0">
                <a:solidFill>
                  <a:schemeClr val="tx1"/>
                </a:solidFill>
              </a:rPr>
              <a:t>1</a:t>
            </a:r>
            <a:r>
              <a:rPr lang="zh-CN" altLang="en-US" dirty="0" smtClean="0">
                <a:solidFill>
                  <a:schemeClr val="tx1"/>
                </a:solidFill>
              </a:rPr>
              <a:t>、以</a:t>
            </a:r>
            <a:r>
              <a:rPr lang="zh-CN" altLang="en-US" dirty="0" smtClean="0">
                <a:solidFill>
                  <a:schemeClr val="tx1"/>
                </a:solidFill>
              </a:rPr>
              <a:t>商品和劳务税为主体的税制结构模式</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latin typeface="华文宋体" pitchFamily="2" charset="-122"/>
                <a:ea typeface="华文宋体" pitchFamily="2" charset="-122"/>
              </a:rPr>
              <a:t>以商品和劳务税为主体的税制结构模式就其内部主体税特征而言，又称以间接税为主的税制结构</a:t>
            </a:r>
            <a:r>
              <a:rPr lang="zh-CN" altLang="en-US" dirty="0" smtClean="0">
                <a:solidFill>
                  <a:schemeClr val="tx1"/>
                </a:solidFill>
                <a:latin typeface="华文宋体" pitchFamily="2" charset="-122"/>
                <a:ea typeface="华文宋体" pitchFamily="2" charset="-122"/>
              </a:rPr>
              <a:t>模式；</a:t>
            </a:r>
            <a:endParaRPr lang="en-US" altLang="zh-CN" dirty="0" smtClean="0">
              <a:solidFill>
                <a:schemeClr val="tx1"/>
              </a:solidFill>
              <a:latin typeface="华文宋体" pitchFamily="2" charset="-122"/>
              <a:ea typeface="华文宋体" pitchFamily="2" charset="-122"/>
            </a:endParaRPr>
          </a:p>
          <a:p>
            <a:r>
              <a:rPr lang="zh-CN" altLang="en-US" dirty="0" smtClean="0">
                <a:solidFill>
                  <a:schemeClr val="tx1"/>
                </a:solidFill>
                <a:latin typeface="华文宋体" pitchFamily="2" charset="-122"/>
                <a:ea typeface="华文宋体" pitchFamily="2" charset="-122"/>
              </a:rPr>
              <a:t>　</a:t>
            </a:r>
            <a:r>
              <a:rPr lang="en-US" altLang="zh-CN" dirty="0" smtClean="0">
                <a:solidFill>
                  <a:schemeClr val="tx1"/>
                </a:solidFill>
                <a:latin typeface="华文宋体" pitchFamily="2" charset="-122"/>
                <a:ea typeface="华文宋体" pitchFamily="2" charset="-122"/>
              </a:rPr>
              <a:t>1</a:t>
            </a:r>
            <a:r>
              <a:rPr lang="zh-CN" altLang="en-US" dirty="0" smtClean="0">
                <a:solidFill>
                  <a:schemeClr val="tx1"/>
                </a:solidFill>
                <a:latin typeface="华文宋体" pitchFamily="2" charset="-122"/>
                <a:ea typeface="华文宋体" pitchFamily="2" charset="-122"/>
              </a:rPr>
              <a:t>、以一般商品和劳务税为主体。也就是对全部商品和劳务，在产制</a:t>
            </a:r>
            <a:r>
              <a:rPr lang="zh-CN" altLang="en-US" dirty="0" smtClean="0">
                <a:solidFill>
                  <a:schemeClr val="tx1"/>
                </a:solidFill>
                <a:latin typeface="华文宋体" pitchFamily="2" charset="-122"/>
                <a:ea typeface="华文宋体" pitchFamily="2" charset="-122"/>
              </a:rPr>
              <a:t>、批发、</a:t>
            </a:r>
            <a:r>
              <a:rPr lang="zh-CN" altLang="en-US" dirty="0" smtClean="0">
                <a:solidFill>
                  <a:schemeClr val="tx1"/>
                </a:solidFill>
                <a:latin typeface="华文宋体" pitchFamily="2" charset="-122"/>
                <a:ea typeface="华文宋体" pitchFamily="2" charset="-122"/>
              </a:rPr>
              <a:t>零售及劳务服务等各个环节实行普遍征税。一般商品税具有普遍征收、收入稳定、调节中性等特点。一般商品税在课税对象确定上，既可以对收入全额征税，也可以对增值额征税。前者</a:t>
            </a:r>
            <a:r>
              <a:rPr lang="zh-CN" altLang="en-US" dirty="0" smtClean="0">
                <a:solidFill>
                  <a:schemeClr val="tx1"/>
                </a:solidFill>
                <a:latin typeface="华文宋体" pitchFamily="2" charset="-122"/>
                <a:ea typeface="华文宋体" pitchFamily="2" charset="-122"/>
              </a:rPr>
              <a:t>称周转税（产品税）， </a:t>
            </a:r>
            <a:r>
              <a:rPr lang="zh-CN" altLang="en-US" dirty="0" smtClean="0">
                <a:solidFill>
                  <a:schemeClr val="tx1"/>
                </a:solidFill>
                <a:latin typeface="华文宋体" pitchFamily="2" charset="-122"/>
                <a:ea typeface="华文宋体" pitchFamily="2" charset="-122"/>
              </a:rPr>
              <a:t>征收简便易行，</a:t>
            </a:r>
            <a:r>
              <a:rPr lang="zh-CN" altLang="en-US" dirty="0" smtClean="0">
                <a:solidFill>
                  <a:schemeClr val="tx1"/>
                </a:solidFill>
                <a:latin typeface="华文宋体" pitchFamily="2" charset="-122"/>
                <a:ea typeface="华文宋体" pitchFamily="2" charset="-122"/>
              </a:rPr>
              <a:t>但重复课税，</a:t>
            </a:r>
            <a:r>
              <a:rPr lang="zh-CN" altLang="en-US" dirty="0" smtClean="0">
                <a:solidFill>
                  <a:schemeClr val="tx1"/>
                </a:solidFill>
                <a:latin typeface="华文宋体" pitchFamily="2" charset="-122"/>
                <a:ea typeface="华文宋体" pitchFamily="2" charset="-122"/>
              </a:rPr>
              <a:t>不利于专业化协作；后者</a:t>
            </a:r>
            <a:r>
              <a:rPr lang="zh-CN" altLang="en-US" dirty="0" smtClean="0">
                <a:solidFill>
                  <a:schemeClr val="tx1"/>
                </a:solidFill>
                <a:latin typeface="华文宋体" pitchFamily="2" charset="-122"/>
                <a:ea typeface="华文宋体" pitchFamily="2" charset="-122"/>
              </a:rPr>
              <a:t>称为</a:t>
            </a:r>
            <a:r>
              <a:rPr lang="zh-CN" altLang="en-US" b="1" dirty="0" smtClean="0">
                <a:solidFill>
                  <a:schemeClr val="tx1"/>
                </a:solidFill>
                <a:latin typeface="华文宋体" pitchFamily="2" charset="-122"/>
                <a:ea typeface="华文宋体" pitchFamily="2" charset="-122"/>
              </a:rPr>
              <a:t>增值税，</a:t>
            </a:r>
            <a:r>
              <a:rPr lang="zh-CN" altLang="en-US" b="1" dirty="0" smtClean="0">
                <a:solidFill>
                  <a:schemeClr val="tx1"/>
                </a:solidFill>
                <a:latin typeface="华文宋体" pitchFamily="2" charset="-122"/>
                <a:ea typeface="华文宋体" pitchFamily="2" charset="-122"/>
              </a:rPr>
              <a:t>可避免重复征税但对征管有较高要求</a:t>
            </a:r>
            <a:r>
              <a:rPr lang="zh-CN" altLang="en-US" dirty="0" smtClean="0">
                <a:solidFill>
                  <a:schemeClr val="tx1"/>
                </a:solidFill>
                <a:latin typeface="华文宋体" pitchFamily="2" charset="-122"/>
                <a:ea typeface="华文宋体" pitchFamily="2" charset="-122"/>
              </a:rPr>
              <a:t>。 </a:t>
            </a:r>
          </a:p>
          <a:p>
            <a:r>
              <a:rPr lang="zh-CN" altLang="en-US" dirty="0" smtClean="0">
                <a:solidFill>
                  <a:schemeClr val="tx1"/>
                </a:solidFill>
                <a:latin typeface="华文宋体" pitchFamily="2" charset="-122"/>
                <a:ea typeface="华文宋体" pitchFamily="2" charset="-122"/>
              </a:rPr>
              <a:t>　　</a:t>
            </a:r>
            <a:r>
              <a:rPr lang="en-US" altLang="zh-CN" dirty="0" smtClean="0">
                <a:solidFill>
                  <a:schemeClr val="tx1"/>
                </a:solidFill>
                <a:latin typeface="华文宋体" pitchFamily="2" charset="-122"/>
                <a:ea typeface="华文宋体" pitchFamily="2" charset="-122"/>
              </a:rPr>
              <a:t>2</a:t>
            </a:r>
            <a:r>
              <a:rPr lang="zh-CN" altLang="en-US" dirty="0" smtClean="0">
                <a:solidFill>
                  <a:schemeClr val="tx1"/>
                </a:solidFill>
                <a:latin typeface="华文宋体" pitchFamily="2" charset="-122"/>
                <a:ea typeface="华文宋体" pitchFamily="2" charset="-122"/>
              </a:rPr>
              <a:t>、以选择性商品和劳务税为主体。也就是对部分商品和劳务，在产制、批发、零售及劳务服务等环节选择性征税。选择性商品税具有特殊调节作用。 </a:t>
            </a:r>
          </a:p>
          <a:p>
            <a:endParaRPr lang="en-US" altLang="zh-CN" dirty="0" smtClean="0"/>
          </a:p>
          <a:p>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18" y="71438"/>
            <a:ext cx="6908820" cy="841375"/>
          </a:xfrm>
        </p:spPr>
        <p:txBody>
          <a:bodyPr/>
          <a:lstStyle/>
          <a:p>
            <a:pPr algn="l"/>
            <a:r>
              <a:rPr lang="zh-CN" altLang="en-US" dirty="0" smtClean="0">
                <a:solidFill>
                  <a:schemeClr val="tx1"/>
                </a:solidFill>
              </a:rPr>
              <a:t>　</a:t>
            </a:r>
            <a:r>
              <a:rPr lang="en-US" altLang="zh-CN" dirty="0" smtClean="0">
                <a:solidFill>
                  <a:schemeClr val="tx1"/>
                </a:solidFill>
              </a:rPr>
              <a:t>2</a:t>
            </a:r>
            <a:r>
              <a:rPr lang="zh-CN" altLang="en-US" dirty="0" smtClean="0">
                <a:solidFill>
                  <a:schemeClr val="tx1"/>
                </a:solidFill>
              </a:rPr>
              <a:t>、以</a:t>
            </a:r>
            <a:r>
              <a:rPr lang="zh-CN" altLang="en-US" dirty="0" smtClean="0">
                <a:solidFill>
                  <a:schemeClr val="tx1"/>
                </a:solidFill>
              </a:rPr>
              <a:t>所得税为主体的税制结构模式 </a:t>
            </a:r>
            <a:endParaRPr lang="zh-CN" altLang="en-US" dirty="0"/>
          </a:p>
        </p:txBody>
      </p:sp>
      <p:sp>
        <p:nvSpPr>
          <p:cNvPr id="3" name="内容占位符 2"/>
          <p:cNvSpPr>
            <a:spLocks noGrp="1"/>
          </p:cNvSpPr>
          <p:nvPr>
            <p:ph idx="1"/>
          </p:nvPr>
        </p:nvSpPr>
        <p:spPr>
          <a:xfrm>
            <a:off x="454025" y="1809750"/>
            <a:ext cx="8404255" cy="4476770"/>
          </a:xfrm>
        </p:spPr>
        <p:txBody>
          <a:bodyPr/>
          <a:lstStyle/>
          <a:p>
            <a:r>
              <a:rPr lang="zh-CN" altLang="en-US" dirty="0" smtClean="0">
                <a:solidFill>
                  <a:schemeClr val="tx1"/>
                </a:solidFill>
              </a:rPr>
              <a:t>又</a:t>
            </a:r>
            <a:r>
              <a:rPr lang="zh-CN" altLang="en-US" dirty="0" smtClean="0">
                <a:solidFill>
                  <a:schemeClr val="tx1"/>
                </a:solidFill>
              </a:rPr>
              <a:t>称以直接税为主的税制</a:t>
            </a:r>
            <a:r>
              <a:rPr lang="zh-CN" altLang="en-US" dirty="0" smtClean="0">
                <a:solidFill>
                  <a:schemeClr val="tx1"/>
                </a:solidFill>
              </a:rPr>
              <a:t>结构模型，可</a:t>
            </a:r>
            <a:r>
              <a:rPr lang="zh-CN" altLang="en-US" dirty="0" smtClean="0">
                <a:solidFill>
                  <a:schemeClr val="tx1"/>
                </a:solidFill>
              </a:rPr>
              <a:t>进一步分为 </a:t>
            </a:r>
            <a:r>
              <a:rPr lang="en-US" altLang="zh-CN" dirty="0" smtClean="0">
                <a:solidFill>
                  <a:schemeClr val="tx1"/>
                </a:solidFill>
              </a:rPr>
              <a:t>3</a:t>
            </a:r>
            <a:r>
              <a:rPr lang="zh-CN" altLang="en-US" dirty="0" smtClean="0">
                <a:solidFill>
                  <a:schemeClr val="tx1"/>
                </a:solidFill>
              </a:rPr>
              <a:t>种类型： </a:t>
            </a:r>
            <a:endParaRPr lang="en-US" altLang="zh-CN" dirty="0" smtClean="0">
              <a:solidFill>
                <a:schemeClr val="tx1"/>
              </a:solidFill>
            </a:endParaRPr>
          </a:p>
          <a:p>
            <a:r>
              <a:rPr lang="en-US" altLang="zh-CN" dirty="0" smtClean="0">
                <a:solidFill>
                  <a:schemeClr val="tx1"/>
                </a:solidFill>
              </a:rPr>
              <a:t>1</a:t>
            </a:r>
            <a:r>
              <a:rPr lang="zh-CN" altLang="en-US" dirty="0" smtClean="0">
                <a:solidFill>
                  <a:schemeClr val="tx1"/>
                </a:solidFill>
              </a:rPr>
              <a:t>、以个人所得税为主体。以个人所得税为主体税一般是在经济比较发达的国家</a:t>
            </a:r>
            <a:r>
              <a:rPr lang="zh-CN" altLang="en-US" dirty="0" smtClean="0">
                <a:solidFill>
                  <a:schemeClr val="tx1"/>
                </a:solidFill>
              </a:rPr>
              <a:t>，个人收入水平</a:t>
            </a:r>
            <a:r>
              <a:rPr lang="zh-CN" altLang="en-US" dirty="0" smtClean="0">
                <a:solidFill>
                  <a:schemeClr val="tx1"/>
                </a:solidFill>
              </a:rPr>
              <a:t>较高，收入差异较大，需运用个人所得税来稳定财税收入，促进个人收入的公平分配。 </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、以企业所得税为主体。在经济比较发达，又实行公有制经济的国家，在由间接税制向直接税制转换过程中，有可能选择以企业所得税而不是个人所得税为主体税。 </a:t>
            </a:r>
          </a:p>
          <a:p>
            <a:r>
              <a:rPr lang="en-US" altLang="zh-CN" dirty="0" smtClean="0">
                <a:solidFill>
                  <a:schemeClr val="tx1"/>
                </a:solidFill>
              </a:rPr>
              <a:t>3</a:t>
            </a:r>
            <a:r>
              <a:rPr lang="zh-CN" altLang="en-US" dirty="0" smtClean="0">
                <a:solidFill>
                  <a:schemeClr val="tx1"/>
                </a:solidFill>
              </a:rPr>
              <a:t>、以社会保障税为主体。在部分福利国家，政府为</a:t>
            </a:r>
            <a:r>
              <a:rPr lang="zh-CN" altLang="en-US" dirty="0" smtClean="0">
                <a:solidFill>
                  <a:schemeClr val="tx1"/>
                </a:solidFill>
              </a:rPr>
              <a:t>实现社会福利经济政策，</a:t>
            </a:r>
            <a:r>
              <a:rPr lang="zh-CN" altLang="en-US" dirty="0" smtClean="0">
                <a:solidFill>
                  <a:schemeClr val="tx1"/>
                </a:solidFill>
              </a:rPr>
              <a:t>税制结构已由个人所得税为主体转向社会保障税为主体。 </a:t>
            </a:r>
          </a:p>
          <a:p>
            <a:endParaRPr lang="zh-CN" altLang="en-US" dirty="0" smtClean="0"/>
          </a:p>
          <a:p>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90" y="214290"/>
            <a:ext cx="7500958" cy="785794"/>
          </a:xfrm>
        </p:spPr>
        <p:txBody>
          <a:bodyPr/>
          <a:lstStyle/>
          <a:p>
            <a:r>
              <a:rPr lang="en-US" altLang="zh-CN" dirty="0" smtClean="0">
                <a:solidFill>
                  <a:schemeClr val="tx1"/>
                </a:solidFill>
              </a:rPr>
              <a:t>3</a:t>
            </a:r>
            <a:r>
              <a:rPr lang="zh-CN" altLang="en-US" dirty="0" smtClean="0">
                <a:solidFill>
                  <a:schemeClr val="tx1"/>
                </a:solidFill>
              </a:rPr>
              <a:t>、商品</a:t>
            </a:r>
            <a:r>
              <a:rPr lang="zh-CN" altLang="en-US" dirty="0" smtClean="0">
                <a:solidFill>
                  <a:schemeClr val="tx1"/>
                </a:solidFill>
              </a:rPr>
              <a:t>劳务税和所得税双主体的税制结构模式 </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双主体税制结构模式，是指在整个税制体系中，商品劳务税和所得税占有相近比重，在财政收入和调节经济方面共同起着主导作用</a:t>
            </a:r>
            <a:r>
              <a:rPr lang="zh-CN" altLang="en-US" dirty="0" smtClean="0">
                <a:solidFill>
                  <a:schemeClr val="tx1"/>
                </a:solidFill>
              </a:rPr>
              <a:t>。</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一般说来</a:t>
            </a:r>
            <a:r>
              <a:rPr lang="zh-CN" altLang="en-US" dirty="0" smtClean="0">
                <a:solidFill>
                  <a:schemeClr val="tx1"/>
                </a:solidFill>
              </a:rPr>
              <a:t>，在由商品劳务税为主体向所得税为主体的税制结构转换过程中，或由所得税为主体，扩大到商品劳务税的过程中，均会形成双主体税制结构模式</a:t>
            </a:r>
            <a:r>
              <a:rPr lang="zh-CN" altLang="en-US" dirty="0" smtClean="0">
                <a:solidFill>
                  <a:schemeClr val="tx1"/>
                </a:solidFill>
              </a:rPr>
              <a:t>。</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从</a:t>
            </a:r>
            <a:r>
              <a:rPr lang="zh-CN" altLang="en-US" dirty="0" smtClean="0">
                <a:solidFill>
                  <a:schemeClr val="tx1"/>
                </a:solidFill>
              </a:rPr>
              <a:t>发展的角度看，这种税制模式是一种过渡性税制结构模式，最终会被其中一种主体税取代其双主体地位。 </a:t>
            </a:r>
            <a:endParaRPr lang="zh-CN" altLang="en-US" dirty="0">
              <a:solidFill>
                <a:schemeClr val="tx1"/>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p:cNvSpPr>
          <p:nvPr>
            <p:ph type="title" idx="4294967295"/>
          </p:nvPr>
        </p:nvSpPr>
        <p:spPr/>
        <p:txBody>
          <a:bodyPr vert="horz" wrap="square" lIns="0" tIns="0" rIns="0" bIns="0" anchor="ctr" anchorCtr="0"/>
          <a:lstStyle/>
          <a:p>
            <a:pPr algn="ctr"/>
            <a:r>
              <a:rPr lang="zh-CN" altLang="en-US">
                <a:ea typeface="宋体" panose="02010600030101010101" pitchFamily="2" charset="-122"/>
              </a:rPr>
              <a:t>           </a:t>
            </a:r>
            <a:r>
              <a:rPr lang="zh-CN" altLang="en-US" sz="3600" b="1">
                <a:ea typeface="华文新魏" panose="02010800040101010101" pitchFamily="2" charset="-122"/>
              </a:rPr>
              <a:t>各类税收比重</a:t>
            </a:r>
          </a:p>
        </p:txBody>
      </p:sp>
      <p:sp>
        <p:nvSpPr>
          <p:cNvPr id="21507" name="Rectangle 3"/>
          <p:cNvSpPr>
            <a:spLocks noGrp="1" noRot="1"/>
          </p:cNvSpPr>
          <p:nvPr>
            <p:ph type="body" idx="4294967295"/>
          </p:nvPr>
        </p:nvSpPr>
        <p:spPr/>
        <p:txBody>
          <a:bodyPr vert="horz" wrap="square" lIns="0" tIns="0" rIns="0" bIns="0" anchor="t" anchorCtr="0"/>
          <a:lstStyle/>
          <a:p>
            <a:r>
              <a:rPr lang="en-US" altLang="zh-CN" sz="3200" b="1" dirty="0">
                <a:latin typeface="仿宋_GB2312" pitchFamily="49" charset="-122"/>
                <a:ea typeface="仿宋_GB2312" pitchFamily="49" charset="-122"/>
              </a:rPr>
              <a:t>    </a:t>
            </a:r>
            <a:r>
              <a:rPr lang="en-US" altLang="zh-CN" sz="2800" dirty="0">
                <a:solidFill>
                  <a:schemeClr val="tx1"/>
                </a:solidFill>
                <a:latin typeface="仿宋_GB2312" pitchFamily="49" charset="-122"/>
                <a:ea typeface="仿宋_GB2312" pitchFamily="49" charset="-122"/>
              </a:rPr>
              <a:t>IMF</a:t>
            </a:r>
            <a:r>
              <a:rPr lang="zh-CN" altLang="en-US" sz="2800" dirty="0" smtClean="0">
                <a:solidFill>
                  <a:schemeClr val="tx1"/>
                </a:solidFill>
                <a:latin typeface="仿宋_GB2312" pitchFamily="49" charset="-122"/>
                <a:ea typeface="仿宋_GB2312" pitchFamily="49" charset="-122"/>
              </a:rPr>
              <a:t>：</a:t>
            </a:r>
            <a:r>
              <a:rPr lang="en-US" altLang="zh-CN" sz="2800" dirty="0" smtClean="0">
                <a:solidFill>
                  <a:schemeClr val="tx1"/>
                </a:solidFill>
                <a:latin typeface="仿宋_GB2312" pitchFamily="49" charset="-122"/>
                <a:ea typeface="仿宋_GB2312" pitchFamily="49" charset="-122"/>
              </a:rPr>
              <a:t>2009</a:t>
            </a:r>
            <a:r>
              <a:rPr lang="zh-CN" altLang="en-US" sz="2800" dirty="0">
                <a:solidFill>
                  <a:schemeClr val="tx1"/>
                </a:solidFill>
                <a:latin typeface="仿宋_GB2312" pitchFamily="49" charset="-122"/>
                <a:ea typeface="仿宋_GB2312" pitchFamily="49" charset="-122"/>
              </a:rPr>
              <a:t>年</a:t>
            </a:r>
            <a:r>
              <a:rPr lang="en-US" altLang="zh-CN" sz="2800" dirty="0">
                <a:solidFill>
                  <a:schemeClr val="tx1"/>
                </a:solidFill>
                <a:latin typeface="仿宋_GB2312" pitchFamily="49" charset="-122"/>
                <a:ea typeface="仿宋_GB2312" pitchFamily="49" charset="-122"/>
              </a:rPr>
              <a:t>49</a:t>
            </a:r>
            <a:r>
              <a:rPr lang="zh-CN" altLang="en-US" sz="2800" dirty="0">
                <a:solidFill>
                  <a:schemeClr val="tx1"/>
                </a:solidFill>
                <a:latin typeface="仿宋_GB2312" pitchFamily="49" charset="-122"/>
                <a:ea typeface="仿宋_GB2312" pitchFamily="49" charset="-122"/>
              </a:rPr>
              <a:t>个发展中国家，所得、利润、资本利得税占比</a:t>
            </a:r>
            <a:r>
              <a:rPr lang="en-US" altLang="zh-CN" sz="2800" dirty="0">
                <a:solidFill>
                  <a:schemeClr val="tx1"/>
                </a:solidFill>
                <a:latin typeface="仿宋_GB2312" pitchFamily="49" charset="-122"/>
                <a:ea typeface="仿宋_GB2312" pitchFamily="49" charset="-122"/>
              </a:rPr>
              <a:t>31．82%</a:t>
            </a:r>
            <a:r>
              <a:rPr lang="zh-CN" altLang="en-US" sz="2800" dirty="0">
                <a:solidFill>
                  <a:schemeClr val="tx1"/>
                </a:solidFill>
                <a:latin typeface="仿宋_GB2312" pitchFamily="49" charset="-122"/>
                <a:ea typeface="仿宋_GB2312" pitchFamily="49" charset="-122"/>
              </a:rPr>
              <a:t>，货物和劳务税（含关税）</a:t>
            </a:r>
            <a:r>
              <a:rPr lang="en-US" altLang="zh-CN" sz="2800" dirty="0">
                <a:solidFill>
                  <a:schemeClr val="tx1"/>
                </a:solidFill>
                <a:latin typeface="仿宋_GB2312" pitchFamily="49" charset="-122"/>
                <a:ea typeface="仿宋_GB2312" pitchFamily="49" charset="-122"/>
              </a:rPr>
              <a:t>64．71%</a:t>
            </a:r>
            <a:r>
              <a:rPr lang="zh-CN" altLang="en-US" sz="2800" dirty="0">
                <a:solidFill>
                  <a:schemeClr val="tx1"/>
                </a:solidFill>
                <a:latin typeface="仿宋_GB2312" pitchFamily="49" charset="-122"/>
                <a:ea typeface="仿宋_GB2312" pitchFamily="49" charset="-122"/>
              </a:rPr>
              <a:t>，财产税、工薪税和其他税不到</a:t>
            </a:r>
            <a:r>
              <a:rPr lang="en-US" altLang="zh-CN" sz="2800" dirty="0">
                <a:solidFill>
                  <a:schemeClr val="tx1"/>
                </a:solidFill>
                <a:latin typeface="仿宋_GB2312" pitchFamily="49" charset="-122"/>
                <a:ea typeface="仿宋_GB2312" pitchFamily="49" charset="-122"/>
              </a:rPr>
              <a:t>5%</a:t>
            </a:r>
            <a:r>
              <a:rPr lang="zh-CN" altLang="en-US" sz="2800" dirty="0">
                <a:solidFill>
                  <a:schemeClr val="tx1"/>
                </a:solidFill>
                <a:latin typeface="仿宋_GB2312" pitchFamily="49" charset="-122"/>
                <a:ea typeface="仿宋_GB2312" pitchFamily="49" charset="-122"/>
              </a:rPr>
              <a:t>。</a:t>
            </a:r>
          </a:p>
          <a:p>
            <a:r>
              <a:rPr lang="en-US" altLang="zh-CN" sz="2800" dirty="0">
                <a:solidFill>
                  <a:schemeClr val="tx1"/>
                </a:solidFill>
                <a:latin typeface="仿宋_GB2312" pitchFamily="49" charset="-122"/>
                <a:ea typeface="仿宋_GB2312" pitchFamily="49" charset="-122"/>
              </a:rPr>
              <a:t>    </a:t>
            </a:r>
            <a:r>
              <a:rPr lang="zh-CN" altLang="en-US" sz="2800" dirty="0">
                <a:solidFill>
                  <a:schemeClr val="tx1"/>
                </a:solidFill>
                <a:latin typeface="仿宋_GB2312" pitchFamily="49" charset="-122"/>
                <a:ea typeface="仿宋_GB2312" pitchFamily="49" charset="-122"/>
              </a:rPr>
              <a:t>中东欧</a:t>
            </a:r>
            <a:r>
              <a:rPr lang="en-US" altLang="zh-CN" sz="2800" dirty="0">
                <a:solidFill>
                  <a:schemeClr val="tx1"/>
                </a:solidFill>
                <a:latin typeface="仿宋_GB2312" pitchFamily="49" charset="-122"/>
                <a:ea typeface="仿宋_GB2312" pitchFamily="49" charset="-122"/>
              </a:rPr>
              <a:t>12</a:t>
            </a:r>
            <a:r>
              <a:rPr lang="zh-CN" altLang="en-US" sz="2800" dirty="0">
                <a:solidFill>
                  <a:schemeClr val="tx1"/>
                </a:solidFill>
                <a:latin typeface="仿宋_GB2312" pitchFamily="49" charset="-122"/>
                <a:ea typeface="仿宋_GB2312" pitchFamily="49" charset="-122"/>
              </a:rPr>
              <a:t>国，所得、利润、资本利得税占比</a:t>
            </a:r>
            <a:r>
              <a:rPr lang="en-US" altLang="zh-CN" sz="2800" dirty="0">
                <a:solidFill>
                  <a:schemeClr val="tx1"/>
                </a:solidFill>
                <a:latin typeface="仿宋_GB2312" pitchFamily="49" charset="-122"/>
                <a:ea typeface="仿宋_GB2312" pitchFamily="49" charset="-122"/>
              </a:rPr>
              <a:t>29．15%</a:t>
            </a:r>
            <a:r>
              <a:rPr lang="zh-CN" altLang="en-US" sz="2800" dirty="0">
                <a:solidFill>
                  <a:schemeClr val="tx1"/>
                </a:solidFill>
                <a:latin typeface="仿宋_GB2312" pitchFamily="49" charset="-122"/>
                <a:ea typeface="仿宋_GB2312" pitchFamily="49" charset="-122"/>
              </a:rPr>
              <a:t>，货物和劳务税（含关税）</a:t>
            </a:r>
            <a:r>
              <a:rPr lang="en-US" altLang="zh-CN" sz="2800" dirty="0">
                <a:solidFill>
                  <a:schemeClr val="tx1"/>
                </a:solidFill>
                <a:latin typeface="仿宋_GB2312" pitchFamily="49" charset="-122"/>
                <a:ea typeface="仿宋_GB2312" pitchFamily="49" charset="-122"/>
              </a:rPr>
              <a:t>66．59%</a:t>
            </a:r>
            <a:r>
              <a:rPr lang="zh-CN" altLang="en-US" sz="2800" dirty="0">
                <a:solidFill>
                  <a:schemeClr val="tx1"/>
                </a:solidFill>
                <a:latin typeface="仿宋_GB2312" pitchFamily="49" charset="-122"/>
                <a:ea typeface="仿宋_GB2312" pitchFamily="49" charset="-122"/>
              </a:rPr>
              <a:t>。</a:t>
            </a:r>
          </a:p>
          <a:p>
            <a:endParaRPr lang="zh-CN" altLang="en-US" sz="3200" b="1" dirty="0">
              <a:solidFill>
                <a:schemeClr val="tx1"/>
              </a:solidFill>
              <a:latin typeface="仿宋_GB2312" pitchFamily="49" charset="-122"/>
              <a:ea typeface="仿宋_GB2312" pitchFamily="49" charset="-122"/>
            </a:endParaRPr>
          </a:p>
          <a:p>
            <a:endParaRPr lang="zh-CN" altLang="en-US" dirty="0">
              <a:solidFill>
                <a:schemeClr val="tx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p:cNvSpPr>
          <p:nvPr>
            <p:ph type="title" idx="4294967295"/>
          </p:nvPr>
        </p:nvSpPr>
        <p:spPr/>
        <p:txBody>
          <a:bodyPr vert="horz" wrap="square" lIns="0" tIns="0" rIns="0" bIns="0" anchor="ctr" anchorCtr="0"/>
          <a:lstStyle/>
          <a:p>
            <a:pPr algn="ctr"/>
            <a:r>
              <a:rPr lang="zh-CN" altLang="en-US" dirty="0">
                <a:ea typeface="宋体" panose="02010600030101010101" pitchFamily="2" charset="-122"/>
              </a:rPr>
              <a:t> </a:t>
            </a:r>
            <a:r>
              <a:rPr lang="zh-CN" altLang="en-US" dirty="0" smtClean="0">
                <a:ea typeface="宋体" panose="02010600030101010101" pitchFamily="2" charset="-122"/>
              </a:rPr>
              <a:t> </a:t>
            </a:r>
            <a:r>
              <a:rPr lang="en-US" altLang="zh-CN" sz="3600" b="1" dirty="0" smtClean="0">
                <a:ea typeface="华文新魏" panose="02010800040101010101" pitchFamily="2" charset="-122"/>
              </a:rPr>
              <a:t>2013</a:t>
            </a:r>
            <a:r>
              <a:rPr lang="zh-CN" altLang="en-US" sz="3600" b="1" dirty="0" smtClean="0">
                <a:ea typeface="华文新魏" panose="02010800040101010101" pitchFamily="2" charset="-122"/>
              </a:rPr>
              <a:t>年我国</a:t>
            </a:r>
            <a:r>
              <a:rPr lang="zh-CN" altLang="en-US" sz="3600" b="1" dirty="0">
                <a:ea typeface="华文新魏" panose="02010800040101010101" pitchFamily="2" charset="-122"/>
              </a:rPr>
              <a:t>各类税收比重</a:t>
            </a:r>
          </a:p>
        </p:txBody>
      </p:sp>
      <p:sp>
        <p:nvSpPr>
          <p:cNvPr id="22531" name="Rectangle 3"/>
          <p:cNvSpPr>
            <a:spLocks noGrp="1" noRot="1"/>
          </p:cNvSpPr>
          <p:nvPr>
            <p:ph type="body" idx="4294967295"/>
          </p:nvPr>
        </p:nvSpPr>
        <p:spPr/>
        <p:txBody>
          <a:bodyPr vert="horz" wrap="square" lIns="0" tIns="0" rIns="0" bIns="0" anchor="t" anchorCtr="0"/>
          <a:lstStyle/>
          <a:p>
            <a:pPr>
              <a:lnSpc>
                <a:spcPct val="80000"/>
              </a:lnSpc>
            </a:pPr>
            <a:r>
              <a:rPr lang="en-US" altLang="zh-CN" sz="2800" dirty="0" smtClean="0">
                <a:solidFill>
                  <a:schemeClr val="tx1"/>
                </a:solidFill>
                <a:latin typeface="仿宋_GB2312" pitchFamily="49" charset="-122"/>
                <a:ea typeface="仿宋_GB2312" pitchFamily="49" charset="-122"/>
              </a:rPr>
              <a:t>2013</a:t>
            </a:r>
            <a:r>
              <a:rPr lang="zh-CN" altLang="en-US" sz="2800" dirty="0">
                <a:solidFill>
                  <a:schemeClr val="tx1"/>
                </a:solidFill>
                <a:latin typeface="仿宋_GB2312" pitchFamily="49" charset="-122"/>
                <a:ea typeface="仿宋_GB2312" pitchFamily="49" charset="-122"/>
              </a:rPr>
              <a:t>年全国税收收入</a:t>
            </a:r>
            <a:r>
              <a:rPr lang="en-US" altLang="zh-CN" sz="2800" dirty="0">
                <a:solidFill>
                  <a:schemeClr val="tx1"/>
                </a:solidFill>
                <a:latin typeface="仿宋_GB2312" pitchFamily="49" charset="-122"/>
                <a:ea typeface="仿宋_GB2312" pitchFamily="49" charset="-122"/>
              </a:rPr>
              <a:t>110497</a:t>
            </a:r>
            <a:r>
              <a:rPr lang="zh-CN" altLang="en-US" sz="2800" dirty="0">
                <a:solidFill>
                  <a:schemeClr val="tx1"/>
                </a:solidFill>
                <a:latin typeface="仿宋_GB2312" pitchFamily="49" charset="-122"/>
                <a:ea typeface="仿宋_GB2312" pitchFamily="49" charset="-122"/>
              </a:rPr>
              <a:t>亿元，比上年增长</a:t>
            </a:r>
            <a:r>
              <a:rPr lang="en-US" altLang="zh-CN" sz="2800" dirty="0">
                <a:solidFill>
                  <a:schemeClr val="tx1"/>
                </a:solidFill>
                <a:latin typeface="仿宋_GB2312" pitchFamily="49" charset="-122"/>
                <a:ea typeface="仿宋_GB2312" pitchFamily="49" charset="-122"/>
              </a:rPr>
              <a:t>9.8%</a:t>
            </a:r>
            <a:r>
              <a:rPr lang="zh-CN" altLang="en-US" sz="2800" dirty="0">
                <a:solidFill>
                  <a:schemeClr val="tx1"/>
                </a:solidFill>
                <a:latin typeface="仿宋_GB2312" pitchFamily="49" charset="-122"/>
                <a:ea typeface="仿宋_GB2312" pitchFamily="49" charset="-122"/>
              </a:rPr>
              <a:t>。</a:t>
            </a:r>
          </a:p>
          <a:p>
            <a:pPr>
              <a:lnSpc>
                <a:spcPct val="80000"/>
              </a:lnSpc>
            </a:pPr>
            <a:r>
              <a:rPr lang="zh-CN" altLang="en-US" sz="2800" dirty="0">
                <a:solidFill>
                  <a:schemeClr val="tx1"/>
                </a:solidFill>
                <a:latin typeface="仿宋_GB2312" pitchFamily="49" charset="-122"/>
                <a:ea typeface="仿宋_GB2312" pitchFamily="49" charset="-122"/>
              </a:rPr>
              <a:t>   </a:t>
            </a:r>
            <a:endParaRPr lang="en-US" altLang="zh-CN" sz="2800" dirty="0" smtClean="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国内</a:t>
            </a:r>
            <a:r>
              <a:rPr lang="zh-CN" altLang="en-US" sz="2400" dirty="0">
                <a:solidFill>
                  <a:schemeClr val="tx1"/>
                </a:solidFill>
                <a:latin typeface="仿宋_GB2312" pitchFamily="49" charset="-122"/>
                <a:ea typeface="仿宋_GB2312" pitchFamily="49" charset="-122"/>
              </a:rPr>
              <a:t>增值税</a:t>
            </a:r>
            <a:r>
              <a:rPr lang="en-US" altLang="zh-CN" sz="2400" dirty="0">
                <a:solidFill>
                  <a:schemeClr val="tx1"/>
                </a:solidFill>
                <a:latin typeface="仿宋_GB2312" pitchFamily="49" charset="-122"/>
                <a:ea typeface="仿宋_GB2312" pitchFamily="49" charset="-122"/>
              </a:rPr>
              <a:t>28803</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9%</a:t>
            </a:r>
            <a:r>
              <a:rPr lang="zh-CN" altLang="en-US" sz="2400" dirty="0" smtClean="0">
                <a:solidFill>
                  <a:schemeClr val="tx1"/>
                </a:solidFill>
                <a:latin typeface="仿宋_GB2312" pitchFamily="49" charset="-122"/>
                <a:ea typeface="仿宋_GB2312" pitchFamily="49" charset="-122"/>
              </a:rPr>
              <a:t>。其中：</a:t>
            </a:r>
            <a:endParaRPr lang="en-US" altLang="zh-CN" sz="2400" dirty="0" smtClean="0">
              <a:solidFill>
                <a:schemeClr val="tx1"/>
              </a:solidFill>
              <a:latin typeface="仿宋_GB2312" pitchFamily="49" charset="-122"/>
              <a:ea typeface="仿宋_GB2312" pitchFamily="49" charset="-122"/>
            </a:endParaRPr>
          </a:p>
          <a:p>
            <a:pPr>
              <a:lnSpc>
                <a:spcPct val="80000"/>
              </a:lnSpc>
            </a:pPr>
            <a:endParaRPr lang="en-US" altLang="zh-CN" sz="2400" dirty="0" smtClean="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中央</a:t>
            </a:r>
            <a:r>
              <a:rPr lang="zh-CN" altLang="en-US" sz="2400" dirty="0">
                <a:solidFill>
                  <a:schemeClr val="tx1"/>
                </a:solidFill>
                <a:latin typeface="仿宋_GB2312" pitchFamily="49" charset="-122"/>
                <a:ea typeface="仿宋_GB2312" pitchFamily="49" charset="-122"/>
              </a:rPr>
              <a:t>增值税</a:t>
            </a:r>
            <a:r>
              <a:rPr lang="en-US" altLang="zh-CN" sz="2400" dirty="0">
                <a:solidFill>
                  <a:schemeClr val="tx1"/>
                </a:solidFill>
                <a:latin typeface="仿宋_GB2312" pitchFamily="49" charset="-122"/>
                <a:ea typeface="仿宋_GB2312" pitchFamily="49" charset="-122"/>
              </a:rPr>
              <a:t>20528</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4.3%</a:t>
            </a:r>
            <a:r>
              <a:rPr lang="zh-CN" altLang="en-US" sz="2400" dirty="0">
                <a:solidFill>
                  <a:schemeClr val="tx1"/>
                </a:solidFill>
                <a:latin typeface="仿宋_GB2312" pitchFamily="49" charset="-122"/>
                <a:ea typeface="仿宋_GB2312" pitchFamily="49" charset="-122"/>
              </a:rPr>
              <a:t>，增幅偏低主要是受工业增加值增速趋缓，工业生产者出厂价格下降以及扩大营改增试点范围后结构性减税等因素影响</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pPr>
              <a:lnSpc>
                <a:spcPct val="80000"/>
              </a:lnSpc>
            </a:pPr>
            <a:endParaRPr lang="en-US" altLang="zh-CN" sz="2400" dirty="0" smtClean="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地方</a:t>
            </a:r>
            <a:r>
              <a:rPr lang="zh-CN" altLang="en-US" sz="2400" dirty="0">
                <a:solidFill>
                  <a:schemeClr val="tx1"/>
                </a:solidFill>
                <a:latin typeface="仿宋_GB2312" pitchFamily="49" charset="-122"/>
                <a:ea typeface="仿宋_GB2312" pitchFamily="49" charset="-122"/>
              </a:rPr>
              <a:t>增值税</a:t>
            </a:r>
            <a:r>
              <a:rPr lang="en-US" altLang="zh-CN" sz="2400" dirty="0">
                <a:solidFill>
                  <a:schemeClr val="tx1"/>
                </a:solidFill>
                <a:latin typeface="仿宋_GB2312" pitchFamily="49" charset="-122"/>
                <a:ea typeface="仿宋_GB2312" pitchFamily="49" charset="-122"/>
              </a:rPr>
              <a:t>8275</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22.8%</a:t>
            </a:r>
            <a:r>
              <a:rPr lang="zh-CN" altLang="en-US" sz="2400" dirty="0">
                <a:solidFill>
                  <a:schemeClr val="tx1"/>
                </a:solidFill>
                <a:latin typeface="仿宋_GB2312" pitchFamily="49" charset="-122"/>
                <a:ea typeface="仿宋_GB2312" pitchFamily="49" charset="-122"/>
              </a:rPr>
              <a:t>，增幅较高主要是由营业税改征的增值税全部属地方收入，其中交通运输业和现代服务业增值税完成</a:t>
            </a:r>
            <a:r>
              <a:rPr lang="en-US" altLang="zh-CN" sz="2400" dirty="0">
                <a:solidFill>
                  <a:schemeClr val="tx1"/>
                </a:solidFill>
                <a:latin typeface="仿宋_GB2312" pitchFamily="49" charset="-122"/>
                <a:ea typeface="仿宋_GB2312" pitchFamily="49" charset="-122"/>
              </a:rPr>
              <a:t>1542</a:t>
            </a:r>
            <a:r>
              <a:rPr lang="zh-CN" altLang="en-US" sz="2400" dirty="0">
                <a:solidFill>
                  <a:schemeClr val="tx1"/>
                </a:solidFill>
                <a:latin typeface="仿宋_GB2312" pitchFamily="49" charset="-122"/>
                <a:ea typeface="仿宋_GB2312" pitchFamily="49" charset="-122"/>
              </a:rPr>
              <a:t>亿元，增加</a:t>
            </a:r>
            <a:r>
              <a:rPr lang="en-US" altLang="zh-CN" sz="2400" dirty="0">
                <a:solidFill>
                  <a:schemeClr val="tx1"/>
                </a:solidFill>
                <a:latin typeface="仿宋_GB2312" pitchFamily="49" charset="-122"/>
                <a:ea typeface="仿宋_GB2312" pitchFamily="49" charset="-122"/>
              </a:rPr>
              <a:t>1246</a:t>
            </a:r>
            <a:r>
              <a:rPr lang="zh-CN" altLang="en-US" sz="2400" dirty="0">
                <a:solidFill>
                  <a:schemeClr val="tx1"/>
                </a:solidFill>
                <a:latin typeface="仿宋_GB2312" pitchFamily="49" charset="-122"/>
                <a:ea typeface="仿宋_GB2312" pitchFamily="49" charset="-122"/>
              </a:rPr>
              <a:t>亿元。</a:t>
            </a:r>
          </a:p>
          <a:p>
            <a:pPr>
              <a:lnSpc>
                <a:spcPct val="80000"/>
              </a:lnSpc>
            </a:pPr>
            <a:endParaRPr lang="en-US" altLang="zh-CN" sz="3200" b="1" dirty="0">
              <a:solidFill>
                <a:schemeClr val="tx1"/>
              </a:solidFill>
              <a:latin typeface="仿宋_GB2312" pitchFamily="49" charset="-122"/>
              <a:ea typeface="仿宋_GB2312" pitchFamily="49" charset="-122"/>
            </a:endParaRPr>
          </a:p>
          <a:p>
            <a:pPr>
              <a:lnSpc>
                <a:spcPct val="80000"/>
              </a:lnSpc>
            </a:pPr>
            <a:endParaRPr lang="en-US" altLang="zh-CN" sz="3200" b="1" dirty="0">
              <a:latin typeface="仿宋_GB2312" pitchFamily="49" charset="-122"/>
              <a:ea typeface="仿宋_GB2312" pitchFamily="49" charset="-122"/>
            </a:endParaRPr>
          </a:p>
          <a:p>
            <a:pPr>
              <a:lnSpc>
                <a:spcPct val="80000"/>
              </a:lnSpc>
            </a:pPr>
            <a:endParaRPr lang="zh-CN" altLang="en-US" sz="2000" dirty="0">
              <a:latin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p:cNvSpPr>
          <p:nvPr>
            <p:ph type="title" idx="4294967295"/>
          </p:nvPr>
        </p:nvSpPr>
        <p:spPr/>
        <p:txBody>
          <a:bodyPr vert="horz" wrap="square" lIns="0" tIns="0" rIns="0" bIns="0" anchor="ctr" anchorCtr="0"/>
          <a:lstStyle/>
          <a:p>
            <a:pPr algn="ctr"/>
            <a:r>
              <a:rPr lang="zh-CN" altLang="en-US" sz="3600" b="1" dirty="0">
                <a:ea typeface="华文新魏" panose="02010800040101010101" pitchFamily="2" charset="-122"/>
              </a:rPr>
              <a:t>  </a:t>
            </a:r>
            <a:r>
              <a:rPr lang="en-US" altLang="zh-CN" sz="3600" b="1" dirty="0" smtClean="0">
                <a:ea typeface="华文新魏" panose="02010800040101010101" pitchFamily="2" charset="-122"/>
              </a:rPr>
              <a:t>2013</a:t>
            </a:r>
            <a:r>
              <a:rPr lang="zh-CN" altLang="en-US" sz="3600" b="1" dirty="0" smtClean="0">
                <a:ea typeface="华文新魏" panose="02010800040101010101" pitchFamily="2" charset="-122"/>
              </a:rPr>
              <a:t>年我国</a:t>
            </a:r>
            <a:r>
              <a:rPr lang="zh-CN" altLang="en-US" sz="3600" b="1" dirty="0">
                <a:ea typeface="华文新魏" panose="02010800040101010101" pitchFamily="2" charset="-122"/>
              </a:rPr>
              <a:t>各类税收比重</a:t>
            </a:r>
          </a:p>
        </p:txBody>
      </p:sp>
      <p:sp>
        <p:nvSpPr>
          <p:cNvPr id="23555" name="Rectangle 3"/>
          <p:cNvSpPr>
            <a:spLocks noGrp="1" noRot="1"/>
          </p:cNvSpPr>
          <p:nvPr>
            <p:ph type="body" idx="4294967295"/>
          </p:nvPr>
        </p:nvSpPr>
        <p:spPr/>
        <p:txBody>
          <a:bodyPr vert="horz" wrap="square" lIns="0" tIns="0" rIns="0" bIns="0" anchor="t" anchorCtr="0"/>
          <a:lstStyle/>
          <a:p>
            <a:r>
              <a:rPr lang="zh-CN" altLang="en-US" sz="2400" dirty="0" smtClean="0">
                <a:solidFill>
                  <a:schemeClr val="tx1"/>
                </a:solidFill>
                <a:latin typeface="仿宋_GB2312" pitchFamily="49" charset="-122"/>
                <a:ea typeface="仿宋_GB2312" pitchFamily="49" charset="-122"/>
              </a:rPr>
              <a:t>国内</a:t>
            </a:r>
            <a:r>
              <a:rPr lang="zh-CN" altLang="en-US" sz="2400" dirty="0">
                <a:solidFill>
                  <a:schemeClr val="tx1"/>
                </a:solidFill>
                <a:latin typeface="仿宋_GB2312" pitchFamily="49" charset="-122"/>
                <a:ea typeface="仿宋_GB2312" pitchFamily="49" charset="-122"/>
              </a:rPr>
              <a:t>消费税</a:t>
            </a:r>
            <a:r>
              <a:rPr lang="en-US" altLang="zh-CN" sz="2400" dirty="0">
                <a:solidFill>
                  <a:schemeClr val="tx1"/>
                </a:solidFill>
                <a:latin typeface="仿宋_GB2312" pitchFamily="49" charset="-122"/>
                <a:ea typeface="仿宋_GB2312" pitchFamily="49" charset="-122"/>
              </a:rPr>
              <a:t>8230</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4.5%</a:t>
            </a:r>
            <a:r>
              <a:rPr lang="zh-CN" altLang="en-US" sz="2400" dirty="0">
                <a:solidFill>
                  <a:schemeClr val="tx1"/>
                </a:solidFill>
                <a:latin typeface="仿宋_GB2312" pitchFamily="49" charset="-122"/>
                <a:ea typeface="仿宋_GB2312" pitchFamily="49" charset="-122"/>
              </a:rPr>
              <a:t>。</a:t>
            </a:r>
          </a:p>
          <a:p>
            <a:r>
              <a:rPr lang="zh-CN" altLang="en-US" sz="2400" dirty="0" smtClean="0">
                <a:solidFill>
                  <a:schemeClr val="tx1"/>
                </a:solidFill>
                <a:latin typeface="仿宋_GB2312" pitchFamily="49" charset="-122"/>
                <a:ea typeface="仿宋_GB2312" pitchFamily="49" charset="-122"/>
              </a:rPr>
              <a:t>营业税</a:t>
            </a:r>
            <a:r>
              <a:rPr lang="en-US" altLang="zh-CN" sz="2400" dirty="0">
                <a:solidFill>
                  <a:schemeClr val="tx1"/>
                </a:solidFill>
                <a:latin typeface="仿宋_GB2312" pitchFamily="49" charset="-122"/>
                <a:ea typeface="仿宋_GB2312" pitchFamily="49" charset="-122"/>
              </a:rPr>
              <a:t>17217</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9.3%</a:t>
            </a:r>
            <a:r>
              <a:rPr lang="zh-CN" altLang="en-US" sz="2400" dirty="0">
                <a:solidFill>
                  <a:schemeClr val="tx1"/>
                </a:solidFill>
                <a:latin typeface="仿宋_GB2312" pitchFamily="49" charset="-122"/>
                <a:ea typeface="仿宋_GB2312" pitchFamily="49" charset="-122"/>
              </a:rPr>
              <a:t>。其中</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受</a:t>
            </a:r>
            <a:r>
              <a:rPr lang="zh-CN" altLang="en-US" sz="2400" dirty="0">
                <a:solidFill>
                  <a:schemeClr val="tx1"/>
                </a:solidFill>
                <a:latin typeface="仿宋_GB2312" pitchFamily="49" charset="-122"/>
                <a:ea typeface="仿宋_GB2312" pitchFamily="49" charset="-122"/>
              </a:rPr>
              <a:t>全年商品房销售面积增长</a:t>
            </a:r>
            <a:r>
              <a:rPr lang="en-US" altLang="zh-CN" sz="2400" dirty="0">
                <a:solidFill>
                  <a:schemeClr val="tx1"/>
                </a:solidFill>
                <a:latin typeface="仿宋_GB2312" pitchFamily="49" charset="-122"/>
                <a:ea typeface="仿宋_GB2312" pitchFamily="49" charset="-122"/>
              </a:rPr>
              <a:t>17.3%</a:t>
            </a:r>
            <a:r>
              <a:rPr lang="zh-CN" altLang="en-US" sz="2400" dirty="0">
                <a:solidFill>
                  <a:schemeClr val="tx1"/>
                </a:solidFill>
                <a:latin typeface="仿宋_GB2312" pitchFamily="49" charset="-122"/>
                <a:ea typeface="仿宋_GB2312" pitchFamily="49" charset="-122"/>
              </a:rPr>
              <a:t>、销售额增长</a:t>
            </a:r>
            <a:r>
              <a:rPr lang="en-US" altLang="zh-CN" sz="2400" dirty="0">
                <a:solidFill>
                  <a:schemeClr val="tx1"/>
                </a:solidFill>
                <a:latin typeface="仿宋_GB2312" pitchFamily="49" charset="-122"/>
                <a:ea typeface="仿宋_GB2312" pitchFamily="49" charset="-122"/>
              </a:rPr>
              <a:t>26.3%</a:t>
            </a:r>
            <a:r>
              <a:rPr lang="zh-CN" altLang="en-US" sz="2400" dirty="0">
                <a:solidFill>
                  <a:schemeClr val="tx1"/>
                </a:solidFill>
                <a:latin typeface="仿宋_GB2312" pitchFamily="49" charset="-122"/>
                <a:ea typeface="仿宋_GB2312" pitchFamily="49" charset="-122"/>
              </a:rPr>
              <a:t>的拉动，房地产营业税</a:t>
            </a:r>
            <a:r>
              <a:rPr lang="en-US" altLang="zh-CN" sz="2400" dirty="0">
                <a:solidFill>
                  <a:schemeClr val="tx1"/>
                </a:solidFill>
                <a:latin typeface="仿宋_GB2312" pitchFamily="49" charset="-122"/>
                <a:ea typeface="仿宋_GB2312" pitchFamily="49" charset="-122"/>
              </a:rPr>
              <a:t>5411</a:t>
            </a:r>
            <a:r>
              <a:rPr lang="zh-CN" altLang="en-US" sz="2400" dirty="0">
                <a:solidFill>
                  <a:schemeClr val="tx1"/>
                </a:solidFill>
                <a:latin typeface="仿宋_GB2312" pitchFamily="49" charset="-122"/>
                <a:ea typeface="仿宋_GB2312" pitchFamily="49" charset="-122"/>
              </a:rPr>
              <a:t>亿元， 增长</a:t>
            </a:r>
            <a:r>
              <a:rPr lang="en-US" altLang="zh-CN" sz="2400" dirty="0">
                <a:solidFill>
                  <a:schemeClr val="tx1"/>
                </a:solidFill>
                <a:latin typeface="仿宋_GB2312" pitchFamily="49" charset="-122"/>
                <a:ea typeface="仿宋_GB2312" pitchFamily="49" charset="-122"/>
              </a:rPr>
              <a:t>33.6%</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受</a:t>
            </a:r>
            <a:r>
              <a:rPr lang="zh-CN" altLang="en-US" sz="2400" dirty="0">
                <a:solidFill>
                  <a:schemeClr val="tx1"/>
                </a:solidFill>
                <a:latin typeface="仿宋_GB2312" pitchFamily="49" charset="-122"/>
                <a:ea typeface="仿宋_GB2312" pitchFamily="49" charset="-122"/>
              </a:rPr>
              <a:t>固定资产投资较快增长拉动，建筑业营业税</a:t>
            </a:r>
            <a:r>
              <a:rPr lang="en-US" altLang="zh-CN" sz="2400" dirty="0">
                <a:solidFill>
                  <a:schemeClr val="tx1"/>
                </a:solidFill>
                <a:latin typeface="仿宋_GB2312" pitchFamily="49" charset="-122"/>
                <a:ea typeface="仿宋_GB2312" pitchFamily="49" charset="-122"/>
              </a:rPr>
              <a:t>4315</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16.5%</a:t>
            </a:r>
            <a:r>
              <a:rPr lang="zh-CN" altLang="en-US" sz="2400" dirty="0" smtClean="0">
                <a:solidFill>
                  <a:schemeClr val="tx1"/>
                </a:solidFill>
                <a:latin typeface="仿宋_GB2312" pitchFamily="49" charset="-122"/>
                <a:ea typeface="仿宋_GB2312" pitchFamily="49" charset="-122"/>
              </a:rPr>
              <a:t>；金融业</a:t>
            </a:r>
            <a:r>
              <a:rPr lang="zh-CN" altLang="en-US" sz="2400" dirty="0">
                <a:solidFill>
                  <a:schemeClr val="tx1"/>
                </a:solidFill>
                <a:latin typeface="仿宋_GB2312" pitchFamily="49" charset="-122"/>
                <a:ea typeface="仿宋_GB2312" pitchFamily="49" charset="-122"/>
              </a:rPr>
              <a:t>营业税</a:t>
            </a:r>
            <a:r>
              <a:rPr lang="en-US" altLang="zh-CN" sz="2400" dirty="0">
                <a:solidFill>
                  <a:schemeClr val="tx1"/>
                </a:solidFill>
                <a:latin typeface="仿宋_GB2312" pitchFamily="49" charset="-122"/>
                <a:ea typeface="仿宋_GB2312" pitchFamily="49" charset="-122"/>
              </a:rPr>
              <a:t>3172</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10.3%</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受</a:t>
            </a:r>
            <a:r>
              <a:rPr lang="zh-CN" altLang="en-US" sz="2400" dirty="0">
                <a:solidFill>
                  <a:schemeClr val="tx1"/>
                </a:solidFill>
                <a:latin typeface="仿宋_GB2312" pitchFamily="49" charset="-122"/>
                <a:ea typeface="仿宋_GB2312" pitchFamily="49" charset="-122"/>
              </a:rPr>
              <a:t>营改增影响，交通运输业营业税</a:t>
            </a:r>
            <a:r>
              <a:rPr lang="en-US" altLang="zh-CN" sz="2400" dirty="0">
                <a:solidFill>
                  <a:schemeClr val="tx1"/>
                </a:solidFill>
                <a:latin typeface="仿宋_GB2312" pitchFamily="49" charset="-122"/>
                <a:ea typeface="仿宋_GB2312" pitchFamily="49" charset="-122"/>
              </a:rPr>
              <a:t>604</a:t>
            </a:r>
            <a:r>
              <a:rPr lang="zh-CN" altLang="en-US" sz="2400" dirty="0">
                <a:solidFill>
                  <a:schemeClr val="tx1"/>
                </a:solidFill>
                <a:latin typeface="仿宋_GB2312" pitchFamily="49" charset="-122"/>
                <a:ea typeface="仿宋_GB2312" pitchFamily="49" charset="-122"/>
              </a:rPr>
              <a:t>亿元，下降</a:t>
            </a:r>
            <a:r>
              <a:rPr lang="en-US" altLang="zh-CN" sz="2400" dirty="0">
                <a:solidFill>
                  <a:schemeClr val="tx1"/>
                </a:solidFill>
                <a:latin typeface="仿宋_GB2312" pitchFamily="49" charset="-122"/>
                <a:ea typeface="仿宋_GB2312" pitchFamily="49" charset="-122"/>
              </a:rPr>
              <a:t>37.1%</a:t>
            </a:r>
            <a:r>
              <a:rPr lang="zh-CN" altLang="en-US" sz="2400" dirty="0">
                <a:solidFill>
                  <a:schemeClr val="tx1"/>
                </a:solidFill>
                <a:latin typeface="仿宋_GB2312" pitchFamily="49" charset="-122"/>
                <a:ea typeface="仿宋_GB2312" pitchFamily="49" charset="-122"/>
              </a:rPr>
              <a:t>；租赁和商务服务业营业税</a:t>
            </a:r>
            <a:r>
              <a:rPr lang="en-US" altLang="zh-CN" sz="2400" dirty="0">
                <a:solidFill>
                  <a:schemeClr val="tx1"/>
                </a:solidFill>
                <a:latin typeface="仿宋_GB2312" pitchFamily="49" charset="-122"/>
                <a:ea typeface="仿宋_GB2312" pitchFamily="49" charset="-122"/>
              </a:rPr>
              <a:t>962</a:t>
            </a:r>
            <a:r>
              <a:rPr lang="zh-CN" altLang="en-US" sz="2400" dirty="0">
                <a:solidFill>
                  <a:schemeClr val="tx1"/>
                </a:solidFill>
                <a:latin typeface="仿宋_GB2312" pitchFamily="49" charset="-122"/>
                <a:ea typeface="仿宋_GB2312" pitchFamily="49" charset="-122"/>
              </a:rPr>
              <a:t>亿元，下降</a:t>
            </a:r>
            <a:r>
              <a:rPr lang="en-US" altLang="zh-CN" sz="2400" dirty="0">
                <a:solidFill>
                  <a:schemeClr val="tx1"/>
                </a:solidFill>
                <a:latin typeface="仿宋_GB2312" pitchFamily="49" charset="-122"/>
                <a:ea typeface="仿宋_GB2312" pitchFamily="49" charset="-122"/>
              </a:rPr>
              <a:t>7%</a:t>
            </a:r>
            <a:r>
              <a:rPr lang="zh-CN" altLang="en-US" sz="2400" dirty="0">
                <a:solidFill>
                  <a:schemeClr val="tx1"/>
                </a:solidFill>
                <a:latin typeface="仿宋_GB2312" pitchFamily="49" charset="-122"/>
                <a:ea typeface="仿宋_GB2312" pitchFamily="49" charset="-122"/>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p:cNvSpPr>
          <p:nvPr>
            <p:ph type="title" idx="4294967295"/>
          </p:nvPr>
        </p:nvSpPr>
        <p:spPr/>
        <p:txBody>
          <a:bodyPr vert="horz" wrap="square" lIns="0" tIns="0" rIns="0" bIns="0" anchor="ctr" anchorCtr="0"/>
          <a:lstStyle/>
          <a:p>
            <a:pPr algn="ctr"/>
            <a:r>
              <a:rPr lang="en-US" altLang="zh-CN" sz="3600" b="1" dirty="0" smtClean="0">
                <a:ea typeface="华文新魏" panose="02010800040101010101" pitchFamily="2" charset="-122"/>
              </a:rPr>
              <a:t>2013</a:t>
            </a:r>
            <a:r>
              <a:rPr lang="zh-CN" altLang="en-US" sz="3600" b="1" dirty="0" smtClean="0">
                <a:ea typeface="华文新魏" panose="02010800040101010101" pitchFamily="2" charset="-122"/>
              </a:rPr>
              <a:t>年我国</a:t>
            </a:r>
            <a:r>
              <a:rPr lang="zh-CN" altLang="en-US" sz="3600" b="1" dirty="0">
                <a:ea typeface="华文新魏" panose="02010800040101010101" pitchFamily="2" charset="-122"/>
              </a:rPr>
              <a:t>各类税收比重</a:t>
            </a:r>
          </a:p>
        </p:txBody>
      </p:sp>
      <p:sp>
        <p:nvSpPr>
          <p:cNvPr id="24579" name="Rectangle 3"/>
          <p:cNvSpPr>
            <a:spLocks noGrp="1" noRot="1"/>
          </p:cNvSpPr>
          <p:nvPr>
            <p:ph type="body" idx="4294967295"/>
          </p:nvPr>
        </p:nvSpPr>
        <p:spPr/>
        <p:txBody>
          <a:bodyPr vert="horz" wrap="square" lIns="0" tIns="0" rIns="0" bIns="0" anchor="t" anchorCtr="0"/>
          <a:lstStyle/>
          <a:p>
            <a:r>
              <a:rPr lang="zh-CN" altLang="en-US" sz="2400" dirty="0" smtClean="0">
                <a:solidFill>
                  <a:schemeClr val="tx1"/>
                </a:solidFill>
                <a:latin typeface="仿宋_GB2312" pitchFamily="49" charset="-122"/>
                <a:ea typeface="仿宋_GB2312" pitchFamily="49" charset="-122"/>
              </a:rPr>
              <a:t>企业</a:t>
            </a:r>
            <a:r>
              <a:rPr lang="zh-CN" altLang="en-US" sz="2400" dirty="0">
                <a:solidFill>
                  <a:schemeClr val="tx1"/>
                </a:solidFill>
                <a:latin typeface="仿宋_GB2312" pitchFamily="49" charset="-122"/>
                <a:ea typeface="仿宋_GB2312" pitchFamily="49" charset="-122"/>
              </a:rPr>
              <a:t>所得税</a:t>
            </a:r>
            <a:r>
              <a:rPr lang="en-US" altLang="zh-CN" sz="2400" dirty="0">
                <a:solidFill>
                  <a:schemeClr val="tx1"/>
                </a:solidFill>
                <a:latin typeface="仿宋_GB2312" pitchFamily="49" charset="-122"/>
                <a:ea typeface="仿宋_GB2312" pitchFamily="49" charset="-122"/>
              </a:rPr>
              <a:t>22416</a:t>
            </a:r>
            <a:r>
              <a:rPr lang="zh-CN" altLang="en-US" sz="2400" dirty="0">
                <a:solidFill>
                  <a:schemeClr val="tx1"/>
                </a:solidFill>
                <a:latin typeface="仿宋_GB2312" pitchFamily="49" charset="-122"/>
                <a:ea typeface="仿宋_GB2312" pitchFamily="49" charset="-122"/>
              </a:rPr>
              <a:t>亿元，比上年</a:t>
            </a:r>
            <a:r>
              <a:rPr lang="zh-CN" altLang="en-US" sz="2400" dirty="0" smtClean="0">
                <a:solidFill>
                  <a:schemeClr val="tx1"/>
                </a:solidFill>
                <a:latin typeface="仿宋_GB2312" pitchFamily="49" charset="-122"/>
                <a:ea typeface="仿宋_GB2312" pitchFamily="49" charset="-122"/>
              </a:rPr>
              <a:t>增长</a:t>
            </a:r>
            <a:r>
              <a:rPr lang="en-US" altLang="zh-CN" sz="2400" dirty="0" smtClean="0">
                <a:solidFill>
                  <a:schemeClr val="tx1"/>
                </a:solidFill>
                <a:latin typeface="仿宋_GB2312" pitchFamily="49" charset="-122"/>
                <a:ea typeface="仿宋_GB2312" pitchFamily="49" charset="-122"/>
              </a:rPr>
              <a:t>14</a:t>
            </a:r>
            <a:r>
              <a:rPr lang="en-US" altLang="zh-CN" sz="2400" dirty="0">
                <a:solidFill>
                  <a:schemeClr val="tx1"/>
                </a:solidFill>
                <a:latin typeface="仿宋_GB2312" pitchFamily="49" charset="-122"/>
                <a:ea typeface="仿宋_GB2312" pitchFamily="49" charset="-122"/>
              </a:rPr>
              <a:t>%</a:t>
            </a:r>
            <a:r>
              <a:rPr lang="zh-CN" altLang="en-US" sz="2400" dirty="0">
                <a:solidFill>
                  <a:schemeClr val="tx1"/>
                </a:solidFill>
                <a:latin typeface="仿宋_GB2312" pitchFamily="49" charset="-122"/>
                <a:ea typeface="仿宋_GB2312" pitchFamily="49" charset="-122"/>
              </a:rPr>
              <a:t>。扣除年度间退税等不可比因素后增长约</a:t>
            </a:r>
            <a:r>
              <a:rPr lang="en-US" altLang="zh-CN" sz="2400" dirty="0">
                <a:solidFill>
                  <a:schemeClr val="tx1"/>
                </a:solidFill>
                <a:latin typeface="仿宋_GB2312" pitchFamily="49" charset="-122"/>
                <a:ea typeface="仿宋_GB2312" pitchFamily="49" charset="-122"/>
              </a:rPr>
              <a:t>8%</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分</a:t>
            </a:r>
            <a:r>
              <a:rPr lang="zh-CN" altLang="en-US" sz="2400" dirty="0">
                <a:solidFill>
                  <a:schemeClr val="tx1"/>
                </a:solidFill>
                <a:latin typeface="仿宋_GB2312" pitchFamily="49" charset="-122"/>
                <a:ea typeface="仿宋_GB2312" pitchFamily="49" charset="-122"/>
              </a:rPr>
              <a:t>行业看，</a:t>
            </a:r>
            <a:r>
              <a:rPr lang="zh-CN" altLang="en-US" sz="2400" dirty="0" smtClean="0">
                <a:solidFill>
                  <a:schemeClr val="tx1"/>
                </a:solidFill>
                <a:latin typeface="仿宋_GB2312" pitchFamily="49" charset="-122"/>
                <a:ea typeface="仿宋_GB2312" pitchFamily="49" charset="-122"/>
              </a:rPr>
              <a:t>金融企业</a:t>
            </a:r>
            <a:r>
              <a:rPr lang="zh-CN" altLang="en-US" sz="2400" dirty="0">
                <a:solidFill>
                  <a:schemeClr val="tx1"/>
                </a:solidFill>
                <a:latin typeface="仿宋_GB2312" pitchFamily="49" charset="-122"/>
                <a:ea typeface="仿宋_GB2312" pitchFamily="49" charset="-122"/>
              </a:rPr>
              <a:t>所得税</a:t>
            </a:r>
            <a:r>
              <a:rPr lang="en-US" altLang="zh-CN" sz="2400" dirty="0">
                <a:solidFill>
                  <a:schemeClr val="tx1"/>
                </a:solidFill>
                <a:latin typeface="仿宋_GB2312" pitchFamily="49" charset="-122"/>
                <a:ea typeface="仿宋_GB2312" pitchFamily="49" charset="-122"/>
              </a:rPr>
              <a:t>6276</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14.3%</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房地产</a:t>
            </a:r>
            <a:r>
              <a:rPr lang="zh-CN" altLang="en-US" sz="2400" dirty="0">
                <a:solidFill>
                  <a:schemeClr val="tx1"/>
                </a:solidFill>
                <a:latin typeface="仿宋_GB2312" pitchFamily="49" charset="-122"/>
                <a:ea typeface="仿宋_GB2312" pitchFamily="49" charset="-122"/>
              </a:rPr>
              <a:t>企业所得税</a:t>
            </a:r>
            <a:r>
              <a:rPr lang="en-US" altLang="zh-CN" sz="2400" dirty="0">
                <a:solidFill>
                  <a:schemeClr val="tx1"/>
                </a:solidFill>
                <a:latin typeface="仿宋_GB2312" pitchFamily="49" charset="-122"/>
                <a:ea typeface="仿宋_GB2312" pitchFamily="49" charset="-122"/>
              </a:rPr>
              <a:t>2850</a:t>
            </a:r>
            <a:r>
              <a:rPr lang="zh-CN" altLang="en-US" sz="2400" dirty="0">
                <a:solidFill>
                  <a:schemeClr val="tx1"/>
                </a:solidFill>
                <a:latin typeface="仿宋_GB2312" pitchFamily="49" charset="-122"/>
                <a:ea typeface="仿宋_GB2312" pitchFamily="49" charset="-122"/>
              </a:rPr>
              <a:t>亿元，</a:t>
            </a:r>
            <a:r>
              <a:rPr lang="zh-CN" altLang="en-US" sz="2400" dirty="0" smtClean="0">
                <a:solidFill>
                  <a:schemeClr val="tx1"/>
                </a:solidFill>
                <a:latin typeface="仿宋_GB2312" pitchFamily="49" charset="-122"/>
                <a:ea typeface="仿宋_GB2312" pitchFamily="49" charset="-122"/>
              </a:rPr>
              <a:t>增长</a:t>
            </a:r>
            <a:r>
              <a:rPr lang="en-US" altLang="zh-CN" sz="2400" dirty="0" smtClean="0">
                <a:solidFill>
                  <a:schemeClr val="tx1"/>
                </a:solidFill>
                <a:latin typeface="仿宋_GB2312" pitchFamily="49" charset="-122"/>
                <a:ea typeface="仿宋_GB2312" pitchFamily="49" charset="-122"/>
              </a:rPr>
              <a:t>25.1</a:t>
            </a:r>
            <a:r>
              <a:rPr lang="en-US" altLang="zh-CN" sz="2400" dirty="0">
                <a:solidFill>
                  <a:schemeClr val="tx1"/>
                </a:solidFill>
                <a:latin typeface="仿宋_GB2312" pitchFamily="49" charset="-122"/>
                <a:ea typeface="仿宋_GB2312" pitchFamily="49" charset="-122"/>
              </a:rPr>
              <a:t>%</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r>
              <a:rPr lang="zh-CN" altLang="en-US" sz="2400" dirty="0" smtClean="0">
                <a:solidFill>
                  <a:schemeClr val="tx1"/>
                </a:solidFill>
                <a:latin typeface="仿宋_GB2312" pitchFamily="49" charset="-122"/>
                <a:ea typeface="仿宋_GB2312" pitchFamily="49" charset="-122"/>
              </a:rPr>
              <a:t>工业</a:t>
            </a:r>
            <a:r>
              <a:rPr lang="zh-CN" altLang="en-US" sz="2400" dirty="0">
                <a:solidFill>
                  <a:schemeClr val="tx1"/>
                </a:solidFill>
                <a:latin typeface="仿宋_GB2312" pitchFamily="49" charset="-122"/>
                <a:ea typeface="仿宋_GB2312" pitchFamily="49" charset="-122"/>
              </a:rPr>
              <a:t>企业所得税</a:t>
            </a:r>
            <a:r>
              <a:rPr lang="en-US" altLang="zh-CN" sz="2400" dirty="0">
                <a:solidFill>
                  <a:schemeClr val="tx1"/>
                </a:solidFill>
                <a:latin typeface="仿宋_GB2312" pitchFamily="49" charset="-122"/>
                <a:ea typeface="仿宋_GB2312" pitchFamily="49" charset="-122"/>
              </a:rPr>
              <a:t>7422</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a:t>
            </a:r>
            <a:r>
              <a:rPr lang="zh-CN" altLang="en-US" sz="2400" dirty="0">
                <a:solidFill>
                  <a:schemeClr val="tx1"/>
                </a:solidFill>
                <a:latin typeface="仿宋_GB2312" pitchFamily="49" charset="-122"/>
                <a:ea typeface="仿宋_GB2312" pitchFamily="49" charset="-122"/>
              </a:rPr>
              <a:t>，与</a:t>
            </a:r>
            <a:r>
              <a:rPr lang="en-US" altLang="zh-CN" sz="2400" dirty="0">
                <a:solidFill>
                  <a:schemeClr val="tx1"/>
                </a:solidFill>
                <a:latin typeface="仿宋_GB2312" pitchFamily="49" charset="-122"/>
                <a:ea typeface="仿宋_GB2312" pitchFamily="49" charset="-122"/>
              </a:rPr>
              <a:t>1-11</a:t>
            </a:r>
            <a:r>
              <a:rPr lang="zh-CN" altLang="en-US" sz="2400" dirty="0">
                <a:solidFill>
                  <a:schemeClr val="tx1"/>
                </a:solidFill>
                <a:latin typeface="仿宋_GB2312" pitchFamily="49" charset="-122"/>
                <a:ea typeface="仿宋_GB2312" pitchFamily="49" charset="-122"/>
              </a:rPr>
              <a:t>月累计工业企业利润增长</a:t>
            </a:r>
            <a:r>
              <a:rPr lang="en-US" altLang="zh-CN" sz="2400" dirty="0">
                <a:solidFill>
                  <a:schemeClr val="tx1"/>
                </a:solidFill>
                <a:latin typeface="仿宋_GB2312" pitchFamily="49" charset="-122"/>
                <a:ea typeface="仿宋_GB2312" pitchFamily="49" charset="-122"/>
              </a:rPr>
              <a:t>13.2%</a:t>
            </a:r>
            <a:r>
              <a:rPr lang="zh-CN" altLang="en-US" sz="2400" dirty="0">
                <a:solidFill>
                  <a:schemeClr val="tx1"/>
                </a:solidFill>
                <a:latin typeface="仿宋_GB2312" pitchFamily="49" charset="-122"/>
                <a:ea typeface="仿宋_GB2312" pitchFamily="49" charset="-122"/>
              </a:rPr>
              <a:t>存在差距，主要是受煤炭企业所得税同比大幅减少，建材、 钢坯钢材、有色金属、通用设备等行业企业所得税下降，以及实施结构性减税的影响。</a:t>
            </a:r>
          </a:p>
          <a:p>
            <a:endParaRPr lang="zh-CN" altLang="en-US" sz="2800" dirty="0">
              <a:solidFill>
                <a:schemeClr val="tx1"/>
              </a:solidFill>
              <a:latin typeface="仿宋_GB2312" pitchFamily="49" charset="-122"/>
              <a:ea typeface="仿宋_GB2312"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p:cNvSpPr>
          <p:nvPr>
            <p:ph type="title" idx="4294967295"/>
          </p:nvPr>
        </p:nvSpPr>
        <p:spPr/>
        <p:txBody>
          <a:bodyPr vert="horz" wrap="square" lIns="0" tIns="0" rIns="0" bIns="0" anchor="ctr" anchorCtr="0"/>
          <a:lstStyle/>
          <a:p>
            <a:pPr algn="ctr"/>
            <a:r>
              <a:rPr lang="zh-CN" altLang="en-US" dirty="0">
                <a:ea typeface="宋体" panose="02010600030101010101" pitchFamily="2" charset="-122"/>
              </a:rPr>
              <a:t>  </a:t>
            </a:r>
            <a:r>
              <a:rPr lang="en-US" altLang="zh-CN" sz="3600" b="1" dirty="0" smtClean="0">
                <a:ea typeface="华文新魏" panose="02010800040101010101" pitchFamily="2" charset="-122"/>
              </a:rPr>
              <a:t>2013</a:t>
            </a:r>
            <a:r>
              <a:rPr lang="zh-CN" altLang="en-US" sz="3600" b="1" dirty="0" smtClean="0">
                <a:ea typeface="华文新魏" panose="02010800040101010101" pitchFamily="2" charset="-122"/>
              </a:rPr>
              <a:t>年我国各类税收比重</a:t>
            </a:r>
            <a:endParaRPr lang="zh-CN" altLang="en-US" sz="3600" b="1" dirty="0">
              <a:ea typeface="华文新魏" panose="02010800040101010101" pitchFamily="2" charset="-122"/>
            </a:endParaRPr>
          </a:p>
        </p:txBody>
      </p:sp>
      <p:sp>
        <p:nvSpPr>
          <p:cNvPr id="25603" name="Rectangle 3"/>
          <p:cNvSpPr>
            <a:spLocks noGrp="1" noRot="1"/>
          </p:cNvSpPr>
          <p:nvPr>
            <p:ph type="body" idx="4294967295"/>
          </p:nvPr>
        </p:nvSpPr>
        <p:spPr/>
        <p:txBody>
          <a:bodyPr vert="horz" wrap="square" lIns="0" tIns="0" rIns="0" bIns="0" anchor="t" anchorCtr="0"/>
          <a:lstStyle/>
          <a:p>
            <a:pPr>
              <a:lnSpc>
                <a:spcPct val="80000"/>
              </a:lnSpc>
            </a:pPr>
            <a:r>
              <a:rPr lang="zh-CN" altLang="en-US" sz="2400" dirty="0" smtClean="0">
                <a:solidFill>
                  <a:schemeClr val="tx1"/>
                </a:solidFill>
                <a:latin typeface="仿宋_GB2312" pitchFamily="49" charset="-122"/>
                <a:ea typeface="仿宋_GB2312" pitchFamily="49" charset="-122"/>
              </a:rPr>
              <a:t>个人所得</a:t>
            </a:r>
            <a:r>
              <a:rPr lang="zh-CN" altLang="en-US" sz="2400" dirty="0">
                <a:solidFill>
                  <a:schemeClr val="tx1"/>
                </a:solidFill>
                <a:latin typeface="仿宋_GB2312" pitchFamily="49" charset="-122"/>
                <a:ea typeface="仿宋_GB2312" pitchFamily="49" charset="-122"/>
              </a:rPr>
              <a:t>税</a:t>
            </a:r>
            <a:r>
              <a:rPr lang="en-US" altLang="zh-CN" sz="2400" dirty="0">
                <a:solidFill>
                  <a:schemeClr val="tx1"/>
                </a:solidFill>
                <a:latin typeface="仿宋_GB2312" pitchFamily="49" charset="-122"/>
                <a:ea typeface="仿宋_GB2312" pitchFamily="49" charset="-122"/>
              </a:rPr>
              <a:t>6531</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12.2%</a:t>
            </a:r>
            <a:r>
              <a:rPr lang="zh-CN" altLang="en-US" sz="2400" dirty="0">
                <a:solidFill>
                  <a:schemeClr val="tx1"/>
                </a:solidFill>
                <a:latin typeface="仿宋_GB2312" pitchFamily="49" charset="-122"/>
                <a:ea typeface="仿宋_GB2312" pitchFamily="49" charset="-122"/>
              </a:rPr>
              <a:t>。其中，工薪所得税</a:t>
            </a:r>
            <a:r>
              <a:rPr lang="en-US" altLang="zh-CN" sz="2400" dirty="0">
                <a:solidFill>
                  <a:schemeClr val="tx1"/>
                </a:solidFill>
                <a:latin typeface="仿宋_GB2312" pitchFamily="49" charset="-122"/>
                <a:ea typeface="仿宋_GB2312" pitchFamily="49" charset="-122"/>
              </a:rPr>
              <a:t>4092</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14.4%</a:t>
            </a:r>
            <a:r>
              <a:rPr lang="zh-CN" altLang="en-US" sz="2400" dirty="0">
                <a:solidFill>
                  <a:schemeClr val="tx1"/>
                </a:solidFill>
                <a:latin typeface="仿宋_GB2312" pitchFamily="49" charset="-122"/>
                <a:ea typeface="仿宋_GB2312" pitchFamily="49" charset="-122"/>
              </a:rPr>
              <a:t>，主要是受居民收入增长及加强征管的影响；财产转让所得税</a:t>
            </a:r>
            <a:r>
              <a:rPr lang="en-US" altLang="zh-CN" sz="2400" dirty="0">
                <a:solidFill>
                  <a:schemeClr val="tx1"/>
                </a:solidFill>
                <a:latin typeface="仿宋_GB2312" pitchFamily="49" charset="-122"/>
                <a:ea typeface="仿宋_GB2312" pitchFamily="49" charset="-122"/>
              </a:rPr>
              <a:t>664</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38%</a:t>
            </a:r>
            <a:r>
              <a:rPr lang="zh-CN" altLang="en-US" sz="2400" dirty="0">
                <a:solidFill>
                  <a:schemeClr val="tx1"/>
                </a:solidFill>
                <a:latin typeface="仿宋_GB2312" pitchFamily="49" charset="-122"/>
                <a:ea typeface="仿宋_GB2312" pitchFamily="49" charset="-122"/>
              </a:rPr>
              <a:t>，主要受二手房市场交易活跃的影响。</a:t>
            </a:r>
          </a:p>
          <a:p>
            <a:pPr>
              <a:lnSpc>
                <a:spcPct val="80000"/>
              </a:lnSpc>
            </a:pPr>
            <a:endParaRPr lang="en-US" altLang="zh-CN" sz="2400" dirty="0" smtClean="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进口</a:t>
            </a:r>
            <a:r>
              <a:rPr lang="zh-CN" altLang="en-US" sz="2400" dirty="0">
                <a:solidFill>
                  <a:schemeClr val="tx1"/>
                </a:solidFill>
                <a:latin typeface="仿宋_GB2312" pitchFamily="49" charset="-122"/>
                <a:ea typeface="仿宋_GB2312" pitchFamily="49" charset="-122"/>
              </a:rPr>
              <a:t>货物增值税、消费税</a:t>
            </a:r>
            <a:r>
              <a:rPr lang="en-US" altLang="zh-CN" sz="2400" dirty="0">
                <a:solidFill>
                  <a:schemeClr val="tx1"/>
                </a:solidFill>
                <a:latin typeface="仿宋_GB2312" pitchFamily="49" charset="-122"/>
                <a:ea typeface="仿宋_GB2312" pitchFamily="49" charset="-122"/>
              </a:rPr>
              <a:t>14003</a:t>
            </a:r>
            <a:r>
              <a:rPr lang="zh-CN" altLang="en-US" sz="2400" dirty="0">
                <a:solidFill>
                  <a:schemeClr val="tx1"/>
                </a:solidFill>
                <a:latin typeface="仿宋_GB2312" pitchFamily="49" charset="-122"/>
                <a:ea typeface="仿宋_GB2312" pitchFamily="49" charset="-122"/>
              </a:rPr>
              <a:t>亿元，比上年减少</a:t>
            </a:r>
            <a:r>
              <a:rPr lang="en-US" altLang="zh-CN" sz="2400" dirty="0">
                <a:solidFill>
                  <a:schemeClr val="tx1"/>
                </a:solidFill>
                <a:latin typeface="仿宋_GB2312" pitchFamily="49" charset="-122"/>
                <a:ea typeface="仿宋_GB2312" pitchFamily="49" charset="-122"/>
              </a:rPr>
              <a:t>799</a:t>
            </a:r>
            <a:r>
              <a:rPr lang="zh-CN" altLang="en-US" sz="2400" dirty="0">
                <a:solidFill>
                  <a:schemeClr val="tx1"/>
                </a:solidFill>
                <a:latin typeface="仿宋_GB2312" pitchFamily="49" charset="-122"/>
                <a:ea typeface="仿宋_GB2312" pitchFamily="49" charset="-122"/>
              </a:rPr>
              <a:t>亿元，下降</a:t>
            </a:r>
            <a:r>
              <a:rPr lang="en-US" altLang="zh-CN" sz="2400" dirty="0">
                <a:solidFill>
                  <a:schemeClr val="tx1"/>
                </a:solidFill>
                <a:latin typeface="仿宋_GB2312" pitchFamily="49" charset="-122"/>
                <a:ea typeface="仿宋_GB2312" pitchFamily="49" charset="-122"/>
              </a:rPr>
              <a:t>5.4%</a:t>
            </a:r>
            <a:r>
              <a:rPr lang="zh-CN" altLang="en-US" sz="2400" dirty="0">
                <a:solidFill>
                  <a:schemeClr val="tx1"/>
                </a:solidFill>
                <a:latin typeface="仿宋_GB2312" pitchFamily="49" charset="-122"/>
                <a:ea typeface="仿宋_GB2312" pitchFamily="49" charset="-122"/>
              </a:rPr>
              <a:t>；关税</a:t>
            </a:r>
            <a:r>
              <a:rPr lang="en-US" altLang="zh-CN" sz="2400" dirty="0">
                <a:solidFill>
                  <a:schemeClr val="tx1"/>
                </a:solidFill>
                <a:latin typeface="仿宋_GB2312" pitchFamily="49" charset="-122"/>
                <a:ea typeface="仿宋_GB2312" pitchFamily="49" charset="-122"/>
              </a:rPr>
              <a:t>2630</a:t>
            </a:r>
            <a:r>
              <a:rPr lang="zh-CN" altLang="en-US" sz="2400" dirty="0">
                <a:solidFill>
                  <a:schemeClr val="tx1"/>
                </a:solidFill>
                <a:latin typeface="仿宋_GB2312" pitchFamily="49" charset="-122"/>
                <a:ea typeface="仿宋_GB2312" pitchFamily="49" charset="-122"/>
              </a:rPr>
              <a:t>亿元，比上年减少</a:t>
            </a:r>
            <a:r>
              <a:rPr lang="en-US" altLang="zh-CN" sz="2400" dirty="0">
                <a:solidFill>
                  <a:schemeClr val="tx1"/>
                </a:solidFill>
                <a:latin typeface="仿宋_GB2312" pitchFamily="49" charset="-122"/>
                <a:ea typeface="仿宋_GB2312" pitchFamily="49" charset="-122"/>
              </a:rPr>
              <a:t>154</a:t>
            </a:r>
            <a:r>
              <a:rPr lang="zh-CN" altLang="en-US" sz="2400" dirty="0">
                <a:solidFill>
                  <a:schemeClr val="tx1"/>
                </a:solidFill>
                <a:latin typeface="仿宋_GB2312" pitchFamily="49" charset="-122"/>
                <a:ea typeface="仿宋_GB2312" pitchFamily="49" charset="-122"/>
              </a:rPr>
              <a:t>亿元，下降</a:t>
            </a:r>
            <a:r>
              <a:rPr lang="en-US" altLang="zh-CN" sz="2400" dirty="0">
                <a:solidFill>
                  <a:schemeClr val="tx1"/>
                </a:solidFill>
                <a:latin typeface="仿宋_GB2312" pitchFamily="49" charset="-122"/>
                <a:ea typeface="仿宋_GB2312" pitchFamily="49" charset="-122"/>
              </a:rPr>
              <a:t>5.5%</a:t>
            </a:r>
            <a:r>
              <a:rPr lang="zh-CN" altLang="en-US" sz="2400" dirty="0">
                <a:solidFill>
                  <a:schemeClr val="tx1"/>
                </a:solidFill>
                <a:latin typeface="仿宋_GB2312" pitchFamily="49" charset="-122"/>
                <a:ea typeface="仿宋_GB2312" pitchFamily="49" charset="-122"/>
              </a:rPr>
              <a:t>。进口环节税收下降，主要是受一般贸易进口增长低于预期，大排量汽车等高税率产品进口减少，原油、铁矿砂等大宗商品价格走低，以及上年收入基数较高等因素影响。</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p:cNvSpPr>
          <p:nvPr>
            <p:ph type="title" idx="4294967295"/>
          </p:nvPr>
        </p:nvSpPr>
        <p:spPr/>
        <p:txBody>
          <a:bodyPr vert="horz" wrap="square" lIns="0" tIns="0" rIns="0" bIns="0" anchor="ctr" anchorCtr="0"/>
          <a:lstStyle/>
          <a:p>
            <a:pPr algn="ctr"/>
            <a:r>
              <a:rPr lang="zh-CN" altLang="en-US" dirty="0">
                <a:ea typeface="宋体" panose="02010600030101010101" pitchFamily="2" charset="-122"/>
              </a:rPr>
              <a:t>   </a:t>
            </a:r>
            <a:r>
              <a:rPr lang="en-US" altLang="zh-CN" sz="3600" b="1" dirty="0" smtClean="0">
                <a:ea typeface="华文新魏" panose="02010800040101010101" pitchFamily="2" charset="-122"/>
              </a:rPr>
              <a:t>2013</a:t>
            </a:r>
            <a:r>
              <a:rPr lang="zh-CN" altLang="en-US" sz="3600" b="1" dirty="0" smtClean="0">
                <a:ea typeface="华文新魏" panose="02010800040101010101" pitchFamily="2" charset="-122"/>
              </a:rPr>
              <a:t>年我国各类税收比重</a:t>
            </a:r>
            <a:endParaRPr lang="zh-CN" altLang="en-US" sz="3600" b="1" dirty="0">
              <a:ea typeface="华文新魏" panose="02010800040101010101" pitchFamily="2" charset="-122"/>
            </a:endParaRPr>
          </a:p>
        </p:txBody>
      </p:sp>
      <p:sp>
        <p:nvSpPr>
          <p:cNvPr id="26627" name="Rectangle 3"/>
          <p:cNvSpPr>
            <a:spLocks noGrp="1" noRot="1"/>
          </p:cNvSpPr>
          <p:nvPr>
            <p:ph type="body" idx="4294967295"/>
          </p:nvPr>
        </p:nvSpPr>
        <p:spPr>
          <a:xfrm>
            <a:off x="454025" y="1484313"/>
            <a:ext cx="8232775" cy="4822825"/>
          </a:xfrm>
        </p:spPr>
        <p:txBody>
          <a:bodyPr vert="horz" wrap="square" lIns="0" tIns="0" rIns="0" bIns="0" anchor="t" anchorCtr="0"/>
          <a:lstStyle/>
          <a:p>
            <a:pPr>
              <a:lnSpc>
                <a:spcPct val="80000"/>
              </a:lnSpc>
            </a:pPr>
            <a:r>
              <a:rPr lang="zh-CN" altLang="en-US" sz="2400" dirty="0" smtClean="0">
                <a:solidFill>
                  <a:schemeClr val="tx1"/>
                </a:solidFill>
                <a:latin typeface="仿宋_GB2312" pitchFamily="49" charset="-122"/>
                <a:ea typeface="仿宋_GB2312" pitchFamily="49" charset="-122"/>
              </a:rPr>
              <a:t>出口</a:t>
            </a:r>
            <a:r>
              <a:rPr lang="zh-CN" altLang="en-US" sz="2400" dirty="0">
                <a:solidFill>
                  <a:schemeClr val="tx1"/>
                </a:solidFill>
                <a:latin typeface="仿宋_GB2312" pitchFamily="49" charset="-122"/>
                <a:ea typeface="仿宋_GB2312" pitchFamily="49" charset="-122"/>
              </a:rPr>
              <a:t>退税</a:t>
            </a:r>
            <a:r>
              <a:rPr lang="en-US" altLang="zh-CN" sz="2400" dirty="0">
                <a:solidFill>
                  <a:schemeClr val="tx1"/>
                </a:solidFill>
                <a:latin typeface="仿宋_GB2312" pitchFamily="49" charset="-122"/>
                <a:ea typeface="仿宋_GB2312" pitchFamily="49" charset="-122"/>
              </a:rPr>
              <a:t>10515</a:t>
            </a:r>
            <a:r>
              <a:rPr lang="zh-CN" altLang="en-US" sz="2400" dirty="0">
                <a:solidFill>
                  <a:schemeClr val="tx1"/>
                </a:solidFill>
                <a:latin typeface="仿宋_GB2312" pitchFamily="49" charset="-122"/>
                <a:ea typeface="仿宋_GB2312" pitchFamily="49" charset="-122"/>
              </a:rPr>
              <a:t>亿元，比上年多退</a:t>
            </a:r>
            <a:r>
              <a:rPr lang="en-US" altLang="zh-CN" sz="2400" dirty="0">
                <a:solidFill>
                  <a:schemeClr val="tx1"/>
                </a:solidFill>
                <a:latin typeface="仿宋_GB2312" pitchFamily="49" charset="-122"/>
                <a:ea typeface="仿宋_GB2312" pitchFamily="49" charset="-122"/>
              </a:rPr>
              <a:t>86</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0.8%</a:t>
            </a:r>
            <a:r>
              <a:rPr lang="zh-CN" altLang="en-US" sz="2400" dirty="0">
                <a:solidFill>
                  <a:schemeClr val="tx1"/>
                </a:solidFill>
                <a:latin typeface="仿宋_GB2312" pitchFamily="49" charset="-122"/>
                <a:ea typeface="仿宋_GB2312" pitchFamily="49" charset="-122"/>
              </a:rPr>
              <a:t>。出口退税增幅较低，主要是可退税出口货物结构变化，以及加强对虚增出口、出口骗税等行为的打击力度。考虑上述因素后，全年出口退税与实际出口增长大体适应，基本上做到了应退尽退。</a:t>
            </a:r>
          </a:p>
          <a:p>
            <a:pPr>
              <a:lnSpc>
                <a:spcPct val="80000"/>
              </a:lnSpc>
            </a:pPr>
            <a:r>
              <a:rPr lang="zh-CN" altLang="en-US" sz="2400" dirty="0">
                <a:solidFill>
                  <a:schemeClr val="tx1"/>
                </a:solidFill>
                <a:latin typeface="仿宋_GB2312" pitchFamily="49" charset="-122"/>
                <a:ea typeface="仿宋_GB2312" pitchFamily="49" charset="-122"/>
              </a:rPr>
              <a:t>    </a:t>
            </a:r>
            <a:endParaRPr lang="en-US" altLang="zh-CN" sz="2400" dirty="0" smtClean="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车辆</a:t>
            </a:r>
            <a:r>
              <a:rPr lang="zh-CN" altLang="en-US" sz="2400" dirty="0">
                <a:solidFill>
                  <a:schemeClr val="tx1"/>
                </a:solidFill>
                <a:latin typeface="仿宋_GB2312" pitchFamily="49" charset="-122"/>
                <a:ea typeface="仿宋_GB2312" pitchFamily="49" charset="-122"/>
              </a:rPr>
              <a:t>购置税</a:t>
            </a:r>
            <a:r>
              <a:rPr lang="en-US" altLang="zh-CN" sz="2400" dirty="0">
                <a:solidFill>
                  <a:schemeClr val="tx1"/>
                </a:solidFill>
                <a:latin typeface="仿宋_GB2312" pitchFamily="49" charset="-122"/>
                <a:ea typeface="仿宋_GB2312" pitchFamily="49" charset="-122"/>
              </a:rPr>
              <a:t>2596</a:t>
            </a:r>
            <a:r>
              <a:rPr lang="zh-CN" altLang="en-US" sz="2400" dirty="0">
                <a:solidFill>
                  <a:schemeClr val="tx1"/>
                </a:solidFill>
                <a:latin typeface="仿宋_GB2312" pitchFamily="49" charset="-122"/>
                <a:ea typeface="仿宋_GB2312" pitchFamily="49" charset="-122"/>
              </a:rPr>
              <a:t>亿元，比上年增长</a:t>
            </a:r>
            <a:r>
              <a:rPr lang="en-US" altLang="zh-CN" sz="2400" dirty="0">
                <a:solidFill>
                  <a:schemeClr val="tx1"/>
                </a:solidFill>
                <a:latin typeface="仿宋_GB2312" pitchFamily="49" charset="-122"/>
                <a:ea typeface="仿宋_GB2312" pitchFamily="49" charset="-122"/>
              </a:rPr>
              <a:t>16.5%</a:t>
            </a:r>
            <a:r>
              <a:rPr lang="zh-CN" altLang="en-US" sz="2400" dirty="0">
                <a:solidFill>
                  <a:schemeClr val="tx1"/>
                </a:solidFill>
                <a:latin typeface="仿宋_GB2312" pitchFamily="49" charset="-122"/>
                <a:ea typeface="仿宋_GB2312" pitchFamily="49" charset="-122"/>
              </a:rPr>
              <a:t>，主要受汽车销量增长</a:t>
            </a:r>
            <a:r>
              <a:rPr lang="en-US" altLang="zh-CN" sz="2400" dirty="0">
                <a:solidFill>
                  <a:schemeClr val="tx1"/>
                </a:solidFill>
                <a:latin typeface="仿宋_GB2312" pitchFamily="49" charset="-122"/>
                <a:ea typeface="仿宋_GB2312" pitchFamily="49" charset="-122"/>
              </a:rPr>
              <a:t>13.9%</a:t>
            </a:r>
            <a:r>
              <a:rPr lang="zh-CN" altLang="en-US" sz="2400" dirty="0">
                <a:solidFill>
                  <a:schemeClr val="tx1"/>
                </a:solidFill>
                <a:latin typeface="仿宋_GB2312" pitchFamily="49" charset="-122"/>
                <a:ea typeface="仿宋_GB2312" pitchFamily="49" charset="-122"/>
              </a:rPr>
              <a:t>拉动</a:t>
            </a:r>
            <a:r>
              <a:rPr lang="zh-CN" altLang="en-US" sz="2400" dirty="0" smtClean="0">
                <a:solidFill>
                  <a:schemeClr val="tx1"/>
                </a:solidFill>
                <a:latin typeface="仿宋_GB2312" pitchFamily="49" charset="-122"/>
                <a:ea typeface="仿宋_GB2312" pitchFamily="49" charset="-122"/>
              </a:rPr>
              <a:t>。</a:t>
            </a:r>
            <a:endParaRPr lang="en-US" altLang="zh-CN" sz="2400" dirty="0" smtClean="0">
              <a:solidFill>
                <a:schemeClr val="tx1"/>
              </a:solidFill>
              <a:latin typeface="仿宋_GB2312" pitchFamily="49" charset="-122"/>
              <a:ea typeface="仿宋_GB2312" pitchFamily="49" charset="-122"/>
            </a:endParaRPr>
          </a:p>
          <a:p>
            <a:pPr>
              <a:lnSpc>
                <a:spcPct val="80000"/>
              </a:lnSpc>
            </a:pPr>
            <a:endParaRPr lang="zh-CN" altLang="en-US" sz="2400" dirty="0">
              <a:solidFill>
                <a:schemeClr val="tx1"/>
              </a:solidFill>
              <a:latin typeface="仿宋_GB2312" pitchFamily="49" charset="-122"/>
              <a:ea typeface="仿宋_GB2312" pitchFamily="49" charset="-122"/>
            </a:endParaRPr>
          </a:p>
          <a:p>
            <a:pPr>
              <a:lnSpc>
                <a:spcPct val="80000"/>
              </a:lnSpc>
            </a:pPr>
            <a:r>
              <a:rPr lang="zh-CN" altLang="en-US" sz="2400" dirty="0" smtClean="0">
                <a:solidFill>
                  <a:schemeClr val="tx1"/>
                </a:solidFill>
                <a:latin typeface="仿宋_GB2312" pitchFamily="49" charset="-122"/>
                <a:ea typeface="仿宋_GB2312" pitchFamily="49" charset="-122"/>
              </a:rPr>
              <a:t>地方</a:t>
            </a:r>
            <a:r>
              <a:rPr lang="zh-CN" altLang="en-US" sz="2400" dirty="0">
                <a:solidFill>
                  <a:schemeClr val="tx1"/>
                </a:solidFill>
                <a:latin typeface="仿宋_GB2312" pitchFamily="49" charset="-122"/>
                <a:ea typeface="仿宋_GB2312" pitchFamily="49" charset="-122"/>
              </a:rPr>
              <a:t>其他税种收入情况：受房地产成交量增加带动，契税</a:t>
            </a:r>
            <a:r>
              <a:rPr lang="en-US" altLang="zh-CN" sz="2400" dirty="0">
                <a:solidFill>
                  <a:schemeClr val="tx1"/>
                </a:solidFill>
                <a:latin typeface="仿宋_GB2312" pitchFamily="49" charset="-122"/>
                <a:ea typeface="仿宋_GB2312" pitchFamily="49" charset="-122"/>
              </a:rPr>
              <a:t>3844</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33.8%</a:t>
            </a:r>
            <a:r>
              <a:rPr lang="zh-CN" altLang="en-US" sz="2400" dirty="0">
                <a:solidFill>
                  <a:schemeClr val="tx1"/>
                </a:solidFill>
                <a:latin typeface="仿宋_GB2312" pitchFamily="49" charset="-122"/>
                <a:ea typeface="仿宋_GB2312" pitchFamily="49" charset="-122"/>
              </a:rPr>
              <a:t>；土地增值税</a:t>
            </a:r>
            <a:r>
              <a:rPr lang="en-US" altLang="zh-CN" sz="2400" dirty="0">
                <a:solidFill>
                  <a:schemeClr val="tx1"/>
                </a:solidFill>
                <a:latin typeface="仿宋_GB2312" pitchFamily="49" charset="-122"/>
                <a:ea typeface="仿宋_GB2312" pitchFamily="49" charset="-122"/>
              </a:rPr>
              <a:t>3294</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21.1%</a:t>
            </a:r>
            <a:r>
              <a:rPr lang="zh-CN" altLang="en-US" sz="2400" dirty="0">
                <a:solidFill>
                  <a:schemeClr val="tx1"/>
                </a:solidFill>
                <a:latin typeface="仿宋_GB2312" pitchFamily="49" charset="-122"/>
                <a:ea typeface="仿宋_GB2312" pitchFamily="49" charset="-122"/>
              </a:rPr>
              <a:t>；耕地占用税</a:t>
            </a:r>
            <a:r>
              <a:rPr lang="en-US" altLang="zh-CN" sz="2400" dirty="0">
                <a:solidFill>
                  <a:schemeClr val="tx1"/>
                </a:solidFill>
                <a:latin typeface="仿宋_GB2312" pitchFamily="49" charset="-122"/>
                <a:ea typeface="仿宋_GB2312" pitchFamily="49" charset="-122"/>
              </a:rPr>
              <a:t>1808</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11.6%</a:t>
            </a:r>
            <a:r>
              <a:rPr lang="zh-CN" altLang="en-US" sz="2400" dirty="0">
                <a:solidFill>
                  <a:schemeClr val="tx1"/>
                </a:solidFill>
                <a:latin typeface="仿宋_GB2312" pitchFamily="49" charset="-122"/>
                <a:ea typeface="仿宋_GB2312" pitchFamily="49" charset="-122"/>
              </a:rPr>
              <a:t>；城镇土地使用税</a:t>
            </a:r>
            <a:r>
              <a:rPr lang="en-US" altLang="zh-CN" sz="2400" dirty="0">
                <a:solidFill>
                  <a:schemeClr val="tx1"/>
                </a:solidFill>
                <a:latin typeface="仿宋_GB2312" pitchFamily="49" charset="-122"/>
                <a:ea typeface="仿宋_GB2312" pitchFamily="49" charset="-122"/>
              </a:rPr>
              <a:t>1719</a:t>
            </a:r>
            <a:r>
              <a:rPr lang="zh-CN" altLang="en-US" sz="2400" dirty="0">
                <a:solidFill>
                  <a:schemeClr val="tx1"/>
                </a:solidFill>
                <a:latin typeface="仿宋_GB2312" pitchFamily="49" charset="-122"/>
                <a:ea typeface="仿宋_GB2312" pitchFamily="49" charset="-122"/>
              </a:rPr>
              <a:t>亿元，增长</a:t>
            </a:r>
            <a:r>
              <a:rPr lang="en-US" altLang="zh-CN" sz="2400" dirty="0">
                <a:solidFill>
                  <a:schemeClr val="tx1"/>
                </a:solidFill>
                <a:latin typeface="仿宋_GB2312" pitchFamily="49" charset="-122"/>
                <a:ea typeface="仿宋_GB2312" pitchFamily="49" charset="-122"/>
              </a:rPr>
              <a:t>11.5%</a:t>
            </a:r>
            <a:r>
              <a:rPr lang="zh-CN" altLang="en-US" sz="2400" dirty="0">
                <a:solidFill>
                  <a:schemeClr val="tx1"/>
                </a:solidFill>
                <a:latin typeface="仿宋_GB2312" pitchFamily="49" charset="-122"/>
                <a:ea typeface="仿宋_GB2312" pitchFamily="49" charset="-122"/>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5400" b="1" dirty="0" smtClean="0"/>
              <a:t>数据</a:t>
            </a:r>
            <a:r>
              <a:rPr lang="zh-CN" altLang="en-US" sz="5400" b="1" dirty="0" smtClean="0"/>
              <a:t>更新</a:t>
            </a:r>
            <a:r>
              <a:rPr lang="en-US" altLang="zh-CN" sz="5400" b="1" dirty="0" smtClean="0"/>
              <a:t>2021</a:t>
            </a:r>
            <a:r>
              <a:rPr lang="zh-CN" altLang="en-US" sz="5400" b="1" dirty="0" smtClean="0"/>
              <a:t>年</a:t>
            </a:r>
            <a:endParaRPr lang="zh-CN" altLang="en-US" sz="5400" b="1" dirty="0"/>
          </a:p>
        </p:txBody>
      </p:sp>
      <p:sp>
        <p:nvSpPr>
          <p:cNvPr id="3" name="内容占位符 2"/>
          <p:cNvSpPr>
            <a:spLocks noGrp="1"/>
          </p:cNvSpPr>
          <p:nvPr>
            <p:ph idx="1"/>
          </p:nvPr>
        </p:nvSpPr>
        <p:spPr/>
        <p:txBody>
          <a:bodyPr/>
          <a:lstStyle/>
          <a:p>
            <a:r>
              <a:rPr lang="en-US" altLang="zh-CN" sz="2800" b="1" dirty="0" smtClean="0">
                <a:latin typeface="宋体" pitchFamily="2" charset="-122"/>
                <a:ea typeface="宋体" pitchFamily="2" charset="-122"/>
              </a:rPr>
              <a:t>2021</a:t>
            </a:r>
            <a:r>
              <a:rPr lang="zh-CN" altLang="en-US" sz="2800" b="1" dirty="0" smtClean="0">
                <a:latin typeface="宋体" pitchFamily="2" charset="-122"/>
                <a:ea typeface="宋体" pitchFamily="2" charset="-122"/>
              </a:rPr>
              <a:t>年税收总收入为</a:t>
            </a:r>
            <a:r>
              <a:rPr lang="en-US" altLang="zh-CN" sz="2800" b="1" dirty="0" smtClean="0">
                <a:latin typeface="宋体" pitchFamily="2" charset="-122"/>
                <a:ea typeface="宋体" pitchFamily="2" charset="-122"/>
              </a:rPr>
              <a:t>172731</a:t>
            </a:r>
            <a:r>
              <a:rPr lang="zh-CN" altLang="en-US" sz="2800" b="1" dirty="0" smtClean="0">
                <a:latin typeface="宋体" pitchFamily="2" charset="-122"/>
                <a:ea typeface="宋体" pitchFamily="2" charset="-122"/>
              </a:rPr>
              <a:t>亿元，同比增长了</a:t>
            </a:r>
            <a:r>
              <a:rPr lang="en-US" altLang="zh-CN" sz="2800" b="1" dirty="0" smtClean="0">
                <a:latin typeface="宋体" pitchFamily="2" charset="-122"/>
                <a:ea typeface="宋体" pitchFamily="2" charset="-122"/>
              </a:rPr>
              <a:t>11.9%</a:t>
            </a:r>
            <a:r>
              <a:rPr lang="zh-CN" altLang="en-US" sz="2800" b="1" dirty="0" smtClean="0">
                <a:latin typeface="宋体" pitchFamily="2" charset="-122"/>
                <a:ea typeface="宋体" pitchFamily="2" charset="-122"/>
              </a:rPr>
              <a:t>。现行</a:t>
            </a:r>
            <a:r>
              <a:rPr lang="en-US" altLang="zh-CN" sz="2800" b="1" dirty="0" smtClean="0">
                <a:latin typeface="宋体" pitchFamily="2" charset="-122"/>
                <a:ea typeface="宋体" pitchFamily="2" charset="-122"/>
              </a:rPr>
              <a:t>18</a:t>
            </a:r>
            <a:r>
              <a:rPr lang="zh-CN" altLang="en-US" sz="2800" b="1" dirty="0" smtClean="0">
                <a:latin typeface="宋体" pitchFamily="2" charset="-122"/>
                <a:ea typeface="宋体" pitchFamily="2" charset="-122"/>
              </a:rPr>
              <a:t>个税种情况如下：</a:t>
            </a:r>
            <a:endParaRPr lang="en-US" altLang="zh-CN" sz="2400" b="1" dirty="0" smtClean="0">
              <a:latin typeface="宋体" pitchFamily="2" charset="-122"/>
              <a:ea typeface="宋体" pitchFamily="2" charset="-122"/>
            </a:endParaRPr>
          </a:p>
          <a:p>
            <a:r>
              <a:rPr lang="zh-CN" altLang="en-US" sz="2400" dirty="0" smtClean="0">
                <a:latin typeface="宋体" pitchFamily="2" charset="-122"/>
                <a:ea typeface="宋体" pitchFamily="2" charset="-122"/>
              </a:rPr>
              <a:t>排名第一的依然是</a:t>
            </a:r>
            <a:r>
              <a:rPr lang="zh-CN" altLang="en-US" sz="2400" dirty="0" smtClean="0">
                <a:solidFill>
                  <a:srgbClr val="FF0000"/>
                </a:solidFill>
                <a:latin typeface="宋体" pitchFamily="2" charset="-122"/>
                <a:ea typeface="宋体" pitchFamily="2" charset="-122"/>
              </a:rPr>
              <a:t>增值税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63519</a:t>
            </a:r>
            <a:r>
              <a:rPr lang="zh-CN" altLang="en-US" sz="2400" dirty="0" smtClean="0">
                <a:latin typeface="宋体" pitchFamily="2" charset="-122"/>
                <a:ea typeface="宋体" pitchFamily="2" charset="-122"/>
              </a:rPr>
              <a:t>亿元，占比达到了</a:t>
            </a:r>
            <a:r>
              <a:rPr lang="en-US" altLang="zh-CN" sz="2400" dirty="0" smtClean="0">
                <a:latin typeface="宋体" pitchFamily="2" charset="-122"/>
                <a:ea typeface="宋体" pitchFamily="2" charset="-122"/>
              </a:rPr>
              <a:t>36.8%</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11.8%</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第二是</a:t>
            </a:r>
            <a:r>
              <a:rPr lang="zh-CN" altLang="en-US" sz="2400" dirty="0" smtClean="0">
                <a:solidFill>
                  <a:srgbClr val="FF0000"/>
                </a:solidFill>
                <a:latin typeface="宋体" pitchFamily="2" charset="-122"/>
                <a:ea typeface="宋体" pitchFamily="2" charset="-122"/>
              </a:rPr>
              <a:t>企业所得税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42041</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24.3%</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15.4%</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第三是再次超越消费税的个人所得税：</a:t>
            </a:r>
            <a:r>
              <a:rPr lang="en-US" altLang="zh-CN" sz="2400" dirty="0" smtClean="0">
                <a:latin typeface="宋体" pitchFamily="2" charset="-122"/>
                <a:ea typeface="宋体" pitchFamily="2" charset="-122"/>
              </a:rPr>
              <a:t>13993</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8.1%</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21%</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第四是</a:t>
            </a:r>
            <a:r>
              <a:rPr lang="zh-CN" altLang="en-US" sz="2400" dirty="0" smtClean="0">
                <a:solidFill>
                  <a:srgbClr val="FF0000"/>
                </a:solidFill>
                <a:latin typeface="宋体" pitchFamily="2" charset="-122"/>
                <a:ea typeface="宋体" pitchFamily="2" charset="-122"/>
              </a:rPr>
              <a:t>消费税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13881</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8%</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15.4%</a:t>
            </a:r>
            <a:r>
              <a:rPr lang="zh-CN" altLang="en-US" sz="2400" dirty="0" smtClean="0">
                <a:latin typeface="宋体" pitchFamily="2" charset="-122"/>
                <a:ea typeface="宋体" pitchFamily="2" charset="-122"/>
              </a:rPr>
              <a:t>。</a:t>
            </a:r>
          </a:p>
          <a:p>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nvSpPr>
        <p:spPr>
          <a:xfrm>
            <a:off x="6937375" y="6245225"/>
            <a:ext cx="1901825" cy="476250"/>
          </a:xfrm>
          <a:prstGeom prst="rect">
            <a:avLst/>
          </a:prstGeom>
          <a:noFill/>
          <a:ln w="9525">
            <a:noFill/>
          </a:ln>
        </p:spPr>
        <p:txBody>
          <a:bodyPr/>
          <a:lstStyle/>
          <a:p>
            <a:pPr algn="r">
              <a:buClrTx/>
            </a:pPr>
            <a:endParaRPr lang="en-US" altLang="zh-CN" sz="14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7171" name="Rectangle 2"/>
          <p:cNvSpPr>
            <a:spLocks noGrp="1" noRot="1"/>
          </p:cNvSpPr>
          <p:nvPr>
            <p:ph type="title" idx="4294967295"/>
          </p:nvPr>
        </p:nvSpPr>
        <p:spPr>
          <a:xfrm>
            <a:off x="2571736" y="214290"/>
            <a:ext cx="5557838" cy="841375"/>
          </a:xfrm>
        </p:spPr>
        <p:txBody>
          <a:bodyPr vert="horz" wrap="square" lIns="0" tIns="0" rIns="0" bIns="0" anchor="ctr" anchorCtr="0"/>
          <a:lstStyle/>
          <a:p>
            <a:pPr algn="l"/>
            <a:r>
              <a:rPr lang="zh-CN" altLang="en-US" sz="4400" dirty="0">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一、税制结构的概念</a:t>
            </a:r>
            <a:endParaRPr lang="zh-CN" altLang="en-US" sz="4400" dirty="0">
              <a:solidFill>
                <a:schemeClr val="tx1"/>
              </a:solidFill>
              <a:effectLst>
                <a:outerShdw blurRad="38100" dist="38100" dir="2700000">
                  <a:srgbClr val="C0C0C0"/>
                </a:outerShdw>
              </a:effectLst>
              <a:latin typeface="华文行楷" panose="02010800040101010101" pitchFamily="2" charset="-122"/>
              <a:ea typeface="华文行楷" panose="02010800040101010101" pitchFamily="2" charset="-122"/>
            </a:endParaRPr>
          </a:p>
        </p:txBody>
      </p:sp>
      <p:sp>
        <p:nvSpPr>
          <p:cNvPr id="7172" name="Rectangle 3"/>
          <p:cNvSpPr>
            <a:spLocks noGrp="1" noRot="1"/>
          </p:cNvSpPr>
          <p:nvPr>
            <p:ph type="body" idx="4294967295"/>
          </p:nvPr>
        </p:nvSpPr>
        <p:spPr>
          <a:xfrm>
            <a:off x="279400" y="1785926"/>
            <a:ext cx="8864600" cy="4681537"/>
          </a:xfrm>
        </p:spPr>
        <p:txBody>
          <a:bodyPr vert="horz" wrap="square" lIns="0" tIns="0" rIns="0" bIns="0" anchor="t" anchorCtr="0"/>
          <a:lstStyle/>
          <a:p>
            <a:pPr>
              <a:lnSpc>
                <a:spcPct val="80000"/>
              </a:lnSpc>
            </a:pPr>
            <a:r>
              <a:rPr lang="zh-CN" altLang="en-US" sz="3200" b="1" dirty="0">
                <a:solidFill>
                  <a:schemeClr val="tx1"/>
                </a:solidFill>
                <a:effectLst>
                  <a:outerShdw blurRad="38100" dist="38100" dir="2700000">
                    <a:srgbClr val="C0C0C0"/>
                  </a:outerShdw>
                </a:effectLst>
                <a:latin typeface="仿宋_GB2312" pitchFamily="49" charset="-122"/>
                <a:ea typeface="仿宋_GB2312" pitchFamily="49" charset="-122"/>
              </a:rPr>
              <a:t>（一）什么是税制结构</a:t>
            </a:r>
          </a:p>
          <a:p>
            <a:pPr lvl="1">
              <a:lnSpc>
                <a:spcPct val="80000"/>
              </a:lnSpc>
              <a:buNone/>
            </a:pPr>
            <a:r>
              <a:rPr lang="en-US" altLang="zh-CN" sz="2800" dirty="0">
                <a:effectLst>
                  <a:outerShdw blurRad="38100" dist="38100" dir="2700000">
                    <a:srgbClr val="C0C0C0"/>
                  </a:outerShdw>
                </a:effectLst>
                <a:latin typeface="仿宋_GB2312" pitchFamily="49" charset="-122"/>
                <a:ea typeface="仿宋_GB2312" pitchFamily="49" charset="-122"/>
              </a:rPr>
              <a:t>1</a:t>
            </a:r>
            <a:r>
              <a:rPr lang="zh-CN" altLang="en-US" sz="2800" dirty="0">
                <a:effectLst>
                  <a:outerShdw blurRad="38100" dist="38100" dir="2700000">
                    <a:srgbClr val="C0C0C0"/>
                  </a:outerShdw>
                </a:effectLst>
                <a:latin typeface="仿宋_GB2312" pitchFamily="49" charset="-122"/>
                <a:ea typeface="仿宋_GB2312" pitchFamily="49" charset="-122"/>
              </a:rPr>
              <a:t>、概念</a:t>
            </a:r>
          </a:p>
          <a:p>
            <a:pPr lvl="2">
              <a:lnSpc>
                <a:spcPct val="80000"/>
              </a:lnSpc>
              <a:buNone/>
            </a:pPr>
            <a:r>
              <a:rPr lang="zh-CN" altLang="en-US" sz="2800" dirty="0" smtClean="0">
                <a:effectLst>
                  <a:outerShdw blurRad="38100" dist="38100" dir="2700000">
                    <a:srgbClr val="C0C0C0"/>
                  </a:outerShdw>
                </a:effectLst>
                <a:ea typeface="仿宋_GB2312" pitchFamily="49" charset="-122"/>
              </a:rPr>
              <a:t>   一般</a:t>
            </a:r>
            <a:r>
              <a:rPr lang="zh-CN" altLang="en-US" sz="2800" dirty="0">
                <a:effectLst>
                  <a:outerShdw blurRad="38100" dist="38100" dir="2700000">
                    <a:srgbClr val="C0C0C0"/>
                  </a:outerShdw>
                </a:effectLst>
                <a:ea typeface="仿宋_GB2312" pitchFamily="49" charset="-122"/>
              </a:rPr>
              <a:t>认为，税制结构是指国家根据集中收入和调节经济的要求，合理设置各个</a:t>
            </a:r>
            <a:r>
              <a:rPr lang="zh-CN" altLang="en-US" sz="2800" dirty="0" smtClean="0">
                <a:effectLst>
                  <a:outerShdw blurRad="38100" dist="38100" dir="2700000">
                    <a:srgbClr val="C0C0C0"/>
                  </a:outerShdw>
                </a:effectLst>
                <a:ea typeface="仿宋_GB2312" pitchFamily="49" charset="-122"/>
              </a:rPr>
              <a:t>税种，从而形成能够相互协调、并互为补充</a:t>
            </a:r>
            <a:r>
              <a:rPr lang="zh-CN" altLang="en-US" sz="2800" dirty="0">
                <a:effectLst>
                  <a:outerShdw blurRad="38100" dist="38100" dir="2700000">
                    <a:srgbClr val="C0C0C0"/>
                  </a:outerShdw>
                </a:effectLst>
                <a:ea typeface="仿宋_GB2312" pitchFamily="49" charset="-122"/>
              </a:rPr>
              <a:t>的税收体系</a:t>
            </a:r>
            <a:r>
              <a:rPr lang="zh-CN" altLang="en-US" sz="2800" dirty="0" smtClean="0">
                <a:effectLst>
                  <a:outerShdw blurRad="38100" dist="38100" dir="2700000">
                    <a:srgbClr val="C0C0C0"/>
                  </a:outerShdw>
                </a:effectLst>
                <a:ea typeface="仿宋_GB2312" pitchFamily="49" charset="-122"/>
              </a:rPr>
              <a:t>。</a:t>
            </a:r>
            <a:endParaRPr lang="en-US" altLang="zh-CN" sz="2800" dirty="0" smtClean="0">
              <a:effectLst>
                <a:outerShdw blurRad="38100" dist="38100" dir="2700000">
                  <a:srgbClr val="C0C0C0"/>
                </a:outerShdw>
              </a:effectLst>
              <a:ea typeface="仿宋_GB2312" pitchFamily="49" charset="-122"/>
            </a:endParaRPr>
          </a:p>
          <a:p>
            <a:pPr lvl="2">
              <a:lnSpc>
                <a:spcPct val="80000"/>
              </a:lnSpc>
              <a:buNone/>
            </a:pPr>
            <a:endParaRPr lang="zh-CN" altLang="en-US" sz="2800" dirty="0">
              <a:effectLst>
                <a:outerShdw blurRad="38100" dist="38100" dir="2700000">
                  <a:srgbClr val="C0C0C0"/>
                </a:outerShdw>
              </a:effectLst>
              <a:latin typeface="仿宋_GB2312" pitchFamily="49" charset="-122"/>
              <a:ea typeface="仿宋_GB2312" pitchFamily="49" charset="-122"/>
            </a:endParaRPr>
          </a:p>
          <a:p>
            <a:pPr lvl="1">
              <a:lnSpc>
                <a:spcPct val="80000"/>
              </a:lnSpc>
              <a:buNone/>
            </a:pPr>
            <a:r>
              <a:rPr lang="en-US" altLang="zh-CN" sz="2800" dirty="0">
                <a:effectLst>
                  <a:outerShdw blurRad="38100" dist="38100" dir="2700000">
                    <a:srgbClr val="C0C0C0"/>
                  </a:outerShdw>
                </a:effectLst>
                <a:latin typeface="仿宋_GB2312" pitchFamily="49" charset="-122"/>
                <a:ea typeface="仿宋_GB2312" pitchFamily="49" charset="-122"/>
              </a:rPr>
              <a:t>2</a:t>
            </a:r>
            <a:r>
              <a:rPr lang="zh-CN" altLang="en-US" sz="2800" dirty="0">
                <a:effectLst>
                  <a:outerShdw blurRad="38100" dist="38100" dir="2700000">
                    <a:srgbClr val="C0C0C0"/>
                  </a:outerShdw>
                </a:effectLst>
                <a:latin typeface="仿宋_GB2312" pitchFamily="49" charset="-122"/>
                <a:ea typeface="仿宋_GB2312" pitchFamily="49" charset="-122"/>
              </a:rPr>
              <a:t>、基本内容</a:t>
            </a:r>
          </a:p>
          <a:p>
            <a:pPr lvl="2">
              <a:lnSpc>
                <a:spcPct val="80000"/>
              </a:lnSpc>
              <a:buNone/>
            </a:pPr>
            <a:r>
              <a:rPr lang="zh-CN" altLang="en-US" sz="2800" dirty="0" smtClean="0">
                <a:effectLst>
                  <a:outerShdw blurRad="38100" dist="38100" dir="2700000">
                    <a:srgbClr val="C0C0C0"/>
                  </a:outerShdw>
                </a:effectLst>
                <a:latin typeface="仿宋_GB2312" pitchFamily="49" charset="-122"/>
                <a:ea typeface="仿宋_GB2312" pitchFamily="49" charset="-122"/>
              </a:rPr>
              <a:t>  税种</a:t>
            </a:r>
            <a:r>
              <a:rPr lang="zh-CN" altLang="en-US" sz="2800" dirty="0">
                <a:effectLst>
                  <a:outerShdw blurRad="38100" dist="38100" dir="2700000">
                    <a:srgbClr val="C0C0C0"/>
                  </a:outerShdw>
                </a:effectLst>
                <a:latin typeface="仿宋_GB2312" pitchFamily="49" charset="-122"/>
                <a:ea typeface="仿宋_GB2312" pitchFamily="49" charset="-122"/>
              </a:rPr>
              <a:t>设置 </a:t>
            </a:r>
            <a:r>
              <a:rPr lang="zh-CN" altLang="en-US" sz="2800" dirty="0" smtClean="0">
                <a:effectLst>
                  <a:outerShdw blurRad="38100" dist="38100" dir="2700000">
                    <a:srgbClr val="C0C0C0"/>
                  </a:outerShdw>
                </a:effectLst>
                <a:latin typeface="仿宋_GB2312" pitchFamily="49" charset="-122"/>
                <a:ea typeface="仿宋_GB2312" pitchFamily="49" charset="-122"/>
              </a:rPr>
              <a:t>  主体</a:t>
            </a:r>
            <a:r>
              <a:rPr lang="zh-CN" altLang="en-US" sz="2800" dirty="0" smtClean="0">
                <a:effectLst>
                  <a:outerShdw blurRad="38100" dist="38100" dir="2700000">
                    <a:srgbClr val="C0C0C0"/>
                  </a:outerShdw>
                </a:effectLst>
                <a:latin typeface="仿宋_GB2312" pitchFamily="49" charset="-122"/>
                <a:ea typeface="仿宋_GB2312" pitchFamily="49" charset="-122"/>
              </a:rPr>
              <a:t>税与辅助税</a:t>
            </a:r>
            <a:endParaRPr lang="en-US" altLang="zh-CN" sz="2800" dirty="0">
              <a:effectLst>
                <a:outerShdw blurRad="38100" dist="38100" dir="2700000">
                  <a:srgbClr val="C0C0C0"/>
                </a:outerShdw>
              </a:effectLst>
              <a:latin typeface="仿宋_GB2312" pitchFamily="49" charset="-122"/>
              <a:ea typeface="仿宋_GB2312" pitchFamily="49" charset="-122"/>
            </a:endParaRPr>
          </a:p>
          <a:p>
            <a:pPr lvl="2">
              <a:lnSpc>
                <a:spcPct val="80000"/>
              </a:lnSpc>
              <a:buNone/>
            </a:pPr>
            <a:r>
              <a:rPr lang="en-US" altLang="zh-CN" sz="3200" b="1" dirty="0">
                <a:effectLst>
                  <a:outerShdw blurRad="38100" dist="38100" dir="2700000">
                    <a:srgbClr val="C0C0C0"/>
                  </a:outerShdw>
                </a:effectLst>
                <a:latin typeface="仿宋_GB2312" pitchFamily="49" charset="-122"/>
                <a:ea typeface="仿宋_GB2312" pitchFamily="49" charset="-122"/>
              </a:rPr>
              <a:t> </a:t>
            </a:r>
            <a:endParaRPr lang="zh-CN" altLang="en-US" sz="3200" dirty="0">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5400" dirty="0" smtClean="0"/>
              <a:t>数据更新</a:t>
            </a:r>
            <a:endParaRPr lang="zh-CN" altLang="en-US" sz="5400" dirty="0"/>
          </a:p>
        </p:txBody>
      </p:sp>
      <p:sp>
        <p:nvSpPr>
          <p:cNvPr id="3" name="内容占位符 2"/>
          <p:cNvSpPr>
            <a:spLocks noGrp="1"/>
          </p:cNvSpPr>
          <p:nvPr>
            <p:ph idx="1"/>
          </p:nvPr>
        </p:nvSpPr>
        <p:spPr>
          <a:xfrm>
            <a:off x="454025" y="1785926"/>
            <a:ext cx="8689975" cy="4405332"/>
          </a:xfrm>
        </p:spPr>
        <p:txBody>
          <a:bodyPr/>
          <a:lstStyle/>
          <a:p>
            <a:r>
              <a:rPr lang="zh-CN" altLang="en-US" sz="2400" dirty="0" smtClean="0">
                <a:latin typeface="宋体" pitchFamily="2" charset="-122"/>
                <a:ea typeface="宋体" pitchFamily="2" charset="-122"/>
              </a:rPr>
              <a:t>第五是</a:t>
            </a:r>
            <a:r>
              <a:rPr lang="zh-CN" altLang="en-US" sz="2400" b="1" dirty="0" smtClean="0">
                <a:solidFill>
                  <a:srgbClr val="FF0000"/>
                </a:solidFill>
                <a:latin typeface="宋体" pitchFamily="2" charset="-122"/>
                <a:ea typeface="宋体" pitchFamily="2" charset="-122"/>
              </a:rPr>
              <a:t>契税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7428</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4.3%</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5.2%</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第六是</a:t>
            </a:r>
            <a:r>
              <a:rPr lang="zh-CN" altLang="en-US" sz="2400" dirty="0" smtClean="0">
                <a:solidFill>
                  <a:srgbClr val="FF0000"/>
                </a:solidFill>
                <a:latin typeface="宋体" pitchFamily="2" charset="-122"/>
                <a:ea typeface="宋体" pitchFamily="2" charset="-122"/>
              </a:rPr>
              <a:t>土地增值税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6896</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4%</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6.6%</a:t>
            </a:r>
            <a:r>
              <a:rPr lang="zh-CN" altLang="en-US" sz="2400" dirty="0" smtClean="0">
                <a:latin typeface="宋体" pitchFamily="2" charset="-122"/>
                <a:ea typeface="宋体" pitchFamily="2" charset="-122"/>
              </a:rPr>
              <a:t>。</a:t>
            </a:r>
          </a:p>
          <a:p>
            <a:r>
              <a:rPr lang="zh-CN" altLang="en-US" sz="2400" dirty="0" smtClean="0">
                <a:latin typeface="宋体" pitchFamily="2" charset="-122"/>
                <a:ea typeface="宋体" pitchFamily="2" charset="-122"/>
              </a:rPr>
              <a:t>第七是</a:t>
            </a:r>
            <a:r>
              <a:rPr lang="zh-CN" altLang="en-US" sz="2400" dirty="0" smtClean="0">
                <a:solidFill>
                  <a:srgbClr val="FF0000"/>
                </a:solidFill>
                <a:latin typeface="宋体" pitchFamily="2" charset="-122"/>
                <a:ea typeface="宋体" pitchFamily="2" charset="-122"/>
              </a:rPr>
              <a:t>城市维护建设税</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5217</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3%</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13.2%</a:t>
            </a:r>
          </a:p>
          <a:p>
            <a:r>
              <a:rPr lang="zh-CN" altLang="en-US" sz="2400" dirty="0" smtClean="0">
                <a:solidFill>
                  <a:srgbClr val="FF0000"/>
                </a:solidFill>
                <a:latin typeface="宋体" pitchFamily="2" charset="-122"/>
                <a:ea typeface="宋体" pitchFamily="2" charset="-122"/>
              </a:rPr>
              <a:t>印花税</a:t>
            </a:r>
            <a:r>
              <a:rPr lang="zh-CN" altLang="en-US" sz="2400" dirty="0" smtClean="0">
                <a:latin typeface="宋体" pitchFamily="2" charset="-122"/>
                <a:ea typeface="宋体" pitchFamily="2" charset="-122"/>
              </a:rPr>
              <a:t>与</a:t>
            </a:r>
            <a:r>
              <a:rPr lang="zh-CN" altLang="en-US" sz="2400" dirty="0" smtClean="0">
                <a:solidFill>
                  <a:srgbClr val="FF0000"/>
                </a:solidFill>
                <a:latin typeface="宋体" pitchFamily="2" charset="-122"/>
                <a:ea typeface="宋体" pitchFamily="2" charset="-122"/>
              </a:rPr>
              <a:t>证券交易</a:t>
            </a:r>
            <a:r>
              <a:rPr lang="zh-CN" altLang="en-US" sz="2400" dirty="0" smtClean="0">
                <a:solidFill>
                  <a:srgbClr val="FF0000"/>
                </a:solidFill>
                <a:latin typeface="宋体" pitchFamily="2" charset="-122"/>
                <a:ea typeface="宋体" pitchFamily="2" charset="-122"/>
              </a:rPr>
              <a:t>印花税，</a:t>
            </a:r>
            <a:r>
              <a:rPr lang="zh-CN" altLang="en-US" sz="2400" dirty="0" smtClean="0">
                <a:latin typeface="宋体" pitchFamily="2" charset="-122"/>
                <a:ea typeface="宋体" pitchFamily="2" charset="-122"/>
              </a:rPr>
              <a:t>是</a:t>
            </a:r>
            <a:r>
              <a:rPr lang="zh-CN" altLang="en-US" sz="2400" dirty="0" smtClean="0">
                <a:latin typeface="宋体" pitchFamily="2" charset="-122"/>
                <a:ea typeface="宋体" pitchFamily="2" charset="-122"/>
              </a:rPr>
              <a:t>分开的，印花税为</a:t>
            </a:r>
            <a:r>
              <a:rPr lang="en-US" altLang="zh-CN" sz="2400" dirty="0" smtClean="0">
                <a:latin typeface="宋体" pitchFamily="2" charset="-122"/>
                <a:ea typeface="宋体" pitchFamily="2" charset="-122"/>
              </a:rPr>
              <a:t>4076</a:t>
            </a:r>
            <a:r>
              <a:rPr lang="zh-CN" altLang="en-US" sz="2400" dirty="0" smtClean="0">
                <a:latin typeface="宋体" pitchFamily="2" charset="-122"/>
                <a:ea typeface="宋体" pitchFamily="2" charset="-122"/>
              </a:rPr>
              <a:t>亿元，占比为</a:t>
            </a:r>
            <a:r>
              <a:rPr lang="en-US" altLang="zh-CN" sz="2400" dirty="0" smtClean="0">
                <a:latin typeface="宋体" pitchFamily="2" charset="-122"/>
                <a:ea typeface="宋体" pitchFamily="2" charset="-122"/>
              </a:rPr>
              <a:t>2.4%</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32%</a:t>
            </a:r>
            <a:r>
              <a:rPr lang="zh-CN" altLang="en-US" sz="2400" dirty="0" smtClean="0">
                <a:latin typeface="宋体" pitchFamily="2" charset="-122"/>
                <a:ea typeface="宋体" pitchFamily="2" charset="-122"/>
              </a:rPr>
              <a:t>；证券交易印花税为</a:t>
            </a:r>
            <a:r>
              <a:rPr lang="en-US" altLang="zh-CN" sz="2400" dirty="0" smtClean="0">
                <a:latin typeface="宋体" pitchFamily="2" charset="-122"/>
                <a:ea typeface="宋体" pitchFamily="2" charset="-122"/>
              </a:rPr>
              <a:t>2478</a:t>
            </a:r>
            <a:r>
              <a:rPr lang="zh-CN" altLang="en-US" sz="2400" dirty="0" smtClean="0">
                <a:latin typeface="宋体" pitchFamily="2" charset="-122"/>
                <a:ea typeface="宋体" pitchFamily="2" charset="-122"/>
              </a:rPr>
              <a:t>亿元，占比</a:t>
            </a:r>
            <a:r>
              <a:rPr lang="en-US" altLang="zh-CN" sz="2400" dirty="0" smtClean="0">
                <a:latin typeface="宋体" pitchFamily="2" charset="-122"/>
                <a:ea typeface="宋体" pitchFamily="2" charset="-122"/>
              </a:rPr>
              <a:t>1.4%</a:t>
            </a:r>
            <a:r>
              <a:rPr lang="zh-CN" altLang="en-US" sz="2400" dirty="0" smtClean="0">
                <a:latin typeface="宋体" pitchFamily="2" charset="-122"/>
                <a:ea typeface="宋体" pitchFamily="2" charset="-122"/>
              </a:rPr>
              <a:t>，增长率为</a:t>
            </a:r>
            <a:r>
              <a:rPr lang="en-US" altLang="zh-CN" sz="2400" dirty="0" smtClean="0">
                <a:latin typeface="宋体" pitchFamily="2" charset="-122"/>
                <a:ea typeface="宋体" pitchFamily="2" charset="-122"/>
              </a:rPr>
              <a:t>39.7%</a:t>
            </a:r>
            <a:r>
              <a:rPr lang="zh-CN" altLang="en-US" sz="2400" dirty="0" smtClean="0">
                <a:latin typeface="宋体" pitchFamily="2" charset="-122"/>
                <a:ea typeface="宋体" pitchFamily="2" charset="-122"/>
              </a:rPr>
              <a:t>。</a:t>
            </a:r>
          </a:p>
          <a:p>
            <a:endParaRPr lang="zh-CN"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5400" dirty="0" smtClean="0"/>
              <a:t>数据更新</a:t>
            </a:r>
            <a:endParaRPr lang="zh-CN" altLang="en-US" sz="5400" dirty="0"/>
          </a:p>
        </p:txBody>
      </p:sp>
      <p:sp>
        <p:nvSpPr>
          <p:cNvPr id="3" name="内容占位符 2"/>
          <p:cNvSpPr>
            <a:spLocks noGrp="1"/>
          </p:cNvSpPr>
          <p:nvPr>
            <p:ph idx="1"/>
          </p:nvPr>
        </p:nvSpPr>
        <p:spPr>
          <a:xfrm>
            <a:off x="214282" y="1357298"/>
            <a:ext cx="8929718" cy="4497388"/>
          </a:xfrm>
        </p:spPr>
        <p:txBody>
          <a:bodyPr/>
          <a:lstStyle/>
          <a:p>
            <a:r>
              <a:rPr lang="zh-CN" altLang="en-US" sz="2400" dirty="0" smtClean="0">
                <a:solidFill>
                  <a:srgbClr val="FF0000"/>
                </a:solidFill>
              </a:rPr>
              <a:t>车辆购置税</a:t>
            </a:r>
            <a:r>
              <a:rPr lang="zh-CN" altLang="en-US" sz="2400" dirty="0" smtClean="0"/>
              <a:t>为</a:t>
            </a:r>
            <a:r>
              <a:rPr lang="en-US" altLang="zh-CN" sz="2400" dirty="0" smtClean="0"/>
              <a:t>3520</a:t>
            </a:r>
            <a:r>
              <a:rPr lang="zh-CN" altLang="en-US" sz="2400" dirty="0" smtClean="0"/>
              <a:t>亿元，占比</a:t>
            </a:r>
            <a:r>
              <a:rPr lang="en-US" altLang="zh-CN" sz="2400" dirty="0" smtClean="0"/>
              <a:t>2%</a:t>
            </a:r>
            <a:r>
              <a:rPr lang="zh-CN" altLang="en-US" sz="2400" dirty="0" smtClean="0"/>
              <a:t>，增长率为</a:t>
            </a:r>
            <a:r>
              <a:rPr lang="en-US" altLang="zh-CN" sz="2400" dirty="0" smtClean="0"/>
              <a:t>-0.3%</a:t>
            </a:r>
            <a:r>
              <a:rPr lang="zh-CN" altLang="en-US" sz="2400" dirty="0" smtClean="0"/>
              <a:t>。</a:t>
            </a:r>
          </a:p>
          <a:p>
            <a:r>
              <a:rPr lang="zh-CN" altLang="en-US" sz="2400" dirty="0" smtClean="0">
                <a:solidFill>
                  <a:srgbClr val="FF0000"/>
                </a:solidFill>
              </a:rPr>
              <a:t>房产税</a:t>
            </a:r>
            <a:r>
              <a:rPr lang="zh-CN" altLang="en-US" sz="2400" dirty="0" smtClean="0"/>
              <a:t>是</a:t>
            </a:r>
            <a:r>
              <a:rPr lang="en-US" altLang="zh-CN" sz="2400" dirty="0" smtClean="0"/>
              <a:t>3278</a:t>
            </a:r>
            <a:r>
              <a:rPr lang="zh-CN" altLang="en-US" sz="2400" dirty="0" smtClean="0"/>
              <a:t>亿元，占比</a:t>
            </a:r>
            <a:r>
              <a:rPr lang="en-US" altLang="zh-CN" sz="2400" dirty="0" smtClean="0"/>
              <a:t>1.9%</a:t>
            </a:r>
            <a:r>
              <a:rPr lang="zh-CN" altLang="en-US" sz="2400" dirty="0" smtClean="0"/>
              <a:t>，增长率为</a:t>
            </a:r>
            <a:r>
              <a:rPr lang="en-US" altLang="zh-CN" sz="2400" dirty="0" smtClean="0"/>
              <a:t>15.3%</a:t>
            </a:r>
            <a:r>
              <a:rPr lang="zh-CN" altLang="en-US" sz="2400" dirty="0" smtClean="0"/>
              <a:t>。</a:t>
            </a:r>
          </a:p>
          <a:p>
            <a:r>
              <a:rPr lang="zh-CN" altLang="en-US" sz="2400" dirty="0" smtClean="0">
                <a:solidFill>
                  <a:srgbClr val="FF0000"/>
                </a:solidFill>
              </a:rPr>
              <a:t>关税</a:t>
            </a:r>
            <a:r>
              <a:rPr lang="zh-CN" altLang="en-US" sz="2400" dirty="0" smtClean="0"/>
              <a:t>为</a:t>
            </a:r>
            <a:r>
              <a:rPr lang="en-US" altLang="zh-CN" sz="2400" dirty="0" smtClean="0"/>
              <a:t>2806</a:t>
            </a:r>
            <a:r>
              <a:rPr lang="zh-CN" altLang="en-US" sz="2400" dirty="0" smtClean="0"/>
              <a:t>亿元，占比</a:t>
            </a:r>
            <a:r>
              <a:rPr lang="en-US" altLang="zh-CN" sz="2400" dirty="0" smtClean="0"/>
              <a:t>1.6%</a:t>
            </a:r>
            <a:r>
              <a:rPr lang="zh-CN" altLang="en-US" sz="2400" dirty="0" smtClean="0"/>
              <a:t>，增长率为</a:t>
            </a:r>
            <a:r>
              <a:rPr lang="en-US" altLang="zh-CN" sz="2400" dirty="0" smtClean="0"/>
              <a:t>9.4%</a:t>
            </a:r>
            <a:r>
              <a:rPr lang="zh-CN" altLang="en-US" sz="2400" dirty="0" smtClean="0"/>
              <a:t>。</a:t>
            </a:r>
          </a:p>
          <a:p>
            <a:r>
              <a:rPr lang="zh-CN" altLang="en-US" sz="2400" dirty="0" smtClean="0">
                <a:solidFill>
                  <a:srgbClr val="FF0000"/>
                </a:solidFill>
              </a:rPr>
              <a:t>资源税</a:t>
            </a:r>
            <a:r>
              <a:rPr lang="zh-CN" altLang="en-US" sz="2400" dirty="0" smtClean="0"/>
              <a:t>是</a:t>
            </a:r>
            <a:r>
              <a:rPr lang="en-US" altLang="zh-CN" sz="2400" dirty="0" smtClean="0"/>
              <a:t>2288</a:t>
            </a:r>
            <a:r>
              <a:rPr lang="zh-CN" altLang="en-US" sz="2400" dirty="0" smtClean="0"/>
              <a:t>亿元，占比</a:t>
            </a:r>
            <a:r>
              <a:rPr lang="en-US" altLang="zh-CN" sz="2400" dirty="0" smtClean="0"/>
              <a:t>1.3%</a:t>
            </a:r>
            <a:r>
              <a:rPr lang="zh-CN" altLang="en-US" sz="2400" dirty="0" smtClean="0"/>
              <a:t>，增长率为</a:t>
            </a:r>
            <a:r>
              <a:rPr lang="en-US" altLang="zh-CN" sz="2400" dirty="0" smtClean="0"/>
              <a:t>30.4%</a:t>
            </a:r>
            <a:r>
              <a:rPr lang="zh-CN" altLang="en-US" sz="2400" dirty="0" smtClean="0"/>
              <a:t>。</a:t>
            </a:r>
          </a:p>
          <a:p>
            <a:r>
              <a:rPr lang="zh-CN" altLang="en-US" sz="2400" dirty="0" smtClean="0">
                <a:solidFill>
                  <a:srgbClr val="FF0000"/>
                </a:solidFill>
              </a:rPr>
              <a:t>城镇土地使用税</a:t>
            </a:r>
            <a:r>
              <a:rPr lang="en-US" altLang="zh-CN" sz="2400" dirty="0" smtClean="0"/>
              <a:t>2126</a:t>
            </a:r>
            <a:r>
              <a:rPr lang="zh-CN" altLang="en-US" sz="2400" dirty="0" smtClean="0"/>
              <a:t>亿元，占比</a:t>
            </a:r>
            <a:r>
              <a:rPr lang="en-US" altLang="zh-CN" sz="2400" dirty="0" smtClean="0"/>
              <a:t>1.2%</a:t>
            </a:r>
            <a:r>
              <a:rPr lang="zh-CN" altLang="en-US" sz="2400" dirty="0" smtClean="0"/>
              <a:t>，增长率为</a:t>
            </a:r>
            <a:r>
              <a:rPr lang="en-US" altLang="zh-CN" sz="2400" dirty="0" smtClean="0"/>
              <a:t>3.3%</a:t>
            </a:r>
            <a:r>
              <a:rPr lang="zh-CN" altLang="en-US" sz="2400" dirty="0" smtClean="0"/>
              <a:t>。</a:t>
            </a:r>
          </a:p>
          <a:p>
            <a:r>
              <a:rPr lang="zh-CN" altLang="en-US" sz="2400" dirty="0" smtClean="0">
                <a:solidFill>
                  <a:srgbClr val="FF0000"/>
                </a:solidFill>
              </a:rPr>
              <a:t>车船税、船舶吨税和烟叶税</a:t>
            </a:r>
            <a:r>
              <a:rPr lang="zh-CN" altLang="en-US" sz="2400" dirty="0" smtClean="0"/>
              <a:t>加起来为</a:t>
            </a:r>
            <a:r>
              <a:rPr lang="en-US" altLang="zh-CN" sz="2400" dirty="0" smtClean="0"/>
              <a:t>1236</a:t>
            </a:r>
            <a:r>
              <a:rPr lang="zh-CN" altLang="en-US" sz="2400" dirty="0" smtClean="0"/>
              <a:t>亿元，占比为</a:t>
            </a:r>
            <a:r>
              <a:rPr lang="en-US" altLang="zh-CN" sz="2400" dirty="0" smtClean="0"/>
              <a:t>0.7%</a:t>
            </a:r>
            <a:r>
              <a:rPr lang="zh-CN" altLang="en-US" sz="2400" dirty="0" smtClean="0"/>
              <a:t>，增长率为</a:t>
            </a:r>
            <a:r>
              <a:rPr lang="en-US" altLang="zh-CN" sz="2400" dirty="0" smtClean="0"/>
              <a:t>7.1%</a:t>
            </a:r>
            <a:r>
              <a:rPr lang="zh-CN" altLang="en-US" sz="2400" dirty="0" smtClean="0"/>
              <a:t>。</a:t>
            </a:r>
          </a:p>
          <a:p>
            <a:r>
              <a:rPr lang="zh-CN" altLang="en-US" sz="2400" dirty="0" smtClean="0">
                <a:solidFill>
                  <a:srgbClr val="FF0000"/>
                </a:solidFill>
              </a:rPr>
              <a:t>耕地占用税</a:t>
            </a:r>
            <a:r>
              <a:rPr lang="en-US" altLang="zh-CN" sz="2400" dirty="0" smtClean="0"/>
              <a:t>1065</a:t>
            </a:r>
            <a:r>
              <a:rPr lang="zh-CN" altLang="en-US" sz="2400" dirty="0" smtClean="0"/>
              <a:t>亿元，占比</a:t>
            </a:r>
            <a:r>
              <a:rPr lang="en-US" altLang="zh-CN" sz="2400" dirty="0" smtClean="0"/>
              <a:t>0.6%</a:t>
            </a:r>
            <a:r>
              <a:rPr lang="zh-CN" altLang="en-US" sz="2400" dirty="0" smtClean="0"/>
              <a:t>，增长率为</a:t>
            </a:r>
            <a:r>
              <a:rPr lang="en-US" altLang="zh-CN" sz="2400" dirty="0" smtClean="0"/>
              <a:t>-15.3%</a:t>
            </a:r>
            <a:r>
              <a:rPr lang="zh-CN" altLang="en-US" sz="2400" dirty="0" smtClean="0"/>
              <a:t>。</a:t>
            </a:r>
          </a:p>
          <a:p>
            <a:r>
              <a:rPr lang="zh-CN" altLang="en-US" sz="2400" dirty="0" smtClean="0">
                <a:solidFill>
                  <a:srgbClr val="FF0000"/>
                </a:solidFill>
              </a:rPr>
              <a:t>环境保护税</a:t>
            </a:r>
            <a:r>
              <a:rPr lang="en-US" altLang="zh-CN" sz="2400" dirty="0" smtClean="0"/>
              <a:t>203</a:t>
            </a:r>
            <a:r>
              <a:rPr lang="zh-CN" altLang="en-US" sz="2400" dirty="0" smtClean="0"/>
              <a:t>亿，占比</a:t>
            </a:r>
            <a:r>
              <a:rPr lang="en-US" altLang="zh-CN" sz="2400" dirty="0" smtClean="0"/>
              <a:t>0.1%</a:t>
            </a:r>
            <a:r>
              <a:rPr lang="zh-CN" altLang="en-US" sz="2400" dirty="0" smtClean="0"/>
              <a:t>，增长率为</a:t>
            </a:r>
            <a:r>
              <a:rPr lang="en-US" altLang="zh-CN" sz="2400" dirty="0" smtClean="0"/>
              <a:t>-1.9%</a:t>
            </a:r>
            <a:r>
              <a:rPr lang="zh-CN" altLang="en-US" sz="2400" dirty="0" smtClean="0"/>
              <a:t>。</a:t>
            </a:r>
          </a:p>
          <a:p>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5400" dirty="0" smtClean="0"/>
              <a:t>数据更新</a:t>
            </a:r>
            <a:endParaRPr lang="zh-CN" altLang="en-US" sz="5400" dirty="0"/>
          </a:p>
        </p:txBody>
      </p:sp>
      <p:sp>
        <p:nvSpPr>
          <p:cNvPr id="3" name="内容占位符 2"/>
          <p:cNvSpPr>
            <a:spLocks noGrp="1"/>
          </p:cNvSpPr>
          <p:nvPr>
            <p:ph idx="1"/>
          </p:nvPr>
        </p:nvSpPr>
        <p:spPr/>
        <p:txBody>
          <a:bodyPr/>
          <a:lstStyle/>
          <a:p>
            <a:r>
              <a:rPr lang="zh-CN" altLang="en-US" sz="2800" dirty="0" smtClean="0">
                <a:latin typeface="宋体" pitchFamily="2" charset="-122"/>
                <a:ea typeface="宋体" pitchFamily="2" charset="-122"/>
              </a:rPr>
              <a:t>从数据当中可以看出：</a:t>
            </a:r>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各类企业产生的增值税和企业所得税就占了税收收入的</a:t>
            </a:r>
            <a:r>
              <a:rPr lang="en-US" altLang="zh-CN" sz="2800" dirty="0" smtClean="0">
                <a:latin typeface="宋体" pitchFamily="2" charset="-122"/>
                <a:ea typeface="宋体" pitchFamily="2" charset="-122"/>
              </a:rPr>
              <a:t>6</a:t>
            </a:r>
            <a:r>
              <a:rPr lang="zh-CN" altLang="en-US" sz="2800" dirty="0" smtClean="0">
                <a:latin typeface="宋体" pitchFamily="2" charset="-122"/>
                <a:ea typeface="宋体" pitchFamily="2" charset="-122"/>
              </a:rPr>
              <a:t>成；个税和消费税加起来接近</a:t>
            </a:r>
            <a:r>
              <a:rPr lang="en-US" altLang="zh-CN" sz="2800" dirty="0" smtClean="0">
                <a:latin typeface="宋体" pitchFamily="2" charset="-122"/>
                <a:ea typeface="宋体" pitchFamily="2" charset="-122"/>
              </a:rPr>
              <a:t>2</a:t>
            </a:r>
            <a:r>
              <a:rPr lang="zh-CN" altLang="en-US" sz="2800" dirty="0" smtClean="0">
                <a:latin typeface="宋体" pitchFamily="2" charset="-122"/>
                <a:ea typeface="宋体" pitchFamily="2" charset="-122"/>
              </a:rPr>
              <a:t>成；</a:t>
            </a:r>
            <a:endParaRPr lang="en-US" altLang="zh-CN" sz="2800" dirty="0" smtClean="0">
              <a:latin typeface="宋体" pitchFamily="2" charset="-122"/>
              <a:ea typeface="宋体" pitchFamily="2" charset="-122"/>
            </a:endParaRPr>
          </a:p>
          <a:p>
            <a:r>
              <a:rPr lang="zh-CN" altLang="en-US" sz="2800" dirty="0" smtClean="0">
                <a:latin typeface="宋体" pitchFamily="2" charset="-122"/>
                <a:ea typeface="宋体" pitchFamily="2" charset="-122"/>
              </a:rPr>
              <a:t>前四个大税种表明我国是以间接税和直接税为双主体的税制结构，来自于商品劳务税加所得税，数量上均为万亿级别，构成我国税收收入主要来源。</a:t>
            </a:r>
            <a:endParaRPr lang="zh-CN" altLang="en-US" sz="2800" dirty="0">
              <a:latin typeface="宋体" pitchFamily="2" charset="-122"/>
              <a:ea typeface="宋体"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观点小结</a:t>
            </a:r>
            <a:endParaRPr lang="zh-CN" altLang="en-US" sz="3600" b="1" dirty="0"/>
          </a:p>
        </p:txBody>
      </p:sp>
      <p:sp>
        <p:nvSpPr>
          <p:cNvPr id="3" name="内容占位符 2"/>
          <p:cNvSpPr>
            <a:spLocks noGrp="1"/>
          </p:cNvSpPr>
          <p:nvPr>
            <p:ph idx="1"/>
          </p:nvPr>
        </p:nvSpPr>
        <p:spPr/>
        <p:txBody>
          <a:bodyPr/>
          <a:lstStyle/>
          <a:p>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总体来说</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发展中国家的税制结构更突出了国内商品劳务税的主体地位</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两个原因：受</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较低的人均收入</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水平，较为落后</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的税收征管</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水平。</a:t>
            </a:r>
            <a:endParaRPr lang="zh-CN" altLang="en-US"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44</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8675" name="Rectangle 3"/>
          <p:cNvSpPr>
            <a:spLocks noGrp="1" noRot="1"/>
          </p:cNvSpPr>
          <p:nvPr>
            <p:ph type="body" idx="4294967295"/>
          </p:nvPr>
        </p:nvSpPr>
        <p:spPr>
          <a:xfrm>
            <a:off x="323850" y="1557338"/>
            <a:ext cx="8540750" cy="3622675"/>
          </a:xfrm>
        </p:spPr>
        <p:txBody>
          <a:bodyPr vert="horz" wrap="square" lIns="0" tIns="0" rIns="0" bIns="0" anchor="t" anchorCtr="0"/>
          <a:lstStyle/>
          <a:p>
            <a:pPr>
              <a:lnSpc>
                <a:spcPct val="80000"/>
              </a:lnSpc>
            </a:pPr>
            <a:r>
              <a:rPr lang="en-US" altLang="zh-CN" sz="3200" b="1" dirty="0">
                <a:solidFill>
                  <a:schemeClr val="tx1"/>
                </a:solidFill>
                <a:effectLst>
                  <a:outerShdw blurRad="38100" dist="38100" dir="2700000">
                    <a:srgbClr val="C0C0C0"/>
                  </a:outerShdw>
                </a:effectLst>
                <a:latin typeface="仿宋_GB2312" pitchFamily="49" charset="-122"/>
                <a:ea typeface="仿宋_GB2312" pitchFamily="49" charset="-122"/>
              </a:rPr>
              <a:t>    </a:t>
            </a:r>
            <a:endParaRPr lang="zh-CN" altLang="en-US" sz="2400" b="1" dirty="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400" b="1"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发展中国家国内商品劳务税的税基较宽</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计征简便</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更适合成为主体税种。更重要的是</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重商品税、轻所得税的安排有利于增进效率、促进经济增长。</a:t>
            </a:r>
          </a:p>
          <a:p>
            <a:pPr>
              <a:lnSpc>
                <a:spcPct val="80000"/>
              </a:lnSpc>
            </a:pP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    国内商品劳务税是间接税</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税款最终转嫁给消费者负担</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实际上就是对消费的课税</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有利于抑制消费</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增加储蓄。</a:t>
            </a:r>
          </a:p>
          <a:p>
            <a:pPr>
              <a:lnSpc>
                <a:spcPct val="80000"/>
              </a:lnSpc>
            </a:pP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    同时</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高比重的国内商品劳务税减小了所得税的压力</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一定程度上会鼓励劳动投入以及储蓄和投资的增加</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为发展中国家加速经济发展创造了前提条件。</a:t>
            </a:r>
          </a:p>
          <a:p>
            <a:pPr>
              <a:lnSpc>
                <a:spcPct val="80000"/>
              </a:lnSpc>
            </a:pP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    因此这种税制结构更适合发展中国家储蓄水平低而经济亟待发展的国情</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但不利于社会公平。</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45</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9699" name="Rectangle 2"/>
          <p:cNvSpPr>
            <a:spLocks noGrp="1" noRot="1"/>
          </p:cNvSpPr>
          <p:nvPr>
            <p:ph type="title" idx="4294967295"/>
          </p:nvPr>
        </p:nvSpPr>
        <p:spPr/>
        <p:txBody>
          <a:bodyPr vert="horz" wrap="square" lIns="0" tIns="0" rIns="0" bIns="0" anchor="ctr" anchorCtr="0"/>
          <a:lstStyle/>
          <a:p>
            <a:r>
              <a:rPr lang="zh-CN" altLang="en-US" sz="3600" b="1">
                <a:solidFill>
                  <a:schemeClr val="tx1"/>
                </a:solidFill>
                <a:effectLst>
                  <a:outerShdw blurRad="38100" dist="38100" dir="2700000">
                    <a:srgbClr val="C0C0C0"/>
                  </a:outerShdw>
                </a:effectLst>
                <a:latin typeface="华文新魏" panose="02010800040101010101" pitchFamily="2" charset="-122"/>
                <a:ea typeface="华文新魏" panose="02010800040101010101" pitchFamily="2" charset="-122"/>
              </a:rPr>
              <a:t>三、发达国家和发展中国家税制结构差异的主要因素</a:t>
            </a:r>
          </a:p>
        </p:txBody>
      </p:sp>
      <p:sp>
        <p:nvSpPr>
          <p:cNvPr id="29700" name="Rectangle 3"/>
          <p:cNvSpPr>
            <a:spLocks noGrp="1" noRot="1"/>
          </p:cNvSpPr>
          <p:nvPr>
            <p:ph type="body" idx="4294967295"/>
          </p:nvPr>
        </p:nvSpPr>
        <p:spPr>
          <a:xfrm>
            <a:off x="323850" y="1700213"/>
            <a:ext cx="8540750" cy="4702175"/>
          </a:xfrm>
        </p:spPr>
        <p:txBody>
          <a:bodyPr vert="horz" wrap="square" lIns="0" tIns="0" rIns="0" bIns="0" anchor="t" anchorCtr="0"/>
          <a:lstStyle/>
          <a:p>
            <a:pPr>
              <a:lnSpc>
                <a:spcPct val="80000"/>
              </a:lnSpc>
            </a:pP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1. </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经济</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发展阶段的</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制约</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经济</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发展阶段决定着市场发育程度和经济发展水平</a:t>
            </a:r>
            <a:r>
              <a:rPr lang="en-US" altLang="zh-CN" sz="28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也决定了国民经济的生产结构和分配结构</a:t>
            </a:r>
            <a:r>
              <a:rPr lang="en-US" altLang="zh-CN" sz="28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rPr>
              <a:t>它是影响一个国家主体税种选择的决定性因素。</a:t>
            </a:r>
          </a:p>
          <a:p>
            <a:pPr>
              <a:lnSpc>
                <a:spcPct val="80000"/>
              </a:lnSpc>
            </a:pPr>
            <a:r>
              <a:rPr lang="en-US" altLang="zh-CN" sz="2600" dirty="0">
                <a:solidFill>
                  <a:schemeClr val="tx1"/>
                </a:solidFill>
                <a:effectLst>
                  <a:outerShdw blurRad="38100" dist="38100" dir="2700000">
                    <a:srgbClr val="C0C0C0"/>
                  </a:outerShdw>
                </a:effectLst>
                <a:latin typeface="仿宋_GB2312" pitchFamily="49" charset="-122"/>
                <a:ea typeface="仿宋_GB2312" pitchFamily="49" charset="-122"/>
              </a:rPr>
              <a:t>    </a:t>
            </a:r>
            <a:endParaRPr lang="zh-CN" altLang="en-US" sz="2600" dirty="0">
              <a:solidFill>
                <a:schemeClr val="tx1"/>
              </a:solidFill>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chemeClr val="tx1"/>
                </a:solidFill>
                <a:effectLst>
                  <a:outerShdw blurRad="38100" dist="38100" dir="2700000">
                    <a:srgbClr val="C0C0C0"/>
                  </a:outerShdw>
                </a:effectLst>
                <a:latin typeface="仿宋_GB2312" pitchFamily="49" charset="-122"/>
                <a:ea typeface="仿宋_GB2312" pitchFamily="49" charset="-122"/>
              </a:rPr>
              <a:t>经济发展阶段的制约</a:t>
            </a:r>
            <a:endParaRPr lang="zh-CN" altLang="en-US" sz="3600" b="1" dirty="0">
              <a:solidFill>
                <a:schemeClr val="tx1"/>
              </a:solidFill>
            </a:endParaRPr>
          </a:p>
        </p:txBody>
      </p:sp>
      <p:sp>
        <p:nvSpPr>
          <p:cNvPr id="3" name="内容占位符 2"/>
          <p:cNvSpPr>
            <a:spLocks noGrp="1"/>
          </p:cNvSpPr>
          <p:nvPr>
            <p:ph idx="1"/>
          </p:nvPr>
        </p:nvSpPr>
        <p:spPr/>
        <p:txBody>
          <a:bodyPr/>
          <a:lstStyle/>
          <a:p>
            <a:pPr>
              <a:lnSpc>
                <a:spcPct val="80000"/>
              </a:lnSpc>
            </a:pP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发达国家</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1</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、生产力</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水平高</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人均国民收入处于较高的水平上</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从而使个人所得税的征收具有丰富的税源和广泛的税基</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2</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、发达国家</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生产力的高度发展所形成的经济商品化、货币化、城市化、公司化程度较高</a:t>
            </a:r>
            <a:r>
              <a:rPr lang="en-US" altLang="zh-CN" sz="28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800" dirty="0" smtClean="0">
                <a:solidFill>
                  <a:schemeClr val="tx1"/>
                </a:solidFill>
                <a:effectLst>
                  <a:outerShdw blurRad="38100" dist="38100" dir="2700000">
                    <a:srgbClr val="C0C0C0"/>
                  </a:outerShdw>
                </a:effectLst>
                <a:latin typeface="仿宋_GB2312" pitchFamily="49" charset="-122"/>
                <a:ea typeface="仿宋_GB2312" pitchFamily="49" charset="-122"/>
              </a:rPr>
              <a:t>也为所得税的征管创造了便利的条件。</a:t>
            </a:r>
          </a:p>
          <a:p>
            <a:pPr>
              <a:lnSpc>
                <a:spcPct val="80000"/>
              </a:lnSpc>
            </a:pP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p>
          <a:p>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effectLst>
                  <a:outerShdw blurRad="38100" dist="38100" dir="2700000">
                    <a:srgbClr val="C0C0C0"/>
                  </a:outerShdw>
                </a:effectLst>
                <a:latin typeface="仿宋_GB2312" pitchFamily="49" charset="-122"/>
                <a:ea typeface="仿宋_GB2312" pitchFamily="49" charset="-122"/>
              </a:rPr>
              <a:t>经济发展阶段的制约</a:t>
            </a:r>
            <a:endParaRPr lang="zh-CN" altLang="en-US" dirty="0"/>
          </a:p>
        </p:txBody>
      </p:sp>
      <p:sp>
        <p:nvSpPr>
          <p:cNvPr id="3" name="内容占位符 2"/>
          <p:cNvSpPr>
            <a:spLocks noGrp="1"/>
          </p:cNvSpPr>
          <p:nvPr>
            <p:ph idx="1"/>
          </p:nvPr>
        </p:nvSpPr>
        <p:spPr/>
        <p:txBody>
          <a:bodyPr/>
          <a:lstStyle/>
          <a:p>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发展中国家</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1</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、生产力</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水平较低</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人均国民收入水平不高</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收入仅能维持基本的生活需要</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因此个人所得税的税源极其有限</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2</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、生产力</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水平低下导致经济的商品化、货币化、社会化程度也很低</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存在大量的自给自足、分散经营和实物经济</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所得不完全表现为货币所得</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因而个人所得税的征收很难做到普遍征收和量能负担。</a:t>
            </a:r>
            <a:endParaRPr lang="zh-CN" altLang="en-US" sz="240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48</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0723" name="Rectangle 3"/>
          <p:cNvSpPr>
            <a:spLocks noGrp="1" noRot="1"/>
          </p:cNvSpPr>
          <p:nvPr>
            <p:ph type="body" idx="4294967295"/>
          </p:nvPr>
        </p:nvSpPr>
        <p:spPr>
          <a:xfrm>
            <a:off x="468313" y="1816100"/>
            <a:ext cx="7747025" cy="2541594"/>
          </a:xfrm>
        </p:spPr>
        <p:txBody>
          <a:bodyPr vert="horz" wrap="square" lIns="0" tIns="0" rIns="0" bIns="0" anchor="t" anchorCtr="0"/>
          <a:lstStyle/>
          <a:p>
            <a:pPr>
              <a:lnSpc>
                <a:spcPct val="80000"/>
              </a:lnSpc>
            </a:pPr>
            <a:r>
              <a:rPr lang="en-US" altLang="zh-CN" sz="2600" b="1" dirty="0">
                <a:solidFill>
                  <a:schemeClr val="tx1"/>
                </a:solidFill>
                <a:effectLst>
                  <a:outerShdw blurRad="38100" dist="38100" dir="2700000">
                    <a:srgbClr val="C0C0C0"/>
                  </a:outerShdw>
                </a:effectLst>
                <a:latin typeface="仿宋_GB2312" pitchFamily="49" charset="-122"/>
                <a:ea typeface="仿宋_GB2312" pitchFamily="49" charset="-122"/>
              </a:rPr>
              <a:t>2</a:t>
            </a:r>
            <a:r>
              <a:rPr lang="zh-CN" altLang="en-US" sz="2600" b="1" dirty="0">
                <a:solidFill>
                  <a:schemeClr val="tx1"/>
                </a:solidFill>
                <a:effectLst>
                  <a:outerShdw blurRad="38100" dist="38100" dir="2700000">
                    <a:srgbClr val="C0C0C0"/>
                  </a:outerShdw>
                </a:effectLst>
                <a:latin typeface="仿宋_GB2312" pitchFamily="49" charset="-122"/>
                <a:ea typeface="仿宋_GB2312" pitchFamily="49" charset="-122"/>
              </a:rPr>
              <a:t>、税收政策目标侧重点不同</a:t>
            </a:r>
            <a:r>
              <a:rPr lang="zh-CN" altLang="en-US" sz="2600" b="1"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600" b="1"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600" dirty="0" smtClean="0">
                <a:solidFill>
                  <a:schemeClr val="tx1"/>
                </a:solidFill>
                <a:effectLst>
                  <a:outerShdw blurRad="38100" dist="38100" dir="2700000">
                    <a:srgbClr val="C0C0C0"/>
                  </a:outerShdw>
                </a:effectLst>
                <a:latin typeface="仿宋_GB2312" pitchFamily="49" charset="-122"/>
                <a:ea typeface="仿宋_GB2312" pitchFamily="49" charset="-122"/>
              </a:rPr>
              <a:t>政府</a:t>
            </a:r>
            <a:r>
              <a:rPr lang="zh-CN" altLang="en-US" sz="2600" dirty="0">
                <a:solidFill>
                  <a:schemeClr val="tx1"/>
                </a:solidFill>
                <a:effectLst>
                  <a:outerShdw blurRad="38100" dist="38100" dir="2700000">
                    <a:srgbClr val="C0C0C0"/>
                  </a:outerShdw>
                </a:effectLst>
                <a:latin typeface="仿宋_GB2312" pitchFamily="49" charset="-122"/>
                <a:ea typeface="仿宋_GB2312" pitchFamily="49" charset="-122"/>
              </a:rPr>
              <a:t>在</a:t>
            </a:r>
            <a:r>
              <a:rPr lang="zh-CN" altLang="en-US" sz="2600" dirty="0">
                <a:solidFill>
                  <a:schemeClr val="tx1"/>
                </a:solidFill>
                <a:latin typeface="仿宋_GB2312" pitchFamily="49" charset="-122"/>
                <a:ea typeface="仿宋_GB2312" pitchFamily="49" charset="-122"/>
              </a:rPr>
              <a:t>公平</a:t>
            </a:r>
            <a:r>
              <a:rPr lang="zh-CN" altLang="en-US" sz="2600" dirty="0">
                <a:solidFill>
                  <a:schemeClr val="tx1"/>
                </a:solidFill>
                <a:effectLst>
                  <a:outerShdw blurRad="38100" dist="38100" dir="2700000">
                    <a:srgbClr val="C0C0C0"/>
                  </a:outerShdw>
                </a:effectLst>
                <a:latin typeface="仿宋_GB2312" pitchFamily="49" charset="-122"/>
                <a:ea typeface="仿宋_GB2312" pitchFamily="49" charset="-122"/>
              </a:rPr>
              <a:t>与</a:t>
            </a:r>
            <a:r>
              <a:rPr lang="zh-CN" altLang="en-US" sz="2600" dirty="0">
                <a:solidFill>
                  <a:schemeClr val="tx1"/>
                </a:solidFill>
                <a:latin typeface="仿宋_GB2312" pitchFamily="49" charset="-122"/>
                <a:ea typeface="仿宋_GB2312" pitchFamily="49" charset="-122"/>
              </a:rPr>
              <a:t>效率</a:t>
            </a:r>
            <a:r>
              <a:rPr lang="zh-CN" altLang="en-US" sz="2600" dirty="0">
                <a:solidFill>
                  <a:schemeClr val="tx1"/>
                </a:solidFill>
                <a:effectLst>
                  <a:outerShdw blurRad="38100" dist="38100" dir="2700000">
                    <a:srgbClr val="C0C0C0"/>
                  </a:outerShdw>
                </a:effectLst>
                <a:latin typeface="仿宋_GB2312" pitchFamily="49" charset="-122"/>
                <a:ea typeface="仿宋_GB2312" pitchFamily="49" charset="-122"/>
              </a:rPr>
              <a:t>这两个目标之间的权衡是贯穿于整个税制结构变动的一条主线。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chemeClr val="tx1"/>
                </a:solidFill>
                <a:latin typeface="仿宋_GB2312" pitchFamily="49" charset="-122"/>
                <a:ea typeface="仿宋_GB2312" pitchFamily="49" charset="-122"/>
              </a:rPr>
              <a:t>公平</a:t>
            </a:r>
            <a:r>
              <a:rPr lang="zh-CN" altLang="en-US" sz="3200" b="1" dirty="0" smtClean="0">
                <a:solidFill>
                  <a:schemeClr val="tx1"/>
                </a:solidFill>
                <a:effectLst>
                  <a:outerShdw blurRad="38100" dist="38100" dir="2700000">
                    <a:srgbClr val="C0C0C0"/>
                  </a:outerShdw>
                </a:effectLst>
                <a:latin typeface="仿宋_GB2312" pitchFamily="49" charset="-122"/>
                <a:ea typeface="仿宋_GB2312" pitchFamily="49" charset="-122"/>
              </a:rPr>
              <a:t>与</a:t>
            </a:r>
            <a:r>
              <a:rPr lang="zh-CN" altLang="en-US" sz="3200" b="1" dirty="0" smtClean="0">
                <a:solidFill>
                  <a:schemeClr val="tx1"/>
                </a:solidFill>
                <a:latin typeface="仿宋_GB2312" pitchFamily="49" charset="-122"/>
                <a:ea typeface="仿宋_GB2312" pitchFamily="49" charset="-122"/>
              </a:rPr>
              <a:t>效率</a:t>
            </a:r>
            <a:endParaRPr lang="zh-CN" altLang="en-US" sz="3200" dirty="0"/>
          </a:p>
        </p:txBody>
      </p:sp>
      <p:sp>
        <p:nvSpPr>
          <p:cNvPr id="3" name="内容占位符 2"/>
          <p:cNvSpPr>
            <a:spLocks noGrp="1"/>
          </p:cNvSpPr>
          <p:nvPr>
            <p:ph idx="1"/>
          </p:nvPr>
        </p:nvSpPr>
        <p:spPr>
          <a:xfrm>
            <a:off x="357158" y="1785926"/>
            <a:ext cx="8329642" cy="4735526"/>
          </a:xfrm>
        </p:spPr>
        <p:txBody>
          <a:bodyPr/>
          <a:lstStyle/>
          <a:p>
            <a:pPr>
              <a:lnSpc>
                <a:spcPct val="80000"/>
              </a:lnSpc>
            </a:pP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对于</a:t>
            </a:r>
            <a:r>
              <a:rPr lang="zh-CN" altLang="en-US" sz="2400" dirty="0" smtClean="0">
                <a:solidFill>
                  <a:srgbClr val="FF3300"/>
                </a:solidFill>
                <a:effectLst>
                  <a:outerShdw blurRad="38100" dist="38100" dir="2700000">
                    <a:srgbClr val="C0C0C0"/>
                  </a:outerShdw>
                </a:effectLst>
                <a:latin typeface="仿宋_GB2312" pitchFamily="49" charset="-122"/>
                <a:ea typeface="仿宋_GB2312" pitchFamily="49" charset="-122"/>
              </a:rPr>
              <a:t>发达国家</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而言</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贫富悬殊、分配不公问题显得十分突出。为了缓和社会矛盾</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保持社会稳定</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发达国家纷纷推行以公平收入分配为目标的社会政策</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通过在个人所得税中设置宽免额和费用扣除、采用累进税率的方式贯彻税收的纵向公平原则</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80000"/>
              </a:lnSpc>
            </a:pP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与此同时</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发达国家普遍一个特点是，征收</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社会保障</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税（而不是保险费或保险金金）全民范围建立</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社会保障体系</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通过转移支付实现收入的</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再分配，以</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达到缩小贫富差距的效果。</a:t>
            </a:r>
          </a:p>
          <a:p>
            <a:pPr>
              <a:lnSpc>
                <a:spcPct val="80000"/>
              </a:lnSpc>
            </a:pPr>
            <a:r>
              <a:rPr lang="en-US" altLang="zh-CN" sz="2400" b="1" dirty="0" smtClean="0">
                <a:solidFill>
                  <a:schemeClr val="tx1"/>
                </a:solidFill>
                <a:effectLst>
                  <a:outerShdw blurRad="38100" dist="38100" dir="2700000">
                    <a:srgbClr val="C0C0C0"/>
                  </a:outerShdw>
                </a:effectLst>
                <a:latin typeface="仿宋_GB2312" pitchFamily="49" charset="-122"/>
                <a:ea typeface="仿宋_GB2312" pitchFamily="49" charset="-122"/>
              </a:rPr>
              <a:t>    </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572" y="214290"/>
            <a:ext cx="7572428" cy="714380"/>
          </a:xfrm>
        </p:spPr>
        <p:txBody>
          <a:bodyPr/>
          <a:lstStyle/>
          <a:p>
            <a:pPr lvl="2" algn="l">
              <a:lnSpc>
                <a:spcPct val="80000"/>
              </a:lnSpc>
            </a:pPr>
            <a:r>
              <a:rPr lang="en-US" altLang="zh-CN" sz="3200" b="1" dirty="0" smtClean="0">
                <a:solidFill>
                  <a:srgbClr val="333300"/>
                </a:solidFill>
                <a:effectLst>
                  <a:outerShdw blurRad="38100" dist="38100" dir="2700000">
                    <a:srgbClr val="C0C0C0"/>
                  </a:outerShdw>
                </a:effectLst>
                <a:latin typeface="仿宋_GB2312" pitchFamily="49" charset="-122"/>
                <a:ea typeface="仿宋_GB2312" pitchFamily="49" charset="-122"/>
              </a:rPr>
              <a:t>3</a:t>
            </a:r>
            <a:r>
              <a:rPr lang="zh-CN" altLang="en-US" sz="3200" b="1" dirty="0" smtClean="0">
                <a:solidFill>
                  <a:srgbClr val="333300"/>
                </a:solidFill>
                <a:effectLst>
                  <a:outerShdw blurRad="38100" dist="38100" dir="2700000">
                    <a:srgbClr val="C0C0C0"/>
                  </a:outerShdw>
                </a:effectLst>
                <a:latin typeface="仿宋_GB2312" pitchFamily="49" charset="-122"/>
                <a:ea typeface="仿宋_GB2312" pitchFamily="49" charset="-122"/>
              </a:rPr>
              <a:t>、主体税种的意义和主体税种的选择</a:t>
            </a:r>
            <a:r>
              <a:rPr lang="en-US" altLang="zh-CN" b="1" dirty="0" smtClean="0">
                <a:solidFill>
                  <a:srgbClr val="333300"/>
                </a:solidFill>
                <a:effectLst>
                  <a:outerShdw blurRad="38100" dist="38100" dir="2700000">
                    <a:srgbClr val="C0C0C0"/>
                  </a:outerShdw>
                </a:effectLst>
                <a:latin typeface="仿宋_GB2312" pitchFamily="49" charset="-122"/>
                <a:ea typeface="仿宋_GB2312" pitchFamily="49" charset="-122"/>
              </a:rPr>
              <a:t/>
            </a:r>
            <a:br>
              <a:rPr lang="en-US" altLang="zh-CN" b="1" dirty="0" smtClean="0">
                <a:solidFill>
                  <a:srgbClr val="333300"/>
                </a:solidFill>
                <a:effectLst>
                  <a:outerShdw blurRad="38100" dist="38100" dir="2700000">
                    <a:srgbClr val="C0C0C0"/>
                  </a:outerShdw>
                </a:effectLst>
                <a:latin typeface="仿宋_GB2312" pitchFamily="49" charset="-122"/>
                <a:ea typeface="仿宋_GB2312" pitchFamily="49" charset="-122"/>
              </a:rPr>
            </a:br>
            <a:endParaRPr lang="zh-CN" altLang="en-US" dirty="0"/>
          </a:p>
        </p:txBody>
      </p:sp>
      <p:sp>
        <p:nvSpPr>
          <p:cNvPr id="3" name="文本占位符 2"/>
          <p:cNvSpPr>
            <a:spLocks noGrp="1"/>
          </p:cNvSpPr>
          <p:nvPr>
            <p:ph type="body" idx="1"/>
          </p:nvPr>
        </p:nvSpPr>
        <p:spPr>
          <a:xfrm>
            <a:off x="571472" y="1714488"/>
            <a:ext cx="8072494" cy="3643338"/>
          </a:xfrm>
        </p:spPr>
        <p:txBody>
          <a:bodyPr/>
          <a:lstStyle/>
          <a:p>
            <a:r>
              <a:rPr lang="zh-CN" altLang="en-US" sz="2800" dirty="0" smtClean="0">
                <a:solidFill>
                  <a:srgbClr val="333300"/>
                </a:solidFill>
                <a:latin typeface="华文宋体" pitchFamily="2" charset="-122"/>
                <a:ea typeface="华文宋体" pitchFamily="2" charset="-122"/>
              </a:rPr>
              <a:t> 主体</a:t>
            </a:r>
            <a:r>
              <a:rPr lang="zh-CN" altLang="en-US" sz="2800" dirty="0" smtClean="0">
                <a:solidFill>
                  <a:srgbClr val="333300"/>
                </a:solidFill>
                <a:latin typeface="华文宋体" pitchFamily="2" charset="-122"/>
                <a:ea typeface="华文宋体" pitchFamily="2" charset="-122"/>
              </a:rPr>
              <a:t>税种是在一国税收中所占比重最大，在政府调节经济中发挥着首要作用的税种，它决定了一国税制的基本特征</a:t>
            </a:r>
            <a:r>
              <a:rPr lang="zh-CN" altLang="en-US" sz="2800" dirty="0" smtClean="0">
                <a:solidFill>
                  <a:srgbClr val="333300"/>
                </a:solidFill>
                <a:latin typeface="华文宋体" pitchFamily="2" charset="-122"/>
                <a:ea typeface="华文宋体" pitchFamily="2" charset="-122"/>
              </a:rPr>
              <a:t>。</a:t>
            </a:r>
            <a:endParaRPr lang="en-US" altLang="zh-CN" sz="2800" dirty="0" smtClean="0">
              <a:solidFill>
                <a:srgbClr val="333300"/>
              </a:solidFill>
              <a:latin typeface="华文宋体" pitchFamily="2" charset="-122"/>
              <a:ea typeface="华文宋体" pitchFamily="2" charset="-122"/>
            </a:endParaRPr>
          </a:p>
          <a:p>
            <a:r>
              <a:rPr lang="zh-CN" altLang="en-US" sz="2800" b="1" dirty="0" smtClean="0">
                <a:solidFill>
                  <a:srgbClr val="FF0000"/>
                </a:solidFill>
                <a:latin typeface="华文宋体" pitchFamily="2" charset="-122"/>
                <a:ea typeface="华文宋体" pitchFamily="2" charset="-122"/>
              </a:rPr>
              <a:t>              </a:t>
            </a:r>
            <a:r>
              <a:rPr lang="zh-CN" altLang="en-US" sz="2400" b="1" dirty="0" smtClean="0">
                <a:solidFill>
                  <a:srgbClr val="FF0000"/>
                </a:solidFill>
                <a:latin typeface="黑体" pitchFamily="49" charset="-122"/>
                <a:ea typeface="黑体" pitchFamily="49" charset="-122"/>
              </a:rPr>
              <a:t>作为</a:t>
            </a:r>
            <a:r>
              <a:rPr lang="zh-CN" altLang="en-US" sz="2400" b="1" dirty="0" smtClean="0">
                <a:solidFill>
                  <a:srgbClr val="FF0000"/>
                </a:solidFill>
                <a:latin typeface="黑体" pitchFamily="49" charset="-122"/>
                <a:ea typeface="黑体" pitchFamily="49" charset="-122"/>
              </a:rPr>
              <a:t>主体税种一般应具备下列条件： </a:t>
            </a:r>
            <a:endParaRPr lang="en-US" altLang="zh-CN" sz="2400" b="1" dirty="0" smtClean="0">
              <a:solidFill>
                <a:srgbClr val="FF0000"/>
              </a:solidFill>
              <a:latin typeface="黑体" pitchFamily="49" charset="-122"/>
              <a:ea typeface="黑体" pitchFamily="49" charset="-122"/>
            </a:endParaRPr>
          </a:p>
          <a:p>
            <a:pPr marL="457200" indent="-457200">
              <a:buAutoNum type="arabicParenBoth"/>
            </a:pPr>
            <a:r>
              <a:rPr lang="zh-CN" altLang="en-US" sz="2400" b="1" dirty="0" smtClean="0">
                <a:solidFill>
                  <a:srgbClr val="333300"/>
                </a:solidFill>
                <a:latin typeface="黑体" pitchFamily="49" charset="-122"/>
                <a:ea typeface="黑体" pitchFamily="49" charset="-122"/>
              </a:rPr>
              <a:t>在</a:t>
            </a:r>
            <a:r>
              <a:rPr lang="zh-CN" altLang="en-US" sz="2400" b="1" dirty="0" smtClean="0">
                <a:solidFill>
                  <a:srgbClr val="333300"/>
                </a:solidFill>
                <a:latin typeface="黑体" pitchFamily="49" charset="-122"/>
                <a:ea typeface="黑体" pitchFamily="49" charset="-122"/>
              </a:rPr>
              <a:t>全部税收收入中占有较大比重</a:t>
            </a:r>
            <a:r>
              <a:rPr lang="zh-CN" altLang="en-US" sz="2400" b="1" dirty="0" smtClean="0">
                <a:solidFill>
                  <a:srgbClr val="333300"/>
                </a:solidFill>
                <a:latin typeface="黑体" pitchFamily="49" charset="-122"/>
                <a:ea typeface="黑体" pitchFamily="49" charset="-122"/>
              </a:rPr>
              <a:t>；</a:t>
            </a:r>
            <a:endParaRPr lang="en-US" altLang="zh-CN" sz="2400" b="1" dirty="0" smtClean="0">
              <a:solidFill>
                <a:srgbClr val="333300"/>
              </a:solidFill>
              <a:latin typeface="黑体" pitchFamily="49" charset="-122"/>
              <a:ea typeface="黑体" pitchFamily="49" charset="-122"/>
            </a:endParaRPr>
          </a:p>
          <a:p>
            <a:pPr marL="457200" indent="-457200"/>
            <a:r>
              <a:rPr lang="en-US" altLang="zh-CN" sz="2400" b="1" dirty="0" smtClean="0">
                <a:solidFill>
                  <a:srgbClr val="333300"/>
                </a:solidFill>
                <a:latin typeface="黑体" pitchFamily="49" charset="-122"/>
                <a:ea typeface="黑体" pitchFamily="49" charset="-122"/>
              </a:rPr>
              <a:t>(</a:t>
            </a:r>
            <a:r>
              <a:rPr lang="en-US" altLang="zh-CN" sz="2400" b="1" dirty="0" smtClean="0">
                <a:solidFill>
                  <a:srgbClr val="333300"/>
                </a:solidFill>
                <a:latin typeface="黑体" pitchFamily="49" charset="-122"/>
                <a:ea typeface="黑体" pitchFamily="49" charset="-122"/>
              </a:rPr>
              <a:t>2</a:t>
            </a:r>
            <a:r>
              <a:rPr lang="en-US" altLang="zh-CN" sz="2400" b="1" dirty="0" smtClean="0">
                <a:solidFill>
                  <a:srgbClr val="333300"/>
                </a:solidFill>
                <a:latin typeface="黑体" pitchFamily="49" charset="-122"/>
                <a:ea typeface="黑体" pitchFamily="49" charset="-122"/>
              </a:rPr>
              <a:t>)</a:t>
            </a:r>
            <a:r>
              <a:rPr lang="zh-CN" altLang="en-US" sz="2400" b="1" dirty="0" smtClean="0">
                <a:solidFill>
                  <a:srgbClr val="333300"/>
                </a:solidFill>
                <a:latin typeface="黑体" pitchFamily="49" charset="-122"/>
                <a:ea typeface="黑体" pitchFamily="49" charset="-122"/>
              </a:rPr>
              <a:t>在</a:t>
            </a:r>
            <a:r>
              <a:rPr lang="zh-CN" altLang="en-US" sz="2400" b="1" dirty="0" smtClean="0">
                <a:solidFill>
                  <a:srgbClr val="333300"/>
                </a:solidFill>
                <a:latin typeface="黑体" pitchFamily="49" charset="-122"/>
                <a:ea typeface="黑体" pitchFamily="49" charset="-122"/>
              </a:rPr>
              <a:t>体现国家政策和履行税收职能方面起主要作用</a:t>
            </a:r>
            <a:r>
              <a:rPr lang="zh-CN" altLang="en-US" sz="2400" b="1" dirty="0" smtClean="0">
                <a:solidFill>
                  <a:srgbClr val="333300"/>
                </a:solidFill>
                <a:latin typeface="黑体" pitchFamily="49" charset="-122"/>
                <a:ea typeface="黑体" pitchFamily="49" charset="-122"/>
              </a:rPr>
              <a:t>；</a:t>
            </a:r>
            <a:endParaRPr lang="en-US" altLang="zh-CN" sz="2400" b="1" dirty="0" smtClean="0">
              <a:solidFill>
                <a:srgbClr val="333300"/>
              </a:solidFill>
              <a:latin typeface="黑体" pitchFamily="49" charset="-122"/>
              <a:ea typeface="黑体" pitchFamily="49" charset="-122"/>
            </a:endParaRPr>
          </a:p>
          <a:p>
            <a:pPr marL="457200" indent="-457200"/>
            <a:r>
              <a:rPr lang="en-US" altLang="zh-CN" sz="2400" b="1" dirty="0" smtClean="0">
                <a:solidFill>
                  <a:srgbClr val="333300"/>
                </a:solidFill>
                <a:latin typeface="黑体" pitchFamily="49" charset="-122"/>
                <a:ea typeface="黑体" pitchFamily="49" charset="-122"/>
              </a:rPr>
              <a:t>(</a:t>
            </a:r>
            <a:r>
              <a:rPr lang="en-US" altLang="zh-CN" sz="2400" b="1" dirty="0" smtClean="0">
                <a:solidFill>
                  <a:srgbClr val="333300"/>
                </a:solidFill>
                <a:latin typeface="黑体" pitchFamily="49" charset="-122"/>
                <a:ea typeface="黑体" pitchFamily="49" charset="-122"/>
              </a:rPr>
              <a:t>3</a:t>
            </a:r>
            <a:r>
              <a:rPr lang="en-US" altLang="zh-CN" sz="2400" b="1" dirty="0" smtClean="0">
                <a:solidFill>
                  <a:srgbClr val="333300"/>
                </a:solidFill>
                <a:latin typeface="黑体" pitchFamily="49" charset="-122"/>
                <a:ea typeface="黑体" pitchFamily="49" charset="-122"/>
              </a:rPr>
              <a:t>)</a:t>
            </a:r>
            <a:r>
              <a:rPr lang="zh-CN" altLang="en-US" sz="2400" b="1" dirty="0" smtClean="0">
                <a:solidFill>
                  <a:srgbClr val="333300"/>
                </a:solidFill>
                <a:latin typeface="黑体" pitchFamily="49" charset="-122"/>
                <a:ea typeface="黑体" pitchFamily="49" charset="-122"/>
              </a:rPr>
              <a:t>如果发生税法</a:t>
            </a:r>
            <a:r>
              <a:rPr lang="zh-CN" altLang="en-US" sz="2400" b="1" dirty="0" smtClean="0">
                <a:solidFill>
                  <a:srgbClr val="333300"/>
                </a:solidFill>
                <a:latin typeface="黑体" pitchFamily="49" charset="-122"/>
                <a:ea typeface="黑体" pitchFamily="49" charset="-122"/>
              </a:rPr>
              <a:t>和征税方法的</a:t>
            </a:r>
            <a:r>
              <a:rPr lang="zh-CN" altLang="en-US" sz="2400" b="1" dirty="0" smtClean="0">
                <a:solidFill>
                  <a:srgbClr val="333300"/>
                </a:solidFill>
                <a:latin typeface="黑体" pitchFamily="49" charset="-122"/>
                <a:ea typeface="黑体" pitchFamily="49" charset="-122"/>
              </a:rPr>
              <a:t>变化，会</a:t>
            </a:r>
            <a:r>
              <a:rPr lang="zh-CN" altLang="en-US" sz="2400" b="1" dirty="0" smtClean="0">
                <a:solidFill>
                  <a:srgbClr val="333300"/>
                </a:solidFill>
                <a:latin typeface="黑体" pitchFamily="49" charset="-122"/>
                <a:ea typeface="黑体" pitchFamily="49" charset="-122"/>
              </a:rPr>
              <a:t>对整个财政经济和税收制度产生较大影响</a:t>
            </a:r>
            <a:r>
              <a:rPr lang="zh-CN" altLang="en-US" sz="2400" dirty="0" smtClean="0">
                <a:solidFill>
                  <a:srgbClr val="333300"/>
                </a:solidFill>
                <a:latin typeface="黑体" pitchFamily="49" charset="-122"/>
                <a:ea typeface="黑体" pitchFamily="49" charset="-122"/>
              </a:rPr>
              <a:t>。</a:t>
            </a:r>
            <a:endParaRPr lang="en-US" altLang="zh-CN" sz="2400" b="1" dirty="0" smtClean="0">
              <a:solidFill>
                <a:srgbClr val="333300"/>
              </a:solidFill>
              <a:latin typeface="黑体" pitchFamily="49" charset="-122"/>
              <a:ea typeface="黑体"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latin typeface="仿宋_GB2312" pitchFamily="49" charset="-122"/>
                <a:ea typeface="仿宋_GB2312" pitchFamily="49" charset="-122"/>
              </a:rPr>
              <a:t>公平</a:t>
            </a:r>
            <a:r>
              <a:rPr lang="zh-CN" altLang="en-US" b="1" dirty="0" smtClean="0">
                <a:solidFill>
                  <a:schemeClr val="tx1"/>
                </a:solidFill>
                <a:effectLst>
                  <a:outerShdw blurRad="38100" dist="38100" dir="2700000">
                    <a:srgbClr val="C0C0C0"/>
                  </a:outerShdw>
                </a:effectLst>
                <a:latin typeface="仿宋_GB2312" pitchFamily="49" charset="-122"/>
                <a:ea typeface="仿宋_GB2312" pitchFamily="49" charset="-122"/>
              </a:rPr>
              <a:t>与</a:t>
            </a:r>
            <a:r>
              <a:rPr lang="zh-CN" altLang="en-US" b="1" dirty="0" smtClean="0">
                <a:solidFill>
                  <a:schemeClr val="tx1"/>
                </a:solidFill>
                <a:latin typeface="仿宋_GB2312" pitchFamily="49" charset="-122"/>
                <a:ea typeface="仿宋_GB2312" pitchFamily="49" charset="-122"/>
              </a:rPr>
              <a:t>效率</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3300"/>
                </a:solidFill>
                <a:effectLst>
                  <a:outerShdw blurRad="38100" dist="38100" dir="2700000">
                    <a:srgbClr val="C0C0C0"/>
                  </a:outerShdw>
                </a:effectLst>
                <a:latin typeface="华文宋体" pitchFamily="2" charset="-122"/>
                <a:ea typeface="华文宋体" pitchFamily="2" charset="-122"/>
              </a:rPr>
              <a:t>发展中国家</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面临着迅速发展本国经济的历史</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任务，因而</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在效率和公平之间往往更侧重于促进经济增长的效率目标</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a:t>
            </a:r>
            <a:endParaRPr lang="en-US" altLang="zh-CN" sz="2400" dirty="0" smtClean="0">
              <a:solidFill>
                <a:schemeClr val="tx1"/>
              </a:solidFill>
              <a:effectLst>
                <a:outerShdw blurRad="38100" dist="38100" dir="2700000">
                  <a:srgbClr val="C0C0C0"/>
                </a:outerShdw>
              </a:effectLst>
              <a:latin typeface="华文宋体" pitchFamily="2" charset="-122"/>
              <a:ea typeface="华文宋体" pitchFamily="2" charset="-122"/>
            </a:endParaRPr>
          </a:p>
          <a:p>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以</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商品税为主体的税制结构可以避免征收所得税对储蓄和投资造成的负面效应</a:t>
            </a:r>
            <a:r>
              <a:rPr lang="en-US" altLang="zh-CN" sz="2400" dirty="0" smtClean="0">
                <a:solidFill>
                  <a:schemeClr val="tx1"/>
                </a:solidFill>
                <a:effectLst>
                  <a:outerShdw blurRad="38100" dist="38100" dir="2700000">
                    <a:srgbClr val="C0C0C0"/>
                  </a:outerShdw>
                </a:effectLst>
                <a:latin typeface="华文宋体" pitchFamily="2" charset="-122"/>
                <a:ea typeface="华文宋体" pitchFamily="2" charset="-122"/>
              </a:rPr>
              <a:t>, </a:t>
            </a:r>
            <a:r>
              <a:rPr lang="zh-CN" altLang="en-US" sz="2400" dirty="0" smtClean="0">
                <a:solidFill>
                  <a:schemeClr val="tx1"/>
                </a:solidFill>
                <a:effectLst>
                  <a:outerShdw blurRad="38100" dist="38100" dir="2700000">
                    <a:srgbClr val="C0C0C0"/>
                  </a:outerShdw>
                </a:effectLst>
                <a:latin typeface="华文宋体" pitchFamily="2" charset="-122"/>
                <a:ea typeface="华文宋体" pitchFamily="2" charset="-122"/>
              </a:rPr>
              <a:t>有利于实现经济效率的税收目标。</a:t>
            </a:r>
            <a:endParaRPr lang="zh-CN" altLang="en-US" sz="2400" dirty="0">
              <a:latin typeface="华文宋体" pitchFamily="2" charset="-122"/>
              <a:ea typeface="华文宋体"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51</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1747" name="Rectangle 3"/>
          <p:cNvSpPr>
            <a:spLocks noGrp="1" noRot="1"/>
          </p:cNvSpPr>
          <p:nvPr>
            <p:ph type="body" idx="4294967295"/>
          </p:nvPr>
        </p:nvSpPr>
        <p:spPr>
          <a:xfrm>
            <a:off x="250825" y="1557338"/>
            <a:ext cx="8540750" cy="5113337"/>
          </a:xfrm>
        </p:spPr>
        <p:txBody>
          <a:bodyPr vert="horz" wrap="square" lIns="0" tIns="0" rIns="0" bIns="0" anchor="t" anchorCtr="0"/>
          <a:lstStyle/>
          <a:p>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3. </a:t>
            </a:r>
            <a:r>
              <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rPr>
              <a:t>税收征管水平的差异。 </a:t>
            </a:r>
          </a:p>
          <a:p>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  </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rgbClr val="FF3300"/>
                </a:solidFill>
                <a:effectLst>
                  <a:outerShdw blurRad="38100" dist="38100" dir="2700000">
                    <a:srgbClr val="C0C0C0"/>
                  </a:outerShdw>
                </a:effectLst>
                <a:latin typeface="仿宋_GB2312" pitchFamily="49" charset="-122"/>
                <a:ea typeface="仿宋_GB2312" pitchFamily="49" charset="-122"/>
              </a:rPr>
              <a:t>发达国家</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具有现代化的税收征管手段</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普遍建立了电子计算机管理系统</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计算机已广泛应用于申报纳税、年终所得税的汇算清缴、税务审计、税务资料、税收法规的存贮检索、税收咨询服务等工作</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税务</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征收人员文化素质较高</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工作中有健全的监督制约机制</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从而使税收征管效率大大提高。</a:t>
            </a:r>
            <a:endPar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endParaRPr>
          </a:p>
          <a:p>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    </a:t>
            </a:r>
            <a:endPar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785926"/>
            <a:ext cx="8143932" cy="2246769"/>
          </a:xfrm>
          <a:prstGeom prst="rect">
            <a:avLst/>
          </a:prstGeom>
        </p:spPr>
        <p:txBody>
          <a:bodyPr wrap="square">
            <a:spAutoFit/>
          </a:bodyPr>
          <a:lstStyle/>
          <a:p>
            <a:r>
              <a:rPr lang="zh-CN" altLang="en-US" sz="2800" dirty="0" smtClean="0">
                <a:effectLst>
                  <a:outerShdw blurRad="38100" dist="38100" dir="2700000">
                    <a:srgbClr val="C0C0C0"/>
                  </a:outerShdw>
                </a:effectLst>
                <a:latin typeface="仿宋_GB2312" pitchFamily="49" charset="-122"/>
                <a:ea typeface="仿宋_GB2312" pitchFamily="49" charset="-122"/>
              </a:rPr>
              <a:t>相对而言，</a:t>
            </a:r>
            <a:r>
              <a:rPr lang="zh-CN" altLang="en-US" sz="2800" dirty="0" smtClean="0">
                <a:solidFill>
                  <a:srgbClr val="FF3300"/>
                </a:solidFill>
                <a:effectLst>
                  <a:outerShdw blurRad="38100" dist="38100" dir="2700000">
                    <a:srgbClr val="C0C0C0"/>
                  </a:outerShdw>
                </a:effectLst>
                <a:latin typeface="仿宋_GB2312" pitchFamily="49" charset="-122"/>
                <a:ea typeface="仿宋_GB2312" pitchFamily="49" charset="-122"/>
              </a:rPr>
              <a:t>发展中国家</a:t>
            </a:r>
            <a:r>
              <a:rPr lang="zh-CN" altLang="en-US" sz="2800" dirty="0" smtClean="0">
                <a:effectLst>
                  <a:outerShdw blurRad="38100" dist="38100" dir="2700000">
                    <a:srgbClr val="C0C0C0"/>
                  </a:outerShdw>
                </a:effectLst>
                <a:latin typeface="仿宋_GB2312" pitchFamily="49" charset="-122"/>
                <a:ea typeface="仿宋_GB2312" pitchFamily="49" charset="-122"/>
              </a:rPr>
              <a:t>的税收管理水平较低</a:t>
            </a:r>
            <a:r>
              <a:rPr lang="en-US" altLang="zh-CN" sz="2800" dirty="0" smtClean="0">
                <a:effectLst>
                  <a:outerShdw blurRad="38100" dist="38100" dir="2700000">
                    <a:srgbClr val="C0C0C0"/>
                  </a:outerShdw>
                </a:effectLst>
                <a:latin typeface="仿宋_GB2312" pitchFamily="49" charset="-122"/>
                <a:ea typeface="仿宋_GB2312" pitchFamily="49" charset="-122"/>
              </a:rPr>
              <a:t>, </a:t>
            </a:r>
            <a:r>
              <a:rPr lang="zh-CN" altLang="en-US" sz="2800" dirty="0" smtClean="0">
                <a:effectLst>
                  <a:outerShdw blurRad="38100" dist="38100" dir="2700000">
                    <a:srgbClr val="C0C0C0"/>
                  </a:outerShdw>
                </a:effectLst>
                <a:latin typeface="仿宋_GB2312" pitchFamily="49" charset="-122"/>
                <a:ea typeface="仿宋_GB2312" pitchFamily="49" charset="-122"/>
              </a:rPr>
              <a:t>税收征管手段和技术较为落后</a:t>
            </a:r>
            <a:r>
              <a:rPr lang="en-US" altLang="zh-CN" sz="2800" dirty="0" smtClean="0">
                <a:effectLst>
                  <a:outerShdw blurRad="38100" dist="38100" dir="2700000">
                    <a:srgbClr val="C0C0C0"/>
                  </a:outerShdw>
                </a:effectLst>
                <a:latin typeface="仿宋_GB2312" pitchFamily="49" charset="-122"/>
                <a:ea typeface="仿宋_GB2312" pitchFamily="49" charset="-122"/>
              </a:rPr>
              <a:t>, </a:t>
            </a:r>
            <a:r>
              <a:rPr lang="zh-CN" altLang="en-US" sz="2800" dirty="0" smtClean="0">
                <a:effectLst>
                  <a:outerShdw blurRad="38100" dist="38100" dir="2700000">
                    <a:srgbClr val="C0C0C0"/>
                  </a:outerShdw>
                </a:effectLst>
                <a:latin typeface="仿宋_GB2312" pitchFamily="49" charset="-122"/>
                <a:ea typeface="仿宋_GB2312" pitchFamily="49" charset="-122"/>
              </a:rPr>
              <a:t>加上收入难以控制的农业就业人口和城市非正式就业人口所占比重较大</a:t>
            </a:r>
            <a:r>
              <a:rPr lang="en-US" altLang="zh-CN" sz="2800" dirty="0" smtClean="0">
                <a:effectLst>
                  <a:outerShdw blurRad="38100" dist="38100" dir="2700000">
                    <a:srgbClr val="C0C0C0"/>
                  </a:outerShdw>
                </a:effectLst>
                <a:latin typeface="仿宋_GB2312" pitchFamily="49" charset="-122"/>
                <a:ea typeface="仿宋_GB2312" pitchFamily="49" charset="-122"/>
              </a:rPr>
              <a:t>, </a:t>
            </a:r>
            <a:r>
              <a:rPr lang="zh-CN" altLang="en-US" sz="2800" dirty="0" smtClean="0">
                <a:effectLst>
                  <a:outerShdw blurRad="38100" dist="38100" dir="2700000">
                    <a:srgbClr val="C0C0C0"/>
                  </a:outerShdw>
                </a:effectLst>
                <a:latin typeface="仿宋_GB2312" pitchFamily="49" charset="-122"/>
                <a:ea typeface="仿宋_GB2312" pitchFamily="49" charset="-122"/>
              </a:rPr>
              <a:t>客观上使得所得税的征收管理存在着较大的困难</a:t>
            </a:r>
            <a:r>
              <a:rPr lang="en-US" altLang="zh-CN" sz="2800" dirty="0" smtClean="0">
                <a:effectLst>
                  <a:outerShdw blurRad="38100" dist="38100" dir="2700000">
                    <a:srgbClr val="C0C0C0"/>
                  </a:outerShdw>
                </a:effectLst>
                <a:latin typeface="仿宋_GB2312" pitchFamily="49" charset="-122"/>
                <a:ea typeface="仿宋_GB2312" pitchFamily="49" charset="-122"/>
              </a:rPr>
              <a:t>, </a:t>
            </a:r>
            <a:r>
              <a:rPr lang="zh-CN" altLang="en-US" sz="2800" dirty="0" smtClean="0">
                <a:effectLst>
                  <a:outerShdw blurRad="38100" dist="38100" dir="2700000">
                    <a:srgbClr val="C0C0C0"/>
                  </a:outerShdw>
                </a:effectLst>
                <a:latin typeface="仿宋_GB2312" pitchFamily="49" charset="-122"/>
                <a:ea typeface="仿宋_GB2312" pitchFamily="49" charset="-122"/>
              </a:rPr>
              <a:t>也使所得税成为主体税种的可能性极小。</a:t>
            </a:r>
            <a:endParaRPr lang="zh-CN" altLang="en-US" sz="2800" dirty="0">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53</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2771" name="Rectangle 3"/>
          <p:cNvSpPr>
            <a:spLocks noGrp="1" noRot="1"/>
          </p:cNvSpPr>
          <p:nvPr>
            <p:ph type="body" idx="4294967295"/>
          </p:nvPr>
        </p:nvSpPr>
        <p:spPr>
          <a:xfrm>
            <a:off x="301625" y="1700213"/>
            <a:ext cx="8540750" cy="4322762"/>
          </a:xfrm>
        </p:spPr>
        <p:txBody>
          <a:bodyPr vert="horz" wrap="square" lIns="0" tIns="0" rIns="0" bIns="0" anchor="t" anchorCtr="0"/>
          <a:lstStyle/>
          <a:p>
            <a:pPr>
              <a:lnSpc>
                <a:spcPct val="90000"/>
              </a:lnSpc>
            </a:pPr>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4.</a:t>
            </a:r>
            <a:r>
              <a:rPr lang="zh-CN" altLang="en-US" sz="2800" b="1" dirty="0">
                <a:solidFill>
                  <a:schemeClr val="tx1"/>
                </a:solidFill>
                <a:effectLst>
                  <a:outerShdw blurRad="38100" dist="38100" dir="2700000">
                    <a:srgbClr val="C0C0C0"/>
                  </a:outerShdw>
                </a:effectLst>
                <a:latin typeface="仿宋_GB2312" pitchFamily="49" charset="-122"/>
                <a:ea typeface="仿宋_GB2312" pitchFamily="49" charset="-122"/>
              </a:rPr>
              <a:t>社会文化因素的影响。</a:t>
            </a:r>
          </a:p>
          <a:p>
            <a:pPr>
              <a:lnSpc>
                <a:spcPct val="90000"/>
              </a:lnSpc>
            </a:pPr>
            <a:r>
              <a:rPr lang="en-US" altLang="zh-CN" sz="2800" b="1" dirty="0">
                <a:solidFill>
                  <a:schemeClr val="tx1"/>
                </a:solidFill>
                <a:effectLst>
                  <a:outerShdw blurRad="38100" dist="38100" dir="2700000">
                    <a:srgbClr val="C0C0C0"/>
                  </a:outerShdw>
                </a:effectLst>
                <a:latin typeface="仿宋_GB2312" pitchFamily="49" charset="-122"/>
                <a:ea typeface="仿宋_GB2312" pitchFamily="49" charset="-122"/>
              </a:rPr>
              <a:t>   </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社会文化背景在主体税种的形成过程中也会起到一定作用。这主要是因为具有历史连续性的文化观念、思维习惯往往左右着人们的纳税意识</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90000"/>
              </a:lnSpc>
            </a:pP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大多数</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发展中国家法制观念淡薄</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纳税意识不强</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税制结构只能停留在以简单的间接税为主体税的较低水平</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90000"/>
              </a:lnSpc>
            </a:pP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发达国家</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良好的纳税意识</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 </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为税制结构从以间接税为主体平稳过渡到以直接税为主体提供了良好的社会文化基础</a:t>
            </a: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a:t>
            </a: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90000"/>
              </a:lnSpc>
            </a:pPr>
            <a:endParaRPr lang="en-US" altLang="zh-CN" sz="2400" dirty="0" smtClean="0">
              <a:solidFill>
                <a:schemeClr val="tx1"/>
              </a:solidFill>
              <a:effectLst>
                <a:outerShdw blurRad="38100" dist="38100" dir="2700000">
                  <a:srgbClr val="C0C0C0"/>
                </a:outerShdw>
              </a:effectLst>
              <a:latin typeface="仿宋_GB2312" pitchFamily="49" charset="-122"/>
              <a:ea typeface="仿宋_GB2312" pitchFamily="49" charset="-122"/>
            </a:endParaRPr>
          </a:p>
          <a:p>
            <a:pPr>
              <a:lnSpc>
                <a:spcPct val="90000"/>
              </a:lnSpc>
            </a:pPr>
            <a:r>
              <a:rPr lang="zh-CN" altLang="en-US" sz="2400" dirty="0" smtClean="0">
                <a:solidFill>
                  <a:schemeClr val="tx1"/>
                </a:solidFill>
                <a:effectLst>
                  <a:outerShdw blurRad="38100" dist="38100" dir="2700000">
                    <a:srgbClr val="C0C0C0"/>
                  </a:outerShdw>
                </a:effectLst>
                <a:latin typeface="仿宋_GB2312" pitchFamily="49" charset="-122"/>
                <a:ea typeface="仿宋_GB2312" pitchFamily="49" charset="-122"/>
              </a:rPr>
              <a:t>如</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：不丹经济相对落后，</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2011</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年人均</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GDP</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不足</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2121</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美元，所得税占比</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58</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a:t>
            </a:r>
            <a:r>
              <a:rPr lang="en-US" altLang="zh-CN" sz="2400" dirty="0">
                <a:solidFill>
                  <a:schemeClr val="tx1"/>
                </a:solidFill>
                <a:effectLst>
                  <a:outerShdw blurRad="38100" dist="38100" dir="2700000">
                    <a:srgbClr val="C0C0C0"/>
                  </a:outerShdw>
                </a:effectLst>
                <a:latin typeface="仿宋_GB2312" pitchFamily="49" charset="-122"/>
                <a:ea typeface="仿宋_GB2312" pitchFamily="49" charset="-122"/>
              </a:rPr>
              <a:t>23%</a:t>
            </a:r>
            <a:r>
              <a:rPr lang="zh-CN" altLang="en-US" sz="2400" dirty="0">
                <a:solidFill>
                  <a:schemeClr val="tx1"/>
                </a:solidFill>
                <a:effectLst>
                  <a:outerShdw blurRad="38100" dist="38100" dir="2700000">
                    <a:srgbClr val="C0C0C0"/>
                  </a:outerShdw>
                </a:effectLst>
                <a:latin typeface="仿宋_GB2312" pitchFamily="49" charset="-122"/>
                <a:ea typeface="仿宋_GB2312" pitchFamily="49" charset="-122"/>
              </a:rPr>
              <a:t>，这与其社会文化及国民的纳税意识是分不开的。</a:t>
            </a:r>
            <a:endParaRPr lang="zh-CN" altLang="en-US" sz="2800" dirty="0">
              <a:solidFill>
                <a:schemeClr val="tx1"/>
              </a:solidFill>
              <a:effectLst>
                <a:outerShdw blurRad="38100" dist="38100" dir="2700000">
                  <a:srgbClr val="C0C0C0"/>
                </a:outerShdw>
              </a:effectLst>
              <a:latin typeface="仿宋_GB2312" pitchFamily="49" charset="-122"/>
              <a:ea typeface="仿宋_GB2312"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1670" y="214290"/>
            <a:ext cx="5557838" cy="841375"/>
          </a:xfrm>
        </p:spPr>
        <p:txBody>
          <a:bodyPr/>
          <a:lstStyle/>
          <a:p>
            <a:pPr algn="ctr"/>
            <a:r>
              <a:rPr lang="zh-CN" altLang="en-US" sz="4800" b="1" dirty="0" smtClean="0">
                <a:solidFill>
                  <a:schemeClr val="tx1"/>
                </a:solidFill>
              </a:rPr>
              <a:t>第三节 税制</a:t>
            </a:r>
            <a:r>
              <a:rPr lang="zh-CN" altLang="en-US" sz="4800" b="1" dirty="0" smtClean="0">
                <a:solidFill>
                  <a:schemeClr val="tx1"/>
                </a:solidFill>
              </a:rPr>
              <a:t>改革</a:t>
            </a:r>
            <a:endParaRPr lang="zh-CN" altLang="en-US" sz="4800" b="1" dirty="0">
              <a:solidFill>
                <a:schemeClr val="tx1"/>
              </a:solidFill>
            </a:endParaRPr>
          </a:p>
        </p:txBody>
      </p:sp>
      <p:sp>
        <p:nvSpPr>
          <p:cNvPr id="3" name="内容占位符 2"/>
          <p:cNvSpPr>
            <a:spLocks noGrp="1"/>
          </p:cNvSpPr>
          <p:nvPr>
            <p:ph idx="1"/>
          </p:nvPr>
        </p:nvSpPr>
        <p:spPr/>
        <p:txBody>
          <a:bodyPr/>
          <a:lstStyle/>
          <a:p>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、通过税制设计和税制结构的边际改变来增进社会福利的过程。</a:t>
            </a:r>
            <a:endParaRPr lang="en-US" altLang="zh-CN" sz="2800" dirty="0" smtClean="0">
              <a:latin typeface="宋体" pitchFamily="2" charset="-122"/>
              <a:ea typeface="宋体" pitchFamily="2" charset="-122"/>
            </a:endParaRPr>
          </a:p>
          <a:p>
            <a:r>
              <a:rPr lang="en-US" altLang="zh-CN" sz="2800" dirty="0" smtClean="0">
                <a:latin typeface="宋体" pitchFamily="2" charset="-122"/>
                <a:ea typeface="宋体" pitchFamily="2" charset="-122"/>
              </a:rPr>
              <a:t>2</a:t>
            </a:r>
            <a:r>
              <a:rPr lang="zh-CN" altLang="en-US" sz="2800" dirty="0" smtClean="0">
                <a:latin typeface="宋体" pitchFamily="2" charset="-122"/>
                <a:ea typeface="宋体" pitchFamily="2" charset="-122"/>
              </a:rPr>
              <a:t>、税制改革可能有很多形式，既有税率、纳税档次、起征点或免征额的升降和税基的变化，又有新税种的出台和旧税种的废弃，还有税种搭配组合的变化。</a:t>
            </a:r>
            <a:endParaRPr lang="zh-CN" altLang="en-US" sz="2800" dirty="0">
              <a:latin typeface="宋体" pitchFamily="2" charset="-122"/>
              <a:ea typeface="宋体"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1994</a:t>
            </a:r>
            <a:r>
              <a:rPr lang="zh-CN" altLang="en-US" sz="4400" dirty="0" smtClean="0"/>
              <a:t>年的税制改革</a:t>
            </a:r>
            <a:endParaRPr lang="zh-CN" altLang="en-US" sz="4400" dirty="0"/>
          </a:p>
        </p:txBody>
      </p:sp>
      <p:sp>
        <p:nvSpPr>
          <p:cNvPr id="3" name="内容占位符 2"/>
          <p:cNvSpPr>
            <a:spLocks noGrp="1"/>
          </p:cNvSpPr>
          <p:nvPr>
            <p:ph idx="1"/>
          </p:nvPr>
        </p:nvSpPr>
        <p:spPr/>
        <p:txBody>
          <a:bodyPr/>
          <a:lstStyle/>
          <a:p>
            <a:r>
              <a:rPr lang="en-US" altLang="zh-CN" sz="2400" dirty="0" smtClean="0"/>
              <a:t>1994</a:t>
            </a:r>
            <a:r>
              <a:rPr lang="zh-CN" altLang="en-US" sz="2400" dirty="0" smtClean="0"/>
              <a:t>年我国进行税制改革，取得的最大成效，就是初步建立了财政收入稳定增长的机制。</a:t>
            </a:r>
            <a:endParaRPr lang="en-US" altLang="zh-CN" sz="2400" dirty="0" smtClean="0"/>
          </a:p>
          <a:p>
            <a:r>
              <a:rPr lang="zh-CN" altLang="en-US" sz="2400" dirty="0" smtClean="0"/>
              <a:t>涉及中央与地方的财政关系等多个领域，其中的分税制改革也为后来很长一段时间我国的税制发展奠定了基础。此次税制改革确立了对货物征收增值税、对服务征收营业税的流转税制度。</a:t>
            </a:r>
            <a:endParaRPr lang="en-US" altLang="zh-CN" sz="2400" dirty="0" smtClean="0"/>
          </a:p>
          <a:p>
            <a:r>
              <a:rPr lang="zh-CN" altLang="en-US" sz="2400" dirty="0" smtClean="0"/>
              <a:t>税制改革后，税收已成为财政收入最主要的来源。</a:t>
            </a:r>
            <a:endParaRPr lang="en-US" altLang="zh-CN" sz="2400" dirty="0" smtClean="0"/>
          </a:p>
          <a:p>
            <a:r>
              <a:rPr lang="zh-CN" altLang="en-US" sz="2400" dirty="0" smtClean="0"/>
              <a:t>之后不断调整和完善税制，特别是针对税收征管体制滞后于税制的状况，加快了税收征管改革步伐。</a:t>
            </a:r>
            <a:endParaRPr lang="zh-CN" altLang="en-US" sz="24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5400" dirty="0" smtClean="0"/>
              <a:t>税改</a:t>
            </a:r>
            <a:endParaRPr lang="zh-CN" altLang="en-US" sz="5400" dirty="0"/>
          </a:p>
        </p:txBody>
      </p:sp>
      <p:sp>
        <p:nvSpPr>
          <p:cNvPr id="3" name="内容占位符 2"/>
          <p:cNvSpPr>
            <a:spLocks noGrp="1"/>
          </p:cNvSpPr>
          <p:nvPr>
            <p:ph idx="1"/>
          </p:nvPr>
        </p:nvSpPr>
        <p:spPr/>
        <p:txBody>
          <a:bodyPr/>
          <a:lstStyle/>
          <a:p>
            <a:r>
              <a:rPr lang="en-US" altLang="zh-CN" dirty="0" smtClean="0"/>
              <a:t>2016</a:t>
            </a:r>
            <a:r>
              <a:rPr lang="zh-CN" altLang="en-US" dirty="0" smtClean="0"/>
              <a:t>年</a:t>
            </a:r>
            <a:r>
              <a:rPr lang="en-US" altLang="zh-CN" dirty="0" smtClean="0"/>
              <a:t>5</a:t>
            </a:r>
            <a:r>
              <a:rPr lang="zh-CN" altLang="en-US" dirty="0" smtClean="0"/>
              <a:t>月</a:t>
            </a:r>
            <a:r>
              <a:rPr lang="en-US" altLang="zh-CN" dirty="0" smtClean="0"/>
              <a:t>1</a:t>
            </a:r>
            <a:r>
              <a:rPr lang="zh-CN" altLang="en-US" dirty="0" smtClean="0"/>
              <a:t>日起，我国全面实行了营改增，将建筑业、房地产业、金融业、生活服务业全部纳入营改增的试点范围，营业税从此退出了历史舞台，“增营并征”的流转税模式也到此结束。</a:t>
            </a:r>
            <a:endParaRPr lang="en-US" altLang="zh-CN" dirty="0" smtClean="0"/>
          </a:p>
          <a:p>
            <a:endParaRPr lang="en-US" altLang="zh-CN" dirty="0" smtClean="0"/>
          </a:p>
          <a:p>
            <a:r>
              <a:rPr lang="zh-CN" altLang="en-US" dirty="0" smtClean="0"/>
              <a:t>随着营业税的消失，</a:t>
            </a:r>
            <a:r>
              <a:rPr lang="en-US" altLang="zh-CN" dirty="0" smtClean="0"/>
              <a:t>1994</a:t>
            </a:r>
            <a:r>
              <a:rPr lang="zh-CN" altLang="en-US" dirty="0" smtClean="0"/>
              <a:t>年财税体制改革确立的国地税分设的税制基础（国税局负责征收增值税，地税局负责征收营业税）也不复存在，从而促使国家下决心在</a:t>
            </a:r>
            <a:r>
              <a:rPr lang="en-US" altLang="zh-CN" dirty="0" smtClean="0"/>
              <a:t>2018</a:t>
            </a:r>
            <a:r>
              <a:rPr lang="zh-CN" altLang="en-US" dirty="0" smtClean="0"/>
              <a:t>年实行了国地税合并的机构改革。</a:t>
            </a:r>
            <a:endParaRPr lang="en-US" altLang="zh-CN" dirty="0" smtClean="0"/>
          </a:p>
          <a:p>
            <a:endParaRPr lang="en-US" altLang="zh-CN" dirty="0" smtClean="0"/>
          </a:p>
          <a:p>
            <a:r>
              <a:rPr lang="zh-CN" altLang="en-US" dirty="0" smtClean="0"/>
              <a:t>由此可见，营改增和国地税合并是</a:t>
            </a:r>
            <a:r>
              <a:rPr lang="en-US" altLang="zh-CN" dirty="0" smtClean="0"/>
              <a:t>1994</a:t>
            </a:r>
            <a:r>
              <a:rPr lang="zh-CN" altLang="en-US" dirty="0" smtClean="0"/>
              <a:t>年财税体制改革后的近十年来我国税收领域发生的最重大的事件，它不仅理顺了税制，而且也使得征管机构的设置更加合理化。</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sz="4000" b="1" dirty="0" smtClean="0">
                <a:solidFill>
                  <a:srgbClr val="333300"/>
                </a:solidFill>
              </a:rPr>
              <a:t>主体</a:t>
            </a:r>
            <a:r>
              <a:rPr lang="zh-CN" altLang="en-US" sz="4000" b="1" dirty="0" smtClean="0">
                <a:solidFill>
                  <a:srgbClr val="333300"/>
                </a:solidFill>
              </a:rPr>
              <a:t>税种的选择</a:t>
            </a:r>
            <a:endParaRPr lang="zh-CN" altLang="en-US" b="1" dirty="0">
              <a:solidFill>
                <a:srgbClr val="333300"/>
              </a:solidFill>
            </a:endParaRPr>
          </a:p>
        </p:txBody>
      </p:sp>
      <p:sp>
        <p:nvSpPr>
          <p:cNvPr id="3" name="文本占位符 2"/>
          <p:cNvSpPr>
            <a:spLocks noGrp="1"/>
          </p:cNvSpPr>
          <p:nvPr>
            <p:ph idx="1"/>
          </p:nvPr>
        </p:nvSpPr>
        <p:spPr>
          <a:xfrm>
            <a:off x="454025" y="1809750"/>
            <a:ext cx="8689975" cy="3690952"/>
          </a:xfrm>
        </p:spPr>
        <p:txBody>
          <a:bodyPr/>
          <a:lstStyle/>
          <a:p>
            <a:r>
              <a:rPr lang="zh-CN" altLang="en-US" sz="2800" b="1" dirty="0" smtClean="0">
                <a:solidFill>
                  <a:srgbClr val="333300"/>
                </a:solidFill>
              </a:rPr>
              <a:t>问题：主体税种限于一个税种？</a:t>
            </a:r>
            <a:endParaRPr lang="en-US" altLang="zh-CN" sz="2800" b="1" dirty="0" smtClean="0">
              <a:solidFill>
                <a:srgbClr val="333300"/>
              </a:solidFill>
            </a:endParaRPr>
          </a:p>
          <a:p>
            <a:endParaRPr lang="en-US" altLang="zh-CN" sz="2800" dirty="0" smtClean="0">
              <a:solidFill>
                <a:srgbClr val="333300"/>
              </a:solidFill>
            </a:endParaRPr>
          </a:p>
          <a:p>
            <a:r>
              <a:rPr lang="zh-CN" altLang="en-US" sz="2800" dirty="0" smtClean="0">
                <a:solidFill>
                  <a:srgbClr val="333300"/>
                </a:solidFill>
              </a:rPr>
              <a:t>根据</a:t>
            </a:r>
            <a:r>
              <a:rPr lang="zh-CN" altLang="en-US" sz="2800" dirty="0" smtClean="0">
                <a:solidFill>
                  <a:srgbClr val="333300"/>
                </a:solidFill>
              </a:rPr>
              <a:t>国情不同，一国税制的主体税种可以是某一个税种，或某几个税种</a:t>
            </a:r>
            <a:r>
              <a:rPr lang="zh-CN" altLang="en-US" sz="2800" dirty="0" smtClean="0">
                <a:solidFill>
                  <a:srgbClr val="333300"/>
                </a:solidFill>
              </a:rPr>
              <a:t>。</a:t>
            </a:r>
            <a:endParaRPr lang="en-US" altLang="zh-CN" sz="2800" dirty="0" smtClean="0">
              <a:solidFill>
                <a:srgbClr val="333300"/>
              </a:solidFill>
            </a:endParaRPr>
          </a:p>
          <a:p>
            <a:endParaRPr lang="en-US" altLang="zh-CN" sz="2800" dirty="0" smtClean="0">
              <a:solidFill>
                <a:srgbClr val="333300"/>
              </a:solidFill>
            </a:endParaRPr>
          </a:p>
          <a:p>
            <a:r>
              <a:rPr lang="zh-CN" altLang="en-US" sz="2800" dirty="0" smtClean="0">
                <a:solidFill>
                  <a:srgbClr val="333300"/>
                </a:solidFill>
              </a:rPr>
              <a:t>因</a:t>
            </a:r>
            <a:r>
              <a:rPr lang="zh-CN" altLang="en-US" sz="2800" dirty="0" smtClean="0">
                <a:solidFill>
                  <a:srgbClr val="333300"/>
                </a:solidFill>
              </a:rPr>
              <a:t>主体税种的选择不同，各国税收制度可以划分为不同的</a:t>
            </a:r>
            <a:r>
              <a:rPr lang="zh-CN" altLang="en-US" sz="2800" dirty="0" smtClean="0">
                <a:solidFill>
                  <a:srgbClr val="333300"/>
                </a:solidFill>
              </a:rPr>
              <a:t>模式。</a:t>
            </a:r>
            <a:endParaRPr lang="zh-CN" altLang="en-US" sz="2800" dirty="0">
              <a:solidFill>
                <a:srgbClr val="3333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1802" y="214290"/>
            <a:ext cx="5557838" cy="841375"/>
          </a:xfrm>
        </p:spPr>
        <p:txBody>
          <a:bodyPr/>
          <a:lstStyle/>
          <a:p>
            <a:pPr algn="l"/>
            <a:r>
              <a:rPr lang="zh-CN" altLang="en-US" sz="3600" b="1" dirty="0" smtClean="0">
                <a:solidFill>
                  <a:srgbClr val="333300"/>
                </a:solidFill>
              </a:rPr>
              <a:t>辅助税种</a:t>
            </a:r>
            <a:endParaRPr lang="zh-CN" altLang="en-US" sz="3600" b="1" dirty="0">
              <a:solidFill>
                <a:srgbClr val="333300"/>
              </a:solidFill>
            </a:endParaRPr>
          </a:p>
        </p:txBody>
      </p:sp>
      <p:sp>
        <p:nvSpPr>
          <p:cNvPr id="3" name="内容占位符 2"/>
          <p:cNvSpPr>
            <a:spLocks noGrp="1"/>
          </p:cNvSpPr>
          <p:nvPr>
            <p:ph idx="1"/>
          </p:nvPr>
        </p:nvSpPr>
        <p:spPr>
          <a:xfrm>
            <a:off x="285720" y="1500174"/>
            <a:ext cx="8401081" cy="4806964"/>
          </a:xfrm>
        </p:spPr>
        <p:txBody>
          <a:bodyPr/>
          <a:lstStyle/>
          <a:p>
            <a:r>
              <a:rPr lang="zh-CN" altLang="en-US" sz="2400" dirty="0" smtClean="0">
                <a:solidFill>
                  <a:srgbClr val="333300"/>
                </a:solidFill>
                <a:latin typeface="华文宋体" pitchFamily="2" charset="-122"/>
                <a:ea typeface="华文宋体" pitchFamily="2" charset="-122"/>
              </a:rPr>
              <a:t>辅助税种，是指在一国税制中居于辅助地位，起补充作用的税种；是世界各国</a:t>
            </a:r>
            <a:r>
              <a:rPr lang="zh-CN" altLang="en-US" sz="2400" dirty="0" smtClean="0">
                <a:solidFill>
                  <a:srgbClr val="333300"/>
                </a:solidFill>
                <a:latin typeface="华文宋体" pitchFamily="2" charset="-122"/>
                <a:ea typeface="华文宋体" pitchFamily="2" charset="-122"/>
              </a:rPr>
              <a:t>税制建设中不可缺少的组成部分，</a:t>
            </a:r>
            <a:r>
              <a:rPr lang="zh-CN" altLang="en-US" sz="2400" dirty="0" smtClean="0">
                <a:solidFill>
                  <a:srgbClr val="333300"/>
                </a:solidFill>
                <a:latin typeface="华文宋体" pitchFamily="2" charset="-122"/>
                <a:ea typeface="华文宋体" pitchFamily="2" charset="-122"/>
              </a:rPr>
              <a:t>如某些国家的财产税</a:t>
            </a:r>
            <a:r>
              <a:rPr lang="zh-CN" altLang="en-US" sz="2400" dirty="0" smtClean="0">
                <a:solidFill>
                  <a:srgbClr val="333300"/>
                </a:solidFill>
                <a:latin typeface="华文宋体" pitchFamily="2" charset="-122"/>
                <a:ea typeface="华文宋体" pitchFamily="2" charset="-122"/>
              </a:rPr>
              <a:t>，行为目的税</a:t>
            </a:r>
            <a:r>
              <a:rPr lang="zh-CN" altLang="en-US" sz="2400" dirty="0" smtClean="0">
                <a:solidFill>
                  <a:srgbClr val="333300"/>
                </a:solidFill>
                <a:latin typeface="华文宋体" pitchFamily="2" charset="-122"/>
                <a:ea typeface="华文宋体" pitchFamily="2" charset="-122"/>
              </a:rPr>
              <a:t>等；</a:t>
            </a:r>
            <a:endParaRPr lang="en-US" altLang="zh-CN" sz="2400" dirty="0" smtClean="0">
              <a:solidFill>
                <a:srgbClr val="333300"/>
              </a:solidFill>
              <a:latin typeface="华文宋体" pitchFamily="2" charset="-122"/>
              <a:ea typeface="华文宋体" pitchFamily="2" charset="-122"/>
            </a:endParaRPr>
          </a:p>
          <a:p>
            <a:r>
              <a:rPr lang="zh-CN" altLang="en-US" sz="2400" b="1" dirty="0" smtClean="0">
                <a:solidFill>
                  <a:srgbClr val="0000CC"/>
                </a:solidFill>
                <a:latin typeface="华文宋体" pitchFamily="2" charset="-122"/>
                <a:ea typeface="华文宋体" pitchFamily="2" charset="-122"/>
              </a:rPr>
              <a:t>                                辅助税种的作用：</a:t>
            </a:r>
            <a:endParaRPr lang="en-US" altLang="zh-CN" sz="2400" b="1" dirty="0" smtClean="0">
              <a:solidFill>
                <a:srgbClr val="0000CC"/>
              </a:solidFill>
              <a:latin typeface="华文宋体" pitchFamily="2" charset="-122"/>
              <a:ea typeface="华文宋体" pitchFamily="2" charset="-122"/>
            </a:endParaRPr>
          </a:p>
          <a:p>
            <a:r>
              <a:rPr lang="zh-CN" altLang="en-US" sz="2400" dirty="0" smtClean="0">
                <a:solidFill>
                  <a:srgbClr val="333300"/>
                </a:solidFill>
                <a:latin typeface="黑体" pitchFamily="49" charset="-122"/>
                <a:ea typeface="黑体" pitchFamily="49" charset="-122"/>
              </a:rPr>
              <a:t>多税</a:t>
            </a:r>
            <a:r>
              <a:rPr lang="zh-CN" altLang="en-US" sz="2400" dirty="0" smtClean="0">
                <a:solidFill>
                  <a:srgbClr val="333300"/>
                </a:solidFill>
                <a:latin typeface="黑体" pitchFamily="49" charset="-122"/>
                <a:ea typeface="黑体" pitchFamily="49" charset="-122"/>
              </a:rPr>
              <a:t>结合可以</a:t>
            </a:r>
            <a:r>
              <a:rPr lang="zh-CN" altLang="en-US" sz="2400" dirty="0" smtClean="0">
                <a:solidFill>
                  <a:srgbClr val="333300"/>
                </a:solidFill>
                <a:latin typeface="黑体" pitchFamily="49" charset="-122"/>
                <a:ea typeface="黑体" pitchFamily="49" charset="-122"/>
              </a:rPr>
              <a:t>增加税种的覆盖面和重叠度，弥补主体</a:t>
            </a:r>
            <a:r>
              <a:rPr lang="zh-CN" altLang="en-US" sz="2400" dirty="0" smtClean="0">
                <a:solidFill>
                  <a:srgbClr val="333300"/>
                </a:solidFill>
                <a:latin typeface="黑体" pitchFamily="49" charset="-122"/>
                <a:ea typeface="黑体" pitchFamily="49" charset="-122"/>
              </a:rPr>
              <a:t>税种不足</a:t>
            </a:r>
            <a:endParaRPr lang="en-US" altLang="zh-CN" sz="2400" dirty="0" smtClean="0">
              <a:solidFill>
                <a:srgbClr val="333300"/>
              </a:solidFill>
              <a:latin typeface="黑体" pitchFamily="49" charset="-122"/>
              <a:ea typeface="黑体" pitchFamily="49" charset="-122"/>
            </a:endParaRPr>
          </a:p>
          <a:p>
            <a:r>
              <a:rPr lang="zh-CN" altLang="en-US" sz="2400" dirty="0" smtClean="0">
                <a:solidFill>
                  <a:srgbClr val="333300"/>
                </a:solidFill>
                <a:latin typeface="黑体" pitchFamily="49" charset="-122"/>
                <a:ea typeface="黑体" pitchFamily="49" charset="-122"/>
              </a:rPr>
              <a:t>辅助税种设立和废止均较为灵活，便于随时</a:t>
            </a:r>
            <a:r>
              <a:rPr lang="zh-CN" altLang="en-US" sz="2400" dirty="0" smtClean="0">
                <a:solidFill>
                  <a:srgbClr val="333300"/>
                </a:solidFill>
                <a:latin typeface="黑体" pitchFamily="49" charset="-122"/>
                <a:ea typeface="黑体" pitchFamily="49" charset="-122"/>
              </a:rPr>
              <a:t>修订和</a:t>
            </a:r>
            <a:r>
              <a:rPr lang="zh-CN" altLang="en-US" sz="2400" dirty="0" smtClean="0">
                <a:solidFill>
                  <a:srgbClr val="333300"/>
                </a:solidFill>
                <a:latin typeface="黑体" pitchFamily="49" charset="-122"/>
                <a:ea typeface="黑体" pitchFamily="49" charset="-122"/>
              </a:rPr>
              <a:t>调整</a:t>
            </a:r>
            <a:endParaRPr lang="en-US" altLang="zh-CN" sz="2400" dirty="0" smtClean="0">
              <a:solidFill>
                <a:srgbClr val="333300"/>
              </a:solidFill>
              <a:latin typeface="黑体" pitchFamily="49" charset="-122"/>
              <a:ea typeface="黑体" pitchFamily="49" charset="-122"/>
            </a:endParaRPr>
          </a:p>
          <a:p>
            <a:r>
              <a:rPr lang="zh-CN" altLang="en-US" sz="2400" dirty="0" smtClean="0">
                <a:solidFill>
                  <a:srgbClr val="333300"/>
                </a:solidFill>
                <a:latin typeface="黑体" pitchFamily="49" charset="-122"/>
                <a:ea typeface="黑体" pitchFamily="49" charset="-122"/>
              </a:rPr>
              <a:t>辅助税种税收</a:t>
            </a:r>
            <a:r>
              <a:rPr lang="zh-CN" altLang="en-US" sz="2400" dirty="0" smtClean="0">
                <a:solidFill>
                  <a:srgbClr val="333300"/>
                </a:solidFill>
                <a:latin typeface="黑体" pitchFamily="49" charset="-122"/>
                <a:ea typeface="黑体" pitchFamily="49" charset="-122"/>
              </a:rPr>
              <a:t>收入弹性大，征收范围广</a:t>
            </a:r>
            <a:r>
              <a:rPr lang="zh-CN" altLang="en-US" sz="2400" dirty="0" smtClean="0">
                <a:solidFill>
                  <a:srgbClr val="333300"/>
                </a:solidFill>
                <a:latin typeface="黑体" pitchFamily="49" charset="-122"/>
                <a:ea typeface="黑体" pitchFamily="49" charset="-122"/>
              </a:rPr>
              <a:t>，能为国家筹措</a:t>
            </a:r>
            <a:r>
              <a:rPr lang="zh-CN" altLang="en-US" sz="2400" dirty="0" smtClean="0">
                <a:solidFill>
                  <a:srgbClr val="333300"/>
                </a:solidFill>
                <a:latin typeface="黑体" pitchFamily="49" charset="-122"/>
                <a:ea typeface="黑体" pitchFamily="49" charset="-122"/>
              </a:rPr>
              <a:t>一定的</a:t>
            </a:r>
            <a:r>
              <a:rPr lang="zh-CN" altLang="en-US" sz="2400" dirty="0" smtClean="0">
                <a:solidFill>
                  <a:srgbClr val="333300"/>
                </a:solidFill>
                <a:latin typeface="黑体" pitchFamily="49" charset="-122"/>
                <a:ea typeface="黑体" pitchFamily="49" charset="-122"/>
              </a:rPr>
              <a:t>财政资金；</a:t>
            </a:r>
            <a:endParaRPr lang="en-US" altLang="zh-CN" sz="2400" dirty="0" smtClean="0">
              <a:solidFill>
                <a:srgbClr val="333300"/>
              </a:solidFill>
              <a:latin typeface="黑体" pitchFamily="49" charset="-122"/>
              <a:ea typeface="黑体" pitchFamily="49" charset="-122"/>
            </a:endParaRPr>
          </a:p>
          <a:p>
            <a:r>
              <a:rPr lang="zh-CN" altLang="en-US" sz="2400" dirty="0" smtClean="0">
                <a:solidFill>
                  <a:srgbClr val="FF0000"/>
                </a:solidFill>
              </a:rPr>
              <a:t>        辅助</a:t>
            </a:r>
            <a:r>
              <a:rPr lang="zh-CN" altLang="en-US" sz="2400" dirty="0" smtClean="0">
                <a:solidFill>
                  <a:srgbClr val="FF0000"/>
                </a:solidFill>
              </a:rPr>
              <a:t>税种种类繁多，不便征收管理</a:t>
            </a:r>
            <a:r>
              <a:rPr lang="zh-CN" altLang="en-US" sz="2400" dirty="0" smtClean="0">
                <a:solidFill>
                  <a:srgbClr val="FF0000"/>
                </a:solidFill>
              </a:rPr>
              <a:t>，且税源</a:t>
            </a:r>
            <a:r>
              <a:rPr lang="zh-CN" altLang="en-US" sz="2400" dirty="0" smtClean="0">
                <a:solidFill>
                  <a:srgbClr val="FF0000"/>
                </a:solidFill>
              </a:rPr>
              <a:t>零星分散，征收的税金有限，难以满足国家巨额资金</a:t>
            </a:r>
            <a:r>
              <a:rPr lang="zh-CN" altLang="en-US" sz="2400" dirty="0" smtClean="0">
                <a:solidFill>
                  <a:srgbClr val="FF0000"/>
                </a:solidFill>
              </a:rPr>
              <a:t>的需求。</a:t>
            </a:r>
            <a:endParaRPr lang="zh-CN" altLang="en-US" dirty="0">
              <a:solidFill>
                <a:srgbClr val="FF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0" y="285728"/>
            <a:ext cx="5557838" cy="841375"/>
          </a:xfrm>
        </p:spPr>
        <p:txBody>
          <a:bodyPr/>
          <a:lstStyle/>
          <a:p>
            <a:pPr algn="l"/>
            <a:r>
              <a:rPr lang="zh-CN" altLang="en-US" sz="4400" b="1" dirty="0" smtClean="0">
                <a:solidFill>
                  <a:schemeClr val="tx1"/>
                </a:solidFill>
              </a:rPr>
              <a:t>观点小结</a:t>
            </a:r>
            <a:endParaRPr lang="zh-CN" altLang="en-US" sz="4400" b="1" dirty="0">
              <a:solidFill>
                <a:schemeClr val="tx1"/>
              </a:solidFill>
            </a:endParaRPr>
          </a:p>
        </p:txBody>
      </p:sp>
      <p:sp>
        <p:nvSpPr>
          <p:cNvPr id="3" name="内容占位符 2"/>
          <p:cNvSpPr>
            <a:spLocks noGrp="1"/>
          </p:cNvSpPr>
          <p:nvPr>
            <p:ph idx="1"/>
          </p:nvPr>
        </p:nvSpPr>
        <p:spPr>
          <a:xfrm>
            <a:off x="454025" y="1809750"/>
            <a:ext cx="8261379" cy="2405068"/>
          </a:xfrm>
        </p:spPr>
        <p:txBody>
          <a:bodyPr/>
          <a:lstStyle/>
          <a:p>
            <a:r>
              <a:rPr lang="zh-CN" altLang="en-US" sz="3200" dirty="0" smtClean="0">
                <a:solidFill>
                  <a:schemeClr val="tx1"/>
                </a:solidFill>
              </a:rPr>
              <a:t>税制</a:t>
            </a:r>
            <a:r>
              <a:rPr lang="zh-CN" altLang="en-US" sz="3200" dirty="0" smtClean="0">
                <a:solidFill>
                  <a:schemeClr val="tx1"/>
                </a:solidFill>
              </a:rPr>
              <a:t>结构的研究</a:t>
            </a:r>
            <a:r>
              <a:rPr lang="zh-CN" altLang="en-US" sz="3200" dirty="0" smtClean="0">
                <a:solidFill>
                  <a:schemeClr val="tx1"/>
                </a:solidFill>
              </a:rPr>
              <a:t>范围，就是包括</a:t>
            </a:r>
            <a:r>
              <a:rPr lang="zh-CN" altLang="en-US" sz="3200" dirty="0" smtClean="0">
                <a:solidFill>
                  <a:schemeClr val="tx1"/>
                </a:solidFill>
              </a:rPr>
              <a:t>主体税种的</a:t>
            </a:r>
            <a:r>
              <a:rPr lang="zh-CN" altLang="en-US" sz="3200" dirty="0" smtClean="0">
                <a:solidFill>
                  <a:schemeClr val="tx1"/>
                </a:solidFill>
              </a:rPr>
              <a:t>选择，以及</a:t>
            </a:r>
            <a:r>
              <a:rPr lang="zh-CN" altLang="en-US" sz="3200" dirty="0" smtClean="0">
                <a:solidFill>
                  <a:schemeClr val="tx1"/>
                </a:solidFill>
              </a:rPr>
              <a:t>主体税与辅助税的</a:t>
            </a:r>
            <a:r>
              <a:rPr lang="zh-CN" altLang="en-US" sz="3200" dirty="0" smtClean="0">
                <a:solidFill>
                  <a:schemeClr val="tx1"/>
                </a:solidFill>
              </a:rPr>
              <a:t>配合问题。</a:t>
            </a:r>
            <a:endParaRPr lang="zh-CN" altLang="en-US" sz="3200" dirty="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nvSpPr>
        <p:spPr>
          <a:xfrm>
            <a:off x="6937375" y="6245225"/>
            <a:ext cx="1901825" cy="476250"/>
          </a:xfrm>
          <a:prstGeom prst="rect">
            <a:avLst/>
          </a:prstGeom>
          <a:noFill/>
          <a:ln w="9525">
            <a:noFill/>
          </a:ln>
        </p:spPr>
        <p:txBody>
          <a:bodyPr/>
          <a:lstStyle/>
          <a:p>
            <a:pPr algn="r">
              <a:buClrTx/>
            </a:pPr>
            <a:fld id="{9A0DB2DC-4C9A-4742-B13C-FB6460FD3503}" type="slidenum">
              <a:rPr lang="en-US" altLang="zh-CN" sz="1400" b="1">
                <a:effectLst>
                  <a:outerShdw blurRad="38100" dist="38100" dir="2700000">
                    <a:srgbClr val="C0C0C0"/>
                  </a:outerShdw>
                </a:effectLst>
                <a:latin typeface="Arial" panose="020B0604020202020204" pitchFamily="34" charset="0"/>
                <a:ea typeface="宋体" panose="02010600030101010101" pitchFamily="2" charset="-122"/>
              </a:rPr>
              <a:pPr algn="r">
                <a:buClrTx/>
              </a:pPr>
              <a:t>9</a:t>
            </a:fld>
            <a:endParaRPr lang="en-US" altLang="zh-CN" sz="1400" b="1">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8195" name="Rectangle 3"/>
          <p:cNvSpPr>
            <a:spLocks noGrp="1" noRot="1"/>
          </p:cNvSpPr>
          <p:nvPr>
            <p:ph type="body" idx="4294967295"/>
          </p:nvPr>
        </p:nvSpPr>
        <p:spPr>
          <a:xfrm>
            <a:off x="428596" y="1571612"/>
            <a:ext cx="8450262" cy="4084637"/>
          </a:xfrm>
        </p:spPr>
        <p:txBody>
          <a:bodyPr vert="horz" wrap="square" lIns="0" tIns="0" rIns="0" bIns="0" anchor="t" anchorCtr="0"/>
          <a:lstStyle/>
          <a:p>
            <a:pPr lvl="1">
              <a:buNone/>
            </a:pPr>
            <a:r>
              <a:rPr lang="zh-CN" altLang="en-US" sz="3200" b="1" dirty="0">
                <a:effectLst>
                  <a:outerShdw blurRad="38100" dist="38100" dir="2700000">
                    <a:srgbClr val="C0C0C0"/>
                  </a:outerShdw>
                </a:effectLst>
                <a:ea typeface="仿宋_GB2312" pitchFamily="49" charset="-122"/>
              </a:rPr>
              <a:t>（二）税制结构的分类</a:t>
            </a:r>
          </a:p>
          <a:p>
            <a:pPr lvl="1">
              <a:buNone/>
            </a:pPr>
            <a:r>
              <a:rPr lang="en-US" altLang="zh-CN" sz="3200" b="1" dirty="0">
                <a:effectLst>
                  <a:outerShdw blurRad="38100" dist="38100" dir="2700000">
                    <a:srgbClr val="C0C0C0"/>
                  </a:outerShdw>
                </a:effectLst>
                <a:ea typeface="仿宋_GB2312" pitchFamily="49" charset="-122"/>
              </a:rPr>
              <a:t>  </a:t>
            </a:r>
            <a:r>
              <a:rPr lang="zh-CN" altLang="en-US" sz="2800" dirty="0">
                <a:effectLst>
                  <a:outerShdw blurRad="38100" dist="38100" dir="2700000">
                    <a:srgbClr val="C0C0C0"/>
                  </a:outerShdw>
                </a:effectLst>
                <a:ea typeface="仿宋_GB2312" pitchFamily="49" charset="-122"/>
              </a:rPr>
              <a:t>以课税对象的分类来考察税制结构，可分为单一税制和复合税制两个基本类型。</a:t>
            </a:r>
            <a:endParaRPr lang="zh-CN" altLang="en-US" sz="3200" dirty="0">
              <a:effectLst>
                <a:outerShdw blurRad="38100" dist="38100" dir="2700000">
                  <a:srgbClr val="C0C0C0"/>
                </a:outerShdw>
              </a:effectLst>
              <a:ea typeface="仿宋_GB2312" pitchFamily="49" charset="-122"/>
            </a:endParaRPr>
          </a:p>
          <a:p>
            <a:pPr lvl="2">
              <a:buNone/>
            </a:pPr>
            <a:endParaRPr lang="zh-CN" altLang="en-US" sz="3200" b="1" dirty="0">
              <a:effectLst>
                <a:outerShdw blurRad="38100" dist="38100" dir="2700000">
                  <a:srgbClr val="C0C0C0"/>
                </a:outerShdw>
              </a:effectLst>
              <a:ea typeface="仿宋_GB2312" pitchFamily="49" charset="-122"/>
            </a:endParaRPr>
          </a:p>
          <a:p>
            <a:pPr lvl="1">
              <a:buNone/>
            </a:pPr>
            <a:endParaRPr lang="en-US" altLang="zh-CN" sz="3200" b="1" dirty="0">
              <a:effectLst>
                <a:outerShdw blurRad="38100" dist="38100" dir="2700000">
                  <a:srgbClr val="C0C0C0"/>
                </a:outerShdw>
              </a:effectLst>
              <a:ea typeface="仿宋_GB2312" pitchFamily="49" charset="-122"/>
            </a:endParaRPr>
          </a:p>
        </p:txBody>
      </p:sp>
      <p:graphicFrame>
        <p:nvGraphicFramePr>
          <p:cNvPr id="8196" name="表格 8195"/>
          <p:cNvGraphicFramePr/>
          <p:nvPr/>
        </p:nvGraphicFramePr>
        <p:xfrm>
          <a:off x="1835150" y="3429000"/>
          <a:ext cx="5784850" cy="2527300"/>
        </p:xfrm>
        <a:graphic>
          <a:graphicData uri="http://schemas.openxmlformats.org/drawingml/2006/table">
            <a:tbl>
              <a:tblPr/>
              <a:tblGrid>
                <a:gridCol w="2892425"/>
                <a:gridCol w="2892425"/>
              </a:tblGrid>
              <a:tr h="126365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914400" lvl="2" indent="0">
                        <a:buFont typeface="Wingdings" panose="05000000000000000000" pitchFamily="2" charset="2"/>
                        <a:buNone/>
                      </a:pPr>
                      <a:r>
                        <a:rPr lang="zh-CN" altLang="en-US" sz="2000" b="1" dirty="0">
                          <a:effectLst>
                            <a:outerShdw blurRad="38100" dist="38100" dir="2700000">
                              <a:srgbClr val="FFFFFF"/>
                            </a:outerShdw>
                          </a:effectLst>
                          <a:ea typeface="仿宋_GB2312" pitchFamily="49" charset="-122"/>
                        </a:rPr>
                        <a:t>单一税制</a:t>
                      </a:r>
                      <a:endParaRPr lang="zh-CN" altLang="en-US" sz="2000" dirty="0">
                        <a:effectLst>
                          <a:outerShdw blurRad="38100" dist="38100" dir="2700000">
                            <a:srgbClr val="FFFFFF"/>
                          </a:outerShdw>
                        </a:effectLst>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9999"/>
                    </a:solid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dirty="0">
                          <a:effectLst>
                            <a:outerShdw blurRad="38100" dist="38100" dir="2700000">
                              <a:srgbClr val="FFFFFF"/>
                            </a:outerShdw>
                          </a:effectLst>
                          <a:ea typeface="宋体" panose="02010600030101010101" pitchFamily="2" charset="-122"/>
                        </a:rPr>
                        <a:t>以某一征税对象设置税收构成的税制结构</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9999"/>
                    </a:solidFill>
                  </a:tcPr>
                </a:tc>
              </a:tr>
              <a:tr h="1263650">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marL="914400" lvl="2" indent="0">
                        <a:buFont typeface="Wingdings" panose="05000000000000000000" pitchFamily="2" charset="2"/>
                        <a:buNone/>
                      </a:pPr>
                      <a:r>
                        <a:rPr lang="zh-CN" altLang="en-US" sz="2000" b="1">
                          <a:effectLst>
                            <a:outerShdw blurRad="38100" dist="38100" dir="2700000">
                              <a:srgbClr val="FFFFFF"/>
                            </a:outerShdw>
                          </a:effectLst>
                          <a:ea typeface="仿宋_GB2312" pitchFamily="49" charset="-122"/>
                        </a:rPr>
                        <a:t>复合税制</a:t>
                      </a:r>
                      <a:endParaRPr lang="zh-CN" altLang="en-US" sz="2000">
                        <a:effectLst>
                          <a:outerShdw blurRad="38100" dist="38100" dir="2700000">
                            <a:srgbClr val="FFFFFF"/>
                          </a:outerShdw>
                        </a:effectLst>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sz="2000" b="0" u="none" kern="1200" baseline="0">
                          <a:solidFill>
                            <a:schemeClr val="tx2"/>
                          </a:solidFill>
                          <a:latin typeface="Arial" panose="020B0604020202020204" pitchFamily="34" charset="0"/>
                        </a:defRPr>
                      </a:lvl1pPr>
                      <a:lvl2pPr marL="268605" lvl="1" indent="-2667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1800" b="0" i="0" u="none" kern="1200" baseline="0">
                          <a:solidFill>
                            <a:schemeClr val="tx1"/>
                          </a:solidFill>
                          <a:latin typeface="Arial" panose="020B0604020202020204" pitchFamily="34" charset="0"/>
                        </a:defRPr>
                      </a:lvl2pPr>
                      <a:lvl3pPr marL="551180" lvl="2" indent="-2813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3pPr>
                      <a:lvl4pPr marL="821055" lvl="3" indent="-268605"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600" b="0" i="0" u="none" kern="1200" baseline="0">
                          <a:solidFill>
                            <a:schemeClr val="tx1"/>
                          </a:solidFill>
                          <a:latin typeface="Arial" panose="020B0604020202020204" pitchFamily="34" charset="0"/>
                        </a:defRPr>
                      </a:lvl4pPr>
                      <a:lvl5pPr marL="1062355" lvl="4" indent="-24003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
                        <a:defRPr sz="1400" b="0" i="0" u="none" kern="1200" baseline="0">
                          <a:solidFill>
                            <a:schemeClr val="tx1"/>
                          </a:solidFill>
                          <a:latin typeface="Arial" panose="020B0604020202020204" pitchFamily="34" charset="0"/>
                        </a:defRPr>
                      </a:lvl5pPr>
                    </a:lstStyle>
                    <a:p>
                      <a:pPr lvl="0">
                        <a:buNone/>
                      </a:pPr>
                      <a:r>
                        <a:rPr lang="zh-CN" altLang="en-US">
                          <a:effectLst>
                            <a:outerShdw blurRad="38100" dist="38100" dir="2700000">
                              <a:srgbClr val="FFFFFF"/>
                            </a:outerShdw>
                          </a:effectLst>
                          <a:ea typeface="宋体" panose="02010600030101010101" pitchFamily="2" charset="-122"/>
                        </a:rPr>
                        <a:t>以多种征税对象设置税收构成的的税制结构</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hlink"/>
                    </a:solidFill>
                  </a:tcPr>
                </a:tc>
              </a:tr>
            </a:tbl>
          </a:graphicData>
        </a:graphic>
      </p:graphicFrame>
    </p:spTree>
  </p:cSld>
  <p:clrMapOvr>
    <a:masterClrMapping/>
  </p:clrMapOvr>
  <p:transition>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A4NzIyN2MxYTlmMzQ1NGE2MjU5NWRkMjhlOGMxYTAifQ=="/>
</p:tagLst>
</file>

<file path=ppt/theme/theme1.xml><?xml version="1.0" encoding="utf-8"?>
<a:theme xmlns:a="http://schemas.openxmlformats.org/drawingml/2006/main" name="1_Office Theme">
  <a:themeElements>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A"/>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177</TotalTime>
  <Words>4632</Words>
  <Application>WPS 演示</Application>
  <PresentationFormat>全屏显示(4:3)</PresentationFormat>
  <Paragraphs>304</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1_Office Theme</vt:lpstr>
      <vt:lpstr>幻灯片 1</vt:lpstr>
      <vt:lpstr>             目录</vt:lpstr>
      <vt:lpstr>第一节 税制结构的概念及其分类</vt:lpstr>
      <vt:lpstr>一、税制结构的概念</vt:lpstr>
      <vt:lpstr>3、主体税种的意义和主体税种的选择 </vt:lpstr>
      <vt:lpstr>主体税种的选择</vt:lpstr>
      <vt:lpstr>辅助税种</vt:lpstr>
      <vt:lpstr>观点小结</vt:lpstr>
      <vt:lpstr>幻灯片 9</vt:lpstr>
      <vt:lpstr>幻灯片 10</vt:lpstr>
      <vt:lpstr>复合税制的税制结构问题</vt:lpstr>
      <vt:lpstr>税制结构</vt:lpstr>
      <vt:lpstr> </vt:lpstr>
      <vt:lpstr>二、税制结构的主要决定因素 </vt:lpstr>
      <vt:lpstr>“最优”税制理论的疑惑？</vt:lpstr>
      <vt:lpstr>税制结构的四个决定因素 </vt:lpstr>
      <vt:lpstr>幻灯片 17</vt:lpstr>
      <vt:lpstr>幻灯片 18</vt:lpstr>
      <vt:lpstr>第二节 发达国家 与发展中国家的税制结构比较</vt:lpstr>
      <vt:lpstr>幻灯片 20</vt:lpstr>
      <vt:lpstr>幻灯片 21</vt:lpstr>
      <vt:lpstr>最新数据</vt:lpstr>
      <vt:lpstr>幻灯片 23</vt:lpstr>
      <vt:lpstr>发达国家的税制结构</vt:lpstr>
      <vt:lpstr>幻灯片 25</vt:lpstr>
      <vt:lpstr>一个现象</vt:lpstr>
      <vt:lpstr>      各类税收比重</vt:lpstr>
      <vt:lpstr>      各类税收比重</vt:lpstr>
      <vt:lpstr>       二、发展中国家的税制结构</vt:lpstr>
      <vt:lpstr>1、以商品和劳务税为主体的税制结构模式</vt:lpstr>
      <vt:lpstr>　2、以所得税为主体的税制结构模式 </vt:lpstr>
      <vt:lpstr>3、商品劳务税和所得税双主体的税制结构模式 </vt:lpstr>
      <vt:lpstr>           各类税收比重</vt:lpstr>
      <vt:lpstr>  2013年我国各类税收比重</vt:lpstr>
      <vt:lpstr>  2013年我国各类税收比重</vt:lpstr>
      <vt:lpstr>2013年我国各类税收比重</vt:lpstr>
      <vt:lpstr>  2013年我国各类税收比重</vt:lpstr>
      <vt:lpstr>   2013年我国各类税收比重</vt:lpstr>
      <vt:lpstr>数据更新2021年</vt:lpstr>
      <vt:lpstr>数据更新</vt:lpstr>
      <vt:lpstr>数据更新</vt:lpstr>
      <vt:lpstr>数据更新</vt:lpstr>
      <vt:lpstr>观点小结</vt:lpstr>
      <vt:lpstr>幻灯片 44</vt:lpstr>
      <vt:lpstr>三、发达国家和发展中国家税制结构差异的主要因素</vt:lpstr>
      <vt:lpstr>经济发展阶段的制约</vt:lpstr>
      <vt:lpstr>经济发展阶段的制约</vt:lpstr>
      <vt:lpstr>幻灯片 48</vt:lpstr>
      <vt:lpstr>公平与效率</vt:lpstr>
      <vt:lpstr>公平与效率</vt:lpstr>
      <vt:lpstr>幻灯片 51</vt:lpstr>
      <vt:lpstr>幻灯片 52</vt:lpstr>
      <vt:lpstr>幻灯片 53</vt:lpstr>
      <vt:lpstr>第三节 税制改革</vt:lpstr>
      <vt:lpstr>1994年的税制改革</vt:lpstr>
      <vt:lpstr>税改</vt:lpstr>
    </vt:vector>
  </TitlesOfParts>
  <Company>厦门大学经济学院财政系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税制结构和税收制度改革</dc:title>
  <dc:creator>陈唯</dc:creator>
  <cp:lastModifiedBy>duyun</cp:lastModifiedBy>
  <cp:revision>381</cp:revision>
  <dcterms:created xsi:type="dcterms:W3CDTF">2007-10-07T02:57:00Z</dcterms:created>
  <dcterms:modified xsi:type="dcterms:W3CDTF">2023-10-16T14:59:44Z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7EAF6B6B24094DEBBC30CDB790EE41C0</vt:lpwstr>
  </property>
</Properties>
</file>