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9"/>
  </p:notesMasterIdLst>
  <p:handoutMasterIdLst>
    <p:handoutMasterId r:id="rId50"/>
  </p:handoutMasterIdLst>
  <p:sldIdLst>
    <p:sldId id="429" r:id="rId2"/>
    <p:sldId id="378" r:id="rId3"/>
    <p:sldId id="262" r:id="rId4"/>
    <p:sldId id="457" r:id="rId5"/>
    <p:sldId id="459" r:id="rId6"/>
    <p:sldId id="462" r:id="rId7"/>
    <p:sldId id="463" r:id="rId8"/>
    <p:sldId id="264" r:id="rId9"/>
    <p:sldId id="466" r:id="rId10"/>
    <p:sldId id="468" r:id="rId11"/>
    <p:sldId id="470" r:id="rId12"/>
    <p:sldId id="471" r:id="rId13"/>
    <p:sldId id="548" r:id="rId14"/>
    <p:sldId id="271" r:id="rId15"/>
    <p:sldId id="477" r:id="rId16"/>
    <p:sldId id="478" r:id="rId17"/>
    <p:sldId id="480" r:id="rId18"/>
    <p:sldId id="540" r:id="rId19"/>
    <p:sldId id="541" r:id="rId20"/>
    <p:sldId id="550" r:id="rId21"/>
    <p:sldId id="543" r:id="rId22"/>
    <p:sldId id="489" r:id="rId23"/>
    <p:sldId id="490" r:id="rId24"/>
    <p:sldId id="496" r:id="rId25"/>
    <p:sldId id="497" r:id="rId26"/>
    <p:sldId id="498" r:id="rId27"/>
    <p:sldId id="544" r:id="rId28"/>
    <p:sldId id="502" r:id="rId29"/>
    <p:sldId id="508" r:id="rId30"/>
    <p:sldId id="509" r:id="rId31"/>
    <p:sldId id="545" r:id="rId32"/>
    <p:sldId id="513" r:id="rId33"/>
    <p:sldId id="516" r:id="rId34"/>
    <p:sldId id="517" r:id="rId35"/>
    <p:sldId id="518" r:id="rId36"/>
    <p:sldId id="519" r:id="rId37"/>
    <p:sldId id="520" r:id="rId38"/>
    <p:sldId id="521" r:id="rId39"/>
    <p:sldId id="524" r:id="rId40"/>
    <p:sldId id="526" r:id="rId41"/>
    <p:sldId id="528" r:id="rId42"/>
    <p:sldId id="530" r:id="rId43"/>
    <p:sldId id="546" r:id="rId44"/>
    <p:sldId id="346" r:id="rId45"/>
    <p:sldId id="287" r:id="rId46"/>
    <p:sldId id="551" r:id="rId47"/>
    <p:sldId id="55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 id="2" name="Rakshit, Nikhil" initials="RN" lastIdx="9" clrIdx="1">
    <p:extLst>
      <p:ext uri="{19B8F6BF-5375-455C-9EA6-DF929625EA0E}">
        <p15:presenceInfo xmlns:p15="http://schemas.microsoft.com/office/powerpoint/2012/main" userId="S-1-5-21-1085031214-2000478354-839522115-3592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1581"/>
    <a:srgbClr val="99008C"/>
    <a:srgbClr val="007FA3"/>
    <a:srgbClr val="82007C"/>
    <a:srgbClr val="96008F"/>
    <a:srgbClr val="008000"/>
    <a:srgbClr val="595375"/>
    <a:srgbClr val="6B638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33" autoAdjust="0"/>
    <p:restoredTop sz="92473" autoAdjust="0"/>
  </p:normalViewPr>
  <p:slideViewPr>
    <p:cSldViewPr>
      <p:cViewPr varScale="1">
        <p:scale>
          <a:sx n="103" d="100"/>
          <a:sy n="103" d="100"/>
        </p:scale>
        <p:origin x="1544" y="176"/>
      </p:cViewPr>
      <p:guideLst>
        <p:guide orient="horz" pos="2160"/>
        <p:guide pos="2880"/>
      </p:guideLst>
    </p:cSldViewPr>
  </p:slideViewPr>
  <p:outlineViewPr>
    <p:cViewPr>
      <p:scale>
        <a:sx n="33" d="100"/>
        <a:sy n="33" d="100"/>
      </p:scale>
      <p:origin x="0" y="-16368"/>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3/6/24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3/6/24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32365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Similarly </a:t>
            </a:r>
            <a:r>
              <a:rPr lang="zh-CN" altLang="en-US" dirty="0"/>
              <a:t>类似地</a:t>
            </a:r>
          </a:p>
        </p:txBody>
      </p:sp>
      <p:sp>
        <p:nvSpPr>
          <p:cNvPr id="4" name="灯片编号占位符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815530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If </a:t>
            </a:r>
            <a:r>
              <a:rPr lang="en-US" altLang="en-US" sz="1200" i="1" dirty="0" err="1">
                <a:ea typeface="ヒラギノ角ゴ Pro W3" pitchFamily="-84" charset="-128"/>
              </a:rPr>
              <a:t>a</a:t>
            </a:r>
            <a:r>
              <a:rPr lang="en-US" altLang="en-US" sz="1200" i="1" baseline="-25000" dirty="0" err="1">
                <a:ea typeface="ヒラギノ角ゴ Pro W3" pitchFamily="-84" charset="-128"/>
              </a:rPr>
              <a:t>LC</a:t>
            </a:r>
            <a:r>
              <a:rPr lang="en-US" altLang="en-US" sz="1200" dirty="0">
                <a:ea typeface="ヒラギノ角ゴ Pro W3" pitchFamily="-84" charset="-128"/>
              </a:rPr>
              <a:t> &lt; </a:t>
            </a:r>
            <a:r>
              <a:rPr lang="en-US" altLang="en-US" sz="1200" i="1" dirty="0">
                <a:ea typeface="ヒラギノ角ゴ Pro W3" pitchFamily="-84" charset="-128"/>
              </a:rPr>
              <a:t>a</a:t>
            </a:r>
            <a:r>
              <a:rPr lang="en-US" altLang="en-US" sz="1200" baseline="30000" dirty="0">
                <a:ea typeface="ヒラギノ角ゴ Pro W3" pitchFamily="-84" charset="-128"/>
              </a:rPr>
              <a:t>*</a:t>
            </a:r>
            <a:r>
              <a:rPr lang="en-US" altLang="en-US" sz="1200" i="1" baseline="-25000" dirty="0">
                <a:ea typeface="ヒラギノ角ゴ Pro W3" pitchFamily="-84" charset="-128"/>
              </a:rPr>
              <a:t>LC</a:t>
            </a:r>
            <a:r>
              <a:rPr lang="en-US" altLang="en-US" sz="1200" baseline="-25000" dirty="0">
                <a:ea typeface="ヒラギノ角ゴ Pro W3" pitchFamily="-84" charset="-128"/>
              </a:rPr>
              <a:t> </a:t>
            </a:r>
            <a:r>
              <a:rPr lang="en-US" altLang="zh-CN" sz="1200" dirty="0"/>
              <a:t>, Home labor is more efficient than Foreign in producing cheese. Does that guarantee that Home should export cheese?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Comparative advantage, not absolute advantage, determines the pattern of trade (more about this distinction later).</a:t>
            </a:r>
          </a:p>
        </p:txBody>
      </p:sp>
      <p:sp>
        <p:nvSpPr>
          <p:cNvPr id="4" name="灯片编号占位符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060316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绕口</a:t>
            </a:r>
            <a:r>
              <a:rPr lang="en-US" altLang="zh-CN" dirty="0"/>
              <a:t>: Wrap   </a:t>
            </a:r>
            <a:r>
              <a:rPr lang="zh-CN" altLang="en-US" dirty="0"/>
              <a:t>混乱</a:t>
            </a:r>
            <a:r>
              <a:rPr lang="en-US" altLang="zh-CN" dirty="0"/>
              <a:t>: confusion</a:t>
            </a:r>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106345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补偿金 </a:t>
            </a:r>
            <a:r>
              <a:rPr lang="en-US" altLang="zh-CN" dirty="0"/>
              <a:t>Compensation    </a:t>
            </a:r>
            <a:r>
              <a:rPr lang="zh-CN" altLang="en-US" dirty="0"/>
              <a:t>无限大 </a:t>
            </a:r>
            <a:r>
              <a:rPr lang="en-US" altLang="zh-CN" dirty="0"/>
              <a:t>Unlimited , infinite</a:t>
            </a:r>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942599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ea typeface="ヒラギノ角ゴ Pro W3" pitchFamily="-84" charset="-128"/>
              </a:rPr>
              <a:t>要考虑“其他的选择方案是什么？”</a:t>
            </a:r>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30292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49127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0C6E512C-F750-3F61-301E-C5B5628DA5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627A660-B86F-4D04-9544-E63499E90516}" type="slidenum">
              <a:rPr lang="zh-CN" altLang="en-US"/>
              <a:pPr>
                <a:spcBef>
                  <a:spcPct val="0"/>
                </a:spcBef>
              </a:pPr>
              <a:t>3</a:t>
            </a:fld>
            <a:endParaRPr lang="en-US" altLang="zh-CN"/>
          </a:p>
        </p:txBody>
      </p:sp>
      <p:sp>
        <p:nvSpPr>
          <p:cNvPr id="9219" name="Rectangle 2">
            <a:extLst>
              <a:ext uri="{FF2B5EF4-FFF2-40B4-BE49-F238E27FC236}">
                <a16:creationId xmlns:a16="http://schemas.microsoft.com/office/drawing/2014/main" id="{540C8300-0E00-9EED-14F9-F949F4F48BCC}"/>
              </a:ext>
            </a:extLst>
          </p:cNvPr>
          <p:cNvSpPr>
            <a:spLocks noGrp="1" noRot="1" noChangeAspect="1" noChangeArrowheads="1" noTextEdit="1"/>
          </p:cNvSpPr>
          <p:nvPr>
            <p:ph type="sldImg"/>
          </p:nvPr>
        </p:nvSpPr>
        <p:spPr>
          <a:solidFill>
            <a:srgbClr val="FFFFFF"/>
          </a:solidFill>
          <a:ln/>
        </p:spPr>
      </p:sp>
      <p:sp>
        <p:nvSpPr>
          <p:cNvPr id="9220" name="Rectangle 3">
            <a:extLst>
              <a:ext uri="{FF2B5EF4-FFF2-40B4-BE49-F238E27FC236}">
                <a16:creationId xmlns:a16="http://schemas.microsoft.com/office/drawing/2014/main" id="{5E78F11B-9551-3981-C047-05E999819CCC}"/>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第二部分采用 </a:t>
            </a:r>
            <a:r>
              <a:rPr lang="en-US" altLang="zh-CN" dirty="0"/>
              <a:t>Pop Quiz</a:t>
            </a:r>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65369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en-US" sz="2400" dirty="0">
                <a:ea typeface="ヒラギノ角ゴ Pro W3" pitchFamily="-84" charset="-128"/>
              </a:rPr>
              <a:t>Have the United States stop growing roses and use those resources to make 100,000 computers instead. Have Colombia stop making 30,000 computers and grow roses instead.</a:t>
            </a:r>
          </a:p>
          <a:p>
            <a:pPr lvl="1"/>
            <a:endParaRPr lang="en-US" altLang="en-US" sz="2400" dirty="0">
              <a:ea typeface="ヒラギノ角ゴ Pro W3" pitchFamily="-84" charset="-128"/>
            </a:endParaRPr>
          </a:p>
          <a:p>
            <a:pPr lvl="1"/>
            <a:r>
              <a:rPr lang="en-US" altLang="en-US" sz="2400" dirty="0">
                <a:ea typeface="ヒラギノ角ゴ Pro W3" pitchFamily="-84" charset="-128"/>
              </a:rPr>
              <a:t>If produce goods in which have a comparative advantage (the United States produces computers and Colombia roses), they could still consume the same 10 million roses, but could consume 100,000 − 30,000 = 70,000 more computers.</a:t>
            </a:r>
          </a:p>
        </p:txBody>
      </p:sp>
      <p:sp>
        <p:nvSpPr>
          <p:cNvPr id="4" name="灯片编号占位符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729402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DC337BC5-5D95-F441-FAE3-1ACC927779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4DEB9B2-EB45-4988-A8E0-8078D6E0D62D}" type="slidenum">
              <a:rPr lang="zh-CN" altLang="en-US"/>
              <a:pPr>
                <a:spcBef>
                  <a:spcPct val="0"/>
                </a:spcBef>
              </a:pPr>
              <a:t>8</a:t>
            </a:fld>
            <a:endParaRPr lang="en-US" altLang="zh-CN"/>
          </a:p>
        </p:txBody>
      </p:sp>
      <p:sp>
        <p:nvSpPr>
          <p:cNvPr id="31747" name="Rectangle 2">
            <a:extLst>
              <a:ext uri="{FF2B5EF4-FFF2-40B4-BE49-F238E27FC236}">
                <a16:creationId xmlns:a16="http://schemas.microsoft.com/office/drawing/2014/main" id="{E7A75FF6-B191-982C-CEFF-54CC14EF59C9}"/>
              </a:ext>
            </a:extLst>
          </p:cNvPr>
          <p:cNvSpPr>
            <a:spLocks noGrp="1" noRot="1" noChangeAspect="1" noChangeArrowheads="1" noTextEdit="1"/>
          </p:cNvSpPr>
          <p:nvPr>
            <p:ph type="sldImg"/>
          </p:nvPr>
        </p:nvSpPr>
        <p:spPr>
          <a:solidFill>
            <a:srgbClr val="FFFFFF"/>
          </a:solidFill>
          <a:ln/>
        </p:spPr>
      </p:sp>
      <p:sp>
        <p:nvSpPr>
          <p:cNvPr id="31748" name="Rectangle 3">
            <a:extLst>
              <a:ext uri="{FF2B5EF4-FFF2-40B4-BE49-F238E27FC236}">
                <a16:creationId xmlns:a16="http://schemas.microsoft.com/office/drawing/2014/main" id="{F20399FC-A2EF-2F29-D853-BDA82804136E}"/>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This is a statement about possibilities—not about what will actually happen.</a:t>
            </a:r>
          </a:p>
          <a:p>
            <a:r>
              <a:rPr lang="en-US" altLang="zh-CN" sz="1200" b="0" i="0" u="none" strike="noStrike" kern="1200" baseline="0" dirty="0">
                <a:solidFill>
                  <a:schemeClr val="tx1"/>
                </a:solidFill>
                <a:latin typeface="+mn-lt"/>
                <a:ea typeface="+mn-ea"/>
                <a:cs typeface="+mn-cs"/>
              </a:rPr>
              <a:t>international production and trade are determined in the marketplace, where supply and demand rule</a:t>
            </a:r>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687848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问题用于</a:t>
            </a:r>
            <a:r>
              <a:rPr lang="en-US" altLang="zh-CN" dirty="0"/>
              <a:t>Pop quiz</a:t>
            </a:r>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304582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8AF21DC-065A-950C-7DD4-E9BB9FD7A7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57F13A7-0A47-4922-BB93-1D82C15629C5}" type="slidenum">
              <a:rPr lang="zh-CN" altLang="en-US"/>
              <a:pPr>
                <a:spcBef>
                  <a:spcPct val="0"/>
                </a:spcBef>
              </a:pPr>
              <a:t>14</a:t>
            </a:fld>
            <a:endParaRPr lang="en-US" altLang="zh-CN"/>
          </a:p>
        </p:txBody>
      </p:sp>
      <p:sp>
        <p:nvSpPr>
          <p:cNvPr id="49155" name="Rectangle 2">
            <a:extLst>
              <a:ext uri="{FF2B5EF4-FFF2-40B4-BE49-F238E27FC236}">
                <a16:creationId xmlns:a16="http://schemas.microsoft.com/office/drawing/2014/main" id="{A7DD6095-19EB-D362-5EA3-F040D67B508A}"/>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CE073B5E-1E48-F410-DBBE-E642CAA2E1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2"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04280" y="6478010"/>
            <a:ext cx="2133600" cy="182880"/>
          </a:xfrm>
        </p:spPr>
        <p:txBody>
          <a:bodyPr/>
          <a:lstStyle/>
          <a:p>
            <a:fld id="{A9DF6EFB-3F44-496C-A842-1E0B3D3B975A}" type="datetimeFigureOut">
              <a:rPr lang="en-US" smtClean="0"/>
              <a:pPr/>
              <a:t>3/6/24</a:t>
            </a:fld>
            <a:endParaRPr lang="en-US" dirty="0"/>
          </a:p>
        </p:txBody>
      </p:sp>
      <p:sp>
        <p:nvSpPr>
          <p:cNvPr id="6" name="Slide Number Placeholder 5"/>
          <p:cNvSpPr>
            <a:spLocks noGrp="1"/>
          </p:cNvSpPr>
          <p:nvPr>
            <p:ph type="sldNum" sz="quarter" idx="12"/>
          </p:nvPr>
        </p:nvSpPr>
        <p:spPr>
          <a:xfrm>
            <a:off x="8469313" y="6473824"/>
            <a:ext cx="551783" cy="182880"/>
          </a:xfrm>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7844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zh-CN" altLang="en-US"/>
              <a:t>单击此处编辑母版标题样式</a:t>
            </a:r>
            <a:endParaRPr lang="en-US" dirty="0"/>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3/6/24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37548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3/6/24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spTree>
    <p:extLst>
      <p:ext uri="{BB962C8B-B14F-4D97-AF65-F5344CB8AC3E}">
        <p14:creationId xmlns:p14="http://schemas.microsoft.com/office/powerpoint/2010/main" val="114540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D40BC864-FD30-6FA6-9CD7-C57E5166E7BD}"/>
              </a:ext>
            </a:extLst>
          </p:cNvPr>
          <p:cNvSpPr>
            <a:spLocks noGrp="1" noChangeArrowheads="1"/>
          </p:cNvSpPr>
          <p:nvPr>
            <p:ph type="dt" sz="half" idx="10"/>
          </p:nvPr>
        </p:nvSpPr>
        <p:spPr>
          <a:ln/>
        </p:spPr>
        <p:txBody>
          <a:bodyPr/>
          <a:lstStyle>
            <a:lvl1pPr>
              <a:defRPr/>
            </a:lvl1pPr>
          </a:lstStyle>
          <a:p>
            <a:fld id="{A9DF6EFB-3F44-496C-A842-1E0B3D3B975A}" type="datetimeFigureOut">
              <a:rPr lang="en-US" smtClean="0"/>
              <a:pPr/>
              <a:t>3/6/24</a:t>
            </a:fld>
            <a:endParaRPr lang="en-US" dirty="0"/>
          </a:p>
        </p:txBody>
      </p:sp>
      <p:sp>
        <p:nvSpPr>
          <p:cNvPr id="5" name="Rectangle 12">
            <a:extLst>
              <a:ext uri="{FF2B5EF4-FFF2-40B4-BE49-F238E27FC236}">
                <a16:creationId xmlns:a16="http://schemas.microsoft.com/office/drawing/2014/main" id="{6FE40CA7-BAE4-1694-F43B-54161AC40AB3}"/>
              </a:ext>
            </a:extLst>
          </p:cNvPr>
          <p:cNvSpPr>
            <a:spLocks noGrp="1" noChangeArrowheads="1"/>
          </p:cNvSpPr>
          <p:nvPr>
            <p:ph type="ftr" sz="quarter" idx="11"/>
          </p:nvPr>
        </p:nvSpPr>
        <p:spPr>
          <a:xfrm>
            <a:off x="3952751" y="6096874"/>
            <a:ext cx="3829297" cy="279915"/>
          </a:xfrm>
          <a:prstGeom prst="rect">
            <a:avLst/>
          </a:prstGeom>
          <a:ln/>
        </p:spPr>
        <p:txBody>
          <a:bodyPr/>
          <a:lstStyle>
            <a:lvl1pPr>
              <a:defRPr/>
            </a:lvl1pPr>
          </a:lstStyle>
          <a:p>
            <a:endParaRPr lang="en-US" dirty="0"/>
          </a:p>
        </p:txBody>
      </p:sp>
      <p:sp>
        <p:nvSpPr>
          <p:cNvPr id="6" name="Rectangle 13">
            <a:extLst>
              <a:ext uri="{FF2B5EF4-FFF2-40B4-BE49-F238E27FC236}">
                <a16:creationId xmlns:a16="http://schemas.microsoft.com/office/drawing/2014/main" id="{A0B2F904-717E-EA24-2B1C-2D79CE57BEF5}"/>
              </a:ext>
            </a:extLst>
          </p:cNvPr>
          <p:cNvSpPr>
            <a:spLocks noGrp="1" noChangeArrowheads="1"/>
          </p:cNvSpPr>
          <p:nvPr>
            <p:ph type="sldNum" sz="quarter" idx="12"/>
          </p:nvPr>
        </p:nvSpPr>
        <p:spPr>
          <a:ln/>
        </p:spPr>
        <p:txBody>
          <a:bodyPr/>
          <a:lstStyle>
            <a:lvl1pPr>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1573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3BA6B6D4-85E9-AE3A-382D-9CA020D821E5}"/>
              </a:ext>
            </a:extLst>
          </p:cNvPr>
          <p:cNvSpPr>
            <a:spLocks noGrp="1" noChangeArrowheads="1"/>
          </p:cNvSpPr>
          <p:nvPr>
            <p:ph type="dt" sz="half" idx="10"/>
          </p:nvPr>
        </p:nvSpPr>
        <p:spPr>
          <a:ln/>
        </p:spPr>
        <p:txBody>
          <a:bodyPr/>
          <a:lstStyle>
            <a:lvl1pPr>
              <a:defRPr/>
            </a:lvl1pPr>
          </a:lstStyle>
          <a:p>
            <a:fld id="{A9DF6EFB-3F44-496C-A842-1E0B3D3B975A}" type="datetimeFigureOut">
              <a:rPr lang="en-US" smtClean="0"/>
              <a:pPr/>
              <a:t>3/6/24</a:t>
            </a:fld>
            <a:endParaRPr lang="en-US" dirty="0"/>
          </a:p>
        </p:txBody>
      </p:sp>
      <p:sp>
        <p:nvSpPr>
          <p:cNvPr id="3" name="Rectangle 12">
            <a:extLst>
              <a:ext uri="{FF2B5EF4-FFF2-40B4-BE49-F238E27FC236}">
                <a16:creationId xmlns:a16="http://schemas.microsoft.com/office/drawing/2014/main" id="{5C58400D-B6B0-5C96-249F-4B9D1ED3648A}"/>
              </a:ext>
            </a:extLst>
          </p:cNvPr>
          <p:cNvSpPr>
            <a:spLocks noGrp="1" noChangeArrowheads="1"/>
          </p:cNvSpPr>
          <p:nvPr>
            <p:ph type="ftr" sz="quarter" idx="11"/>
          </p:nvPr>
        </p:nvSpPr>
        <p:spPr>
          <a:xfrm>
            <a:off x="3952751" y="6096874"/>
            <a:ext cx="3829297" cy="279915"/>
          </a:xfrm>
          <a:prstGeom prst="rect">
            <a:avLst/>
          </a:prstGeom>
          <a:ln/>
        </p:spPr>
        <p:txBody>
          <a:bodyPr/>
          <a:lstStyle>
            <a:lvl1pPr>
              <a:defRPr/>
            </a:lvl1pPr>
          </a:lstStyle>
          <a:p>
            <a:endParaRPr lang="en-US" dirty="0"/>
          </a:p>
        </p:txBody>
      </p:sp>
      <p:sp>
        <p:nvSpPr>
          <p:cNvPr id="4" name="Rectangle 13">
            <a:extLst>
              <a:ext uri="{FF2B5EF4-FFF2-40B4-BE49-F238E27FC236}">
                <a16:creationId xmlns:a16="http://schemas.microsoft.com/office/drawing/2014/main" id="{698FAB4E-C969-248D-D50A-B2272A67DB64}"/>
              </a:ext>
            </a:extLst>
          </p:cNvPr>
          <p:cNvSpPr>
            <a:spLocks noGrp="1" noChangeArrowheads="1"/>
          </p:cNvSpPr>
          <p:nvPr>
            <p:ph type="sldNum" sz="quarter" idx="12"/>
          </p:nvPr>
        </p:nvSpPr>
        <p:spPr>
          <a:ln/>
        </p:spPr>
        <p:txBody>
          <a:bodyPr/>
          <a:lstStyle>
            <a:lvl1pPr>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655174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3/6/24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247563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304799"/>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133601"/>
            <a:ext cx="8229600" cy="322052"/>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3/6/24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2"/>
          <p:cNvSpPr>
            <a:spLocks noGrp="1"/>
          </p:cNvSpPr>
          <p:nvPr>
            <p:ph idx="14"/>
          </p:nvPr>
        </p:nvSpPr>
        <p:spPr>
          <a:xfrm>
            <a:off x="457200" y="2666999"/>
            <a:ext cx="8229600" cy="38100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259346"/>
            <a:ext cx="8229600" cy="322054"/>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3792746"/>
            <a:ext cx="8229600" cy="322054"/>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7"/>
          </p:nvPr>
        </p:nvSpPr>
        <p:spPr>
          <a:xfrm>
            <a:off x="457200" y="4267200"/>
            <a:ext cx="82296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8"/>
          </p:nvPr>
        </p:nvSpPr>
        <p:spPr>
          <a:xfrm>
            <a:off x="457200" y="4800600"/>
            <a:ext cx="8229600" cy="4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9"/>
          </p:nvPr>
        </p:nvSpPr>
        <p:spPr>
          <a:xfrm>
            <a:off x="457200" y="5410200"/>
            <a:ext cx="8229600" cy="4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253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a:prstGeom prst="rect">
            <a:avLst/>
          </a:prstGeo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3/6/24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3/6/24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3/6/24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3/6/24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zh-CN" altLang="en-US"/>
              <a:t>单击此处编辑母版标题样式</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a:prstGeom prst="rect">
            <a:avLst/>
          </a:prstGeom>
        </p:spPr>
        <p:txBody>
          <a:bodyPr/>
          <a:lstStyle/>
          <a:p>
            <a:endParaRPr lang="en-US" dirty="0"/>
          </a:p>
        </p:txBody>
      </p:sp>
      <p:pic>
        <p:nvPicPr>
          <p:cNvPr id="12" name="Picture 11"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668387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3/6/24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3/6/24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3/6/24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a:prstGeom prst="rect">
            <a:avLst/>
          </a:prstGeom>
        </p:spPr>
        <p:txBody>
          <a:bodyPr/>
          <a:lstStyle/>
          <a:p>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12949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a:p>
        </p:txBody>
      </p:sp>
      <p:sp>
        <p:nvSpPr>
          <p:cNvPr id="5" name="日期占位符 4">
            <a:extLst>
              <a:ext uri="{FF2B5EF4-FFF2-40B4-BE49-F238E27FC236}">
                <a16:creationId xmlns:a16="http://schemas.microsoft.com/office/drawing/2014/main" id="{782E1F33-96F7-9302-BCB2-F9A9442A0E79}"/>
              </a:ext>
            </a:extLst>
          </p:cNvPr>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EBCA84B9-8FFB-B2B7-2564-272A8FCA9485}"/>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72823471-717C-A6BC-DBCC-B83A14191B8D}"/>
              </a:ext>
            </a:extLst>
          </p:cNvPr>
          <p:cNvSpPr>
            <a:spLocks noGrp="1"/>
          </p:cNvSpPr>
          <p:nvPr>
            <p:ph type="sldNum" sz="quarter" idx="12"/>
          </p:nvPr>
        </p:nvSpPr>
        <p:spPr>
          <a:xfrm>
            <a:off x="6553200" y="6248400"/>
            <a:ext cx="1905000" cy="457200"/>
          </a:xfrm>
        </p:spPr>
        <p:txBody>
          <a:bodyPr/>
          <a:lstStyle>
            <a:lvl1pPr>
              <a:defRPr/>
            </a:lvl1pPr>
          </a:lstStyle>
          <a:p>
            <a:fld id="{987C4B98-6140-44C7-AB67-A582729FC852}" type="slidenum">
              <a:rPr lang="en-US" altLang="zh-CN"/>
              <a:pPr/>
              <a:t>‹#›</a:t>
            </a:fld>
            <a:endParaRPr lang="en-US" altLang="zh-CN"/>
          </a:p>
        </p:txBody>
      </p:sp>
    </p:spTree>
    <p:extLst>
      <p:ext uri="{BB962C8B-B14F-4D97-AF65-F5344CB8AC3E}">
        <p14:creationId xmlns:p14="http://schemas.microsoft.com/office/powerpoint/2010/main" val="413175372"/>
      </p:ext>
    </p:extLst>
  </p:cSld>
  <p:clrMapOvr>
    <a:masterClrMapping/>
  </p:clrMapOvr>
  <p:transition spd="slow">
    <p:random/>
    <p:sndAc>
      <p:stSnd>
        <p:snd r:embed="rId1" name="camera.wav"/>
      </p:stSnd>
    </p:sndAc>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9EDCEE3-4D1C-5180-D7A1-691C9EB160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13ED081-363B-250C-2A9D-53A05042ABE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2EEEC72-7706-1FF5-5035-B6C054AD7DFD}"/>
              </a:ext>
            </a:extLst>
          </p:cNvPr>
          <p:cNvSpPr>
            <a:spLocks noGrp="1" noChangeArrowheads="1"/>
          </p:cNvSpPr>
          <p:nvPr>
            <p:ph type="sldNum" sz="quarter" idx="12"/>
          </p:nvPr>
        </p:nvSpPr>
        <p:spPr>
          <a:ln/>
        </p:spPr>
        <p:txBody>
          <a:bodyPr/>
          <a:lstStyle>
            <a:lvl1pPr>
              <a:defRPr/>
            </a:lvl1pPr>
          </a:lstStyle>
          <a:p>
            <a:fld id="{FD3E90F6-271E-4783-B656-8D1B7082D15C}" type="slidenum">
              <a:rPr lang="zh-CN" altLang="en-US"/>
              <a:pPr/>
              <a:t>‹#›</a:t>
            </a:fld>
            <a:endParaRPr lang="en-US" altLang="zh-CN"/>
          </a:p>
        </p:txBody>
      </p:sp>
    </p:spTree>
    <p:extLst>
      <p:ext uri="{BB962C8B-B14F-4D97-AF65-F5344CB8AC3E}">
        <p14:creationId xmlns:p14="http://schemas.microsoft.com/office/powerpoint/2010/main" val="326945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zh-CN" altLang="en-US"/>
              <a:t>单击此处编辑母版标题样式</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Tree>
    <p:extLst>
      <p:ext uri="{BB962C8B-B14F-4D97-AF65-F5344CB8AC3E}">
        <p14:creationId xmlns:p14="http://schemas.microsoft.com/office/powerpoint/2010/main" val="158485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Footer Placeholder 4"/>
          <p:cNvSpPr>
            <a:spLocks noGrp="1"/>
          </p:cNvSpPr>
          <p:nvPr>
            <p:ph type="ftr" sz="quarter" idx="11"/>
          </p:nvPr>
        </p:nvSpPr>
        <p:spPr>
          <a:xfrm>
            <a:off x="5656597" y="6413711"/>
            <a:ext cx="3030203" cy="271023"/>
          </a:xfrm>
          <a:prstGeom prst="rect">
            <a:avLst/>
          </a:prstGeom>
        </p:spPr>
        <p:txBody>
          <a:bodyPr/>
          <a:lstStyle/>
          <a:p>
            <a:endParaRPr lang="en-US" dirty="0"/>
          </a:p>
        </p:txBody>
      </p:sp>
      <p:sp>
        <p:nvSpPr>
          <p:cNvPr id="2" name="页脚占位符 4">
            <a:extLst>
              <a:ext uri="{FF2B5EF4-FFF2-40B4-BE49-F238E27FC236}">
                <a16:creationId xmlns:a16="http://schemas.microsoft.com/office/drawing/2014/main" id="{1392DA05-0538-A6C0-F671-E0BC06C8687E}"/>
              </a:ext>
            </a:extLst>
          </p:cNvPr>
          <p:cNvSpPr txBox="1">
            <a:spLocks/>
          </p:cNvSpPr>
          <p:nvPr/>
        </p:nvSpPr>
        <p:spPr>
          <a:xfrm>
            <a:off x="5867400" y="6393376"/>
            <a:ext cx="3124200" cy="281909"/>
          </a:xfrm>
          <a:prstGeom prst="rect">
            <a:avLst/>
          </a:prstGeom>
        </p:spPr>
        <p:txBody>
          <a:bodyPr vert="horz" lIns="0" tIns="0" rIns="0" bIns="0" rtlCol="0" anchor="b"/>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1">
                <a:solidFill>
                  <a:srgbClr val="007FA3"/>
                </a:solidFill>
                <a:latin typeface="Comic Sans MS" panose="030F0702030302020204" pitchFamily="66" charset="0"/>
              </a:rPr>
              <a:t>International Economics: Theory and Policy</a:t>
            </a:r>
            <a:endParaRPr lang="en-US" b="1" dirty="0">
              <a:solidFill>
                <a:srgbClr val="007FA3"/>
              </a:solidFill>
              <a:latin typeface="Comic Sans MS" panose="030F0702030302020204" pitchFamily="66" charset="0"/>
            </a:endParaRPr>
          </a:p>
        </p:txBody>
      </p:sp>
    </p:spTree>
    <p:extLst>
      <p:ext uri="{BB962C8B-B14F-4D97-AF65-F5344CB8AC3E}">
        <p14:creationId xmlns:p14="http://schemas.microsoft.com/office/powerpoint/2010/main" val="72871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3/6/24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5698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3/6/24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pic>
        <p:nvPicPr>
          <p:cNvPr id="3" name="Picture 8" descr="Pearson Logo">
            <a:extLst>
              <a:ext uri="{FF2B5EF4-FFF2-40B4-BE49-F238E27FC236}">
                <a16:creationId xmlns:a16="http://schemas.microsoft.com/office/drawing/2014/main" id="{28AD65F0-4F79-B4F6-79E4-693C0A4482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5" name="TextBox 13">
            <a:extLst>
              <a:ext uri="{FF2B5EF4-FFF2-40B4-BE49-F238E27FC236}">
                <a16:creationId xmlns:a16="http://schemas.microsoft.com/office/drawing/2014/main" id="{373D2BA3-B6BB-DAFA-23EA-156C1BD35A4F}"/>
              </a:ext>
            </a:extLst>
          </p:cNvPr>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spTree>
    <p:extLst>
      <p:ext uri="{BB962C8B-B14F-4D97-AF65-F5344CB8AC3E}">
        <p14:creationId xmlns:p14="http://schemas.microsoft.com/office/powerpoint/2010/main" val="243767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3/6/24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3453532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3/6/24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86896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3/6/24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69375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3/6/24</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pic>
        <p:nvPicPr>
          <p:cNvPr id="7" name="Picture 9" descr="Pearson Logo">
            <a:extLst>
              <a:ext uri="{FF2B5EF4-FFF2-40B4-BE49-F238E27FC236}">
                <a16:creationId xmlns:a16="http://schemas.microsoft.com/office/drawing/2014/main" id="{F11EDF47-73EB-1B91-494D-CF67A69EB796}"/>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页脚占位符 4">
            <a:extLst>
              <a:ext uri="{FF2B5EF4-FFF2-40B4-BE49-F238E27FC236}">
                <a16:creationId xmlns:a16="http://schemas.microsoft.com/office/drawing/2014/main" id="{026DBC71-69C7-5194-A696-3B458E1EAD1F}"/>
              </a:ext>
            </a:extLst>
          </p:cNvPr>
          <p:cNvSpPr txBox="1">
            <a:spLocks/>
          </p:cNvSpPr>
          <p:nvPr userDrawn="1"/>
        </p:nvSpPr>
        <p:spPr>
          <a:xfrm>
            <a:off x="3851920" y="6393376"/>
            <a:ext cx="5139680" cy="3515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b="1" dirty="0">
                <a:solidFill>
                  <a:srgbClr val="007FA3"/>
                </a:solidFill>
                <a:latin typeface="Comic Sans MS" panose="030F0702030302020204" pitchFamily="66" charset="0"/>
              </a:rPr>
              <a:t>International Economics: Theory and Policy</a:t>
            </a:r>
          </a:p>
        </p:txBody>
      </p:sp>
    </p:spTree>
    <p:extLst>
      <p:ext uri="{BB962C8B-B14F-4D97-AF65-F5344CB8AC3E}">
        <p14:creationId xmlns:p14="http://schemas.microsoft.com/office/powerpoint/2010/main" val="119345111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57" r:id="rId16"/>
    <p:sldLayoutId id="2147483656" r:id="rId17"/>
    <p:sldLayoutId id="2147483659" r:id="rId18"/>
    <p:sldLayoutId id="2147483658" r:id="rId19"/>
    <p:sldLayoutId id="2147483661" r:id="rId20"/>
    <p:sldLayoutId id="2147483654" r:id="rId21"/>
    <p:sldLayoutId id="2147483655" r:id="rId22"/>
    <p:sldLayoutId id="2147483662" r:id="rId23"/>
    <p:sldLayoutId id="2147483679" r:id="rId24"/>
    <p:sldLayoutId id="2147483680" r:id="rId2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2.w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slide" Target="slide14.xml"/><Relationship Id="rId5" Type="http://schemas.openxmlformats.org/officeDocument/2006/relationships/image" Target="../media/image13.w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3.w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2.wmf"/><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5.wmf"/><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5.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8.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7.wmf"/><Relationship Id="rId3" Type="http://schemas.openxmlformats.org/officeDocument/2006/relationships/notesSlide" Target="../notesSlides/notesSlide13.xml"/><Relationship Id="rId7" Type="http://schemas.openxmlformats.org/officeDocument/2006/relationships/image" Target="../media/image24.wmf"/><Relationship Id="rId12" Type="http://schemas.openxmlformats.org/officeDocument/2006/relationships/oleObject" Target="../embeddings/oleObject24.bin"/><Relationship Id="rId2" Type="http://schemas.openxmlformats.org/officeDocument/2006/relationships/slideLayout" Target="../slideLayouts/slideLayout8.xml"/><Relationship Id="rId1" Type="http://schemas.openxmlformats.org/officeDocument/2006/relationships/vmlDrawing" Target="../drawings/vmlDrawing9.vml"/><Relationship Id="rId6" Type="http://schemas.openxmlformats.org/officeDocument/2006/relationships/oleObject" Target="../embeddings/oleObject21.bin"/><Relationship Id="rId11" Type="http://schemas.openxmlformats.org/officeDocument/2006/relationships/image" Target="../media/image26.wmf"/><Relationship Id="rId5" Type="http://schemas.openxmlformats.org/officeDocument/2006/relationships/image" Target="../media/image23.wmf"/><Relationship Id="rId15" Type="http://schemas.openxmlformats.org/officeDocument/2006/relationships/image" Target="../media/image28.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5.wmf"/><Relationship Id="rId14"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image" Target="../media/image32.wmf"/><Relationship Id="rId5" Type="http://schemas.openxmlformats.org/officeDocument/2006/relationships/oleObject" Target="../embeddings/oleObject27.bin"/><Relationship Id="rId4" Type="http://schemas.openxmlformats.org/officeDocument/2006/relationships/image" Target="../media/image3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5.xml"/><Relationship Id="rId1" Type="http://schemas.openxmlformats.org/officeDocument/2006/relationships/vmlDrawing" Target="../drawings/vmlDrawing11.vml"/><Relationship Id="rId4" Type="http://schemas.openxmlformats.org/officeDocument/2006/relationships/image" Target="../media/image3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5.xml"/><Relationship Id="rId1" Type="http://schemas.openxmlformats.org/officeDocument/2006/relationships/vmlDrawing" Target="../drawings/vmlDrawing12.vml"/><Relationship Id="rId4" Type="http://schemas.openxmlformats.org/officeDocument/2006/relationships/image" Target="../media/image3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slideLayout" Target="../slideLayouts/slideLayout8.xml"/><Relationship Id="rId1" Type="http://schemas.openxmlformats.org/officeDocument/2006/relationships/vmlDrawing" Target="../drawings/vmlDrawing13.vml"/><Relationship Id="rId5" Type="http://schemas.openxmlformats.org/officeDocument/2006/relationships/image" Target="../media/image37.wmf"/><Relationship Id="rId4" Type="http://schemas.openxmlformats.org/officeDocument/2006/relationships/oleObject" Target="../embeddings/oleObject31.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25.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568" y="76200"/>
            <a:ext cx="8610600" cy="1307820"/>
          </a:xfrm>
        </p:spPr>
        <p:txBody>
          <a:bodyPr anchor="b"/>
          <a:lstStyle/>
          <a:p>
            <a:pPr algn="ctr">
              <a:defRPr/>
            </a:pPr>
            <a:r>
              <a:rPr lang="en-US" sz="3600" dirty="0">
                <a:ea typeface="Verdana" panose="020B0604030504040204" pitchFamily="34" charset="0"/>
              </a:rPr>
              <a:t>International Economics: </a:t>
            </a:r>
            <a:r>
              <a:rPr lang="en-US" altLang="zh-CN" sz="2800" dirty="0">
                <a:ea typeface="Verdana" panose="020B0604030504040204" pitchFamily="34" charset="0"/>
              </a:rPr>
              <a:t>Theory and Policy </a:t>
            </a:r>
            <a:r>
              <a:rPr lang="en-US" sz="3600" dirty="0">
                <a:ea typeface="Verdana" panose="020B0604030504040204" pitchFamily="34" charset="0"/>
              </a:rPr>
              <a:t>  </a:t>
            </a:r>
            <a:br>
              <a:rPr lang="en-US" sz="3600" dirty="0">
                <a:ea typeface="Verdana" panose="020B0604030504040204" pitchFamily="34" charset="0"/>
              </a:rPr>
            </a:br>
            <a:r>
              <a:rPr lang="en-US" sz="3600" dirty="0">
                <a:ea typeface="Verdana" panose="020B0604030504040204" pitchFamily="34" charset="0"/>
              </a:rPr>
              <a:t> </a:t>
            </a:r>
            <a:r>
              <a:rPr lang="zh-CN" altLang="en-US" sz="3600" dirty="0">
                <a:ea typeface="Verdana" panose="020B0604030504040204" pitchFamily="34" charset="0"/>
              </a:rPr>
              <a:t>国际经济学</a:t>
            </a:r>
            <a:r>
              <a:rPr lang="en-US" sz="3600" dirty="0">
                <a:ea typeface="Verdana" panose="020B0604030504040204" pitchFamily="34" charset="0"/>
              </a:rPr>
              <a:t> </a:t>
            </a:r>
            <a:r>
              <a:rPr lang="zh-CN" altLang="en-US" sz="3600" dirty="0">
                <a:ea typeface="Verdana" panose="020B0604030504040204" pitchFamily="34" charset="0"/>
              </a:rPr>
              <a:t>：</a:t>
            </a:r>
            <a:r>
              <a:rPr lang="zh-CN" altLang="en-US" sz="2800" dirty="0">
                <a:ea typeface="Verdana" panose="020B0604030504040204" pitchFamily="34" charset="0"/>
              </a:rPr>
              <a:t>理论与政策</a:t>
            </a:r>
            <a:endParaRPr lang="en-US" sz="3600" dirty="0"/>
          </a:p>
        </p:txBody>
      </p:sp>
      <p:sp>
        <p:nvSpPr>
          <p:cNvPr id="3" name="Text Placeholder 2"/>
          <p:cNvSpPr>
            <a:spLocks noGrp="1"/>
          </p:cNvSpPr>
          <p:nvPr>
            <p:ph type="body" sz="quarter" idx="13"/>
          </p:nvPr>
        </p:nvSpPr>
        <p:spPr>
          <a:xfrm>
            <a:off x="531076" y="1527529"/>
            <a:ext cx="8153401" cy="349068"/>
          </a:xfrm>
        </p:spPr>
        <p:txBody>
          <a:bodyPr/>
          <a:lstStyle/>
          <a:p>
            <a:r>
              <a:rPr lang="en-IN" dirty="0"/>
              <a:t>Eleventh Edition</a:t>
            </a:r>
            <a:endParaRPr lang="en-IN" dirty="0">
              <a:latin typeface="+mj-lt"/>
            </a:endParaRPr>
          </a:p>
        </p:txBody>
      </p:sp>
      <p:sp>
        <p:nvSpPr>
          <p:cNvPr id="5" name="Text Placeholder 4"/>
          <p:cNvSpPr>
            <a:spLocks noGrp="1"/>
          </p:cNvSpPr>
          <p:nvPr>
            <p:ph type="body" sz="quarter" idx="15"/>
          </p:nvPr>
        </p:nvSpPr>
        <p:spPr>
          <a:xfrm>
            <a:off x="4572000" y="4077072"/>
            <a:ext cx="4191001" cy="2532484"/>
          </a:xfrm>
        </p:spPr>
        <p:txBody>
          <a:bodyPr/>
          <a:lstStyle/>
          <a:p>
            <a:pPr algn="ctr">
              <a:spcAft>
                <a:spcPts val="1200"/>
              </a:spcAft>
            </a:pPr>
            <a:r>
              <a:rPr lang="zh-CN" altLang="en-US" sz="2000" dirty="0">
                <a:ea typeface="Verdana" panose="020B0604030504040204" pitchFamily="34" charset="0"/>
                <a:cs typeface="Verdana" panose="020B0604030504040204" pitchFamily="34" charset="0"/>
              </a:rPr>
              <a:t>陈爱贞</a:t>
            </a:r>
            <a:endParaRPr lang="en-US" altLang="zh-CN" sz="2000" dirty="0">
              <a:ea typeface="Verdana" panose="020B0604030504040204" pitchFamily="34" charset="0"/>
              <a:cs typeface="Verdana" panose="020B0604030504040204" pitchFamily="34" charset="0"/>
            </a:endParaRPr>
          </a:p>
          <a:p>
            <a:pPr algn="ctr">
              <a:spcAft>
                <a:spcPts val="1200"/>
              </a:spcAft>
            </a:pPr>
            <a:r>
              <a:rPr lang="zh-CN" altLang="en-US" sz="1800" dirty="0">
                <a:ea typeface="Verdana" panose="020B0604030504040204" pitchFamily="34" charset="0"/>
                <a:cs typeface="Verdana" panose="020B0604030504040204" pitchFamily="34" charset="0"/>
              </a:rPr>
              <a:t>厦门大学经济学院 </a:t>
            </a:r>
            <a:endParaRPr lang="en-US" altLang="zh-CN" sz="1800" dirty="0">
              <a:ea typeface="Verdana" panose="020B0604030504040204" pitchFamily="34" charset="0"/>
              <a:cs typeface="Verdana" panose="020B0604030504040204" pitchFamily="34" charset="0"/>
            </a:endParaRPr>
          </a:p>
          <a:p>
            <a:pPr algn="ctr">
              <a:spcAft>
                <a:spcPts val="1200"/>
              </a:spcAft>
            </a:pPr>
            <a:r>
              <a:rPr lang="zh-CN" altLang="en-US" sz="1800" dirty="0">
                <a:ea typeface="Verdana" panose="020B0604030504040204" pitchFamily="34" charset="0"/>
                <a:cs typeface="Verdana" panose="020B0604030504040204" pitchFamily="34" charset="0"/>
              </a:rPr>
              <a:t>国际经济与贸易系</a:t>
            </a:r>
            <a:endParaRPr lang="en-US" altLang="zh-CN" sz="1800" dirty="0">
              <a:ea typeface="Verdana" panose="020B0604030504040204" pitchFamily="34" charset="0"/>
              <a:cs typeface="Verdana" panose="020B0604030504040204" pitchFamily="34" charset="0"/>
            </a:endParaRPr>
          </a:p>
          <a:p>
            <a:pPr algn="ctr">
              <a:spcAft>
                <a:spcPts val="1200"/>
              </a:spcAft>
            </a:pPr>
            <a:endParaRPr lang="en-US" sz="1800" dirty="0">
              <a:ea typeface="Verdana" panose="020B0604030504040204" pitchFamily="34" charset="0"/>
              <a:cs typeface="Verdana" panose="020B0604030504040204" pitchFamily="34" charset="0"/>
            </a:endParaRPr>
          </a:p>
          <a:p>
            <a:pPr algn="ctr">
              <a:spcAft>
                <a:spcPts val="1200"/>
              </a:spcAft>
            </a:pPr>
            <a:r>
              <a:rPr lang="en-US" sz="1800" dirty="0">
                <a:ea typeface="Verdana" panose="020B0604030504040204" pitchFamily="34" charset="0"/>
                <a:cs typeface="Verdana" panose="020B0604030504040204" pitchFamily="34" charset="0"/>
              </a:rPr>
              <a:t>Office: </a:t>
            </a:r>
            <a:r>
              <a:rPr lang="zh-CN" altLang="en-US" sz="1800" dirty="0">
                <a:ea typeface="Verdana" panose="020B0604030504040204" pitchFamily="34" charset="0"/>
                <a:cs typeface="Verdana" panose="020B0604030504040204" pitchFamily="34" charset="0"/>
              </a:rPr>
              <a:t>经济楼</a:t>
            </a:r>
            <a:r>
              <a:rPr lang="en-US" altLang="zh-CN" sz="1800" dirty="0">
                <a:ea typeface="Verdana" panose="020B0604030504040204" pitchFamily="34" charset="0"/>
                <a:cs typeface="Verdana" panose="020B0604030504040204" pitchFamily="34" charset="0"/>
              </a:rPr>
              <a:t>B504</a:t>
            </a:r>
            <a:endParaRPr lang="en-US" sz="1800" dirty="0">
              <a:ea typeface="Verdana" panose="020B0604030504040204" pitchFamily="34" charset="0"/>
              <a:cs typeface="Verdana" panose="020B0604030504040204" pitchFamily="34" charset="0"/>
            </a:endParaRPr>
          </a:p>
          <a:p>
            <a:pPr algn="ctr">
              <a:spcAft>
                <a:spcPts val="1200"/>
              </a:spcAft>
            </a:pPr>
            <a:r>
              <a:rPr lang="en-US" sz="1800" dirty="0">
                <a:ea typeface="Verdana" panose="020B0604030504040204" pitchFamily="34" charset="0"/>
                <a:cs typeface="Verdana" panose="020B0604030504040204" pitchFamily="34" charset="0"/>
              </a:rPr>
              <a:t>Email</a:t>
            </a:r>
            <a:r>
              <a:rPr lang="en-US" sz="1800">
                <a:ea typeface="Verdana" panose="020B0604030504040204" pitchFamily="34" charset="0"/>
                <a:cs typeface="Verdana" panose="020B0604030504040204" pitchFamily="34" charset="0"/>
              </a:rPr>
              <a:t>: caz</a:t>
            </a:r>
            <a:r>
              <a:rPr lang="en-US" altLang="zh-CN" sz="1800">
                <a:ea typeface="Verdana" panose="020B0604030504040204" pitchFamily="34" charset="0"/>
                <a:cs typeface="Verdana" panose="020B0604030504040204" pitchFamily="34" charset="0"/>
              </a:rPr>
              <a:t>233</a:t>
            </a:r>
            <a:r>
              <a:rPr lang="en-US" sz="1800">
                <a:ea typeface="Verdana" panose="020B0604030504040204" pitchFamily="34" charset="0"/>
                <a:cs typeface="Verdana" panose="020B0604030504040204" pitchFamily="34" charset="0"/>
              </a:rPr>
              <a:t>@sina</a:t>
            </a:r>
            <a:r>
              <a:rPr lang="en-US" altLang="zh-CN" sz="1800">
                <a:ea typeface="Verdana" panose="020B0604030504040204" pitchFamily="34" charset="0"/>
                <a:cs typeface="Verdana" panose="020B0604030504040204" pitchFamily="34" charset="0"/>
              </a:rPr>
              <a:t>.</a:t>
            </a:r>
            <a:r>
              <a:rPr lang="en-US" altLang="zh-CN" sz="1800" dirty="0">
                <a:ea typeface="Verdana" panose="020B0604030504040204" pitchFamily="34" charset="0"/>
                <a:cs typeface="Verdana" panose="020B0604030504040204" pitchFamily="34" charset="0"/>
              </a:rPr>
              <a:t>com</a:t>
            </a:r>
            <a:endParaRPr lang="en-US" sz="2000" dirty="0">
              <a:ea typeface="Verdana" panose="020B0604030504040204" pitchFamily="34" charset="0"/>
              <a:cs typeface="Verdana" panose="020B0604030504040204" pitchFamily="34" charset="0"/>
            </a:endParaRPr>
          </a:p>
        </p:txBody>
      </p:sp>
      <p:sp>
        <p:nvSpPr>
          <p:cNvPr id="14" name="灯片编号占位符 13">
            <a:extLst>
              <a:ext uri="{FF2B5EF4-FFF2-40B4-BE49-F238E27FC236}">
                <a16:creationId xmlns:a16="http://schemas.microsoft.com/office/drawing/2014/main" id="{69DE5B4C-3AA2-BC7A-CE13-EBA1179F6806}"/>
              </a:ext>
            </a:extLst>
          </p:cNvPr>
          <p:cNvSpPr>
            <a:spLocks noGrp="1"/>
          </p:cNvSpPr>
          <p:nvPr>
            <p:ph type="sldNum" sz="quarter" idx="4294967295"/>
          </p:nvPr>
        </p:nvSpPr>
        <p:spPr>
          <a:xfrm>
            <a:off x="8591550" y="6518275"/>
            <a:ext cx="552450" cy="182563"/>
          </a:xfrm>
        </p:spPr>
        <p:txBody>
          <a:bodyPr/>
          <a:lstStyle/>
          <a:p>
            <a:fld id="{200B2350-5261-4F5C-9DF5-EF0D264FC8D2}" type="slidenum">
              <a:rPr lang="en-US" smtClean="0"/>
              <a:pPr/>
              <a:t>1</a:t>
            </a:fld>
            <a:endParaRPr lang="en-US" dirty="0"/>
          </a:p>
        </p:txBody>
      </p:sp>
      <p:sp>
        <p:nvSpPr>
          <p:cNvPr id="4" name="Text Placeholder 3"/>
          <p:cNvSpPr>
            <a:spLocks noGrp="1"/>
          </p:cNvSpPr>
          <p:nvPr>
            <p:ph type="body" sz="quarter" idx="14"/>
          </p:nvPr>
        </p:nvSpPr>
        <p:spPr>
          <a:xfrm>
            <a:off x="4295775" y="1854353"/>
            <a:ext cx="4572000" cy="1752386"/>
          </a:xfrm>
        </p:spPr>
        <p:txBody>
          <a:bodyPr/>
          <a:lstStyle/>
          <a:p>
            <a:pPr algn="ctr">
              <a:spcBef>
                <a:spcPts val="600"/>
              </a:spcBef>
            </a:pPr>
            <a:r>
              <a:rPr lang="zh-CN" altLang="en-US" sz="3600" b="1" dirty="0"/>
              <a:t>第</a:t>
            </a:r>
            <a:r>
              <a:rPr lang="en-US" altLang="zh-CN" sz="3600" b="1" dirty="0"/>
              <a:t>3</a:t>
            </a:r>
            <a:r>
              <a:rPr lang="zh-CN" altLang="en-US" sz="3600" b="1" dirty="0"/>
              <a:t>章 </a:t>
            </a:r>
            <a:endParaRPr lang="en-US" altLang="zh-CN" sz="3600" dirty="0">
              <a:ea typeface="Verdana" panose="020B0604030504040204" pitchFamily="34" charset="0"/>
              <a:cs typeface="Verdana" panose="020B0604030504040204" pitchFamily="34" charset="0"/>
            </a:endParaRPr>
          </a:p>
          <a:p>
            <a:pPr algn="ctr">
              <a:spcBef>
                <a:spcPts val="600"/>
              </a:spcBef>
            </a:pPr>
            <a:r>
              <a:rPr lang="zh-CN" altLang="en-US" sz="3200" b="1" dirty="0">
                <a:ea typeface="Verdana" panose="020B0604030504040204" pitchFamily="34" charset="0"/>
              </a:rPr>
              <a:t>劳动生产率和比较优势：李嘉图模型</a:t>
            </a:r>
            <a:endParaRPr lang="en-IN" sz="3200" b="1" dirty="0"/>
          </a:p>
        </p:txBody>
      </p:sp>
      <p:pic>
        <p:nvPicPr>
          <p:cNvPr id="7" name="Picture 6" descr="Front Cover: International Economics: Theory and Policy Eleventh Edition by Krugman, Obstfeld and Melitz."/>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124" y="1917420"/>
            <a:ext cx="3078123" cy="4170259"/>
          </a:xfrm>
          <a:prstGeom prst="rect">
            <a:avLst/>
          </a:prstGeom>
          <a:ln w="6350">
            <a:solidFill>
              <a:schemeClr val="tx1"/>
            </a:solidFill>
          </a:ln>
        </p:spPr>
      </p:pic>
      <p:pic>
        <p:nvPicPr>
          <p:cNvPr id="8" name="图片 7">
            <a:extLst>
              <a:ext uri="{FF2B5EF4-FFF2-40B4-BE49-F238E27FC236}">
                <a16:creationId xmlns:a16="http://schemas.microsoft.com/office/drawing/2014/main" id="{4D1BD2C0-C795-F0CC-720B-753618C982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3839" y="3263826"/>
            <a:ext cx="2504761" cy="3202582"/>
          </a:xfrm>
          <a:prstGeom prst="rect">
            <a:avLst/>
          </a:prstGeom>
        </p:spPr>
      </p:pic>
    </p:spTree>
    <p:extLst>
      <p:ext uri="{BB962C8B-B14F-4D97-AF65-F5344CB8AC3E}">
        <p14:creationId xmlns:p14="http://schemas.microsoft.com/office/powerpoint/2010/main" val="3372170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363272" cy="5055840"/>
          </a:xfrm>
        </p:spPr>
        <p:txBody>
          <a:bodyPr/>
          <a:lstStyle/>
          <a:p>
            <a:r>
              <a:rPr lang="zh-CN" altLang="en-US" sz="2400" b="1" dirty="0">
                <a:effectLst>
                  <a:outerShdw blurRad="38100" dist="38100" dir="2700000" algn="tl">
                    <a:srgbClr val="000000">
                      <a:alpha val="43137"/>
                    </a:srgbClr>
                  </a:outerShdw>
                </a:effectLst>
                <a:latin typeface="+mn-ea"/>
              </a:rPr>
              <a:t>单位产品劳动投入</a:t>
            </a:r>
            <a:r>
              <a:rPr lang="zh-CN" altLang="en-US" sz="2400" dirty="0">
                <a:latin typeface="+mn-ea"/>
              </a:rPr>
              <a:t>是指生产一单位产品所需耗费的劳动时间</a:t>
            </a:r>
            <a:r>
              <a:rPr lang="zh-CN" altLang="en-US" sz="2400" dirty="0">
                <a:ea typeface="ヒラギノ角ゴ Pro W3" pitchFamily="-84" charset="-128"/>
              </a:rPr>
              <a:t>（</a:t>
            </a:r>
            <a:r>
              <a:rPr lang="en-US" altLang="en-US" sz="2400" dirty="0">
                <a:ea typeface="ヒラギノ角ゴ Pro W3" pitchFamily="-84" charset="-128"/>
              </a:rPr>
              <a:t> </a:t>
            </a:r>
            <a:r>
              <a:rPr lang="en-US" altLang="en-US" sz="2400" b="1" dirty="0">
                <a:solidFill>
                  <a:srgbClr val="FF0000"/>
                </a:solidFill>
                <a:ea typeface="ヒラギノ角ゴ Pro W3" pitchFamily="-84" charset="-128"/>
              </a:rPr>
              <a:t>unit labor requirement</a:t>
            </a:r>
            <a:r>
              <a:rPr lang="zh-CN" altLang="en-US" sz="2400" b="1" dirty="0">
                <a:solidFill>
                  <a:srgbClr val="FF0000"/>
                </a:solidFill>
                <a:ea typeface="ヒラギノ角ゴ Pro W3" pitchFamily="-84" charset="-128"/>
              </a:rPr>
              <a:t>）</a:t>
            </a:r>
            <a:r>
              <a:rPr lang="en-US" altLang="en-US" sz="2400" dirty="0">
                <a:ea typeface="ヒラギノ角ゴ Pro W3" pitchFamily="-84" charset="-128"/>
              </a:rPr>
              <a:t>.</a:t>
            </a:r>
          </a:p>
          <a:p>
            <a:pPr lvl="1"/>
            <a:r>
              <a:rPr lang="zh-CN" altLang="en-US" sz="2400" dirty="0">
                <a:latin typeface="+mn-ea"/>
              </a:rPr>
              <a:t>用</a:t>
            </a:r>
            <a:r>
              <a:rPr lang="en-US" altLang="en-US" sz="2400" i="1" dirty="0" err="1">
                <a:ea typeface="ヒラギノ角ゴ Pro W3" pitchFamily="-84" charset="-128"/>
              </a:rPr>
              <a:t>a</a:t>
            </a:r>
            <a:r>
              <a:rPr lang="en-US" altLang="en-US" sz="2400" i="1" baseline="-25000" dirty="0" err="1">
                <a:ea typeface="ヒラギノ角ゴ Pro W3" pitchFamily="-84" charset="-128"/>
              </a:rPr>
              <a:t>LC</a:t>
            </a:r>
            <a:r>
              <a:rPr lang="zh-CN" altLang="en-US" sz="2400" dirty="0">
                <a:latin typeface="+mn-ea"/>
              </a:rPr>
              <a:t>表示母国奶酪的单位劳动力需求</a:t>
            </a:r>
            <a:endParaRPr lang="en-US" altLang="zh-CN" sz="2400" dirty="0">
              <a:latin typeface="+mn-ea"/>
            </a:endParaRPr>
          </a:p>
          <a:p>
            <a:pPr lvl="2"/>
            <a:r>
              <a:rPr lang="zh-CN" altLang="en-US" sz="2000" i="1" dirty="0">
                <a:solidFill>
                  <a:srgbClr val="001581"/>
                </a:solidFill>
              </a:rPr>
              <a:t>例如，如果</a:t>
            </a:r>
            <a:r>
              <a:rPr lang="en-US" altLang="zh-CN" sz="2000" i="1" dirty="0" err="1">
                <a:solidFill>
                  <a:srgbClr val="001581"/>
                </a:solidFill>
                <a:ea typeface="ヒラギノ角ゴ Pro W3" pitchFamily="-84" charset="-128"/>
              </a:rPr>
              <a:t>a</a:t>
            </a:r>
            <a:r>
              <a:rPr lang="en-US" altLang="zh-CN" sz="2000" i="1" baseline="-25000" dirty="0" err="1">
                <a:solidFill>
                  <a:srgbClr val="001581"/>
                </a:solidFill>
                <a:ea typeface="ヒラギノ角ゴ Pro W3" pitchFamily="-84" charset="-128"/>
              </a:rPr>
              <a:t>LC</a:t>
            </a:r>
            <a:r>
              <a:rPr lang="en-US" altLang="zh-CN" sz="2000" i="1" dirty="0">
                <a:solidFill>
                  <a:srgbClr val="001581"/>
                </a:solidFill>
                <a:ea typeface="ヒラギノ角ゴ Pro W3" pitchFamily="-84" charset="-128"/>
              </a:rPr>
              <a:t>= 1,</a:t>
            </a:r>
            <a:r>
              <a:rPr lang="zh-CN" altLang="en-US" sz="2000" i="1" dirty="0">
                <a:solidFill>
                  <a:srgbClr val="001581"/>
                </a:solidFill>
              </a:rPr>
              <a:t>那么在本国生产</a:t>
            </a:r>
            <a:r>
              <a:rPr lang="en-US" altLang="zh-CN" sz="2000" i="1" dirty="0">
                <a:solidFill>
                  <a:srgbClr val="001581"/>
                </a:solidFill>
                <a:ea typeface="ヒラギノ角ゴ Pro W3" pitchFamily="-84" charset="-128"/>
              </a:rPr>
              <a:t>1</a:t>
            </a:r>
            <a:r>
              <a:rPr lang="zh-CN" altLang="en-US" sz="2000" i="1" dirty="0">
                <a:solidFill>
                  <a:srgbClr val="001581"/>
                </a:solidFill>
              </a:rPr>
              <a:t>公斤奶酪需要</a:t>
            </a:r>
            <a:r>
              <a:rPr lang="en-US" altLang="zh-CN" sz="2000" i="1" dirty="0">
                <a:solidFill>
                  <a:srgbClr val="001581"/>
                </a:solidFill>
                <a:ea typeface="ヒラギノ角ゴ Pro W3" pitchFamily="-84" charset="-128"/>
              </a:rPr>
              <a:t>1</a:t>
            </a:r>
            <a:r>
              <a:rPr lang="zh-CN" altLang="en-US" sz="2000" i="1" dirty="0">
                <a:solidFill>
                  <a:srgbClr val="001581"/>
                </a:solidFill>
              </a:rPr>
              <a:t>小时的劳动力。</a:t>
            </a:r>
            <a:endParaRPr lang="en-US" altLang="zh-CN" sz="2000" i="1" dirty="0">
              <a:solidFill>
                <a:srgbClr val="001581"/>
              </a:solidFill>
              <a:ea typeface="ヒラギノ角ゴ Pro W3" pitchFamily="-84" charset="-128"/>
            </a:endParaRPr>
          </a:p>
          <a:p>
            <a:pPr lvl="1"/>
            <a:r>
              <a:rPr lang="zh-CN" altLang="en-US" sz="2400" dirty="0">
                <a:latin typeface="+mn-ea"/>
              </a:rPr>
              <a:t>用</a:t>
            </a:r>
            <a:r>
              <a:rPr lang="en-US" altLang="en-US" sz="2400" i="1" dirty="0" err="1">
                <a:ea typeface="ヒラギノ角ゴ Pro W3" pitchFamily="-84" charset="-128"/>
              </a:rPr>
              <a:t>a</a:t>
            </a:r>
            <a:r>
              <a:rPr lang="en-US" altLang="en-US" sz="2400" i="1" baseline="-25000" dirty="0" err="1">
                <a:ea typeface="ヒラギノ角ゴ Pro W3" pitchFamily="-84" charset="-128"/>
              </a:rPr>
              <a:t>LW</a:t>
            </a:r>
            <a:r>
              <a:rPr lang="zh-CN" altLang="en-US" sz="2400" dirty="0">
                <a:latin typeface="+mn-ea"/>
              </a:rPr>
              <a:t>表示母国葡萄酒的单位产品劳动投入。</a:t>
            </a:r>
            <a:endParaRPr lang="en-US" altLang="zh-CN" sz="2400" dirty="0">
              <a:latin typeface="+mn-ea"/>
            </a:endParaRPr>
          </a:p>
          <a:p>
            <a:pPr lvl="2"/>
            <a:r>
              <a:rPr lang="zh-CN" altLang="en-US" sz="2000" i="1" dirty="0">
                <a:solidFill>
                  <a:srgbClr val="001581"/>
                </a:solidFill>
              </a:rPr>
              <a:t>例如，如果</a:t>
            </a:r>
            <a:r>
              <a:rPr lang="en-US" altLang="zh-CN" sz="2000" i="1" dirty="0" err="1">
                <a:solidFill>
                  <a:srgbClr val="001581"/>
                </a:solidFill>
                <a:ea typeface="ヒラギノ角ゴ Pro W3" pitchFamily="-84" charset="-128"/>
              </a:rPr>
              <a:t>a</a:t>
            </a:r>
            <a:r>
              <a:rPr lang="en-US" altLang="zh-CN" sz="2000" i="1" baseline="-25000" dirty="0" err="1">
                <a:solidFill>
                  <a:srgbClr val="001581"/>
                </a:solidFill>
                <a:ea typeface="ヒラギノ角ゴ Pro W3" pitchFamily="-84" charset="-128"/>
              </a:rPr>
              <a:t>LW</a:t>
            </a:r>
            <a:r>
              <a:rPr lang="en-US" altLang="zh-CN" sz="2000" i="1" dirty="0">
                <a:solidFill>
                  <a:srgbClr val="001581"/>
                </a:solidFill>
                <a:ea typeface="ヒラギノ角ゴ Pro W3" pitchFamily="-84" charset="-128"/>
              </a:rPr>
              <a:t>= 2</a:t>
            </a:r>
            <a:r>
              <a:rPr lang="zh-CN" altLang="en-US" sz="2000" i="1" dirty="0">
                <a:solidFill>
                  <a:srgbClr val="001581"/>
                </a:solidFill>
              </a:rPr>
              <a:t>，那么在本国生产</a:t>
            </a:r>
            <a:r>
              <a:rPr lang="en-US" altLang="zh-CN" sz="2000" i="1" dirty="0">
                <a:solidFill>
                  <a:srgbClr val="001581"/>
                </a:solidFill>
              </a:rPr>
              <a:t>1</a:t>
            </a:r>
            <a:r>
              <a:rPr lang="zh-CN" altLang="en-US" sz="2000" i="1" dirty="0">
                <a:solidFill>
                  <a:srgbClr val="001581"/>
                </a:solidFill>
              </a:rPr>
              <a:t>升葡萄酒需要</a:t>
            </a:r>
            <a:r>
              <a:rPr lang="en-US" altLang="zh-CN" sz="2000" i="1" dirty="0">
                <a:solidFill>
                  <a:srgbClr val="001581"/>
                </a:solidFill>
              </a:rPr>
              <a:t>2</a:t>
            </a:r>
            <a:r>
              <a:rPr lang="zh-CN" altLang="en-US" sz="2000" i="1" dirty="0">
                <a:solidFill>
                  <a:srgbClr val="001581"/>
                </a:solidFill>
              </a:rPr>
              <a:t>小时的劳动投入。</a:t>
            </a:r>
          </a:p>
          <a:p>
            <a:r>
              <a:rPr lang="zh-CN" altLang="en-US" sz="2400" i="1" dirty="0">
                <a:solidFill>
                  <a:srgbClr val="82007C"/>
                </a:solidFill>
                <a:latin typeface="+mn-ea"/>
              </a:rPr>
              <a:t>较高的单位产品劳动投入意味着较低的劳动生产率。</a:t>
            </a:r>
            <a:endParaRPr lang="en-US" altLang="en-US" sz="2400" i="1" dirty="0">
              <a:solidFill>
                <a:srgbClr val="82007C"/>
              </a:solidFill>
              <a:latin typeface="+mn-ea"/>
            </a:endParaRPr>
          </a:p>
        </p:txBody>
      </p:sp>
      <p:sp>
        <p:nvSpPr>
          <p:cNvPr id="6" name="Title 1">
            <a:extLst>
              <a:ext uri="{FF2B5EF4-FFF2-40B4-BE49-F238E27FC236}">
                <a16:creationId xmlns:a16="http://schemas.microsoft.com/office/drawing/2014/main" id="{06968811-7C58-B8F6-81A3-AA8BD32F3EA8}"/>
              </a:ext>
            </a:extLst>
          </p:cNvPr>
          <p:cNvSpPr>
            <a:spLocks noGrp="1"/>
          </p:cNvSpPr>
          <p:nvPr>
            <p:ph type="title"/>
          </p:nvPr>
        </p:nvSpPr>
        <p:spPr>
          <a:xfrm>
            <a:off x="457200" y="215372"/>
            <a:ext cx="8229600" cy="693348"/>
          </a:xfrm>
        </p:spPr>
        <p:txBody>
          <a:bodyPr/>
          <a:lstStyle/>
          <a:p>
            <a:r>
              <a:rPr lang="en-US" altLang="en-US" sz="3600" dirty="0">
                <a:latin typeface="+mn-ea"/>
                <a:ea typeface="+mn-ea"/>
              </a:rPr>
              <a:t>2. </a:t>
            </a:r>
            <a:r>
              <a:rPr lang="zh-CN" altLang="en-US" sz="3600" dirty="0">
                <a:latin typeface="+mn-ea"/>
                <a:ea typeface="+mn-ea"/>
              </a:rPr>
              <a:t>单一要素经济</a:t>
            </a:r>
            <a:r>
              <a:rPr lang="en-US" altLang="en-US" sz="2000" b="0" dirty="0">
                <a:latin typeface="+mn-ea"/>
                <a:ea typeface="+mn-ea"/>
              </a:rPr>
              <a:t>(1 of 3)</a:t>
            </a:r>
            <a:endParaRPr lang="en-US" sz="2000" b="0" dirty="0">
              <a:latin typeface="+mn-ea"/>
              <a:ea typeface="+mn-ea"/>
            </a:endParaRPr>
          </a:p>
        </p:txBody>
      </p:sp>
    </p:spTree>
    <p:extLst>
      <p:ext uri="{BB962C8B-B14F-4D97-AF65-F5344CB8AC3E}">
        <p14:creationId xmlns:p14="http://schemas.microsoft.com/office/powerpoint/2010/main" val="202672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a:ea typeface="ヒラギノ角ゴ Pro W3" pitchFamily="-84" charset="-128"/>
              </a:rPr>
              <a:t>生产可能性</a:t>
            </a:r>
            <a:r>
              <a:rPr lang="en-US" altLang="en-US" sz="3600" dirty="0">
                <a:ea typeface="ヒラギノ角ゴ Pro W3" pitchFamily="-84" charset="-128"/>
              </a:rPr>
              <a:t> </a:t>
            </a:r>
            <a:r>
              <a:rPr lang="en-US" altLang="en-US" sz="2000" b="0" dirty="0">
                <a:ea typeface="ヒラギノ角ゴ Pro W3" pitchFamily="-84" charset="-128"/>
              </a:rPr>
              <a:t>(1 of 4)</a:t>
            </a:r>
            <a:endParaRPr lang="en-US" sz="2000" b="0" dirty="0"/>
          </a:p>
        </p:txBody>
      </p:sp>
      <p:sp>
        <p:nvSpPr>
          <p:cNvPr id="3" name="Content Placeholder 2"/>
          <p:cNvSpPr>
            <a:spLocks noGrp="1"/>
          </p:cNvSpPr>
          <p:nvPr>
            <p:ph idx="1"/>
          </p:nvPr>
        </p:nvSpPr>
        <p:spPr>
          <a:xfrm>
            <a:off x="457200" y="1524000"/>
            <a:ext cx="8229600" cy="1905000"/>
          </a:xfrm>
        </p:spPr>
        <p:txBody>
          <a:bodyPr/>
          <a:lstStyle/>
          <a:p>
            <a:r>
              <a:rPr lang="zh-CN" altLang="en-US" sz="2400" b="1" dirty="0"/>
              <a:t>生产可能性边界</a:t>
            </a:r>
            <a:r>
              <a:rPr lang="zh-CN" altLang="en-US" sz="2400" dirty="0"/>
              <a:t>（ </a:t>
            </a:r>
            <a:r>
              <a:rPr lang="en-US" altLang="zh-CN" sz="2400" dirty="0"/>
              <a:t>production possibilities frontier</a:t>
            </a:r>
            <a:r>
              <a:rPr lang="zh-CN" altLang="en-US" sz="2400" dirty="0"/>
              <a:t>，</a:t>
            </a:r>
            <a:r>
              <a:rPr lang="en-US" altLang="zh-CN" sz="2400" dirty="0"/>
              <a:t>PPF</a:t>
            </a:r>
            <a:r>
              <a:rPr lang="zh-CN" altLang="en-US" sz="2400" dirty="0"/>
              <a:t>）</a:t>
            </a:r>
            <a:r>
              <a:rPr lang="zh-CN" altLang="en-US" sz="2400" dirty="0">
                <a:latin typeface="+mn-ea"/>
              </a:rPr>
              <a:t>指的是一国最有效率生产出的两种产品的各种可能组合</a:t>
            </a:r>
            <a:endParaRPr lang="en-US" altLang="zh-CN" sz="2400" dirty="0">
              <a:latin typeface="+mn-ea"/>
            </a:endParaRPr>
          </a:p>
          <a:p>
            <a:r>
              <a:rPr lang="zh-CN" altLang="en-US" sz="2400" dirty="0">
                <a:latin typeface="+mn-ea"/>
              </a:rPr>
              <a:t>如果</a:t>
            </a:r>
            <a:r>
              <a:rPr lang="en-US" altLang="zh-CN" sz="2400" dirty="0">
                <a:ea typeface="ヒラギノ角ゴ Pro W3" pitchFamily="-84" charset="-128"/>
              </a:rPr>
              <a:t>Q</a:t>
            </a:r>
            <a:r>
              <a:rPr lang="en-US" altLang="zh-CN" sz="2400" baseline="-25000" dirty="0">
                <a:ea typeface="ヒラギノ角ゴ Pro W3" pitchFamily="-84" charset="-128"/>
              </a:rPr>
              <a:t>C</a:t>
            </a:r>
            <a:r>
              <a:rPr lang="en-US" altLang="zh-CN" sz="2400" dirty="0">
                <a:ea typeface="ヒラギノ角ゴ Pro W3" pitchFamily="-84" charset="-128"/>
              </a:rPr>
              <a:t> </a:t>
            </a:r>
            <a:r>
              <a:rPr lang="zh-CN" altLang="en-US" sz="2400" dirty="0">
                <a:latin typeface="+mn-ea"/>
              </a:rPr>
              <a:t>代表生产的奶酪数量，</a:t>
            </a:r>
            <a:r>
              <a:rPr lang="en-US" altLang="zh-CN" sz="2400" dirty="0">
                <a:ea typeface="ヒラギノ角ゴ Pro W3" pitchFamily="-84" charset="-128"/>
              </a:rPr>
              <a:t>Q</a:t>
            </a:r>
            <a:r>
              <a:rPr lang="en-US" altLang="zh-CN" sz="2400" baseline="-25000" dirty="0">
                <a:ea typeface="ヒラギノ角ゴ Pro W3" pitchFamily="-84" charset="-128"/>
              </a:rPr>
              <a:t>W</a:t>
            </a:r>
            <a:r>
              <a:rPr lang="zh-CN" altLang="en-US" sz="2400" dirty="0">
                <a:latin typeface="+mn-ea"/>
              </a:rPr>
              <a:t>代表生产的葡萄酒数量，那么国内经济的生产可能性边界如下：</a:t>
            </a:r>
            <a:endParaRPr lang="en-US" altLang="en-US" sz="2400" i="1" dirty="0">
              <a:ea typeface="ヒラギノ角ゴ Pro W3" pitchFamily="-84" charset="-128"/>
            </a:endParaRPr>
          </a:p>
          <a:p>
            <a:endParaRPr lang="zh-CN" altLang="en-US" dirty="0"/>
          </a:p>
          <a:p>
            <a:pPr marL="0" indent="0" algn="ctr">
              <a:buNone/>
            </a:pPr>
            <a:endParaRPr lang="en-US" altLang="en-US" sz="2400" dirty="0">
              <a:ea typeface="ヒラギノ角ゴ Pro W3" pitchFamily="-84" charset="-128"/>
            </a:endParaRPr>
          </a:p>
        </p:txBody>
      </p:sp>
      <p:pic>
        <p:nvPicPr>
          <p:cNvPr id="5" name="图片 4"/>
          <p:cNvPicPr>
            <a:picLocks noChangeAspect="1"/>
          </p:cNvPicPr>
          <p:nvPr/>
        </p:nvPicPr>
        <p:blipFill>
          <a:blip r:embed="rId2"/>
          <a:stretch>
            <a:fillRect/>
          </a:stretch>
        </p:blipFill>
        <p:spPr>
          <a:xfrm>
            <a:off x="673610" y="3636429"/>
            <a:ext cx="8013190" cy="1832719"/>
          </a:xfrm>
          <a:prstGeom prst="rect">
            <a:avLst/>
          </a:prstGeom>
        </p:spPr>
      </p:pic>
      <p:sp>
        <p:nvSpPr>
          <p:cNvPr id="6" name="文本框 5">
            <a:extLst>
              <a:ext uri="{FF2B5EF4-FFF2-40B4-BE49-F238E27FC236}">
                <a16:creationId xmlns:a16="http://schemas.microsoft.com/office/drawing/2014/main" id="{77B72718-3EDC-08A9-2B64-CE2DED605BDC}"/>
              </a:ext>
            </a:extLst>
          </p:cNvPr>
          <p:cNvSpPr txBox="1"/>
          <p:nvPr/>
        </p:nvSpPr>
        <p:spPr>
          <a:xfrm>
            <a:off x="3059832" y="4552788"/>
            <a:ext cx="1312051" cy="869533"/>
          </a:xfrm>
          <a:prstGeom prst="rect">
            <a:avLst/>
          </a:prstGeom>
          <a:solidFill>
            <a:schemeClr val="bg1"/>
          </a:solidFill>
        </p:spPr>
        <p:txBody>
          <a:bodyPr wrap="square">
            <a:spAutoFit/>
          </a:bodyPr>
          <a:lstStyle/>
          <a:p>
            <a:pPr algn="ctr">
              <a:lnSpc>
                <a:spcPct val="150000"/>
              </a:lnSpc>
            </a:pPr>
            <a:r>
              <a:rPr lang="zh-CN" altLang="en-US" dirty="0">
                <a:latin typeface="+mn-ea"/>
              </a:rPr>
              <a:t>奶酪的</a:t>
            </a:r>
            <a:endParaRPr lang="en-US" altLang="zh-CN" dirty="0">
              <a:latin typeface="+mn-ea"/>
            </a:endParaRPr>
          </a:p>
          <a:p>
            <a:pPr algn="ctr">
              <a:lnSpc>
                <a:spcPct val="150000"/>
              </a:lnSpc>
            </a:pPr>
            <a:r>
              <a:rPr lang="zh-CN" altLang="en-US" dirty="0">
                <a:latin typeface="+mn-ea"/>
              </a:rPr>
              <a:t>总产量</a:t>
            </a:r>
            <a:endParaRPr lang="zh-CN" altLang="en-US" dirty="0"/>
          </a:p>
        </p:txBody>
      </p:sp>
      <p:sp>
        <p:nvSpPr>
          <p:cNvPr id="7" name="文本框 6">
            <a:extLst>
              <a:ext uri="{FF2B5EF4-FFF2-40B4-BE49-F238E27FC236}">
                <a16:creationId xmlns:a16="http://schemas.microsoft.com/office/drawing/2014/main" id="{34EA2119-6BA5-67E8-9997-DFDA31601FFC}"/>
              </a:ext>
            </a:extLst>
          </p:cNvPr>
          <p:cNvSpPr txBox="1"/>
          <p:nvPr/>
        </p:nvSpPr>
        <p:spPr>
          <a:xfrm>
            <a:off x="706056" y="4532776"/>
            <a:ext cx="2065744" cy="869533"/>
          </a:xfrm>
          <a:prstGeom prst="rect">
            <a:avLst/>
          </a:prstGeom>
          <a:solidFill>
            <a:schemeClr val="bg1"/>
          </a:solidFill>
        </p:spPr>
        <p:txBody>
          <a:bodyPr wrap="square">
            <a:spAutoFit/>
          </a:bodyPr>
          <a:lstStyle/>
          <a:p>
            <a:pPr algn="ctr">
              <a:lnSpc>
                <a:spcPct val="150000"/>
              </a:lnSpc>
            </a:pPr>
            <a:r>
              <a:rPr lang="zh-CN" altLang="en-US" dirty="0">
                <a:latin typeface="+mn-ea"/>
              </a:rPr>
              <a:t>生产每单位奶酪所需的劳动投入</a:t>
            </a:r>
            <a:endParaRPr lang="zh-CN" altLang="en-US" dirty="0"/>
          </a:p>
        </p:txBody>
      </p:sp>
      <p:sp>
        <p:nvSpPr>
          <p:cNvPr id="8" name="文本框 7">
            <a:extLst>
              <a:ext uri="{FF2B5EF4-FFF2-40B4-BE49-F238E27FC236}">
                <a16:creationId xmlns:a16="http://schemas.microsoft.com/office/drawing/2014/main" id="{D3910AD6-ABF5-0293-633C-231DF7AB4FEA}"/>
              </a:ext>
            </a:extLst>
          </p:cNvPr>
          <p:cNvSpPr txBox="1"/>
          <p:nvPr/>
        </p:nvSpPr>
        <p:spPr>
          <a:xfrm>
            <a:off x="6731565" y="4552788"/>
            <a:ext cx="1312051" cy="869533"/>
          </a:xfrm>
          <a:prstGeom prst="rect">
            <a:avLst/>
          </a:prstGeom>
          <a:solidFill>
            <a:schemeClr val="bg1"/>
          </a:solidFill>
        </p:spPr>
        <p:txBody>
          <a:bodyPr wrap="square">
            <a:spAutoFit/>
          </a:bodyPr>
          <a:lstStyle/>
          <a:p>
            <a:pPr algn="ctr">
              <a:lnSpc>
                <a:spcPct val="150000"/>
              </a:lnSpc>
            </a:pPr>
            <a:r>
              <a:rPr lang="zh-CN" altLang="en-US" dirty="0">
                <a:latin typeface="+mn-ea"/>
              </a:rPr>
              <a:t>酒的</a:t>
            </a:r>
            <a:endParaRPr lang="en-US" altLang="zh-CN" dirty="0">
              <a:latin typeface="+mn-ea"/>
            </a:endParaRPr>
          </a:p>
          <a:p>
            <a:pPr algn="ctr">
              <a:lnSpc>
                <a:spcPct val="150000"/>
              </a:lnSpc>
            </a:pPr>
            <a:r>
              <a:rPr lang="zh-CN" altLang="en-US" dirty="0">
                <a:latin typeface="+mn-ea"/>
              </a:rPr>
              <a:t>总产量</a:t>
            </a:r>
            <a:endParaRPr lang="zh-CN" altLang="en-US" dirty="0"/>
          </a:p>
        </p:txBody>
      </p:sp>
      <p:sp>
        <p:nvSpPr>
          <p:cNvPr id="9" name="文本框 8">
            <a:extLst>
              <a:ext uri="{FF2B5EF4-FFF2-40B4-BE49-F238E27FC236}">
                <a16:creationId xmlns:a16="http://schemas.microsoft.com/office/drawing/2014/main" id="{CD8223B9-0891-A650-5175-5E57234947EB}"/>
              </a:ext>
            </a:extLst>
          </p:cNvPr>
          <p:cNvSpPr txBox="1"/>
          <p:nvPr/>
        </p:nvSpPr>
        <p:spPr>
          <a:xfrm>
            <a:off x="4520912" y="4552787"/>
            <a:ext cx="2065744" cy="869533"/>
          </a:xfrm>
          <a:prstGeom prst="rect">
            <a:avLst/>
          </a:prstGeom>
          <a:solidFill>
            <a:schemeClr val="bg1"/>
          </a:solidFill>
        </p:spPr>
        <p:txBody>
          <a:bodyPr wrap="square">
            <a:spAutoFit/>
          </a:bodyPr>
          <a:lstStyle/>
          <a:p>
            <a:pPr algn="ctr">
              <a:lnSpc>
                <a:spcPct val="150000"/>
              </a:lnSpc>
            </a:pPr>
            <a:r>
              <a:rPr lang="zh-CN" altLang="en-US" dirty="0">
                <a:latin typeface="+mn-ea"/>
              </a:rPr>
              <a:t>生产每单位酒所需的劳动投入</a:t>
            </a:r>
            <a:endParaRPr lang="zh-CN" altLang="en-US" dirty="0"/>
          </a:p>
        </p:txBody>
      </p:sp>
      <p:sp>
        <p:nvSpPr>
          <p:cNvPr id="10" name="文本框 9">
            <a:extLst>
              <a:ext uri="{FF2B5EF4-FFF2-40B4-BE49-F238E27FC236}">
                <a16:creationId xmlns:a16="http://schemas.microsoft.com/office/drawing/2014/main" id="{CC940954-F6F0-9218-1F03-2EA53B3F8C4D}"/>
              </a:ext>
            </a:extLst>
          </p:cNvPr>
          <p:cNvSpPr txBox="1"/>
          <p:nvPr/>
        </p:nvSpPr>
        <p:spPr>
          <a:xfrm>
            <a:off x="6731565" y="3650200"/>
            <a:ext cx="1873776" cy="646331"/>
          </a:xfrm>
          <a:prstGeom prst="rect">
            <a:avLst/>
          </a:prstGeom>
          <a:solidFill>
            <a:schemeClr val="bg1"/>
          </a:solidFill>
        </p:spPr>
        <p:txBody>
          <a:bodyPr wrap="square">
            <a:spAutoFit/>
          </a:bodyPr>
          <a:lstStyle/>
          <a:p>
            <a:pPr algn="ctr"/>
            <a:r>
              <a:rPr lang="zh-CN" altLang="en-US" dirty="0">
                <a:latin typeface="+mn-ea"/>
              </a:rPr>
              <a:t>所需劳动</a:t>
            </a:r>
            <a:endParaRPr lang="en-US" altLang="zh-CN" dirty="0">
              <a:latin typeface="+mn-ea"/>
            </a:endParaRPr>
          </a:p>
          <a:p>
            <a:pPr algn="ctr"/>
            <a:r>
              <a:rPr lang="zh-CN" altLang="en-US" dirty="0">
                <a:latin typeface="+mn-ea"/>
              </a:rPr>
              <a:t>投入总量</a:t>
            </a:r>
            <a:endParaRPr lang="zh-CN" altLang="en-US" dirty="0"/>
          </a:p>
        </p:txBody>
      </p:sp>
    </p:spTree>
    <p:extLst>
      <p:ext uri="{BB962C8B-B14F-4D97-AF65-F5344CB8AC3E}">
        <p14:creationId xmlns:p14="http://schemas.microsoft.com/office/powerpoint/2010/main" val="419324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a:ea typeface="ヒラギノ角ゴ Pro W3" pitchFamily="-84" charset="-128"/>
              </a:rPr>
              <a:t>生产可能性</a:t>
            </a:r>
            <a:r>
              <a:rPr lang="en-US" altLang="en-US" sz="3600" dirty="0">
                <a:ea typeface="ヒラギノ角ゴ Pro W3" pitchFamily="-84" charset="-128"/>
              </a:rPr>
              <a:t> </a:t>
            </a:r>
            <a:r>
              <a:rPr lang="en-US" altLang="en-US" sz="2000" b="0" dirty="0">
                <a:ea typeface="ヒラギノ角ゴ Pro W3" pitchFamily="-84" charset="-128"/>
              </a:rPr>
              <a:t>(2 of 4)</a:t>
            </a:r>
            <a:endParaRPr lang="en-US" sz="2000" b="0" dirty="0"/>
          </a:p>
        </p:txBody>
      </p:sp>
      <p:sp>
        <p:nvSpPr>
          <p:cNvPr id="5" name="Content Placeholder 4"/>
          <p:cNvSpPr>
            <a:spLocks noGrp="1"/>
          </p:cNvSpPr>
          <p:nvPr>
            <p:ph idx="1"/>
          </p:nvPr>
        </p:nvSpPr>
        <p:spPr>
          <a:xfrm>
            <a:off x="477838" y="2317000"/>
            <a:ext cx="5334000" cy="381000"/>
          </a:xfrm>
        </p:spPr>
        <p:txBody>
          <a:bodyPr/>
          <a:lstStyle/>
          <a:p>
            <a:r>
              <a:rPr lang="zh-CN" altLang="en-US" sz="2400" dirty="0">
                <a:latin typeface="+mn-ea"/>
              </a:rPr>
              <a:t>本国奶酪的最大产量</a:t>
            </a:r>
            <a:endParaRPr lang="en-US" sz="2400" dirty="0">
              <a:latin typeface="+mn-ea"/>
            </a:endParaRPr>
          </a:p>
        </p:txBody>
      </p:sp>
      <p:sp>
        <p:nvSpPr>
          <p:cNvPr id="6" name="Content Placeholder 5"/>
          <p:cNvSpPr>
            <a:spLocks noGrp="1"/>
          </p:cNvSpPr>
          <p:nvPr>
            <p:ph idx="13"/>
          </p:nvPr>
        </p:nvSpPr>
        <p:spPr>
          <a:xfrm>
            <a:off x="477838" y="3712575"/>
            <a:ext cx="5029200" cy="381000"/>
          </a:xfrm>
        </p:spPr>
        <p:txBody>
          <a:bodyPr/>
          <a:lstStyle/>
          <a:p>
            <a:r>
              <a:rPr lang="zh-CN" altLang="en-US" sz="2400" dirty="0">
                <a:latin typeface="+mn-ea"/>
              </a:rPr>
              <a:t>本国酒的最大产量</a:t>
            </a:r>
            <a:endParaRPr lang="en-US" sz="2400" dirty="0">
              <a:latin typeface="+mn-ea"/>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4227261044"/>
              </p:ext>
            </p:extLst>
          </p:nvPr>
        </p:nvGraphicFramePr>
        <p:xfrm>
          <a:off x="2294167" y="2747709"/>
          <a:ext cx="1236693" cy="824465"/>
        </p:xfrm>
        <a:graphic>
          <a:graphicData uri="http://schemas.openxmlformats.org/presentationml/2006/ole">
            <mc:AlternateContent xmlns:mc="http://schemas.openxmlformats.org/markup-compatibility/2006">
              <mc:Choice xmlns:v="urn:schemas-microsoft-com:vml" Requires="v">
                <p:oleObj spid="_x0000_s2084" name="Equation" r:id="rId3" imgW="647640" imgH="431640" progId="">
                  <p:embed/>
                </p:oleObj>
              </mc:Choice>
              <mc:Fallback>
                <p:oleObj name="Equation" r:id="rId3" imgW="647640" imgH="431640" progId="">
                  <p:embed/>
                  <p:pic>
                    <p:nvPicPr>
                      <p:cNvPr id="0" name="Picture 9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4167" y="2747709"/>
                        <a:ext cx="1236693" cy="8244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7"/>
          <p:cNvGraphicFramePr>
            <a:graphicFrameLocks noChangeAspect="1"/>
          </p:cNvGraphicFramePr>
          <p:nvPr>
            <p:extLst>
              <p:ext uri="{D42A27DB-BD31-4B8C-83A1-F6EECF244321}">
                <p14:modId xmlns:p14="http://schemas.microsoft.com/office/powerpoint/2010/main" val="2816729213"/>
              </p:ext>
            </p:extLst>
          </p:nvPr>
        </p:nvGraphicFramePr>
        <p:xfrm>
          <a:off x="3810000" y="2969711"/>
          <a:ext cx="1793875" cy="436563"/>
        </p:xfrm>
        <a:graphic>
          <a:graphicData uri="http://schemas.openxmlformats.org/presentationml/2006/ole">
            <mc:AlternateContent xmlns:mc="http://schemas.openxmlformats.org/markup-compatibility/2006">
              <mc:Choice xmlns:v="urn:schemas-microsoft-com:vml" Requires="v">
                <p:oleObj spid="_x0000_s2085" name="Equation" r:id="rId5" imgW="939600" imgH="228600" progId="">
                  <p:embed/>
                </p:oleObj>
              </mc:Choice>
              <mc:Fallback>
                <p:oleObj name="Equation" r:id="rId5" imgW="939600" imgH="228600" progId="">
                  <p:embed/>
                  <p:pic>
                    <p:nvPicPr>
                      <p:cNvPr id="0" name="Picture 9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969711"/>
                        <a:ext cx="1793875"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4013235209"/>
              </p:ext>
            </p:extLst>
          </p:nvPr>
        </p:nvGraphicFramePr>
        <p:xfrm>
          <a:off x="2294167" y="4181186"/>
          <a:ext cx="1260475" cy="823912"/>
        </p:xfrm>
        <a:graphic>
          <a:graphicData uri="http://schemas.openxmlformats.org/presentationml/2006/ole">
            <mc:AlternateContent xmlns:mc="http://schemas.openxmlformats.org/markup-compatibility/2006">
              <mc:Choice xmlns:v="urn:schemas-microsoft-com:vml" Requires="v">
                <p:oleObj spid="_x0000_s2086" name="Equation" r:id="rId7" imgW="660240" imgH="431640" progId="">
                  <p:embed/>
                </p:oleObj>
              </mc:Choice>
              <mc:Fallback>
                <p:oleObj name="Equation" r:id="rId7" imgW="660240" imgH="431640" progId="">
                  <p:embed/>
                  <p:pic>
                    <p:nvPicPr>
                      <p:cNvPr id="0" name="Picture 9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4167" y="4181186"/>
                        <a:ext cx="1260475"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9"/>
          <p:cNvGraphicFramePr>
            <a:graphicFrameLocks noChangeAspect="1"/>
          </p:cNvGraphicFramePr>
          <p:nvPr>
            <p:extLst>
              <p:ext uri="{D42A27DB-BD31-4B8C-83A1-F6EECF244321}">
                <p14:modId xmlns:p14="http://schemas.microsoft.com/office/powerpoint/2010/main" val="3046443351"/>
              </p:ext>
            </p:extLst>
          </p:nvPr>
        </p:nvGraphicFramePr>
        <p:xfrm>
          <a:off x="3810000" y="4436196"/>
          <a:ext cx="1746250" cy="436562"/>
        </p:xfrm>
        <a:graphic>
          <a:graphicData uri="http://schemas.openxmlformats.org/presentationml/2006/ole">
            <mc:AlternateContent xmlns:mc="http://schemas.openxmlformats.org/markup-compatibility/2006">
              <mc:Choice xmlns:v="urn:schemas-microsoft-com:vml" Requires="v">
                <p:oleObj spid="_x0000_s2087" name="Equation" r:id="rId9" imgW="914400" imgH="228600" progId="">
                  <p:embed/>
                </p:oleObj>
              </mc:Choice>
              <mc:Fallback>
                <p:oleObj name="Equation" r:id="rId9" imgW="914400" imgH="228600" progId="">
                  <p:embed/>
                  <p:pic>
                    <p:nvPicPr>
                      <p:cNvPr id="0" name="Picture 9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4436196"/>
                        <a:ext cx="1746250"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1307278" y="1587383"/>
            <a:ext cx="4447165" cy="523220"/>
          </a:xfrm>
          <a:prstGeom prst="rect">
            <a:avLst/>
          </a:prstGeom>
        </p:spPr>
        <p:txBody>
          <a:bodyPr wrap="square">
            <a:spAutoFit/>
          </a:bodyPr>
          <a:lstStyle/>
          <a:p>
            <a:pPr algn="ctr"/>
            <a:r>
              <a:rPr lang="en-US" altLang="en-US" sz="2800" i="1" dirty="0" err="1">
                <a:ea typeface="ヒラギノ角ゴ Pro W3" pitchFamily="-84" charset="-128"/>
              </a:rPr>
              <a:t>a</a:t>
            </a:r>
            <a:r>
              <a:rPr lang="en-US" altLang="en-US" sz="2800" i="1" baseline="-25000" dirty="0" err="1">
                <a:ea typeface="ヒラギノ角ゴ Pro W3" pitchFamily="-84" charset="-128"/>
              </a:rPr>
              <a:t>LC</a:t>
            </a:r>
            <a:r>
              <a:rPr lang="en-US" altLang="en-US" sz="2800" i="1" dirty="0" err="1">
                <a:ea typeface="ヒラギノ角ゴ Pro W3" pitchFamily="-84" charset="-128"/>
              </a:rPr>
              <a:t>Q</a:t>
            </a:r>
            <a:r>
              <a:rPr lang="en-US" altLang="en-US" sz="2800" i="1" baseline="-25000" dirty="0" err="1">
                <a:ea typeface="ヒラギノ角ゴ Pro W3" pitchFamily="-84" charset="-128"/>
              </a:rPr>
              <a:t>C</a:t>
            </a:r>
            <a:r>
              <a:rPr lang="en-US" altLang="en-US" sz="2800" dirty="0">
                <a:ea typeface="ヒラギノ角ゴ Pro W3" pitchFamily="-84" charset="-128"/>
              </a:rPr>
              <a:t> + </a:t>
            </a:r>
            <a:r>
              <a:rPr lang="en-US" altLang="en-US" sz="2800" i="1" dirty="0" err="1">
                <a:ea typeface="ヒラギノ角ゴ Pro W3" pitchFamily="-84" charset="-128"/>
              </a:rPr>
              <a:t>a</a:t>
            </a:r>
            <a:r>
              <a:rPr lang="en-US" altLang="en-US" sz="2800" i="1" baseline="-25000" dirty="0" err="1">
                <a:ea typeface="ヒラギノ角ゴ Pro W3" pitchFamily="-84" charset="-128"/>
              </a:rPr>
              <a:t>LW</a:t>
            </a:r>
            <a:r>
              <a:rPr lang="en-US" altLang="en-US" sz="2800" i="1" dirty="0" err="1">
                <a:ea typeface="ヒラギノ角ゴ Pro W3" pitchFamily="-84" charset="-128"/>
              </a:rPr>
              <a:t>Q</a:t>
            </a:r>
            <a:r>
              <a:rPr lang="en-US" altLang="en-US" sz="2800" i="1" baseline="-25000" dirty="0" err="1">
                <a:ea typeface="ヒラギノ角ゴ Pro W3" pitchFamily="-84" charset="-128"/>
              </a:rPr>
              <a:t>W</a:t>
            </a:r>
            <a:r>
              <a:rPr lang="en-US" altLang="en-US" sz="2800" i="1" dirty="0">
                <a:ea typeface="ヒラギノ角ゴ Pro W3" pitchFamily="-84" charset="-128"/>
              </a:rPr>
              <a:t> =   L</a:t>
            </a:r>
            <a:endParaRPr lang="en-US" altLang="en-US" sz="2800" dirty="0">
              <a:ea typeface="ヒラギノ角ゴ Pro W3" pitchFamily="-84" charset="-128"/>
            </a:endParaRPr>
          </a:p>
        </p:txBody>
      </p:sp>
      <p:graphicFrame>
        <p:nvGraphicFramePr>
          <p:cNvPr id="10" name="Object 8"/>
          <p:cNvGraphicFramePr>
            <a:graphicFrameLocks noChangeAspect="1"/>
          </p:cNvGraphicFramePr>
          <p:nvPr>
            <p:extLst>
              <p:ext uri="{D42A27DB-BD31-4B8C-83A1-F6EECF244321}">
                <p14:modId xmlns:p14="http://schemas.microsoft.com/office/powerpoint/2010/main" val="3048070419"/>
              </p:ext>
            </p:extLst>
          </p:nvPr>
        </p:nvGraphicFramePr>
        <p:xfrm>
          <a:off x="2294166" y="5176980"/>
          <a:ext cx="2887433" cy="996852"/>
        </p:xfrm>
        <a:graphic>
          <a:graphicData uri="http://schemas.openxmlformats.org/presentationml/2006/ole">
            <mc:AlternateContent xmlns:mc="http://schemas.openxmlformats.org/markup-compatibility/2006">
              <mc:Choice xmlns:v="urn:schemas-microsoft-com:vml" Requires="v">
                <p:oleObj spid="_x0000_s2088" name="Equation" r:id="rId11" imgW="1396800" imgH="482400" progId="">
                  <p:embed/>
                </p:oleObj>
              </mc:Choice>
              <mc:Fallback>
                <p:oleObj name="Equation" r:id="rId11" imgW="1396800" imgH="482400" progId="">
                  <p:embed/>
                  <p:pic>
                    <p:nvPicPr>
                      <p:cNvPr id="0" name="Picture 9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4166" y="5176980"/>
                        <a:ext cx="2887433" cy="996852"/>
                      </a:xfrm>
                      <a:prstGeom prst="rect">
                        <a:avLst/>
                      </a:prstGeom>
                      <a:noFill/>
                      <a:ln w="9525">
                        <a:solidFill>
                          <a:srgbClr val="99008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右箭头 3"/>
          <p:cNvSpPr/>
          <p:nvPr/>
        </p:nvSpPr>
        <p:spPr>
          <a:xfrm>
            <a:off x="1066800" y="5484955"/>
            <a:ext cx="91440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13" name="Content Placeholder 2"/>
          <p:cNvSpPr txBox="1">
            <a:spLocks/>
          </p:cNvSpPr>
          <p:nvPr/>
        </p:nvSpPr>
        <p:spPr>
          <a:xfrm>
            <a:off x="6090978" y="798648"/>
            <a:ext cx="3087658" cy="5525952"/>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r>
              <a:rPr lang="zh-CN" altLang="en-US" sz="2000" b="1" dirty="0">
                <a:solidFill>
                  <a:srgbClr val="001581"/>
                </a:solidFill>
              </a:rPr>
              <a:t>例如</a:t>
            </a:r>
            <a:r>
              <a:rPr lang="en-US" altLang="en-US" sz="2000" b="1" dirty="0">
                <a:solidFill>
                  <a:srgbClr val="001581"/>
                </a:solidFill>
              </a:rPr>
              <a:t>:</a:t>
            </a:r>
          </a:p>
          <a:p>
            <a:r>
              <a:rPr lang="en-US" altLang="en-US" sz="2000" dirty="0">
                <a:solidFill>
                  <a:srgbClr val="001581"/>
                </a:solidFill>
              </a:rPr>
              <a:t> L=</a:t>
            </a:r>
            <a:r>
              <a:rPr lang="en-US" altLang="ja-JP" sz="2000" dirty="0">
                <a:solidFill>
                  <a:srgbClr val="001581"/>
                </a:solidFill>
              </a:rPr>
              <a:t>1,000 </a:t>
            </a:r>
            <a:r>
              <a:rPr lang="zh-CN" altLang="en-US" sz="2000" dirty="0">
                <a:solidFill>
                  <a:srgbClr val="001581"/>
                </a:solidFill>
              </a:rPr>
              <a:t>小时劳动</a:t>
            </a:r>
            <a:endParaRPr lang="en-US" altLang="ja-JP" sz="2000" dirty="0">
              <a:solidFill>
                <a:srgbClr val="001581"/>
              </a:solidFill>
            </a:endParaRPr>
          </a:p>
          <a:p>
            <a:r>
              <a:rPr lang="en-US" altLang="en-US" sz="2000" i="1" dirty="0" err="1">
                <a:solidFill>
                  <a:srgbClr val="001581"/>
                </a:solidFill>
              </a:rPr>
              <a:t>a</a:t>
            </a:r>
            <a:r>
              <a:rPr lang="en-US" altLang="en-US" sz="2000" i="1" baseline="-25000" dirty="0" err="1">
                <a:solidFill>
                  <a:srgbClr val="001581"/>
                </a:solidFill>
              </a:rPr>
              <a:t>LC</a:t>
            </a:r>
            <a:r>
              <a:rPr lang="en-US" altLang="en-US" sz="2000" baseline="-25000" dirty="0">
                <a:solidFill>
                  <a:srgbClr val="001581"/>
                </a:solidFill>
              </a:rPr>
              <a:t> </a:t>
            </a:r>
            <a:r>
              <a:rPr lang="en-US" altLang="en-US" sz="2000" dirty="0">
                <a:solidFill>
                  <a:srgbClr val="001581"/>
                </a:solidFill>
              </a:rPr>
              <a:t>= 1 </a:t>
            </a:r>
            <a:r>
              <a:rPr lang="zh-CN" altLang="en-US" sz="2000" dirty="0">
                <a:solidFill>
                  <a:srgbClr val="001581"/>
                </a:solidFill>
              </a:rPr>
              <a:t>小时</a:t>
            </a:r>
            <a:r>
              <a:rPr lang="en-US" altLang="en-US" sz="2000" dirty="0">
                <a:solidFill>
                  <a:srgbClr val="001581"/>
                </a:solidFill>
              </a:rPr>
              <a:t>/</a:t>
            </a:r>
            <a:r>
              <a:rPr lang="zh-CN" altLang="en-US" sz="2000" dirty="0">
                <a:solidFill>
                  <a:srgbClr val="001581"/>
                </a:solidFill>
              </a:rPr>
              <a:t>磅</a:t>
            </a:r>
            <a:endParaRPr lang="en-US" altLang="en-US" sz="2000" dirty="0">
              <a:solidFill>
                <a:srgbClr val="001581"/>
              </a:solidFill>
            </a:endParaRPr>
          </a:p>
          <a:p>
            <a:r>
              <a:rPr lang="en-US" altLang="en-US" sz="2000" i="1" dirty="0" err="1">
                <a:solidFill>
                  <a:srgbClr val="001581"/>
                </a:solidFill>
              </a:rPr>
              <a:t>a</a:t>
            </a:r>
            <a:r>
              <a:rPr lang="en-US" altLang="en-US" sz="2000" i="1" baseline="-25000" dirty="0" err="1">
                <a:solidFill>
                  <a:srgbClr val="001581"/>
                </a:solidFill>
              </a:rPr>
              <a:t>LW</a:t>
            </a:r>
            <a:r>
              <a:rPr lang="en-US" altLang="en-US" sz="2000" dirty="0">
                <a:solidFill>
                  <a:srgbClr val="001581"/>
                </a:solidFill>
              </a:rPr>
              <a:t> = 2 </a:t>
            </a:r>
            <a:r>
              <a:rPr lang="zh-CN" altLang="en-US" sz="2000" dirty="0">
                <a:solidFill>
                  <a:srgbClr val="001581"/>
                </a:solidFill>
              </a:rPr>
              <a:t>小时</a:t>
            </a:r>
            <a:r>
              <a:rPr lang="en-US" altLang="en-US" sz="2000" dirty="0">
                <a:solidFill>
                  <a:srgbClr val="001581"/>
                </a:solidFill>
              </a:rPr>
              <a:t>/</a:t>
            </a:r>
            <a:r>
              <a:rPr lang="zh-CN" altLang="en-US" sz="2000" dirty="0">
                <a:solidFill>
                  <a:srgbClr val="001581"/>
                </a:solidFill>
              </a:rPr>
              <a:t>加仑</a:t>
            </a:r>
            <a:endParaRPr lang="en-US" altLang="en-US" sz="2000" dirty="0">
              <a:solidFill>
                <a:srgbClr val="001581"/>
              </a:solidFill>
            </a:endParaRPr>
          </a:p>
          <a:p>
            <a:r>
              <a:rPr lang="zh-CN" altLang="en-US" sz="2000" dirty="0"/>
              <a:t>那么</a:t>
            </a:r>
            <a:r>
              <a:rPr lang="en-US" altLang="en-US" sz="2000" dirty="0"/>
              <a:t> PPF </a:t>
            </a:r>
            <a:r>
              <a:rPr lang="zh-CN" altLang="en-US" sz="2000" dirty="0"/>
              <a:t>方程</a:t>
            </a:r>
            <a:r>
              <a:rPr lang="en-US" altLang="en-US" sz="2000" dirty="0"/>
              <a:t>:</a:t>
            </a:r>
          </a:p>
          <a:p>
            <a:r>
              <a:rPr lang="en-US" altLang="en-US" sz="2000" i="1" dirty="0"/>
              <a:t>Q</a:t>
            </a:r>
            <a:r>
              <a:rPr lang="en-US" altLang="en-US" sz="2000" i="1" baseline="-25000" dirty="0"/>
              <a:t>C</a:t>
            </a:r>
            <a:r>
              <a:rPr lang="en-US" altLang="en-US" sz="2000" dirty="0"/>
              <a:t> + 2</a:t>
            </a:r>
            <a:r>
              <a:rPr lang="en-US" altLang="en-US" sz="2000" i="1" dirty="0"/>
              <a:t>Q</a:t>
            </a:r>
            <a:r>
              <a:rPr lang="en-US" altLang="en-US" sz="2000" i="1" baseline="-25000" dirty="0"/>
              <a:t>W</a:t>
            </a:r>
            <a:r>
              <a:rPr lang="en-US" altLang="en-US" sz="2000" i="1" dirty="0"/>
              <a:t> </a:t>
            </a:r>
            <a:r>
              <a:rPr lang="en-US" altLang="zh-CN" sz="2000" i="1" dirty="0"/>
              <a:t>=</a:t>
            </a:r>
            <a:r>
              <a:rPr lang="en-US" altLang="en-US" sz="2000" i="1" dirty="0"/>
              <a:t> </a:t>
            </a:r>
            <a:r>
              <a:rPr lang="en-US" altLang="en-US" sz="2000" dirty="0"/>
              <a:t>1,000</a:t>
            </a:r>
          </a:p>
          <a:p>
            <a:r>
              <a:rPr lang="en-US" altLang="en-US" sz="2000" dirty="0"/>
              <a:t>Q</a:t>
            </a:r>
            <a:r>
              <a:rPr lang="en-US" altLang="en-US" sz="2000" baseline="-25000" dirty="0"/>
              <a:t>C</a:t>
            </a:r>
            <a:r>
              <a:rPr lang="en-US" altLang="en-US" sz="2000" dirty="0"/>
              <a:t> </a:t>
            </a:r>
            <a:r>
              <a:rPr lang="zh-CN" altLang="en-US" sz="2000" dirty="0"/>
              <a:t>最大为</a:t>
            </a:r>
            <a:r>
              <a:rPr lang="en-US" altLang="en-US" sz="2000" dirty="0"/>
              <a:t> 1,000 </a:t>
            </a:r>
          </a:p>
          <a:p>
            <a:r>
              <a:rPr lang="en-US" altLang="en-US" sz="2000" dirty="0"/>
              <a:t> Q</a:t>
            </a:r>
            <a:r>
              <a:rPr lang="en-US" altLang="en-US" sz="2000" baseline="-25000" dirty="0"/>
              <a:t>W</a:t>
            </a:r>
            <a:r>
              <a:rPr lang="en-US" altLang="en-US" sz="2000" dirty="0"/>
              <a:t> </a:t>
            </a:r>
            <a:r>
              <a:rPr lang="zh-CN" altLang="en-US" sz="2000" dirty="0"/>
              <a:t>最大为</a:t>
            </a:r>
            <a:r>
              <a:rPr lang="en-US" altLang="en-US" sz="2000" dirty="0"/>
              <a:t> 500</a:t>
            </a:r>
          </a:p>
          <a:p>
            <a:r>
              <a:rPr lang="en-US" altLang="en-US" sz="2000" dirty="0">
                <a:solidFill>
                  <a:srgbClr val="82007C"/>
                </a:solidFill>
                <a:sym typeface="Wingdings" panose="05000000000000000000" pitchFamily="2" charset="2"/>
              </a:rPr>
              <a:t> </a:t>
            </a:r>
          </a:p>
          <a:p>
            <a:r>
              <a:rPr lang="en-US" altLang="en-US" sz="2000" dirty="0">
                <a:solidFill>
                  <a:srgbClr val="82007C"/>
                </a:solidFill>
                <a:sym typeface="Wingdings" panose="05000000000000000000" pitchFamily="2" charset="2"/>
              </a:rPr>
              <a:t>Q</a:t>
            </a:r>
            <a:r>
              <a:rPr lang="en-US" altLang="en-US" sz="2000" baseline="-25000" dirty="0">
                <a:solidFill>
                  <a:srgbClr val="82007C"/>
                </a:solidFill>
                <a:sym typeface="Wingdings" panose="05000000000000000000" pitchFamily="2" charset="2"/>
              </a:rPr>
              <a:t>W </a:t>
            </a:r>
            <a:r>
              <a:rPr lang="en-US" altLang="en-US" sz="2000" dirty="0">
                <a:solidFill>
                  <a:srgbClr val="82007C"/>
                </a:solidFill>
                <a:sym typeface="Wingdings" panose="05000000000000000000" pitchFamily="2" charset="2"/>
              </a:rPr>
              <a:t>= 1000/2 – (1/2)Q</a:t>
            </a:r>
            <a:r>
              <a:rPr lang="en-US" altLang="en-US" sz="2000" baseline="-25000" dirty="0">
                <a:solidFill>
                  <a:srgbClr val="82007C"/>
                </a:solidFill>
                <a:sym typeface="Wingdings" panose="05000000000000000000" pitchFamily="2" charset="2"/>
              </a:rPr>
              <a:t>C</a:t>
            </a:r>
          </a:p>
          <a:p>
            <a:r>
              <a:rPr lang="en-US" altLang="en-US" sz="2000" dirty="0">
                <a:solidFill>
                  <a:srgbClr val="82007C"/>
                </a:solidFill>
                <a:sym typeface="Wingdings" panose="05000000000000000000" pitchFamily="2" charset="2"/>
              </a:rPr>
              <a:t>Q</a:t>
            </a:r>
            <a:r>
              <a:rPr lang="en-US" altLang="en-US" sz="2000" baseline="-25000" dirty="0">
                <a:solidFill>
                  <a:srgbClr val="82007C"/>
                </a:solidFill>
                <a:sym typeface="Wingdings" panose="05000000000000000000" pitchFamily="2" charset="2"/>
              </a:rPr>
              <a:t>W </a:t>
            </a:r>
            <a:r>
              <a:rPr lang="en-US" altLang="en-US" sz="2000" dirty="0">
                <a:solidFill>
                  <a:srgbClr val="82007C"/>
                </a:solidFill>
                <a:sym typeface="Wingdings" panose="05000000000000000000" pitchFamily="2" charset="2"/>
              </a:rPr>
              <a:t>= 500 – 1/2Q</a:t>
            </a:r>
            <a:r>
              <a:rPr lang="en-US" altLang="en-US" sz="2000" baseline="-25000" dirty="0">
                <a:solidFill>
                  <a:srgbClr val="82007C"/>
                </a:solidFill>
                <a:sym typeface="Wingdings" panose="05000000000000000000" pitchFamily="2" charset="2"/>
              </a:rPr>
              <a:t>C</a:t>
            </a:r>
          </a:p>
        </p:txBody>
      </p:sp>
    </p:spTree>
    <p:extLst>
      <p:ext uri="{BB962C8B-B14F-4D97-AF65-F5344CB8AC3E}">
        <p14:creationId xmlns:p14="http://schemas.microsoft.com/office/powerpoint/2010/main" val="352568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a:ea typeface="ヒラギノ角ゴ Pro W3" pitchFamily="-84" charset="-128"/>
              </a:rPr>
              <a:t>生产可能性</a:t>
            </a:r>
            <a:r>
              <a:rPr lang="en-US" altLang="en-US" sz="2000" b="0" dirty="0">
                <a:ea typeface="ヒラギノ角ゴ Pro W3" pitchFamily="-84" charset="-128"/>
              </a:rPr>
              <a:t>(3 of 4)</a:t>
            </a:r>
            <a:endParaRPr lang="en-US" sz="2000" b="0" dirty="0"/>
          </a:p>
        </p:txBody>
      </p:sp>
      <p:sp>
        <p:nvSpPr>
          <p:cNvPr id="3" name="Content Placeholder 2"/>
          <p:cNvSpPr>
            <a:spLocks noGrp="1"/>
          </p:cNvSpPr>
          <p:nvPr>
            <p:ph idx="1"/>
          </p:nvPr>
        </p:nvSpPr>
        <p:spPr>
          <a:xfrm>
            <a:off x="457200" y="1600200"/>
            <a:ext cx="8534400" cy="4267200"/>
          </a:xfrm>
        </p:spPr>
        <p:txBody>
          <a:bodyPr/>
          <a:lstStyle/>
          <a:p>
            <a:r>
              <a:rPr lang="zh-CN" altLang="en-US" sz="2400" dirty="0">
                <a:latin typeface="+mn-ea"/>
              </a:rPr>
              <a:t>生产一加仑葡萄酒需要</a:t>
            </a:r>
            <a:r>
              <a:rPr lang="en-US" altLang="en-US" sz="2400" dirty="0">
                <a:latin typeface="+mn-ea"/>
              </a:rPr>
              <a:t> </a:t>
            </a:r>
            <a:r>
              <a:rPr lang="en-US" altLang="en-US" sz="2400" i="1" dirty="0" err="1">
                <a:latin typeface="+mn-ea"/>
              </a:rPr>
              <a:t>a</a:t>
            </a:r>
            <a:r>
              <a:rPr lang="en-US" altLang="en-US" sz="2400" i="1" baseline="-25000" dirty="0" err="1">
                <a:latin typeface="+mn-ea"/>
              </a:rPr>
              <a:t>LW</a:t>
            </a:r>
            <a:r>
              <a:rPr lang="en-US" altLang="en-US" sz="2400" dirty="0">
                <a:latin typeface="+mn-ea"/>
              </a:rPr>
              <a:t> </a:t>
            </a:r>
            <a:r>
              <a:rPr lang="zh-CN" altLang="en-US" sz="2400" dirty="0">
                <a:latin typeface="+mn-ea"/>
              </a:rPr>
              <a:t>小时的劳动投入</a:t>
            </a:r>
            <a:r>
              <a:rPr lang="en-US" altLang="en-US" sz="2400" dirty="0">
                <a:latin typeface="+mn-ea"/>
              </a:rPr>
              <a:t> </a:t>
            </a:r>
          </a:p>
          <a:p>
            <a:r>
              <a:rPr lang="zh-CN" altLang="en-US" sz="2400" dirty="0">
                <a:latin typeface="+mn-ea"/>
              </a:rPr>
              <a:t>那么每个小时的劳动可以生产 </a:t>
            </a:r>
            <a:r>
              <a:rPr lang="en-US" altLang="zh-CN" sz="2400" dirty="0">
                <a:latin typeface="+mn-ea"/>
              </a:rPr>
              <a:t>1/</a:t>
            </a:r>
            <a:r>
              <a:rPr lang="en-US" altLang="zh-CN" sz="2400" dirty="0" err="1">
                <a:latin typeface="+mn-ea"/>
              </a:rPr>
              <a:t>a</a:t>
            </a:r>
            <a:r>
              <a:rPr lang="en-US" altLang="zh-CN" sz="2400" baseline="-25000" dirty="0" err="1">
                <a:latin typeface="+mn-ea"/>
              </a:rPr>
              <a:t>LW</a:t>
            </a:r>
            <a:r>
              <a:rPr lang="en-US" altLang="zh-CN" sz="2400" baseline="-25000" dirty="0">
                <a:latin typeface="+mn-ea"/>
              </a:rPr>
              <a:t> </a:t>
            </a:r>
            <a:r>
              <a:rPr lang="zh-CN" altLang="en-US" sz="2400" dirty="0">
                <a:latin typeface="+mn-ea"/>
              </a:rPr>
              <a:t>加仑的酒：</a:t>
            </a:r>
            <a:endParaRPr lang="en-US" altLang="en-US" sz="2400" dirty="0">
              <a:latin typeface="+mn-ea"/>
            </a:endParaRPr>
          </a:p>
          <a:p>
            <a:endParaRPr lang="en-US" altLang="en-US" sz="2400" dirty="0">
              <a:ea typeface="ヒラギノ角ゴ Pro W3" pitchFamily="-84" charset="-128"/>
            </a:endParaRPr>
          </a:p>
          <a:p>
            <a:endParaRPr lang="en-US" altLang="en-US" sz="1200" dirty="0">
              <a:ea typeface="ヒラギノ角ゴ Pro W3" pitchFamily="-84" charset="-128"/>
            </a:endParaRPr>
          </a:p>
          <a:p>
            <a:r>
              <a:rPr lang="zh-CN" altLang="en-US" sz="2400" dirty="0">
                <a:latin typeface="+mn-ea"/>
              </a:rPr>
              <a:t>当生产</a:t>
            </a:r>
            <a:r>
              <a:rPr lang="zh-CN" altLang="en-US" sz="2400" dirty="0">
                <a:solidFill>
                  <a:srgbClr val="99008C"/>
                </a:solidFill>
                <a:latin typeface="+mn-ea"/>
              </a:rPr>
              <a:t>额外一磅的奶酪</a:t>
            </a:r>
            <a:r>
              <a:rPr lang="zh-CN" altLang="en-US" sz="2400" dirty="0">
                <a:latin typeface="+mn-ea"/>
              </a:rPr>
              <a:t>需要 </a:t>
            </a:r>
            <a:r>
              <a:rPr lang="en-US" altLang="en-US" sz="2400" i="1" dirty="0" err="1">
                <a:ea typeface="ヒラギノ角ゴ Pro W3" pitchFamily="-84" charset="-128"/>
              </a:rPr>
              <a:t>a</a:t>
            </a:r>
            <a:r>
              <a:rPr lang="en-US" altLang="en-US" sz="2400" i="1" baseline="-25000" dirty="0" err="1">
                <a:ea typeface="ヒラギノ角ゴ Pro W3" pitchFamily="-84" charset="-128"/>
              </a:rPr>
              <a:t>LC</a:t>
            </a:r>
            <a:r>
              <a:rPr lang="zh-CN" altLang="en-US" sz="2400" dirty="0">
                <a:latin typeface="+mn-ea"/>
              </a:rPr>
              <a:t> 小时的劳动时，那么我们需要</a:t>
            </a:r>
            <a:r>
              <a:rPr lang="zh-CN" altLang="en-US" sz="2400" dirty="0">
                <a:solidFill>
                  <a:srgbClr val="99008C"/>
                </a:solidFill>
                <a:latin typeface="+mn-ea"/>
              </a:rPr>
              <a:t>放弃多少加仑的葡萄酒</a:t>
            </a:r>
            <a:r>
              <a:rPr lang="zh-CN" altLang="en-US" sz="2400" dirty="0">
                <a:latin typeface="+mn-ea"/>
              </a:rPr>
              <a:t>？</a:t>
            </a:r>
            <a:endParaRPr lang="en-US" altLang="en-US" sz="2400" dirty="0">
              <a:latin typeface="+mn-ea"/>
            </a:endParaRPr>
          </a:p>
        </p:txBody>
      </p:sp>
      <p:sp>
        <p:nvSpPr>
          <p:cNvPr id="5" name="Content Placeholder 3"/>
          <p:cNvSpPr>
            <a:spLocks noGrp="1"/>
          </p:cNvSpPr>
          <p:nvPr>
            <p:ph idx="13"/>
          </p:nvPr>
        </p:nvSpPr>
        <p:spPr>
          <a:xfrm>
            <a:off x="1163778" y="2719702"/>
            <a:ext cx="7543801" cy="959557"/>
          </a:xfrm>
        </p:spPr>
        <p:txBody>
          <a:bodyPr/>
          <a:lstStyle/>
          <a:p>
            <a:pPr>
              <a:spcBef>
                <a:spcPts val="1200"/>
              </a:spcBef>
            </a:pPr>
            <a:r>
              <a:rPr lang="zh-CN" altLang="en-US" sz="2000" dirty="0">
                <a:latin typeface="+mn-ea"/>
              </a:rPr>
              <a:t>例如，生产一加仑葡萄酒需要</a:t>
            </a:r>
            <a:r>
              <a:rPr lang="en-US" altLang="zh-CN" sz="2000" dirty="0">
                <a:latin typeface="+mn-ea"/>
              </a:rPr>
              <a:t>2</a:t>
            </a:r>
            <a:r>
              <a:rPr lang="zh-CN" altLang="en-US" sz="2000" dirty="0">
                <a:latin typeface="+mn-ea"/>
              </a:rPr>
              <a:t>小时的劳动。</a:t>
            </a:r>
            <a:endParaRPr lang="en-US" altLang="zh-CN" sz="2000" dirty="0">
              <a:latin typeface="+mn-ea"/>
            </a:endParaRPr>
          </a:p>
          <a:p>
            <a:pPr>
              <a:spcBef>
                <a:spcPts val="1200"/>
              </a:spcBef>
            </a:pPr>
            <a:r>
              <a:rPr lang="zh-CN" altLang="en-US" sz="2000" dirty="0">
                <a:latin typeface="+mn-ea"/>
              </a:rPr>
              <a:t>因此，每小时的劳动可以生产 （</a:t>
            </a:r>
            <a:r>
              <a:rPr lang="en-US" altLang="zh-CN" sz="2000" dirty="0">
                <a:latin typeface="+mn-ea"/>
              </a:rPr>
              <a:t>1/2</a:t>
            </a:r>
            <a:r>
              <a:rPr lang="zh-CN" altLang="en-US" sz="2000" dirty="0">
                <a:latin typeface="+mn-ea"/>
              </a:rPr>
              <a:t>）加仑的酒。</a:t>
            </a:r>
            <a:endParaRPr lang="en-US" altLang="en-US" sz="2000" dirty="0">
              <a:latin typeface="+mn-ea"/>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4102408852"/>
              </p:ext>
            </p:extLst>
          </p:nvPr>
        </p:nvGraphicFramePr>
        <p:xfrm>
          <a:off x="3960793" y="4495822"/>
          <a:ext cx="554287" cy="776291"/>
        </p:xfrm>
        <a:graphic>
          <a:graphicData uri="http://schemas.openxmlformats.org/presentationml/2006/ole">
            <mc:AlternateContent xmlns:mc="http://schemas.openxmlformats.org/markup-compatibility/2006">
              <mc:Choice xmlns:v="urn:schemas-microsoft-com:vml" Requires="v">
                <p:oleObj spid="_x0000_s3080" name="Equation" r:id="rId4" imgW="317160" imgH="444240" progId="">
                  <p:embed/>
                </p:oleObj>
              </mc:Choice>
              <mc:Fallback>
                <p:oleObj name="Equation" r:id="rId4" imgW="317160" imgH="444240" progId="">
                  <p:embed/>
                  <p:pic>
                    <p:nvPicPr>
                      <p:cNvPr id="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0793" y="4495822"/>
                        <a:ext cx="554287" cy="776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1547664" y="4653136"/>
            <a:ext cx="2283475" cy="461665"/>
          </a:xfrm>
          <a:prstGeom prst="rect">
            <a:avLst/>
          </a:prstGeom>
        </p:spPr>
        <p:txBody>
          <a:bodyPr wrap="square">
            <a:spAutoFit/>
          </a:bodyPr>
          <a:lstStyle/>
          <a:p>
            <a:r>
              <a:rPr lang="en-US" altLang="en-US" sz="2400" i="1" dirty="0" err="1">
                <a:ea typeface="ヒラギノ角ゴ Pro W3" pitchFamily="-84" charset="-128"/>
              </a:rPr>
              <a:t>a</a:t>
            </a:r>
            <a:r>
              <a:rPr lang="en-US" altLang="en-US" sz="2400" i="1" baseline="-25000" dirty="0" err="1">
                <a:ea typeface="ヒラギノ角ゴ Pro W3" pitchFamily="-84" charset="-128"/>
              </a:rPr>
              <a:t>LC</a:t>
            </a:r>
            <a:r>
              <a:rPr lang="en-US" altLang="en-US" sz="2400" i="1" dirty="0">
                <a:ea typeface="ヒラギノ角ゴ Pro W3" pitchFamily="-84" charset="-128"/>
              </a:rPr>
              <a:t> * (1/</a:t>
            </a:r>
            <a:r>
              <a:rPr lang="en-US" altLang="en-US" sz="2400" dirty="0">
                <a:ea typeface="ヒラギノ角ゴ Pro W3" pitchFamily="-84" charset="-128"/>
              </a:rPr>
              <a:t> </a:t>
            </a:r>
            <a:r>
              <a:rPr lang="en-US" altLang="en-US" sz="2400" i="1" dirty="0" err="1">
                <a:ea typeface="ヒラギノ角ゴ Pro W3" pitchFamily="-84" charset="-128"/>
              </a:rPr>
              <a:t>a</a:t>
            </a:r>
            <a:r>
              <a:rPr lang="en-US" altLang="en-US" sz="2400" i="1" baseline="-25000" dirty="0" err="1">
                <a:ea typeface="ヒラギノ角ゴ Pro W3" pitchFamily="-84" charset="-128"/>
              </a:rPr>
              <a:t>LW</a:t>
            </a:r>
            <a:r>
              <a:rPr lang="en-US" altLang="en-US" sz="2400" i="1" dirty="0">
                <a:ea typeface="ヒラギノ角ゴ Pro W3" pitchFamily="-84" charset="-128"/>
              </a:rPr>
              <a:t> ) = </a:t>
            </a:r>
            <a:endParaRPr lang="zh-CN" altLang="en-US" sz="2400" dirty="0"/>
          </a:p>
        </p:txBody>
      </p:sp>
      <p:sp>
        <p:nvSpPr>
          <p:cNvPr id="10" name="矩形 9">
            <a:hlinkClick r:id="rId6" action="ppaction://hlinksldjump"/>
          </p:cNvPr>
          <p:cNvSpPr/>
          <p:nvPr/>
        </p:nvSpPr>
        <p:spPr>
          <a:xfrm>
            <a:off x="5148064" y="5682734"/>
            <a:ext cx="3672800" cy="369332"/>
          </a:xfrm>
          <a:prstGeom prst="rect">
            <a:avLst/>
          </a:prstGeom>
        </p:spPr>
        <p:txBody>
          <a:bodyPr wrap="none">
            <a:spAutoFit/>
          </a:bodyPr>
          <a:lstStyle/>
          <a:p>
            <a:r>
              <a:rPr lang="en-US" altLang="en-US" b="1" i="1" dirty="0">
                <a:solidFill>
                  <a:srgbClr val="008000"/>
                </a:solidFill>
                <a:ea typeface="ヒラギノ角ゴ Pro W3" pitchFamily="-84" charset="-128"/>
                <a:hlinkClick r:id="rId6" action="ppaction://hlinksldjump"/>
              </a:rPr>
              <a:t>The opportunity cost of cheese </a:t>
            </a:r>
            <a:endParaRPr lang="zh-CN" altLang="en-US" b="1" dirty="0"/>
          </a:p>
        </p:txBody>
      </p:sp>
    </p:spTree>
    <p:extLst>
      <p:ext uri="{BB962C8B-B14F-4D97-AF65-F5344CB8AC3E}">
        <p14:creationId xmlns:p14="http://schemas.microsoft.com/office/powerpoint/2010/main" val="324687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FABCA612-CEFA-80D4-8DA1-DBA9C2057FF4}"/>
              </a:ext>
            </a:extLst>
          </p:cNvPr>
          <p:cNvSpPr>
            <a:spLocks noGrp="1"/>
          </p:cNvSpPr>
          <p:nvPr>
            <p:ph sz="quarter" idx="14"/>
          </p:nvPr>
        </p:nvSpPr>
        <p:spPr>
          <a:xfrm>
            <a:off x="4647685" y="2168055"/>
            <a:ext cx="4268229" cy="925619"/>
          </a:xfrm>
        </p:spPr>
        <p:txBody>
          <a:bodyPr/>
          <a:lstStyle/>
          <a:p>
            <a:r>
              <a:rPr lang="zh-CN" altLang="en-US" sz="2400" dirty="0"/>
              <a:t>机会成本是恒定的，因为单位产品劳动投入都是恒定的。</a:t>
            </a:r>
          </a:p>
        </p:txBody>
      </p:sp>
      <p:grpSp>
        <p:nvGrpSpPr>
          <p:cNvPr id="2" name="Group 2">
            <a:extLst>
              <a:ext uri="{FF2B5EF4-FFF2-40B4-BE49-F238E27FC236}">
                <a16:creationId xmlns:a16="http://schemas.microsoft.com/office/drawing/2014/main" id="{29F926C2-FE9D-B801-297C-E9B315B520F6}"/>
              </a:ext>
            </a:extLst>
          </p:cNvPr>
          <p:cNvGrpSpPr>
            <a:grpSpLocks/>
          </p:cNvGrpSpPr>
          <p:nvPr/>
        </p:nvGrpSpPr>
        <p:grpSpPr bwMode="auto">
          <a:xfrm>
            <a:off x="2506781" y="4691495"/>
            <a:ext cx="838200" cy="457200"/>
            <a:chOff x="1920" y="2736"/>
            <a:chExt cx="528" cy="288"/>
          </a:xfrm>
        </p:grpSpPr>
        <p:sp>
          <p:nvSpPr>
            <p:cNvPr id="48150" name="Line 3">
              <a:extLst>
                <a:ext uri="{FF2B5EF4-FFF2-40B4-BE49-F238E27FC236}">
                  <a16:creationId xmlns:a16="http://schemas.microsoft.com/office/drawing/2014/main" id="{FD2A7D21-6872-BC59-0139-0DDB5EA8F3A2}"/>
                </a:ext>
              </a:extLst>
            </p:cNvPr>
            <p:cNvSpPr>
              <a:spLocks noChangeShapeType="1"/>
            </p:cNvSpPr>
            <p:nvPr/>
          </p:nvSpPr>
          <p:spPr bwMode="auto">
            <a:xfrm>
              <a:off x="1920" y="2736"/>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51" name="Line 4">
              <a:extLst>
                <a:ext uri="{FF2B5EF4-FFF2-40B4-BE49-F238E27FC236}">
                  <a16:creationId xmlns:a16="http://schemas.microsoft.com/office/drawing/2014/main" id="{DAAEA97E-15F1-C16E-8117-92328232746A}"/>
                </a:ext>
              </a:extLst>
            </p:cNvPr>
            <p:cNvSpPr>
              <a:spLocks noChangeShapeType="1"/>
            </p:cNvSpPr>
            <p:nvPr/>
          </p:nvSpPr>
          <p:spPr bwMode="auto">
            <a:xfrm>
              <a:off x="1920" y="3024"/>
              <a:ext cx="52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46090" name="Text Box 10">
            <a:extLst>
              <a:ext uri="{FF2B5EF4-FFF2-40B4-BE49-F238E27FC236}">
                <a16:creationId xmlns:a16="http://schemas.microsoft.com/office/drawing/2014/main" id="{AB8D1833-88D0-9417-2B8F-A7A23F12228B}"/>
              </a:ext>
            </a:extLst>
          </p:cNvPr>
          <p:cNvSpPr txBox="1">
            <a:spLocks noChangeArrowheads="1"/>
          </p:cNvSpPr>
          <p:nvPr/>
        </p:nvSpPr>
        <p:spPr bwMode="auto">
          <a:xfrm>
            <a:off x="783670" y="3868107"/>
            <a:ext cx="752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i="1" dirty="0"/>
              <a:t>L/</a:t>
            </a:r>
            <a:r>
              <a:rPr lang="en-US" altLang="zh-CN" sz="1800" i="1" dirty="0" err="1"/>
              <a:t>a</a:t>
            </a:r>
            <a:r>
              <a:rPr lang="en-US" altLang="zh-CN" sz="1800" i="1" baseline="-25000" dirty="0" err="1"/>
              <a:t>LW</a:t>
            </a:r>
            <a:endParaRPr lang="en-US" altLang="zh-CN" sz="1800" i="1" dirty="0"/>
          </a:p>
        </p:txBody>
      </p:sp>
      <p:sp>
        <p:nvSpPr>
          <p:cNvPr id="46097" name="Text Box 17">
            <a:extLst>
              <a:ext uri="{FF2B5EF4-FFF2-40B4-BE49-F238E27FC236}">
                <a16:creationId xmlns:a16="http://schemas.microsoft.com/office/drawing/2014/main" id="{65649C85-098F-FD5B-5074-0A8F66212C84}"/>
              </a:ext>
            </a:extLst>
          </p:cNvPr>
          <p:cNvSpPr txBox="1">
            <a:spLocks noChangeArrowheads="1"/>
          </p:cNvSpPr>
          <p:nvPr/>
        </p:nvSpPr>
        <p:spPr bwMode="auto">
          <a:xfrm>
            <a:off x="3981072" y="5699105"/>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i="1" dirty="0"/>
              <a:t>L/</a:t>
            </a:r>
            <a:r>
              <a:rPr lang="en-US" altLang="zh-CN" sz="1800" i="1" dirty="0" err="1"/>
              <a:t>a</a:t>
            </a:r>
            <a:r>
              <a:rPr lang="en-US" altLang="zh-CN" sz="1800" i="1" baseline="-25000" dirty="0" err="1"/>
              <a:t>LC</a:t>
            </a:r>
            <a:endParaRPr lang="en-US" altLang="zh-CN" sz="1800" i="1" dirty="0"/>
          </a:p>
        </p:txBody>
      </p:sp>
      <p:grpSp>
        <p:nvGrpSpPr>
          <p:cNvPr id="3" name="Group 25">
            <a:extLst>
              <a:ext uri="{FF2B5EF4-FFF2-40B4-BE49-F238E27FC236}">
                <a16:creationId xmlns:a16="http://schemas.microsoft.com/office/drawing/2014/main" id="{49A939CC-685D-6D9D-ACDF-DC4F3650AEB3}"/>
              </a:ext>
            </a:extLst>
          </p:cNvPr>
          <p:cNvGrpSpPr>
            <a:grpSpLocks/>
          </p:cNvGrpSpPr>
          <p:nvPr/>
        </p:nvGrpSpPr>
        <p:grpSpPr bwMode="auto">
          <a:xfrm>
            <a:off x="2773481" y="3574971"/>
            <a:ext cx="3943351" cy="1160462"/>
            <a:chOff x="2112" y="2341"/>
            <a:chExt cx="2484" cy="731"/>
          </a:xfrm>
        </p:grpSpPr>
        <p:sp>
          <p:nvSpPr>
            <p:cNvPr id="48148" name="Text Box 13">
              <a:extLst>
                <a:ext uri="{FF2B5EF4-FFF2-40B4-BE49-F238E27FC236}">
                  <a16:creationId xmlns:a16="http://schemas.microsoft.com/office/drawing/2014/main" id="{0B91A427-A4A5-14A0-AA41-B5BAC2B26AA0}"/>
                </a:ext>
              </a:extLst>
            </p:cNvPr>
            <p:cNvSpPr txBox="1">
              <a:spLocks noChangeArrowheads="1"/>
            </p:cNvSpPr>
            <p:nvPr/>
          </p:nvSpPr>
          <p:spPr bwMode="auto">
            <a:xfrm>
              <a:off x="2438" y="2341"/>
              <a:ext cx="215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dirty="0">
                  <a:solidFill>
                    <a:srgbClr val="FF0000"/>
                  </a:solidFill>
                </a:rPr>
                <a:t>斜率的绝对值</a:t>
              </a:r>
              <a:r>
                <a:rPr lang="zh-CN" altLang="en-US" sz="1800" dirty="0"/>
                <a:t>等于用葡萄酒衡量</a:t>
              </a:r>
            </a:p>
            <a:p>
              <a:pPr>
                <a:spcBef>
                  <a:spcPct val="0"/>
                </a:spcBef>
                <a:buFontTx/>
                <a:buNone/>
              </a:pPr>
              <a:r>
                <a:rPr lang="zh-CN" altLang="en-US" sz="1800" dirty="0"/>
                <a:t>的奶酪的机会成本</a:t>
              </a:r>
            </a:p>
          </p:txBody>
        </p:sp>
        <p:sp>
          <p:nvSpPr>
            <p:cNvPr id="48149" name="Line 24">
              <a:extLst>
                <a:ext uri="{FF2B5EF4-FFF2-40B4-BE49-F238E27FC236}">
                  <a16:creationId xmlns:a16="http://schemas.microsoft.com/office/drawing/2014/main" id="{99ABDEEF-A1C9-A916-F89F-410CE1C7221A}"/>
                </a:ext>
              </a:extLst>
            </p:cNvPr>
            <p:cNvSpPr>
              <a:spLocks noChangeShapeType="1"/>
            </p:cNvSpPr>
            <p:nvPr/>
          </p:nvSpPr>
          <p:spPr bwMode="auto">
            <a:xfrm flipH="1">
              <a:off x="2112" y="2736"/>
              <a:ext cx="336"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7">
            <a:extLst>
              <a:ext uri="{FF2B5EF4-FFF2-40B4-BE49-F238E27FC236}">
                <a16:creationId xmlns:a16="http://schemas.microsoft.com/office/drawing/2014/main" id="{3F1C2BED-1C93-7798-BA7B-BC617C4307A5}"/>
              </a:ext>
            </a:extLst>
          </p:cNvPr>
          <p:cNvGrpSpPr>
            <a:grpSpLocks/>
          </p:cNvGrpSpPr>
          <p:nvPr/>
        </p:nvGrpSpPr>
        <p:grpSpPr bwMode="auto">
          <a:xfrm>
            <a:off x="1511418" y="3761805"/>
            <a:ext cx="3127375" cy="1928813"/>
            <a:chOff x="1488" y="2400"/>
            <a:chExt cx="1970" cy="1215"/>
          </a:xfrm>
        </p:grpSpPr>
        <p:sp>
          <p:nvSpPr>
            <p:cNvPr id="48145" name="Line 15">
              <a:extLst>
                <a:ext uri="{FF2B5EF4-FFF2-40B4-BE49-F238E27FC236}">
                  <a16:creationId xmlns:a16="http://schemas.microsoft.com/office/drawing/2014/main" id="{3FCAF06B-F33D-890F-C204-E5EBF55FB7C6}"/>
                </a:ext>
              </a:extLst>
            </p:cNvPr>
            <p:cNvSpPr>
              <a:spLocks noChangeShapeType="1"/>
            </p:cNvSpPr>
            <p:nvPr/>
          </p:nvSpPr>
          <p:spPr bwMode="auto">
            <a:xfrm>
              <a:off x="1497" y="2622"/>
              <a:ext cx="1764" cy="986"/>
            </a:xfrm>
            <a:prstGeom prst="line">
              <a:avLst/>
            </a:prstGeom>
            <a:noFill/>
            <a:ln w="381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6" name="Text Box 16">
              <a:extLst>
                <a:ext uri="{FF2B5EF4-FFF2-40B4-BE49-F238E27FC236}">
                  <a16:creationId xmlns:a16="http://schemas.microsoft.com/office/drawing/2014/main" id="{8611293E-B7EA-6ACC-A6BE-6F95C85ECFFA}"/>
                </a:ext>
              </a:extLst>
            </p:cNvPr>
            <p:cNvSpPr txBox="1">
              <a:spLocks noChangeArrowheads="1"/>
            </p:cNvSpPr>
            <p:nvPr/>
          </p:nvSpPr>
          <p:spPr bwMode="auto">
            <a:xfrm>
              <a:off x="3254" y="338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i="1">
                  <a:solidFill>
                    <a:srgbClr val="333399"/>
                  </a:solidFill>
                </a:rPr>
                <a:t>F</a:t>
              </a:r>
            </a:p>
          </p:txBody>
        </p:sp>
        <p:sp>
          <p:nvSpPr>
            <p:cNvPr id="48147" name="Text Box 26">
              <a:extLst>
                <a:ext uri="{FF2B5EF4-FFF2-40B4-BE49-F238E27FC236}">
                  <a16:creationId xmlns:a16="http://schemas.microsoft.com/office/drawing/2014/main" id="{6ED20B3A-39CB-B5B3-6FFA-0EDDCFED57AE}"/>
                </a:ext>
              </a:extLst>
            </p:cNvPr>
            <p:cNvSpPr txBox="1">
              <a:spLocks noChangeArrowheads="1"/>
            </p:cNvSpPr>
            <p:nvPr/>
          </p:nvSpPr>
          <p:spPr bwMode="auto">
            <a:xfrm>
              <a:off x="1488" y="2400"/>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i="1">
                  <a:solidFill>
                    <a:srgbClr val="333399"/>
                  </a:solidFill>
                </a:rPr>
                <a:t>P</a:t>
              </a:r>
            </a:p>
          </p:txBody>
        </p:sp>
      </p:grpSp>
      <p:grpSp>
        <p:nvGrpSpPr>
          <p:cNvPr id="5" name="Group 28">
            <a:extLst>
              <a:ext uri="{FF2B5EF4-FFF2-40B4-BE49-F238E27FC236}">
                <a16:creationId xmlns:a16="http://schemas.microsoft.com/office/drawing/2014/main" id="{E49F1706-BFA8-118B-F032-BF2E58F00755}"/>
              </a:ext>
            </a:extLst>
          </p:cNvPr>
          <p:cNvGrpSpPr>
            <a:grpSpLocks/>
          </p:cNvGrpSpPr>
          <p:nvPr/>
        </p:nvGrpSpPr>
        <p:grpSpPr bwMode="auto">
          <a:xfrm>
            <a:off x="528996" y="1856805"/>
            <a:ext cx="6464300" cy="4533901"/>
            <a:chOff x="847" y="1200"/>
            <a:chExt cx="4072" cy="2856"/>
          </a:xfrm>
        </p:grpSpPr>
        <p:sp>
          <p:nvSpPr>
            <p:cNvPr id="48140" name="Rectangle 6">
              <a:extLst>
                <a:ext uri="{FF2B5EF4-FFF2-40B4-BE49-F238E27FC236}">
                  <a16:creationId xmlns:a16="http://schemas.microsoft.com/office/drawing/2014/main" id="{A9656246-B070-3F2A-F515-9AB4189C6254}"/>
                </a:ext>
              </a:extLst>
            </p:cNvPr>
            <p:cNvSpPr>
              <a:spLocks noChangeArrowheads="1"/>
            </p:cNvSpPr>
            <p:nvPr/>
          </p:nvSpPr>
          <p:spPr bwMode="auto">
            <a:xfrm>
              <a:off x="847" y="1200"/>
              <a:ext cx="121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solidFill>
                    <a:schemeClr val="tx2"/>
                  </a:solidFill>
                </a:rPr>
                <a:t>本国葡萄酒产量,</a:t>
              </a:r>
            </a:p>
            <a:p>
              <a:pPr>
                <a:spcBef>
                  <a:spcPct val="0"/>
                </a:spcBef>
                <a:buFontTx/>
                <a:buNone/>
              </a:pPr>
              <a:r>
                <a:rPr lang="zh-CN" altLang="en-US" sz="1800" dirty="0">
                  <a:solidFill>
                    <a:schemeClr val="tx2"/>
                  </a:solidFill>
                </a:rPr>
                <a:t> </a:t>
              </a:r>
              <a:r>
                <a:rPr lang="en-US" altLang="zh-CN" sz="1800" i="1" dirty="0">
                  <a:solidFill>
                    <a:schemeClr val="tx2"/>
                  </a:solidFill>
                </a:rPr>
                <a:t>Q</a:t>
              </a:r>
              <a:r>
                <a:rPr lang="en-US" altLang="zh-CN" sz="1800" i="1" baseline="-25000" dirty="0">
                  <a:solidFill>
                    <a:schemeClr val="tx2"/>
                  </a:solidFill>
                </a:rPr>
                <a:t>W </a:t>
              </a:r>
              <a:r>
                <a:rPr lang="zh-CN" altLang="en-US" sz="1800" dirty="0">
                  <a:solidFill>
                    <a:schemeClr val="tx2"/>
                  </a:solidFill>
                </a:rPr>
                <a:t>（加仑）</a:t>
              </a:r>
              <a:r>
                <a:rPr lang="en-US" altLang="zh-CN" sz="1800" dirty="0">
                  <a:solidFill>
                    <a:schemeClr val="tx2"/>
                  </a:solidFill>
                </a:rPr>
                <a:t> </a:t>
              </a:r>
            </a:p>
          </p:txBody>
        </p:sp>
        <p:grpSp>
          <p:nvGrpSpPr>
            <p:cNvPr id="48141" name="Group 20">
              <a:extLst>
                <a:ext uri="{FF2B5EF4-FFF2-40B4-BE49-F238E27FC236}">
                  <a16:creationId xmlns:a16="http://schemas.microsoft.com/office/drawing/2014/main" id="{7650B634-144C-6485-FD5E-8BE50FD142E3}"/>
                </a:ext>
              </a:extLst>
            </p:cNvPr>
            <p:cNvGrpSpPr>
              <a:grpSpLocks/>
            </p:cNvGrpSpPr>
            <p:nvPr/>
          </p:nvGrpSpPr>
          <p:grpSpPr bwMode="auto">
            <a:xfrm>
              <a:off x="1488" y="1640"/>
              <a:ext cx="3431" cy="2416"/>
              <a:chOff x="1471" y="1640"/>
              <a:chExt cx="3431" cy="2416"/>
            </a:xfrm>
          </p:grpSpPr>
          <p:sp>
            <p:nvSpPr>
              <p:cNvPr id="48142" name="Line 7">
                <a:extLst>
                  <a:ext uri="{FF2B5EF4-FFF2-40B4-BE49-F238E27FC236}">
                    <a16:creationId xmlns:a16="http://schemas.microsoft.com/office/drawing/2014/main" id="{05987369-B7D4-92FB-F45D-8D0BD054F1F1}"/>
                  </a:ext>
                </a:extLst>
              </p:cNvPr>
              <p:cNvSpPr>
                <a:spLocks noChangeShapeType="1"/>
              </p:cNvSpPr>
              <p:nvPr/>
            </p:nvSpPr>
            <p:spPr bwMode="auto">
              <a:xfrm>
                <a:off x="1471" y="1640"/>
                <a:ext cx="0" cy="1968"/>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3" name="Line 8">
                <a:extLst>
                  <a:ext uri="{FF2B5EF4-FFF2-40B4-BE49-F238E27FC236}">
                    <a16:creationId xmlns:a16="http://schemas.microsoft.com/office/drawing/2014/main" id="{CAFBFFA3-FB8E-340A-53B3-3EEA8EE62418}"/>
                  </a:ext>
                </a:extLst>
              </p:cNvPr>
              <p:cNvSpPr>
                <a:spLocks noChangeShapeType="1"/>
              </p:cNvSpPr>
              <p:nvPr/>
            </p:nvSpPr>
            <p:spPr bwMode="auto">
              <a:xfrm>
                <a:off x="1471" y="3608"/>
                <a:ext cx="2831" cy="0"/>
              </a:xfrm>
              <a:prstGeom prst="line">
                <a:avLst/>
              </a:prstGeom>
              <a:noFill/>
              <a:ln w="38100">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4" name="Rectangle 9">
                <a:extLst>
                  <a:ext uri="{FF2B5EF4-FFF2-40B4-BE49-F238E27FC236}">
                    <a16:creationId xmlns:a16="http://schemas.microsoft.com/office/drawing/2014/main" id="{0C444515-DA4C-F63C-DCE2-C341BA93B256}"/>
                  </a:ext>
                </a:extLst>
              </p:cNvPr>
              <p:cNvSpPr>
                <a:spLocks noChangeArrowheads="1"/>
              </p:cNvSpPr>
              <p:nvPr/>
            </p:nvSpPr>
            <p:spPr bwMode="auto">
              <a:xfrm>
                <a:off x="3558" y="3649"/>
                <a:ext cx="134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solidFill>
                      <a:schemeClr val="tx2"/>
                    </a:solidFill>
                  </a:rPr>
                  <a:t>本国奶酪产量</a:t>
                </a:r>
                <a:r>
                  <a:rPr lang="en-US" altLang="zh-CN" sz="1800" dirty="0">
                    <a:solidFill>
                      <a:schemeClr val="tx2"/>
                    </a:solidFill>
                  </a:rPr>
                  <a:t>,</a:t>
                </a:r>
              </a:p>
              <a:p>
                <a:pPr>
                  <a:spcBef>
                    <a:spcPct val="0"/>
                  </a:spcBef>
                  <a:buFontTx/>
                  <a:buNone/>
                </a:pPr>
                <a:r>
                  <a:rPr lang="en-US" altLang="zh-CN" sz="1800" dirty="0">
                    <a:solidFill>
                      <a:schemeClr val="tx2"/>
                    </a:solidFill>
                  </a:rPr>
                  <a:t> </a:t>
                </a:r>
                <a:r>
                  <a:rPr lang="en-US" altLang="zh-CN" sz="1800" i="1" dirty="0">
                    <a:solidFill>
                      <a:schemeClr val="tx2"/>
                    </a:solidFill>
                  </a:rPr>
                  <a:t>Q</a:t>
                </a:r>
                <a:r>
                  <a:rPr lang="en-US" altLang="zh-CN" sz="1800" i="1" baseline="-25000" dirty="0">
                    <a:solidFill>
                      <a:schemeClr val="tx2"/>
                    </a:solidFill>
                  </a:rPr>
                  <a:t>C</a:t>
                </a:r>
                <a:r>
                  <a:rPr lang="en-US" altLang="zh-CN" sz="1800" dirty="0">
                    <a:solidFill>
                      <a:schemeClr val="tx2"/>
                    </a:solidFill>
                  </a:rPr>
                  <a:t>（</a:t>
                </a:r>
                <a:r>
                  <a:rPr lang="zh-CN" altLang="en-US" sz="1800" dirty="0">
                    <a:solidFill>
                      <a:schemeClr val="tx2"/>
                    </a:solidFill>
                  </a:rPr>
                  <a:t>磅）</a:t>
                </a:r>
                <a:endParaRPr lang="zh-CN" altLang="en-US" sz="1800" baseline="-25000" dirty="0">
                  <a:solidFill>
                    <a:schemeClr val="tx2"/>
                  </a:solidFill>
                </a:endParaRPr>
              </a:p>
            </p:txBody>
          </p:sp>
        </p:grpSp>
      </p:grpSp>
      <p:sp>
        <p:nvSpPr>
          <p:cNvPr id="48139" name="Text Box 29">
            <a:extLst>
              <a:ext uri="{FF2B5EF4-FFF2-40B4-BE49-F238E27FC236}">
                <a16:creationId xmlns:a16="http://schemas.microsoft.com/office/drawing/2014/main" id="{E2D481B2-4805-8A87-8211-B5253A6F0200}"/>
              </a:ext>
            </a:extLst>
          </p:cNvPr>
          <p:cNvSpPr txBox="1">
            <a:spLocks noChangeArrowheads="1"/>
          </p:cNvSpPr>
          <p:nvPr/>
        </p:nvSpPr>
        <p:spPr bwMode="auto">
          <a:xfrm>
            <a:off x="1083629" y="5367294"/>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buSzPct val="115000"/>
              <a:buFontTx/>
              <a:buNone/>
            </a:pPr>
            <a:r>
              <a:rPr kumimoji="1" lang="en-US" altLang="zh-CN" dirty="0">
                <a:latin typeface="Times New Roman" panose="02020603050405020304" pitchFamily="18" charset="0"/>
              </a:rPr>
              <a:t>o</a:t>
            </a:r>
          </a:p>
        </p:txBody>
      </p:sp>
      <p:sp>
        <p:nvSpPr>
          <p:cNvPr id="9" name="Title 1">
            <a:extLst>
              <a:ext uri="{FF2B5EF4-FFF2-40B4-BE49-F238E27FC236}">
                <a16:creationId xmlns:a16="http://schemas.microsoft.com/office/drawing/2014/main" id="{D729380D-44FF-1EA0-B6CA-62845DA70BEA}"/>
              </a:ext>
            </a:extLst>
          </p:cNvPr>
          <p:cNvSpPr txBox="1">
            <a:spLocks/>
          </p:cNvSpPr>
          <p:nvPr/>
        </p:nvSpPr>
        <p:spPr>
          <a:xfrm>
            <a:off x="457200" y="215372"/>
            <a:ext cx="8229600" cy="728840"/>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a:lstStyle>
          <a:p>
            <a:r>
              <a:rPr lang="zh-CN" altLang="en-US" sz="2800" dirty="0">
                <a:latin typeface="+mn-ea"/>
                <a:ea typeface="+mn-ea"/>
              </a:rPr>
              <a:t>图</a:t>
            </a:r>
            <a:r>
              <a:rPr lang="en-US" altLang="en-US" sz="2800" dirty="0">
                <a:latin typeface="+mn-ea"/>
                <a:ea typeface="+mn-ea"/>
              </a:rPr>
              <a:t> 3.1 </a:t>
            </a:r>
            <a:r>
              <a:rPr lang="zh-CN" altLang="en-US" sz="2800" dirty="0">
                <a:latin typeface="+mn-ea"/>
                <a:ea typeface="+mn-ea"/>
              </a:rPr>
              <a:t>本国的生产可能性边界</a:t>
            </a:r>
            <a:endParaRPr lang="en-US" sz="2800" b="0" dirty="0">
              <a:latin typeface="+mn-ea"/>
              <a:ea typeface="+mn-ea"/>
            </a:endParaRPr>
          </a:p>
        </p:txBody>
      </p:sp>
      <p:graphicFrame>
        <p:nvGraphicFramePr>
          <p:cNvPr id="12" name="Object 8">
            <a:extLst>
              <a:ext uri="{FF2B5EF4-FFF2-40B4-BE49-F238E27FC236}">
                <a16:creationId xmlns:a16="http://schemas.microsoft.com/office/drawing/2014/main" id="{454F2E59-5B7B-B544-85F2-E1438DCA7642}"/>
              </a:ext>
            </a:extLst>
          </p:cNvPr>
          <p:cNvGraphicFramePr>
            <a:graphicFrameLocks noChangeAspect="1"/>
          </p:cNvGraphicFramePr>
          <p:nvPr>
            <p:extLst>
              <p:ext uri="{D42A27DB-BD31-4B8C-83A1-F6EECF244321}">
                <p14:modId xmlns:p14="http://schemas.microsoft.com/office/powerpoint/2010/main" val="2218808327"/>
              </p:ext>
            </p:extLst>
          </p:nvPr>
        </p:nvGraphicFramePr>
        <p:xfrm>
          <a:off x="4647685" y="1054357"/>
          <a:ext cx="2887433" cy="996852"/>
        </p:xfrm>
        <a:graphic>
          <a:graphicData uri="http://schemas.openxmlformats.org/presentationml/2006/ole">
            <mc:AlternateContent xmlns:mc="http://schemas.openxmlformats.org/markup-compatibility/2006">
              <mc:Choice xmlns:v="urn:schemas-microsoft-com:vml" Requires="v">
                <p:oleObj spid="_x0000_s4118" name="Equation" r:id="rId4" imgW="1396800" imgH="482400" progId="">
                  <p:embed/>
                </p:oleObj>
              </mc:Choice>
              <mc:Fallback>
                <p:oleObj name="Equation" r:id="rId4" imgW="1396800" imgH="482400" progId="">
                  <p:embed/>
                  <p:pic>
                    <p:nvPicPr>
                      <p:cNvPr id="5"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7685" y="1054357"/>
                        <a:ext cx="2887433" cy="996852"/>
                      </a:xfrm>
                      <a:prstGeom prst="rect">
                        <a:avLst/>
                      </a:prstGeom>
                      <a:noFill/>
                      <a:ln w="9525">
                        <a:solidFill>
                          <a:srgbClr val="99008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4">
            <a:extLst>
              <a:ext uri="{FF2B5EF4-FFF2-40B4-BE49-F238E27FC236}">
                <a16:creationId xmlns:a16="http://schemas.microsoft.com/office/drawing/2014/main" id="{4E075711-5685-A086-3808-2B32D6DCD975}"/>
              </a:ext>
            </a:extLst>
          </p:cNvPr>
          <p:cNvGraphicFramePr>
            <a:graphicFrameLocks noChangeAspect="1"/>
          </p:cNvGraphicFramePr>
          <p:nvPr>
            <p:extLst>
              <p:ext uri="{D42A27DB-BD31-4B8C-83A1-F6EECF244321}">
                <p14:modId xmlns:p14="http://schemas.microsoft.com/office/powerpoint/2010/main" val="1220539617"/>
              </p:ext>
            </p:extLst>
          </p:nvPr>
        </p:nvGraphicFramePr>
        <p:xfrm>
          <a:off x="5354388" y="3868107"/>
          <a:ext cx="476859" cy="667852"/>
        </p:xfrm>
        <a:graphic>
          <a:graphicData uri="http://schemas.openxmlformats.org/presentationml/2006/ole">
            <mc:AlternateContent xmlns:mc="http://schemas.openxmlformats.org/markup-compatibility/2006">
              <mc:Choice xmlns:v="urn:schemas-microsoft-com:vml" Requires="v">
                <p:oleObj spid="_x0000_s4119" name="Equation" r:id="rId6" imgW="317160" imgH="444240" progId="">
                  <p:embed/>
                </p:oleObj>
              </mc:Choice>
              <mc:Fallback>
                <p:oleObj name="Equation" r:id="rId6" imgW="317160" imgH="444240" progId="">
                  <p:embed/>
                  <p:pic>
                    <p:nvPicPr>
                      <p:cNvPr id="7"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4388" y="3868107"/>
                        <a:ext cx="476859" cy="6678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本框 15">
            <a:extLst>
              <a:ext uri="{FF2B5EF4-FFF2-40B4-BE49-F238E27FC236}">
                <a16:creationId xmlns:a16="http://schemas.microsoft.com/office/drawing/2014/main" id="{50C05B79-E963-4B81-6B34-103A36AFAA41}"/>
              </a:ext>
            </a:extLst>
          </p:cNvPr>
          <p:cNvSpPr txBox="1"/>
          <p:nvPr/>
        </p:nvSpPr>
        <p:spPr>
          <a:xfrm>
            <a:off x="6538317" y="4051463"/>
            <a:ext cx="2520280" cy="1487587"/>
          </a:xfrm>
          <a:prstGeom prst="rect">
            <a:avLst/>
          </a:prstGeom>
          <a:noFill/>
        </p:spPr>
        <p:txBody>
          <a:bodyPr wrap="square">
            <a:spAutoFit/>
          </a:bodyPr>
          <a:lstStyle/>
          <a:p>
            <a:pPr marL="285750" indent="-285750">
              <a:buFont typeface="Wingdings" panose="05000000000000000000" pitchFamily="2" charset="2"/>
              <a:buChar char="l"/>
            </a:pPr>
            <a:r>
              <a:rPr lang="zh-CN" altLang="en-US" sz="1600" dirty="0">
                <a:solidFill>
                  <a:srgbClr val="82007C"/>
                </a:solidFill>
                <a:latin typeface="楷体" panose="02010609060101010101" pitchFamily="49" charset="-122"/>
                <a:ea typeface="楷体" panose="02010609060101010101" pitchFamily="49" charset="-122"/>
              </a:rPr>
              <a:t>为了多制造一磅奶酪，必须放弃的葡萄酒数量</a:t>
            </a:r>
            <a:endParaRPr lang="en-US" altLang="zh-CN" sz="1600" dirty="0">
              <a:solidFill>
                <a:srgbClr val="82007C"/>
              </a:solidFill>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l"/>
            </a:pPr>
            <a:r>
              <a:rPr lang="en-US" altLang="zh-CN" sz="1600" dirty="0">
                <a:solidFill>
                  <a:srgbClr val="007FA3"/>
                </a:solidFill>
                <a:latin typeface="楷体" panose="02010609060101010101" pitchFamily="49" charset="-122"/>
                <a:ea typeface="楷体" panose="02010609060101010101" pitchFamily="49" charset="-122"/>
              </a:rPr>
              <a:t>1</a:t>
            </a:r>
            <a:r>
              <a:rPr lang="zh-CN" altLang="en-US" sz="1600" dirty="0">
                <a:solidFill>
                  <a:srgbClr val="007FA3"/>
                </a:solidFill>
                <a:latin typeface="楷体" panose="02010609060101010101" pitchFamily="49" charset="-122"/>
                <a:ea typeface="楷体" panose="02010609060101010101" pitchFamily="49" charset="-122"/>
              </a:rPr>
              <a:t>单位：   奶酪   酒</a:t>
            </a:r>
            <a:endParaRPr lang="en-US" altLang="zh-CN" sz="1600" dirty="0">
              <a:solidFill>
                <a:srgbClr val="007FA3"/>
              </a:solidFill>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l"/>
            </a:pPr>
            <a:r>
              <a:rPr lang="en-US" altLang="en-US" sz="1600" dirty="0">
                <a:solidFill>
                  <a:srgbClr val="007FA3"/>
                </a:solidFill>
                <a:latin typeface="楷体" panose="02010609060101010101" pitchFamily="49" charset="-122"/>
                <a:ea typeface="楷体" panose="02010609060101010101" pitchFamily="49" charset="-122"/>
              </a:rPr>
              <a:t> </a:t>
            </a:r>
            <a:r>
              <a:rPr lang="zh-CN" altLang="en-US" sz="1600" dirty="0">
                <a:solidFill>
                  <a:srgbClr val="007FA3"/>
                </a:solidFill>
                <a:latin typeface="楷体" panose="02010609060101010101" pitchFamily="49" charset="-122"/>
                <a:ea typeface="楷体" panose="02010609060101010101" pitchFamily="49" charset="-122"/>
              </a:rPr>
              <a:t>时间：</a:t>
            </a:r>
            <a:r>
              <a:rPr lang="en-US" altLang="en-US" sz="1600" dirty="0">
                <a:solidFill>
                  <a:srgbClr val="007FA3"/>
                </a:solidFill>
                <a:latin typeface="楷体" panose="02010609060101010101" pitchFamily="49" charset="-122"/>
                <a:ea typeface="楷体" panose="02010609060101010101" pitchFamily="49" charset="-122"/>
              </a:rPr>
              <a:t>   </a:t>
            </a:r>
            <a:r>
              <a:rPr lang="en-US" altLang="en-US" sz="1600" i="1" dirty="0" err="1">
                <a:solidFill>
                  <a:srgbClr val="001581"/>
                </a:solidFill>
              </a:rPr>
              <a:t>a</a:t>
            </a:r>
            <a:r>
              <a:rPr lang="en-US" altLang="en-US" sz="1600" i="1" baseline="-25000" dirty="0" err="1">
                <a:solidFill>
                  <a:srgbClr val="001581"/>
                </a:solidFill>
              </a:rPr>
              <a:t>LC</a:t>
            </a:r>
            <a:r>
              <a:rPr lang="en-US" altLang="en-US" sz="1600" baseline="-25000" dirty="0">
                <a:solidFill>
                  <a:srgbClr val="001581"/>
                </a:solidFill>
              </a:rPr>
              <a:t>          </a:t>
            </a:r>
            <a:r>
              <a:rPr lang="en-US" altLang="en-US" sz="1600" i="1" dirty="0" err="1">
                <a:solidFill>
                  <a:srgbClr val="001581"/>
                </a:solidFill>
              </a:rPr>
              <a:t>a</a:t>
            </a:r>
            <a:r>
              <a:rPr lang="en-US" altLang="en-US" sz="1600" i="1" baseline="-25000" dirty="0" err="1">
                <a:solidFill>
                  <a:srgbClr val="001581"/>
                </a:solidFill>
              </a:rPr>
              <a:t>LW</a:t>
            </a:r>
            <a:endParaRPr lang="en-US" altLang="en-US" sz="1600" i="1" baseline="-25000" dirty="0">
              <a:solidFill>
                <a:srgbClr val="001581"/>
              </a:solidFill>
            </a:endParaRPr>
          </a:p>
          <a:p>
            <a:endParaRPr lang="en-US" altLang="zh-CN" sz="1600" i="1" baseline="-25000" dirty="0">
              <a:solidFill>
                <a:srgbClr val="001581"/>
              </a:solidFill>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l"/>
            </a:pPr>
            <a:r>
              <a:rPr lang="en-US" altLang="en-US" sz="1600" i="1" dirty="0" err="1">
                <a:solidFill>
                  <a:srgbClr val="001581"/>
                </a:solidFill>
              </a:rPr>
              <a:t>a</a:t>
            </a:r>
            <a:r>
              <a:rPr lang="en-US" altLang="en-US" sz="1600" i="1" baseline="-25000" dirty="0" err="1">
                <a:solidFill>
                  <a:srgbClr val="001581"/>
                </a:solidFill>
              </a:rPr>
              <a:t>LC</a:t>
            </a:r>
            <a:r>
              <a:rPr lang="zh-CN" altLang="en-US" sz="1600" dirty="0">
                <a:solidFill>
                  <a:srgbClr val="007FA3"/>
                </a:solidFill>
                <a:latin typeface="楷体" panose="02010609060101010101" pitchFamily="49" charset="-122"/>
                <a:ea typeface="楷体" panose="02010609060101010101" pitchFamily="49" charset="-122"/>
              </a:rPr>
              <a:t>如果生产酒：</a:t>
            </a:r>
          </a:p>
        </p:txBody>
      </p:sp>
      <p:graphicFrame>
        <p:nvGraphicFramePr>
          <p:cNvPr id="17" name="Object 4">
            <a:extLst>
              <a:ext uri="{FF2B5EF4-FFF2-40B4-BE49-F238E27FC236}">
                <a16:creationId xmlns:a16="http://schemas.microsoft.com/office/drawing/2014/main" id="{D11A0A04-8EAC-646A-7DAE-279D1349E261}"/>
              </a:ext>
            </a:extLst>
          </p:cNvPr>
          <p:cNvGraphicFramePr>
            <a:graphicFrameLocks noChangeAspect="1"/>
          </p:cNvGraphicFramePr>
          <p:nvPr>
            <p:extLst>
              <p:ext uri="{D42A27DB-BD31-4B8C-83A1-F6EECF244321}">
                <p14:modId xmlns:p14="http://schemas.microsoft.com/office/powerpoint/2010/main" val="1554614165"/>
              </p:ext>
            </p:extLst>
          </p:nvPr>
        </p:nvGraphicFramePr>
        <p:xfrm>
          <a:off x="8507926" y="5201049"/>
          <a:ext cx="407988" cy="571396"/>
        </p:xfrm>
        <a:graphic>
          <a:graphicData uri="http://schemas.openxmlformats.org/presentationml/2006/ole">
            <mc:AlternateContent xmlns:mc="http://schemas.openxmlformats.org/markup-compatibility/2006">
              <mc:Choice xmlns:v="urn:schemas-microsoft-com:vml" Requires="v">
                <p:oleObj spid="_x0000_s4120" name="Equation" r:id="rId6" imgW="317160" imgH="444240" progId="">
                  <p:embed/>
                </p:oleObj>
              </mc:Choice>
              <mc:Fallback>
                <p:oleObj name="Equation" r:id="rId6" imgW="317160" imgH="444240" progId="">
                  <p:embed/>
                  <p:pic>
                    <p:nvPicPr>
                      <p:cNvPr id="14" name="Object 4">
                        <a:extLst>
                          <a:ext uri="{FF2B5EF4-FFF2-40B4-BE49-F238E27FC236}">
                            <a16:creationId xmlns:a16="http://schemas.microsoft.com/office/drawing/2014/main" id="{4E075711-5685-A086-3808-2B32D6DCD9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7926" y="5201049"/>
                        <a:ext cx="407988" cy="571396"/>
                      </a:xfrm>
                      <a:prstGeom prst="rect">
                        <a:avLst/>
                      </a:prstGeom>
                      <a:noFill/>
                      <a:ln>
                        <a:solidFill>
                          <a:schemeClr val="accent1"/>
                        </a:solidFill>
                      </a:ln>
                    </p:spPr>
                  </p:pic>
                </p:oleObj>
              </mc:Fallback>
            </mc:AlternateContent>
          </a:graphicData>
        </a:graphic>
      </p:graphicFrame>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481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6090"/>
                                        </p:tgtEl>
                                        <p:attrNameLst>
                                          <p:attrName>style.visibility</p:attrName>
                                        </p:attrNameLst>
                                      </p:cBhvr>
                                      <p:to>
                                        <p:strVal val="visible"/>
                                      </p:to>
                                    </p:set>
                                    <p:animEffect transition="in" filter="dissolve">
                                      <p:cBhvr>
                                        <p:cTn id="25" dur="500"/>
                                        <p:tgtEl>
                                          <p:spTgt spid="46090"/>
                                        </p:tgtEl>
                                      </p:cBhvr>
                                    </p:animEffect>
                                  </p:childTnLst>
                                </p:cTn>
                              </p:par>
                            </p:childTnLst>
                          </p:cTn>
                        </p:par>
                        <p:par>
                          <p:cTn id="26" fill="hold" nodeType="withGroup">
                            <p:stCondLst>
                              <p:cond delay="500"/>
                            </p:stCondLst>
                            <p:childTnLst>
                              <p:par>
                                <p:cTn id="27" presetID="9" presetClass="entr" presetSubtype="0" fill="hold" nodeType="afterEffect">
                                  <p:stCondLst>
                                    <p:cond delay="250"/>
                                  </p:stCondLst>
                                  <p:childTnLst>
                                    <p:set>
                                      <p:cBhvr>
                                        <p:cTn id="28" dur="1" fill="hold">
                                          <p:stCondLst>
                                            <p:cond delay="0"/>
                                          </p:stCondLst>
                                        </p:cTn>
                                        <p:tgtEl>
                                          <p:spTgt spid="46097"/>
                                        </p:tgtEl>
                                        <p:attrNameLst>
                                          <p:attrName>style.visibility</p:attrName>
                                        </p:attrNameLst>
                                      </p:cBhvr>
                                      <p:to>
                                        <p:strVal val="visible"/>
                                      </p:to>
                                    </p:set>
                                    <p:animEffect transition="in" filter="dissolve">
                                      <p:cBhvr>
                                        <p:cTn id="29" dur="500"/>
                                        <p:tgtEl>
                                          <p:spTgt spid="46097"/>
                                        </p:tgtEl>
                                      </p:cBhvr>
                                    </p:animEffect>
                                  </p:childTnLst>
                                </p:cTn>
                              </p:par>
                            </p:childTnLst>
                          </p:cTn>
                        </p:par>
                        <p:par>
                          <p:cTn id="30" fill="hold" nodeType="withGroup">
                            <p:stCondLst>
                              <p:cond delay="1250"/>
                            </p:stCondLst>
                            <p:childTnLst>
                              <p:par>
                                <p:cTn id="31" presetID="16" presetClass="entr" presetSubtype="42" fill="hold" nodeType="afterEffect">
                                  <p:stCondLst>
                                    <p:cond delay="250"/>
                                  </p:stCondLst>
                                  <p:childTnLst>
                                    <p:set>
                                      <p:cBhvr>
                                        <p:cTn id="32" dur="1" fill="hold">
                                          <p:stCondLst>
                                            <p:cond delay="0"/>
                                          </p:stCondLst>
                                        </p:cTn>
                                        <p:tgtEl>
                                          <p:spTgt spid="4"/>
                                        </p:tgtEl>
                                        <p:attrNameLst>
                                          <p:attrName>style.visibility</p:attrName>
                                        </p:attrNameLst>
                                      </p:cBhvr>
                                      <p:to>
                                        <p:strVal val="visible"/>
                                      </p:to>
                                    </p:set>
                                    <p:animEffect transition="in" filter="barn(outHorizontal)">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dissolve">
                                      <p:cBhvr>
                                        <p:cTn id="38" dur="500"/>
                                        <p:tgtEl>
                                          <p:spTgt spid="2"/>
                                        </p:tgtEl>
                                      </p:cBhvr>
                                    </p:animEffect>
                                  </p:childTnLst>
                                </p:cTn>
                              </p:par>
                              <p:par>
                                <p:cTn id="39" presetID="9"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dissolve">
                                      <p:cBhvr>
                                        <p:cTn id="41" dur="500"/>
                                        <p:tgtEl>
                                          <p:spTgt spid="3"/>
                                        </p:tgtEl>
                                      </p:cBhvr>
                                    </p:animEffect>
                                  </p:childTnLst>
                                </p:cTn>
                              </p:par>
                            </p:childTnLst>
                          </p:cTn>
                        </p:par>
                        <p:par>
                          <p:cTn id="42" fill="hold">
                            <p:stCondLst>
                              <p:cond delay="500"/>
                            </p:stCondLst>
                            <p:childTnLst>
                              <p:par>
                                <p:cTn id="43" presetID="1" presetClass="entr" presetSubtype="0" fill="hold" nodeType="afterEffect">
                                  <p:stCondLst>
                                    <p:cond delay="50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6090" grpId="0" autoUpdateAnimBg="0"/>
      <p:bldP spid="46097" grpId="0" autoUpdateAnimBg="0"/>
      <p:bldP spid="48139"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110"/>
          </a:xfrm>
        </p:spPr>
        <p:txBody>
          <a:bodyPr/>
          <a:lstStyle/>
          <a:p>
            <a:r>
              <a:rPr lang="zh-CN" altLang="en-US" sz="3600" dirty="0">
                <a:latin typeface="+mn-ea"/>
                <a:ea typeface="+mn-ea"/>
              </a:rPr>
              <a:t>相对价格与供给</a:t>
            </a:r>
            <a:r>
              <a:rPr lang="en-US" altLang="en-US" sz="3600" dirty="0">
                <a:latin typeface="+mn-ea"/>
                <a:ea typeface="+mn-ea"/>
              </a:rPr>
              <a:t> </a:t>
            </a:r>
            <a:r>
              <a:rPr lang="en-US" altLang="en-US" sz="2000" b="0" dirty="0">
                <a:latin typeface="+mn-ea"/>
                <a:ea typeface="+mn-ea"/>
              </a:rPr>
              <a:t>(1 of 3)</a:t>
            </a:r>
            <a:endParaRPr lang="en-US" sz="2000" b="0" dirty="0">
              <a:latin typeface="+mn-ea"/>
              <a:ea typeface="+mn-ea"/>
            </a:endParaRPr>
          </a:p>
        </p:txBody>
      </p:sp>
      <p:sp>
        <p:nvSpPr>
          <p:cNvPr id="3" name="Content Placeholder 2"/>
          <p:cNvSpPr>
            <a:spLocks noGrp="1"/>
          </p:cNvSpPr>
          <p:nvPr>
            <p:ph idx="1"/>
          </p:nvPr>
        </p:nvSpPr>
        <p:spPr>
          <a:xfrm>
            <a:off x="457200" y="990601"/>
            <a:ext cx="5626968" cy="5486400"/>
          </a:xfrm>
        </p:spPr>
        <p:txBody>
          <a:bodyPr/>
          <a:lstStyle/>
          <a:p>
            <a:pPr>
              <a:spcBef>
                <a:spcPts val="600"/>
              </a:spcBef>
            </a:pPr>
            <a:r>
              <a:rPr lang="zh-CN" altLang="en-US" sz="2400" dirty="0">
                <a:ea typeface="ヒラギノ角ゴ Pro W3" pitchFamily="-84" charset="-128"/>
              </a:rPr>
              <a:t>假定：</a:t>
            </a:r>
            <a:endParaRPr lang="en-US" altLang="en-US" sz="2400" dirty="0">
              <a:ea typeface="ヒラギノ角ゴ Pro W3" pitchFamily="-84" charset="-128"/>
            </a:endParaRPr>
          </a:p>
          <a:p>
            <a:pPr lvl="1"/>
            <a:r>
              <a:rPr lang="en-US" altLang="en-US" sz="2400" i="1" dirty="0">
                <a:ea typeface="ヒラギノ角ゴ Pro W3" pitchFamily="-84" charset="-128"/>
              </a:rPr>
              <a:t>P</a:t>
            </a:r>
            <a:r>
              <a:rPr lang="en-US" altLang="en-US" sz="2400" i="1" baseline="-25000" dirty="0">
                <a:ea typeface="ヒラギノ角ゴ Pro W3" pitchFamily="-84" charset="-128"/>
              </a:rPr>
              <a:t>C</a:t>
            </a:r>
            <a:r>
              <a:rPr lang="en-US" altLang="en-US" sz="2400" i="1" dirty="0">
                <a:ea typeface="ヒラギノ角ゴ Pro W3" pitchFamily="-84" charset="-128"/>
              </a:rPr>
              <a:t> </a:t>
            </a:r>
            <a:r>
              <a:rPr lang="zh-CN" altLang="en-US" sz="2400" i="1" dirty="0">
                <a:ea typeface="ヒラギノ角ゴ Pro W3" pitchFamily="-84" charset="-128"/>
              </a:rPr>
              <a:t>：</a:t>
            </a:r>
            <a:r>
              <a:rPr lang="en-US" altLang="en-US" sz="2400" dirty="0">
                <a:ea typeface="ヒラギノ角ゴ Pro W3" pitchFamily="-84" charset="-128"/>
              </a:rPr>
              <a:t> </a:t>
            </a:r>
            <a:r>
              <a:rPr lang="zh-CN" altLang="en-US" sz="2400" dirty="0">
                <a:latin typeface="+mn-ea"/>
              </a:rPr>
              <a:t>奶酪的价格</a:t>
            </a:r>
            <a:endParaRPr lang="en-US" altLang="en-US" sz="2400" dirty="0">
              <a:latin typeface="+mn-ea"/>
            </a:endParaRPr>
          </a:p>
          <a:p>
            <a:pPr lvl="1"/>
            <a:r>
              <a:rPr lang="en-US" altLang="en-US" sz="2400" i="1" dirty="0">
                <a:ea typeface="ヒラギノ角ゴ Pro W3" pitchFamily="-84" charset="-128"/>
              </a:rPr>
              <a:t>P</a:t>
            </a:r>
            <a:r>
              <a:rPr lang="en-US" altLang="en-US" sz="2400" i="1" baseline="-25000" dirty="0">
                <a:ea typeface="ヒラギノ角ゴ Pro W3" pitchFamily="-84" charset="-128"/>
              </a:rPr>
              <a:t>W</a:t>
            </a:r>
            <a:r>
              <a:rPr lang="en-US" altLang="en-US" sz="2400" dirty="0">
                <a:ea typeface="ヒラギノ角ゴ Pro W3" pitchFamily="-84" charset="-128"/>
              </a:rPr>
              <a:t> </a:t>
            </a:r>
            <a:r>
              <a:rPr lang="zh-CN" altLang="en-US" sz="2400" dirty="0">
                <a:ea typeface="ヒラギノ角ゴ Pro W3" pitchFamily="-84" charset="-128"/>
              </a:rPr>
              <a:t>：</a:t>
            </a:r>
            <a:r>
              <a:rPr lang="en-US" altLang="en-US" sz="2400" dirty="0">
                <a:ea typeface="ヒラギノ角ゴ Pro W3" pitchFamily="-84" charset="-128"/>
              </a:rPr>
              <a:t> </a:t>
            </a:r>
            <a:r>
              <a:rPr lang="zh-CN" altLang="en-US" sz="2400" dirty="0">
                <a:latin typeface="+mn-ea"/>
              </a:rPr>
              <a:t>酒的价格</a:t>
            </a:r>
            <a:endParaRPr lang="en-US" altLang="en-US" sz="2400" dirty="0">
              <a:latin typeface="+mn-ea"/>
            </a:endParaRPr>
          </a:p>
          <a:p>
            <a:pPr lvl="1"/>
            <a:r>
              <a:rPr lang="en-US" altLang="en-US" sz="2400" i="1" dirty="0" err="1">
                <a:ea typeface="ヒラギノ角ゴ Pro W3" pitchFamily="-84" charset="-128"/>
              </a:rPr>
              <a:t>w</a:t>
            </a:r>
            <a:r>
              <a:rPr lang="en-US" altLang="en-US" sz="2400" i="1" baseline="-25000" dirty="0" err="1">
                <a:ea typeface="ヒラギノ角ゴ Pro W3" pitchFamily="-84" charset="-128"/>
              </a:rPr>
              <a:t>C</a:t>
            </a:r>
            <a:r>
              <a:rPr lang="en-US" altLang="en-US" sz="2400" dirty="0">
                <a:ea typeface="ヒラギノ角ゴ Pro W3" pitchFamily="-84" charset="-128"/>
              </a:rPr>
              <a:t> </a:t>
            </a:r>
            <a:r>
              <a:rPr lang="zh-CN" altLang="en-US" sz="2400" dirty="0">
                <a:ea typeface="ヒラギノ角ゴ Pro W3" pitchFamily="-84" charset="-128"/>
              </a:rPr>
              <a:t>：</a:t>
            </a:r>
            <a:r>
              <a:rPr lang="en-US" altLang="en-US" sz="2400" dirty="0">
                <a:ea typeface="ヒラギノ角ゴ Pro W3" pitchFamily="-84" charset="-128"/>
              </a:rPr>
              <a:t> </a:t>
            </a:r>
            <a:r>
              <a:rPr lang="zh-CN" altLang="en-US" sz="2400" dirty="0">
                <a:latin typeface="+mn-ea"/>
              </a:rPr>
              <a:t>奶酪部门工人每小时的工资</a:t>
            </a:r>
            <a:endParaRPr lang="en-US" altLang="en-US" sz="2400" dirty="0">
              <a:latin typeface="+mn-ea"/>
            </a:endParaRPr>
          </a:p>
          <a:p>
            <a:pPr lvl="1"/>
            <a:r>
              <a:rPr lang="en-US" altLang="en-US" sz="2400" i="1" dirty="0" err="1">
                <a:ea typeface="ヒラギノ角ゴ Pro W3" pitchFamily="-84" charset="-128"/>
              </a:rPr>
              <a:t>w</a:t>
            </a:r>
            <a:r>
              <a:rPr lang="en-US" altLang="en-US" sz="2400" i="1" baseline="-25000" dirty="0" err="1">
                <a:ea typeface="ヒラギノ角ゴ Pro W3" pitchFamily="-84" charset="-128"/>
              </a:rPr>
              <a:t>W</a:t>
            </a:r>
            <a:r>
              <a:rPr lang="en-US" altLang="en-US" sz="2400" dirty="0">
                <a:ea typeface="ヒラギノ角ゴ Pro W3" pitchFamily="-84" charset="-128"/>
              </a:rPr>
              <a:t> </a:t>
            </a:r>
            <a:r>
              <a:rPr lang="zh-CN" altLang="en-US" sz="2400" dirty="0">
                <a:ea typeface="ヒラギノ角ゴ Pro W3" pitchFamily="-84" charset="-128"/>
              </a:rPr>
              <a:t>：</a:t>
            </a:r>
            <a:r>
              <a:rPr lang="zh-CN" altLang="en-US" sz="2400" dirty="0">
                <a:latin typeface="+mn-ea"/>
              </a:rPr>
              <a:t>酒部门工人每小时的工资</a:t>
            </a:r>
            <a:endParaRPr lang="en-US" altLang="zh-CN" sz="2400" dirty="0">
              <a:latin typeface="+mn-ea"/>
            </a:endParaRPr>
          </a:p>
          <a:p>
            <a:pPr lvl="1"/>
            <a:endParaRPr lang="en-US" altLang="en-US" sz="2400" dirty="0">
              <a:ea typeface="ヒラギノ角ゴ Pro W3" pitchFamily="-84" charset="-128"/>
            </a:endParaRPr>
          </a:p>
          <a:p>
            <a:pPr>
              <a:spcBef>
                <a:spcPts val="600"/>
              </a:spcBef>
            </a:pPr>
            <a:r>
              <a:rPr lang="zh-CN" altLang="en-US" sz="2400" dirty="0">
                <a:latin typeface="+mn-ea"/>
              </a:rPr>
              <a:t>在充分竞争之下</a:t>
            </a:r>
            <a:r>
              <a:rPr lang="en-US" altLang="en-US" sz="2400" dirty="0">
                <a:latin typeface="+mn-ea"/>
              </a:rPr>
              <a:t>:</a:t>
            </a:r>
          </a:p>
          <a:p>
            <a:pPr lvl="1"/>
            <a:r>
              <a:rPr lang="zh-CN" altLang="en-US" sz="2400" dirty="0">
                <a:latin typeface="+mn-ea"/>
              </a:rPr>
              <a:t>奶酪部门工人每小时的工资等于一小时内制造的奶酪的市场价值</a:t>
            </a:r>
            <a:r>
              <a:rPr lang="en-US" altLang="en-US" sz="2400" dirty="0">
                <a:ea typeface="ヒラギノ角ゴ Pro W3" pitchFamily="-84" charset="-128"/>
              </a:rPr>
              <a:t>:</a:t>
            </a:r>
            <a:endParaRPr lang="en-US" sz="2400" dirty="0"/>
          </a:p>
        </p:txBody>
      </p:sp>
      <p:sp>
        <p:nvSpPr>
          <p:cNvPr id="4" name="Content Placeholder 3"/>
          <p:cNvSpPr>
            <a:spLocks noGrp="1"/>
          </p:cNvSpPr>
          <p:nvPr>
            <p:ph idx="13"/>
          </p:nvPr>
        </p:nvSpPr>
        <p:spPr>
          <a:xfrm>
            <a:off x="457200" y="5155377"/>
            <a:ext cx="5842992" cy="715963"/>
          </a:xfrm>
        </p:spPr>
        <p:txBody>
          <a:bodyPr/>
          <a:lstStyle/>
          <a:p>
            <a:pPr lvl="1"/>
            <a:r>
              <a:rPr lang="zh-CN" altLang="en-US" sz="2400" dirty="0">
                <a:latin typeface="+mn-ea"/>
              </a:rPr>
              <a:t>酒部门工人每小时的工资等于一小时内制造的酒的市场价值</a:t>
            </a:r>
            <a:r>
              <a:rPr lang="en-US" altLang="en-US" sz="2400" dirty="0">
                <a:ea typeface="ヒラギノ角ゴ Pro W3" pitchFamily="-84" charset="-128"/>
              </a:rPr>
              <a:t>:</a:t>
            </a:r>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4148273105"/>
              </p:ext>
            </p:extLst>
          </p:nvPr>
        </p:nvGraphicFramePr>
        <p:xfrm>
          <a:off x="5473350" y="4400694"/>
          <a:ext cx="1066800" cy="732115"/>
        </p:xfrm>
        <a:graphic>
          <a:graphicData uri="http://schemas.openxmlformats.org/presentationml/2006/ole">
            <mc:AlternateContent xmlns:mc="http://schemas.openxmlformats.org/markup-compatibility/2006">
              <mc:Choice xmlns:v="urn:schemas-microsoft-com:vml" Requires="v">
                <p:oleObj spid="_x0000_s5135" name="Equation" r:id="rId4" imgW="647640" imgH="444240" progId="">
                  <p:embed/>
                </p:oleObj>
              </mc:Choice>
              <mc:Fallback>
                <p:oleObj name="Equation" r:id="rId4" imgW="647640" imgH="444240" progId="">
                  <p:embed/>
                  <p:pic>
                    <p:nvPicPr>
                      <p:cNvPr id="0" name="Picture 3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3350" y="4400694"/>
                        <a:ext cx="1066800" cy="732115"/>
                      </a:xfrm>
                      <a:prstGeom prst="rect">
                        <a:avLst/>
                      </a:prstGeom>
                      <a:noFill/>
                      <a:ln>
                        <a:solidFill>
                          <a:schemeClr val="accent1"/>
                        </a:solid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47517339"/>
              </p:ext>
            </p:extLst>
          </p:nvPr>
        </p:nvGraphicFramePr>
        <p:xfrm>
          <a:off x="5473350" y="5541929"/>
          <a:ext cx="1066800" cy="718036"/>
        </p:xfrm>
        <a:graphic>
          <a:graphicData uri="http://schemas.openxmlformats.org/presentationml/2006/ole">
            <mc:AlternateContent xmlns:mc="http://schemas.openxmlformats.org/markup-compatibility/2006">
              <mc:Choice xmlns:v="urn:schemas-microsoft-com:vml" Requires="v">
                <p:oleObj spid="_x0000_s5136" name="Equation" r:id="rId6" imgW="660240" imgH="444240" progId="">
                  <p:embed/>
                </p:oleObj>
              </mc:Choice>
              <mc:Fallback>
                <p:oleObj name="Equation" r:id="rId6" imgW="660240" imgH="444240" progId="">
                  <p:embed/>
                  <p:pic>
                    <p:nvPicPr>
                      <p:cNvPr id="0" name="Picture 3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3350" y="5541929"/>
                        <a:ext cx="1066800" cy="718036"/>
                      </a:xfrm>
                      <a:prstGeom prst="rect">
                        <a:avLst/>
                      </a:prstGeom>
                      <a:noFill/>
                      <a:ln>
                        <a:solidFill>
                          <a:schemeClr val="accent1"/>
                        </a:solidFill>
                      </a:ln>
                    </p:spPr>
                  </p:pic>
                </p:oleObj>
              </mc:Fallback>
            </mc:AlternateContent>
          </a:graphicData>
        </a:graphic>
      </p:graphicFrame>
      <p:sp>
        <p:nvSpPr>
          <p:cNvPr id="8" name="文本框 7">
            <a:extLst>
              <a:ext uri="{FF2B5EF4-FFF2-40B4-BE49-F238E27FC236}">
                <a16:creationId xmlns:a16="http://schemas.microsoft.com/office/drawing/2014/main" id="{9BD85BD9-DDAF-5B96-56C2-D9EAAFD756DE}"/>
              </a:ext>
            </a:extLst>
          </p:cNvPr>
          <p:cNvSpPr txBox="1"/>
          <p:nvPr/>
        </p:nvSpPr>
        <p:spPr>
          <a:xfrm>
            <a:off x="6804247" y="4221088"/>
            <a:ext cx="2065744" cy="696794"/>
          </a:xfrm>
          <a:prstGeom prst="rect">
            <a:avLst/>
          </a:prstGeom>
          <a:solidFill>
            <a:schemeClr val="bg1"/>
          </a:solidFill>
        </p:spPr>
        <p:txBody>
          <a:bodyPr wrap="square">
            <a:spAutoFit/>
          </a:bodyPr>
          <a:lstStyle/>
          <a:p>
            <a:pPr algn="ctr">
              <a:lnSpc>
                <a:spcPct val="150000"/>
              </a:lnSpc>
            </a:pPr>
            <a:r>
              <a:rPr lang="en-US" altLang="zh-CN" sz="1400" dirty="0">
                <a:solidFill>
                  <a:srgbClr val="007FA3"/>
                </a:solidFill>
                <a:latin typeface="+mn-ea"/>
              </a:rPr>
              <a:t>1</a:t>
            </a:r>
            <a:r>
              <a:rPr lang="zh-CN" altLang="en-US" sz="1400" dirty="0">
                <a:solidFill>
                  <a:srgbClr val="007FA3"/>
                </a:solidFill>
                <a:latin typeface="+mn-ea"/>
              </a:rPr>
              <a:t>单位奶酪的价值</a:t>
            </a:r>
            <a:endParaRPr lang="en-US" altLang="zh-CN" sz="1400" dirty="0">
              <a:solidFill>
                <a:srgbClr val="007FA3"/>
              </a:solidFill>
              <a:latin typeface="+mn-ea"/>
            </a:endParaRPr>
          </a:p>
          <a:p>
            <a:pPr algn="ctr">
              <a:lnSpc>
                <a:spcPct val="150000"/>
              </a:lnSpc>
            </a:pPr>
            <a:r>
              <a:rPr lang="en-US" altLang="zh-CN" sz="1400" dirty="0">
                <a:solidFill>
                  <a:srgbClr val="007FA3"/>
                </a:solidFill>
                <a:latin typeface="+mn-ea"/>
              </a:rPr>
              <a:t>1</a:t>
            </a:r>
            <a:r>
              <a:rPr lang="zh-CN" altLang="en-US" sz="1400" dirty="0">
                <a:solidFill>
                  <a:srgbClr val="007FA3"/>
                </a:solidFill>
                <a:latin typeface="+mn-ea"/>
              </a:rPr>
              <a:t>单位奶酪的劳动投入</a:t>
            </a:r>
            <a:endParaRPr lang="zh-CN" altLang="en-US" sz="1400" dirty="0">
              <a:solidFill>
                <a:srgbClr val="007FA3"/>
              </a:solidFill>
            </a:endParaRPr>
          </a:p>
        </p:txBody>
      </p:sp>
      <p:cxnSp>
        <p:nvCxnSpPr>
          <p:cNvPr id="10" name="直接连接符 9">
            <a:extLst>
              <a:ext uri="{FF2B5EF4-FFF2-40B4-BE49-F238E27FC236}">
                <a16:creationId xmlns:a16="http://schemas.microsoft.com/office/drawing/2014/main" id="{10766D19-2AA2-842E-5CAC-0600E2D79A18}"/>
              </a:ext>
            </a:extLst>
          </p:cNvPr>
          <p:cNvCxnSpPr/>
          <p:nvPr/>
        </p:nvCxnSpPr>
        <p:spPr>
          <a:xfrm>
            <a:off x="6992690" y="4569485"/>
            <a:ext cx="16888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68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65665" y="1052739"/>
            <a:ext cx="8449733" cy="2736302"/>
          </a:xfrm>
        </p:spPr>
        <p:txBody>
          <a:bodyPr/>
          <a:lstStyle/>
          <a:p>
            <a:pPr>
              <a:spcBef>
                <a:spcPts val="1200"/>
              </a:spcBef>
              <a:spcAft>
                <a:spcPts val="1200"/>
              </a:spcAft>
            </a:pPr>
            <a:r>
              <a:rPr lang="zh-CN" altLang="en-US" sz="2400" dirty="0">
                <a:solidFill>
                  <a:srgbClr val="FF0000"/>
                </a:solidFill>
                <a:latin typeface="+mn-ea"/>
              </a:rPr>
              <a:t>工人都愿意在工资比较高的部门工作。</a:t>
            </a:r>
            <a:endParaRPr lang="en-US" altLang="en-US" sz="2400" dirty="0">
              <a:solidFill>
                <a:srgbClr val="FF0000"/>
              </a:solidFill>
              <a:latin typeface="+mn-ea"/>
            </a:endParaRPr>
          </a:p>
          <a:p>
            <a:pPr marL="256032" lvl="1" indent="-256032">
              <a:spcBef>
                <a:spcPts val="1200"/>
              </a:spcBef>
              <a:spcAft>
                <a:spcPts val="1200"/>
              </a:spcAft>
              <a:buFont typeface="Arial" panose="020B0604020202020204" pitchFamily="34" charset="0"/>
              <a:buChar char="•"/>
            </a:pPr>
            <a:r>
              <a:rPr lang="zh-CN" altLang="en-US" sz="2400" dirty="0">
                <a:latin typeface="+mn-ea"/>
              </a:rPr>
              <a:t>如果： </a:t>
            </a:r>
            <a:endParaRPr lang="en-US" altLang="zh-CN" sz="2400" dirty="0">
              <a:latin typeface="+mn-ea"/>
            </a:endParaRPr>
          </a:p>
          <a:p>
            <a:pPr marL="656082" lvl="2" indent="-256032">
              <a:spcBef>
                <a:spcPts val="1800"/>
              </a:spcBef>
              <a:spcAft>
                <a:spcPts val="600"/>
              </a:spcAft>
              <a:buFont typeface="Arial" panose="020B0604020202020204" pitchFamily="34" charset="0"/>
              <a:buChar char="•"/>
            </a:pPr>
            <a:r>
              <a:rPr lang="zh-CN" altLang="en-US" sz="2400" dirty="0">
                <a:latin typeface="+mn-ea"/>
              </a:rPr>
              <a:t>工人将只生产奶酪</a:t>
            </a:r>
            <a:endParaRPr lang="zh-CN" altLang="en-US" dirty="0">
              <a:latin typeface="+mn-ea"/>
            </a:endParaRPr>
          </a:p>
          <a:p>
            <a:pPr marL="656082" lvl="2" indent="-256032">
              <a:spcBef>
                <a:spcPts val="1200"/>
              </a:spcBef>
              <a:spcAft>
                <a:spcPts val="1200"/>
              </a:spcAft>
              <a:buFont typeface="Arial" panose="020B0604020202020204" pitchFamily="34" charset="0"/>
              <a:buChar char="•"/>
            </a:pPr>
            <a:r>
              <a:rPr lang="zh-CN" altLang="en-US" sz="2400" i="1" dirty="0">
                <a:solidFill>
                  <a:srgbClr val="001581"/>
                </a:solidFill>
                <a:latin typeface="+mn-ea"/>
              </a:rPr>
              <a:t>如果奶酪的相对价格超过了生产奶酪的机会成本，那么经济将专注于奶酪生产。</a:t>
            </a:r>
            <a:endParaRPr lang="en-US" altLang="zh-CN" sz="2400" i="1" dirty="0">
              <a:solidFill>
                <a:srgbClr val="001581"/>
              </a:solidFill>
              <a:latin typeface="+mn-ea"/>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1069344180"/>
              </p:ext>
            </p:extLst>
          </p:nvPr>
        </p:nvGraphicFramePr>
        <p:xfrm>
          <a:off x="5456097" y="1604473"/>
          <a:ext cx="1352550" cy="815975"/>
        </p:xfrm>
        <a:graphic>
          <a:graphicData uri="http://schemas.openxmlformats.org/presentationml/2006/ole">
            <mc:AlternateContent xmlns:mc="http://schemas.openxmlformats.org/markup-compatibility/2006">
              <mc:Choice xmlns:v="urn:schemas-microsoft-com:vml" Requires="v">
                <p:oleObj spid="_x0000_s6173" name="Equation" r:id="rId3" imgW="736560" imgH="444240" progId="">
                  <p:embed/>
                </p:oleObj>
              </mc:Choice>
              <mc:Fallback>
                <p:oleObj name="Equation" r:id="rId3" imgW="736560" imgH="444240" progId="">
                  <p:embed/>
                  <p:pic>
                    <p:nvPicPr>
                      <p:cNvPr id="0" name="Picture 3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6097" y="1604473"/>
                        <a:ext cx="1352550" cy="815975"/>
                      </a:xfrm>
                      <a:prstGeom prst="rect">
                        <a:avLst/>
                      </a:prstGeom>
                      <a:noFill/>
                      <a:ln w="9525">
                        <a:solidFill>
                          <a:srgbClr val="96008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934368826"/>
              </p:ext>
            </p:extLst>
          </p:nvPr>
        </p:nvGraphicFramePr>
        <p:xfrm>
          <a:off x="1756833" y="1568358"/>
          <a:ext cx="2682875" cy="815975"/>
        </p:xfrm>
        <a:graphic>
          <a:graphicData uri="http://schemas.openxmlformats.org/presentationml/2006/ole">
            <mc:AlternateContent xmlns:mc="http://schemas.openxmlformats.org/markup-compatibility/2006">
              <mc:Choice xmlns:v="urn:schemas-microsoft-com:vml" Requires="v">
                <p:oleObj spid="_x0000_s6174" name="Equation" r:id="rId5" imgW="1460160" imgH="444240" progId="">
                  <p:embed/>
                </p:oleObj>
              </mc:Choice>
              <mc:Fallback>
                <p:oleObj name="Equation" r:id="rId5" imgW="1460160" imgH="444240" progId="">
                  <p:embed/>
                  <p:pic>
                    <p:nvPicPr>
                      <p:cNvPr id="0" name="Picture 3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833" y="1568358"/>
                        <a:ext cx="2682875"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385231" y="4087049"/>
            <a:ext cx="8610599" cy="2108269"/>
          </a:xfrm>
          <a:prstGeom prst="rect">
            <a:avLst/>
          </a:prstGeom>
        </p:spPr>
        <p:txBody>
          <a:bodyPr wrap="square">
            <a:spAutoFit/>
          </a:bodyPr>
          <a:lstStyle/>
          <a:p>
            <a:pPr marL="256032" lvl="1" indent="-256032">
              <a:spcBef>
                <a:spcPts val="1200"/>
              </a:spcBef>
              <a:buFont typeface="Arial" panose="020B0604020202020204" pitchFamily="34" charset="0"/>
              <a:buChar char="•"/>
            </a:pPr>
            <a:r>
              <a:rPr lang="zh-CN" altLang="en-US" sz="2400" dirty="0">
                <a:latin typeface="+mn-ea"/>
              </a:rPr>
              <a:t>如果： </a:t>
            </a:r>
            <a:endParaRPr lang="en-US" altLang="zh-CN" sz="2400" dirty="0">
              <a:latin typeface="+mn-ea"/>
            </a:endParaRPr>
          </a:p>
          <a:p>
            <a:pPr marL="656082" lvl="2" indent="-256032">
              <a:spcBef>
                <a:spcPts val="2400"/>
              </a:spcBef>
              <a:spcAft>
                <a:spcPts val="600"/>
              </a:spcAft>
              <a:buFont typeface="Arial" panose="020B0604020202020204" pitchFamily="34" charset="0"/>
              <a:buChar char="•"/>
            </a:pPr>
            <a:r>
              <a:rPr lang="zh-CN" altLang="en-US" sz="2400" dirty="0">
                <a:latin typeface="+mn-ea"/>
              </a:rPr>
              <a:t>工人将只生产酒</a:t>
            </a:r>
            <a:endParaRPr lang="zh-CN" altLang="en-US" dirty="0">
              <a:latin typeface="+mn-ea"/>
            </a:endParaRPr>
          </a:p>
          <a:p>
            <a:pPr marL="656082" lvl="2" indent="-256032">
              <a:spcBef>
                <a:spcPts val="1200"/>
              </a:spcBef>
              <a:spcAft>
                <a:spcPts val="1200"/>
              </a:spcAft>
              <a:buFont typeface="Arial" panose="020B0604020202020204" pitchFamily="34" charset="0"/>
              <a:buChar char="•"/>
            </a:pPr>
            <a:r>
              <a:rPr lang="zh-CN" altLang="en-US" sz="2400" i="1" dirty="0">
                <a:solidFill>
                  <a:srgbClr val="001581"/>
                </a:solidFill>
                <a:latin typeface="+mn-ea"/>
              </a:rPr>
              <a:t>如果酒的相对价格超过了生产酒的机会成本，那么经济将专注于酒的生产。</a:t>
            </a:r>
            <a:endParaRPr lang="en-US" altLang="zh-CN" sz="2400" i="1" dirty="0">
              <a:solidFill>
                <a:srgbClr val="001581"/>
              </a:solidFill>
              <a:latin typeface="+mn-ea"/>
            </a:endParaRPr>
          </a:p>
        </p:txBody>
      </p:sp>
      <p:graphicFrame>
        <p:nvGraphicFramePr>
          <p:cNvPr id="15" name="Object 12"/>
          <p:cNvGraphicFramePr>
            <a:graphicFrameLocks noChangeAspect="1"/>
          </p:cNvGraphicFramePr>
          <p:nvPr>
            <p:extLst>
              <p:ext uri="{D42A27DB-BD31-4B8C-83A1-F6EECF244321}">
                <p14:modId xmlns:p14="http://schemas.microsoft.com/office/powerpoint/2010/main" val="105736284"/>
              </p:ext>
            </p:extLst>
          </p:nvPr>
        </p:nvGraphicFramePr>
        <p:xfrm>
          <a:off x="1756832" y="4004742"/>
          <a:ext cx="2682875" cy="815975"/>
        </p:xfrm>
        <a:graphic>
          <a:graphicData uri="http://schemas.openxmlformats.org/presentationml/2006/ole">
            <mc:AlternateContent xmlns:mc="http://schemas.openxmlformats.org/markup-compatibility/2006">
              <mc:Choice xmlns:v="urn:schemas-microsoft-com:vml" Requires="v">
                <p:oleObj spid="_x0000_s6175" name="Equation" r:id="rId7" imgW="1460160" imgH="444240" progId="">
                  <p:embed/>
                </p:oleObj>
              </mc:Choice>
              <mc:Fallback>
                <p:oleObj name="Equation" r:id="rId7" imgW="1460160" imgH="444240" progId="">
                  <p:embed/>
                  <p:pic>
                    <p:nvPicPr>
                      <p:cNvPr id="0" name="Picture 4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6832" y="4004742"/>
                        <a:ext cx="2682875"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右箭头 15"/>
          <p:cNvSpPr/>
          <p:nvPr/>
        </p:nvSpPr>
        <p:spPr>
          <a:xfrm flipV="1">
            <a:off x="4713137" y="1847100"/>
            <a:ext cx="457200" cy="25849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17" name="右箭头 16"/>
          <p:cNvSpPr/>
          <p:nvPr/>
        </p:nvSpPr>
        <p:spPr>
          <a:xfrm flipV="1">
            <a:off x="4713137" y="4263583"/>
            <a:ext cx="457200" cy="25849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11" name="Rectangle 385"/>
          <p:cNvSpPr>
            <a:spLocks noChangeArrowheads="1"/>
          </p:cNvSpPr>
          <p:nvPr/>
        </p:nvSpPr>
        <p:spPr bwMode="auto">
          <a:xfrm>
            <a:off x="8245869" y="3612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326842713"/>
              </p:ext>
            </p:extLst>
          </p:nvPr>
        </p:nvGraphicFramePr>
        <p:xfrm>
          <a:off x="5475288" y="4003675"/>
          <a:ext cx="1314450" cy="731838"/>
        </p:xfrm>
        <a:graphic>
          <a:graphicData uri="http://schemas.openxmlformats.org/presentationml/2006/ole">
            <mc:AlternateContent xmlns:mc="http://schemas.openxmlformats.org/markup-compatibility/2006">
              <mc:Choice xmlns:v="urn:schemas-microsoft-com:vml" Requires="v">
                <p:oleObj spid="_x0000_s6176" name="公式" r:id="rId9" imgW="761760" imgH="444240" progId="Equation.3">
                  <p:embed/>
                </p:oleObj>
              </mc:Choice>
              <mc:Fallback>
                <p:oleObj name="公式" r:id="rId9" imgW="761760" imgH="444240" progId="Equation.3">
                  <p:embed/>
                  <p:pic>
                    <p:nvPicPr>
                      <p:cNvPr id="0" name="Picture 4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5288" y="4003675"/>
                        <a:ext cx="1314450" cy="731838"/>
                      </a:xfrm>
                      <a:prstGeom prst="rect">
                        <a:avLst/>
                      </a:prstGeom>
                      <a:noFill/>
                      <a:ln w="9525">
                        <a:solidFill>
                          <a:srgbClr val="96008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a:extLst>
              <a:ext uri="{FF2B5EF4-FFF2-40B4-BE49-F238E27FC236}">
                <a16:creationId xmlns:a16="http://schemas.microsoft.com/office/drawing/2014/main" id="{B13C6341-B8D1-56D6-24D1-4A77FE8EEA6C}"/>
              </a:ext>
            </a:extLst>
          </p:cNvPr>
          <p:cNvSpPr>
            <a:spLocks noGrp="1"/>
          </p:cNvSpPr>
          <p:nvPr>
            <p:ph type="title"/>
          </p:nvPr>
        </p:nvSpPr>
        <p:spPr>
          <a:xfrm>
            <a:off x="457200" y="0"/>
            <a:ext cx="8229600" cy="785110"/>
          </a:xfrm>
        </p:spPr>
        <p:txBody>
          <a:bodyPr/>
          <a:lstStyle/>
          <a:p>
            <a:r>
              <a:rPr lang="zh-CN" altLang="en-US" sz="3600" dirty="0">
                <a:latin typeface="+mn-ea"/>
                <a:ea typeface="+mn-ea"/>
              </a:rPr>
              <a:t>相对价格与供给</a:t>
            </a:r>
            <a:r>
              <a:rPr lang="en-US" altLang="en-US" sz="3600" dirty="0">
                <a:latin typeface="+mn-ea"/>
                <a:ea typeface="+mn-ea"/>
              </a:rPr>
              <a:t> </a:t>
            </a:r>
            <a:r>
              <a:rPr lang="en-US" altLang="en-US" sz="2000" b="0" dirty="0">
                <a:latin typeface="+mn-ea"/>
                <a:ea typeface="+mn-ea"/>
              </a:rPr>
              <a:t>(2 of 3)</a:t>
            </a:r>
            <a:endParaRPr lang="en-US" sz="2000" b="0" dirty="0">
              <a:latin typeface="+mn-ea"/>
              <a:ea typeface="+mn-ea"/>
            </a:endParaRPr>
          </a:p>
        </p:txBody>
      </p:sp>
    </p:spTree>
    <p:extLst>
      <p:ext uri="{BB962C8B-B14F-4D97-AF65-F5344CB8AC3E}">
        <p14:creationId xmlns:p14="http://schemas.microsoft.com/office/powerpoint/2010/main" val="26928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6073" y="1149712"/>
            <a:ext cx="7818335" cy="3416320"/>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0000"/>
                </a:solidFill>
                <a:latin typeface="Arial" panose="020B0604020202020204" pitchFamily="34" charset="0"/>
              </a:rPr>
              <a:t>在没有国际贸易的情况下，如果想同时生产</a:t>
            </a:r>
            <a:r>
              <a:rPr lang="en-US" altLang="zh-CN" sz="2400" dirty="0">
                <a:solidFill>
                  <a:srgbClr val="000000"/>
                </a:solidFill>
                <a:latin typeface="Arial" panose="020B0604020202020204" pitchFamily="34" charset="0"/>
              </a:rPr>
              <a:t>/</a:t>
            </a:r>
            <a:r>
              <a:rPr lang="zh-CN" altLang="en-US" sz="2400" dirty="0">
                <a:solidFill>
                  <a:srgbClr val="000000"/>
                </a:solidFill>
                <a:latin typeface="Arial" panose="020B0604020202020204" pitchFamily="34" charset="0"/>
              </a:rPr>
              <a:t>消费葡萄酒和奶酪，相对价格必须调整，以使葡萄酒和奶酪行业的工资平等。</a:t>
            </a:r>
            <a:endParaRPr lang="en-US" altLang="zh-CN" sz="2400" dirty="0">
              <a:solidFill>
                <a:srgbClr val="000000"/>
              </a:solidFill>
              <a:latin typeface="Arial" panose="020B0604020202020204" pitchFamily="34" charset="0"/>
            </a:endParaRPr>
          </a:p>
          <a:p>
            <a:pPr marL="285750" indent="-285750">
              <a:buFont typeface="Arial" panose="020B0604020202020204" pitchFamily="34" charset="0"/>
              <a:buChar char="•"/>
            </a:pPr>
            <a:endParaRPr lang="en-US" altLang="zh-CN" sz="2400" dirty="0">
              <a:solidFill>
                <a:srgbClr val="000000"/>
              </a:solidFill>
              <a:latin typeface="Arial" panose="020B0604020202020204" pitchFamily="34" charset="0"/>
            </a:endParaRPr>
          </a:p>
          <a:p>
            <a:pPr marL="285750" indent="-285750">
              <a:buFont typeface="Arial" panose="020B0604020202020204" pitchFamily="34" charset="0"/>
              <a:buChar char="•"/>
            </a:pPr>
            <a:endParaRPr lang="en-US" altLang="zh-CN" sz="2400" dirty="0">
              <a:solidFill>
                <a:srgbClr val="000000"/>
              </a:solidFill>
              <a:latin typeface="Arial" panose="020B0604020202020204" pitchFamily="34" charset="0"/>
            </a:endParaRPr>
          </a:p>
          <a:p>
            <a:pPr marL="285750" indent="-285750">
              <a:buFont typeface="Arial" panose="020B0604020202020204" pitchFamily="34" charset="0"/>
              <a:buChar char="•"/>
            </a:pPr>
            <a:endParaRPr lang="en-US" altLang="zh-CN" sz="2400" dirty="0">
              <a:solidFill>
                <a:srgbClr val="000000"/>
              </a:solidFill>
              <a:latin typeface="Arial" panose="020B0604020202020204" pitchFamily="34" charset="0"/>
            </a:endParaRPr>
          </a:p>
          <a:p>
            <a:pPr marL="285750" indent="-285750">
              <a:buFont typeface="Arial" panose="020B0604020202020204" pitchFamily="34" charset="0"/>
              <a:buChar char="•"/>
            </a:pPr>
            <a:endParaRPr lang="en-US" altLang="zh-CN" sz="2400" dirty="0">
              <a:solidFill>
                <a:srgbClr val="000000"/>
              </a:solidFill>
              <a:latin typeface="Arial" panose="020B0604020202020204" pitchFamily="34" charset="0"/>
            </a:endParaRPr>
          </a:p>
          <a:p>
            <a:pPr marL="285750" indent="-285750">
              <a:buFont typeface="Arial" panose="020B0604020202020204" pitchFamily="34" charset="0"/>
              <a:buChar char="•"/>
            </a:pPr>
            <a:r>
              <a:rPr lang="zh-CN" altLang="en-US" sz="2400" i="1" dirty="0">
                <a:solidFill>
                  <a:srgbClr val="99008C"/>
                </a:solidFill>
                <a:latin typeface="Arial" panose="020B0604020202020204" pitchFamily="34" charset="0"/>
              </a:rPr>
              <a:t>当一种商品的相对价格等于生产该商品的机会成本时，这两种商品的生产（和消费）都会发生。</a:t>
            </a:r>
            <a:endParaRPr lang="en-US" altLang="zh-CN" sz="2400" dirty="0">
              <a:solidFill>
                <a:srgbClr val="99008C"/>
              </a:solidFill>
              <a:latin typeface="Arial" panose="020B0604020202020204" pitchFamily="34"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410257930"/>
              </p:ext>
            </p:extLst>
          </p:nvPr>
        </p:nvGraphicFramePr>
        <p:xfrm>
          <a:off x="5796136" y="2617163"/>
          <a:ext cx="1352550" cy="815975"/>
        </p:xfrm>
        <a:graphic>
          <a:graphicData uri="http://schemas.openxmlformats.org/presentationml/2006/ole">
            <mc:AlternateContent xmlns:mc="http://schemas.openxmlformats.org/markup-compatibility/2006">
              <mc:Choice xmlns:v="urn:schemas-microsoft-com:vml" Requires="v">
                <p:oleObj spid="_x0000_s7183" name="Equation" r:id="rId3" imgW="736560" imgH="444240" progId="">
                  <p:embed/>
                </p:oleObj>
              </mc:Choice>
              <mc:Fallback>
                <p:oleObj name="Equation" r:id="rId3" imgW="736560" imgH="444240" progId="">
                  <p:embed/>
                  <p:pic>
                    <p:nvPicPr>
                      <p:cNvPr id="0" name="Picture 3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2617163"/>
                        <a:ext cx="1352550"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876202628"/>
              </p:ext>
            </p:extLst>
          </p:nvPr>
        </p:nvGraphicFramePr>
        <p:xfrm>
          <a:off x="1552465" y="2573428"/>
          <a:ext cx="2682875" cy="815975"/>
        </p:xfrm>
        <a:graphic>
          <a:graphicData uri="http://schemas.openxmlformats.org/presentationml/2006/ole">
            <mc:AlternateContent xmlns:mc="http://schemas.openxmlformats.org/markup-compatibility/2006">
              <mc:Choice xmlns:v="urn:schemas-microsoft-com:vml" Requires="v">
                <p:oleObj spid="_x0000_s7184" name="Equation" r:id="rId5" imgW="1460160" imgH="444240" progId="">
                  <p:embed/>
                </p:oleObj>
              </mc:Choice>
              <mc:Fallback>
                <p:oleObj name="Equation" r:id="rId5" imgW="1460160" imgH="444240" progId="">
                  <p:embed/>
                  <p:pic>
                    <p:nvPicPr>
                      <p:cNvPr id="0" name="Picture 3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2465" y="2573428"/>
                        <a:ext cx="2682875"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右箭头 13"/>
          <p:cNvSpPr/>
          <p:nvPr/>
        </p:nvSpPr>
        <p:spPr>
          <a:xfrm flipV="1">
            <a:off x="4680062" y="2895905"/>
            <a:ext cx="457200" cy="25849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5" name="Title 1">
            <a:extLst>
              <a:ext uri="{FF2B5EF4-FFF2-40B4-BE49-F238E27FC236}">
                <a16:creationId xmlns:a16="http://schemas.microsoft.com/office/drawing/2014/main" id="{80F58EEA-61AB-C34F-FEA4-3B108E74F9FC}"/>
              </a:ext>
            </a:extLst>
          </p:cNvPr>
          <p:cNvSpPr>
            <a:spLocks noGrp="1"/>
          </p:cNvSpPr>
          <p:nvPr>
            <p:ph type="title"/>
          </p:nvPr>
        </p:nvSpPr>
        <p:spPr>
          <a:xfrm>
            <a:off x="457200" y="0"/>
            <a:ext cx="8229600" cy="785110"/>
          </a:xfrm>
        </p:spPr>
        <p:txBody>
          <a:bodyPr/>
          <a:lstStyle/>
          <a:p>
            <a:r>
              <a:rPr lang="zh-CN" altLang="en-US" sz="3600" dirty="0">
                <a:latin typeface="+mn-ea"/>
                <a:ea typeface="+mn-ea"/>
              </a:rPr>
              <a:t>相对价格与供给</a:t>
            </a:r>
            <a:r>
              <a:rPr lang="en-US" altLang="en-US" sz="3600" dirty="0">
                <a:latin typeface="+mn-ea"/>
                <a:ea typeface="+mn-ea"/>
              </a:rPr>
              <a:t> </a:t>
            </a:r>
            <a:r>
              <a:rPr lang="en-US" altLang="en-US" sz="2000" b="0" dirty="0">
                <a:latin typeface="+mn-ea"/>
                <a:ea typeface="+mn-ea"/>
              </a:rPr>
              <a:t>(3 of 3)</a:t>
            </a:r>
            <a:endParaRPr lang="en-US" sz="2000" b="0" dirty="0">
              <a:latin typeface="+mn-ea"/>
              <a:ea typeface="+mn-ea"/>
            </a:endParaRPr>
          </a:p>
        </p:txBody>
      </p:sp>
    </p:spTree>
    <p:extLst>
      <p:ext uri="{BB962C8B-B14F-4D97-AF65-F5344CB8AC3E}">
        <p14:creationId xmlns:p14="http://schemas.microsoft.com/office/powerpoint/2010/main" val="316668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15372"/>
            <a:ext cx="8229600" cy="851428"/>
          </a:xfrm>
        </p:spPr>
        <p:txBody>
          <a:bodyPr/>
          <a:lstStyle/>
          <a:p>
            <a:r>
              <a:rPr lang="en-US" altLang="en-US" sz="3600" dirty="0">
                <a:latin typeface="+mn-ea"/>
                <a:ea typeface="+mn-ea"/>
              </a:rPr>
              <a:t>3. </a:t>
            </a:r>
            <a:r>
              <a:rPr lang="zh-CN" altLang="en-US" sz="3600" dirty="0">
                <a:latin typeface="+mn-ea"/>
                <a:ea typeface="+mn-ea"/>
              </a:rPr>
              <a:t>单一要素世界中的贸易</a:t>
            </a:r>
            <a:r>
              <a:rPr lang="en-US" altLang="en-US" sz="2000" b="0" dirty="0">
                <a:latin typeface="+mn-ea"/>
                <a:ea typeface="+mn-ea"/>
              </a:rPr>
              <a:t>(1 of 4)</a:t>
            </a:r>
            <a:endParaRPr lang="en-US" sz="2000" b="0" dirty="0">
              <a:latin typeface="+mn-ea"/>
              <a:ea typeface="+mn-ea"/>
            </a:endParaRPr>
          </a:p>
        </p:txBody>
      </p:sp>
      <p:sp>
        <p:nvSpPr>
          <p:cNvPr id="12" name="矩形 11"/>
          <p:cNvSpPr/>
          <p:nvPr/>
        </p:nvSpPr>
        <p:spPr>
          <a:xfrm>
            <a:off x="642910" y="1214422"/>
            <a:ext cx="7929618" cy="4570482"/>
          </a:xfrm>
          <a:prstGeom prst="rect">
            <a:avLst/>
          </a:prstGeom>
        </p:spPr>
        <p:txBody>
          <a:bodyPr wrap="square">
            <a:spAutoFit/>
          </a:bodyPr>
          <a:lstStyle/>
          <a:p>
            <a:pPr>
              <a:spcBef>
                <a:spcPts val="600"/>
              </a:spcBef>
              <a:buFont typeface="Arial" pitchFamily="34" charset="0"/>
              <a:buChar char="•"/>
            </a:pPr>
            <a:r>
              <a:rPr lang="en-US" altLang="zh-CN" sz="2400" dirty="0"/>
              <a:t> </a:t>
            </a:r>
            <a:r>
              <a:rPr lang="zh-CN" altLang="en-US" sz="2400" b="1" dirty="0">
                <a:solidFill>
                  <a:srgbClr val="008000"/>
                </a:solidFill>
              </a:rPr>
              <a:t>模型假定</a:t>
            </a:r>
            <a:r>
              <a:rPr lang="en-US" altLang="zh-CN" sz="2400" b="1" dirty="0">
                <a:solidFill>
                  <a:srgbClr val="008000"/>
                </a:solidFill>
              </a:rPr>
              <a:t>:</a:t>
            </a:r>
          </a:p>
          <a:p>
            <a:pPr lvl="1">
              <a:spcBef>
                <a:spcPts val="600"/>
              </a:spcBef>
              <a:buFont typeface="Arial" pitchFamily="34" charset="0"/>
              <a:buChar char="•"/>
            </a:pPr>
            <a:r>
              <a:rPr lang="en-US" altLang="zh-CN" sz="2400" dirty="0"/>
              <a:t> </a:t>
            </a:r>
            <a:r>
              <a:rPr lang="zh-CN" altLang="en-US" sz="2400" dirty="0"/>
              <a:t>两个国家</a:t>
            </a:r>
            <a:r>
              <a:rPr lang="en-US" altLang="zh-CN" sz="2400" dirty="0"/>
              <a:t>: </a:t>
            </a:r>
            <a:r>
              <a:rPr lang="zh-CN" altLang="en-US" sz="2400" dirty="0"/>
              <a:t>本国和外国</a:t>
            </a:r>
            <a:endParaRPr lang="en-US" altLang="zh-CN" sz="2400" dirty="0"/>
          </a:p>
          <a:p>
            <a:pPr lvl="1">
              <a:spcBef>
                <a:spcPts val="600"/>
              </a:spcBef>
              <a:buFont typeface="Arial" pitchFamily="34" charset="0"/>
              <a:buChar char="•"/>
            </a:pPr>
            <a:r>
              <a:rPr lang="en-US" altLang="zh-CN" sz="2400" dirty="0"/>
              <a:t> </a:t>
            </a:r>
            <a:r>
              <a:rPr lang="zh-CN" altLang="en-US" sz="2400" dirty="0"/>
              <a:t>一种生产要素</a:t>
            </a:r>
            <a:r>
              <a:rPr lang="en-US" altLang="zh-CN" sz="2400" dirty="0"/>
              <a:t> —— </a:t>
            </a:r>
            <a:r>
              <a:rPr lang="zh-CN" altLang="en-US" sz="2400" dirty="0"/>
              <a:t>劳动</a:t>
            </a:r>
            <a:endParaRPr lang="en-US" altLang="zh-CN" sz="2400" dirty="0"/>
          </a:p>
          <a:p>
            <a:pPr lvl="1">
              <a:spcBef>
                <a:spcPts val="600"/>
              </a:spcBef>
              <a:buFont typeface="Arial" pitchFamily="34" charset="0"/>
              <a:buChar char="•"/>
            </a:pPr>
            <a:r>
              <a:rPr lang="en-US" altLang="zh-CN" sz="2400" dirty="0"/>
              <a:t> </a:t>
            </a:r>
            <a:r>
              <a:rPr lang="zh-CN" altLang="en-US" sz="2400" dirty="0"/>
              <a:t>两种产品</a:t>
            </a:r>
            <a:r>
              <a:rPr lang="en-US" altLang="zh-CN" sz="2400" dirty="0"/>
              <a:t>: </a:t>
            </a:r>
            <a:r>
              <a:rPr lang="zh-CN" altLang="en-US" sz="2400" dirty="0"/>
              <a:t>葡萄酒和奶酪</a:t>
            </a:r>
            <a:endParaRPr lang="en-US" altLang="zh-CN" sz="2400" dirty="0"/>
          </a:p>
          <a:p>
            <a:pPr lvl="1">
              <a:spcBef>
                <a:spcPts val="600"/>
              </a:spcBef>
              <a:buFont typeface="Arial" pitchFamily="34" charset="0"/>
              <a:buChar char="•"/>
            </a:pPr>
            <a:r>
              <a:rPr lang="en-US" altLang="zh-CN" sz="2400" i="1" dirty="0"/>
              <a:t> </a:t>
            </a:r>
            <a:r>
              <a:rPr lang="zh-CN" altLang="en-US" sz="2400" i="1" dirty="0">
                <a:solidFill>
                  <a:srgbClr val="C00000"/>
                </a:solidFill>
              </a:rPr>
              <a:t>本国在奶酪的生产上具有比较优势</a:t>
            </a:r>
            <a:r>
              <a:rPr lang="en-US" altLang="zh-CN" sz="2400" i="1" dirty="0">
                <a:solidFill>
                  <a:srgbClr val="C00000"/>
                </a:solidFill>
              </a:rPr>
              <a:t>: </a:t>
            </a:r>
            <a:r>
              <a:rPr lang="zh-CN" altLang="en-US" sz="2400" dirty="0"/>
              <a:t>本国在奶酪生产上的机会成本低于外国</a:t>
            </a:r>
            <a:endParaRPr lang="en-US" altLang="zh-CN" sz="2400" dirty="0"/>
          </a:p>
          <a:p>
            <a:pPr lvl="1">
              <a:spcBef>
                <a:spcPts val="600"/>
              </a:spcBef>
              <a:spcAft>
                <a:spcPts val="1200"/>
              </a:spcAft>
            </a:pPr>
            <a:r>
              <a:rPr lang="en-US" altLang="zh-CN" sz="2400" i="1" dirty="0"/>
              <a:t>                </a:t>
            </a:r>
            <a:r>
              <a:rPr lang="en-US" altLang="zh-CN" sz="2400" i="1" dirty="0" err="1"/>
              <a:t>a</a:t>
            </a:r>
            <a:r>
              <a:rPr lang="en-US" altLang="zh-CN" sz="2400" i="1" baseline="-25000" dirty="0" err="1"/>
              <a:t>LC</a:t>
            </a:r>
            <a:r>
              <a:rPr lang="en-US" altLang="zh-CN" sz="2400" i="1" baseline="-25000" dirty="0"/>
              <a:t> </a:t>
            </a:r>
            <a:r>
              <a:rPr lang="en-US" altLang="zh-CN" sz="2400" i="1" dirty="0"/>
              <a:t>/ </a:t>
            </a:r>
            <a:r>
              <a:rPr lang="en-US" altLang="zh-CN" sz="2400" i="1" dirty="0" err="1"/>
              <a:t>a</a:t>
            </a:r>
            <a:r>
              <a:rPr lang="en-US" altLang="zh-CN" sz="2400" i="1" baseline="-25000" dirty="0" err="1"/>
              <a:t>LW</a:t>
            </a:r>
            <a:r>
              <a:rPr lang="en-US" altLang="zh-CN" sz="2400" i="1" baseline="-25000" dirty="0"/>
              <a:t> </a:t>
            </a:r>
            <a:r>
              <a:rPr lang="en-US" altLang="zh-CN" sz="2400" i="1" dirty="0"/>
              <a:t>&lt;  a*</a:t>
            </a:r>
            <a:r>
              <a:rPr lang="en-US" altLang="zh-CN" sz="2400" i="1" baseline="-25000" dirty="0"/>
              <a:t>LC </a:t>
            </a:r>
            <a:r>
              <a:rPr lang="en-US" altLang="zh-CN" sz="2400" i="1" dirty="0"/>
              <a:t>/ a*</a:t>
            </a:r>
            <a:r>
              <a:rPr lang="en-US" altLang="zh-CN" sz="2400" i="1" baseline="-25000" dirty="0"/>
              <a:t>LW</a:t>
            </a:r>
            <a:r>
              <a:rPr lang="en-US" altLang="zh-CN" sz="2400" i="1" dirty="0"/>
              <a:t> </a:t>
            </a:r>
          </a:p>
          <a:p>
            <a:pPr lvl="3">
              <a:spcBef>
                <a:spcPts val="600"/>
              </a:spcBef>
              <a:spcAft>
                <a:spcPts val="1200"/>
              </a:spcAft>
              <a:buFont typeface="Arial" pitchFamily="34" charset="0"/>
              <a:buChar char="•"/>
            </a:pPr>
            <a:r>
              <a:rPr lang="en-US" altLang="zh-CN" sz="2000" i="1" dirty="0"/>
              <a:t>(</a:t>
            </a:r>
            <a:r>
              <a:rPr lang="zh-CN" altLang="en-US" sz="2000" i="1" dirty="0"/>
              <a:t>符号</a:t>
            </a:r>
            <a:r>
              <a:rPr lang="en-US" altLang="zh-CN" sz="2000" i="1" dirty="0"/>
              <a:t> “*” </a:t>
            </a:r>
            <a:r>
              <a:rPr lang="zh-CN" altLang="en-US" sz="2000" i="1" dirty="0"/>
              <a:t>表示外国的相关变量</a:t>
            </a:r>
            <a:r>
              <a:rPr lang="en-US" altLang="zh-CN" sz="2000" i="1" dirty="0"/>
              <a:t>)</a:t>
            </a:r>
          </a:p>
          <a:p>
            <a:pPr lvl="1">
              <a:spcBef>
                <a:spcPts val="600"/>
              </a:spcBef>
              <a:buFont typeface="Arial" pitchFamily="34" charset="0"/>
              <a:buChar char="•"/>
            </a:pPr>
            <a:r>
              <a:rPr lang="zh-CN" altLang="en-US" sz="2400" dirty="0">
                <a:solidFill>
                  <a:srgbClr val="001581"/>
                </a:solidFill>
                <a:latin typeface="隶书" panose="02010509060101010101" pitchFamily="49"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本国具有比较优势的这个条件</a:t>
            </a:r>
            <a:r>
              <a:rPr lang="zh-CN" altLang="en-US" sz="2400" i="1" dirty="0">
                <a:solidFill>
                  <a:srgbClr val="001581"/>
                </a:solidFill>
                <a:latin typeface="隶书" panose="02010509060101010101" pitchFamily="49" charset="-122"/>
                <a:ea typeface="隶书" panose="02010509060101010101" pitchFamily="49" charset="-122"/>
              </a:rPr>
              <a:t>涉及到所有四个单位产品劳动投入的变量</a:t>
            </a:r>
            <a:r>
              <a:rPr lang="zh-CN" altLang="en-US" sz="2400" dirty="0">
                <a:latin typeface="隶书" panose="02010509060101010101" pitchFamily="49" charset="-122"/>
                <a:ea typeface="隶书" panose="02010509060101010101" pitchFamily="49" charset="-122"/>
              </a:rPr>
              <a:t>而不是两个</a:t>
            </a:r>
            <a:endParaRPr lang="en-US" altLang="zh-CN" sz="2400" i="1" dirty="0">
              <a:latin typeface="隶书" panose="02010509060101010101" pitchFamily="49" charset="-122"/>
              <a:ea typeface="隶书" panose="020105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sz="quarter" idx="14"/>
          </p:nvPr>
        </p:nvSpPr>
        <p:spPr>
          <a:xfrm>
            <a:off x="457200" y="1142984"/>
            <a:ext cx="8229600" cy="5310352"/>
          </a:xfrm>
        </p:spPr>
        <p:txBody>
          <a:bodyPr/>
          <a:lstStyle/>
          <a:p>
            <a:r>
              <a:rPr lang="zh-CN" altLang="en-US" sz="2400" dirty="0"/>
              <a:t>假定本国在葡萄酒和奶酪的生产上都更有效率。</a:t>
            </a:r>
            <a:endParaRPr lang="en-US" altLang="zh-CN" sz="2400" dirty="0"/>
          </a:p>
          <a:p>
            <a:r>
              <a:rPr lang="en-US" altLang="zh-CN" sz="2400" dirty="0"/>
              <a:t>•</a:t>
            </a:r>
            <a:r>
              <a:rPr lang="zh-CN" altLang="en-US" sz="2400" dirty="0"/>
              <a:t>即在两种产品上都具有</a:t>
            </a:r>
            <a:r>
              <a:rPr lang="zh-CN" altLang="en-US" sz="2800" i="1" dirty="0">
                <a:solidFill>
                  <a:srgbClr val="C00000"/>
                </a:solidFill>
              </a:rPr>
              <a:t>绝对优势</a:t>
            </a:r>
            <a:r>
              <a:rPr lang="en-US" altLang="zh-CN" sz="2400" dirty="0"/>
              <a:t>:  </a:t>
            </a:r>
            <a:r>
              <a:rPr lang="zh-CN" altLang="en-US" sz="2400" dirty="0"/>
              <a:t>本国在葡萄酒和奶酪的单位产品劳动投入方面都比外国小</a:t>
            </a:r>
            <a:endParaRPr lang="en-US" altLang="zh-CN" sz="2400" dirty="0"/>
          </a:p>
          <a:p>
            <a:pPr lvl="1"/>
            <a:r>
              <a:rPr lang="en-US" altLang="zh-CN" sz="2400" i="1" dirty="0" err="1"/>
              <a:t>a</a:t>
            </a:r>
            <a:r>
              <a:rPr lang="en-US" altLang="zh-CN" sz="2400" i="1" baseline="-25000" dirty="0" err="1"/>
              <a:t>LC</a:t>
            </a:r>
            <a:r>
              <a:rPr lang="en-US" altLang="zh-CN" sz="2400" i="1" baseline="-25000" dirty="0"/>
              <a:t> </a:t>
            </a:r>
            <a:r>
              <a:rPr lang="en-US" altLang="zh-CN" sz="2400" i="1" dirty="0"/>
              <a:t>&lt; a*</a:t>
            </a:r>
            <a:r>
              <a:rPr lang="en-US" altLang="zh-CN" sz="2400" i="1" baseline="-25000" dirty="0"/>
              <a:t>LC</a:t>
            </a:r>
            <a:r>
              <a:rPr lang="en-US" altLang="zh-CN" sz="2400" i="1" dirty="0"/>
              <a:t>  and  </a:t>
            </a:r>
            <a:r>
              <a:rPr lang="en-US" altLang="zh-CN" sz="2400" i="1" dirty="0" err="1"/>
              <a:t>a</a:t>
            </a:r>
            <a:r>
              <a:rPr lang="en-US" altLang="zh-CN" sz="2400" i="1" baseline="-25000" dirty="0" err="1"/>
              <a:t>LW</a:t>
            </a:r>
            <a:r>
              <a:rPr lang="en-US" altLang="zh-CN" sz="2400" i="1" dirty="0"/>
              <a:t> &lt;  a*</a:t>
            </a:r>
            <a:r>
              <a:rPr lang="en-US" altLang="zh-CN" sz="2400" i="1" baseline="-25000" dirty="0"/>
              <a:t>LW</a:t>
            </a:r>
          </a:p>
          <a:p>
            <a:pPr lvl="1"/>
            <a:r>
              <a:rPr lang="zh-CN" altLang="en-US" sz="2000" dirty="0">
                <a:solidFill>
                  <a:srgbClr val="001581"/>
                </a:solidFill>
              </a:rPr>
              <a:t>当一个国家可以用比另一个国家更少的劳动力生产一单位商品时，我们说第一个国家在生产该商品方面具有</a:t>
            </a:r>
            <a:r>
              <a:rPr lang="zh-CN" altLang="en-US" sz="2000" b="1" dirty="0">
                <a:solidFill>
                  <a:srgbClr val="001581"/>
                </a:solidFill>
              </a:rPr>
              <a:t>绝对优势</a:t>
            </a:r>
            <a:endParaRPr lang="en-US" altLang="zh-CN" sz="2400" b="1" i="1" baseline="-25000" dirty="0">
              <a:solidFill>
                <a:srgbClr val="001581"/>
              </a:solidFill>
            </a:endParaRPr>
          </a:p>
          <a:p>
            <a:r>
              <a:rPr lang="zh-CN" altLang="en-US" sz="2400" dirty="0">
                <a:solidFill>
                  <a:srgbClr val="FF0000"/>
                </a:solidFill>
              </a:rPr>
              <a:t>一个国家可以更有效地生产两种商品，但它只在一种商品上具有相对优势。</a:t>
            </a:r>
            <a:endParaRPr lang="en-US" altLang="zh-CN" sz="2400" dirty="0">
              <a:solidFill>
                <a:srgbClr val="FF0000"/>
              </a:solidFill>
            </a:endParaRPr>
          </a:p>
          <a:p>
            <a:endParaRPr lang="zh-CN" altLang="en-US" sz="2400" dirty="0"/>
          </a:p>
        </p:txBody>
      </p:sp>
      <p:sp>
        <p:nvSpPr>
          <p:cNvPr id="4" name="Title 1">
            <a:extLst>
              <a:ext uri="{FF2B5EF4-FFF2-40B4-BE49-F238E27FC236}">
                <a16:creationId xmlns:a16="http://schemas.microsoft.com/office/drawing/2014/main" id="{60CBB310-DD4B-66F3-5B4A-673FAB57AC63}"/>
              </a:ext>
            </a:extLst>
          </p:cNvPr>
          <p:cNvSpPr>
            <a:spLocks noGrp="1"/>
          </p:cNvSpPr>
          <p:nvPr>
            <p:ph type="title"/>
          </p:nvPr>
        </p:nvSpPr>
        <p:spPr>
          <a:xfrm>
            <a:off x="457200" y="215372"/>
            <a:ext cx="8229600" cy="851428"/>
          </a:xfrm>
        </p:spPr>
        <p:txBody>
          <a:bodyPr/>
          <a:lstStyle/>
          <a:p>
            <a:r>
              <a:rPr lang="en-US" altLang="en-US" sz="3600" dirty="0">
                <a:latin typeface="+mn-ea"/>
                <a:ea typeface="+mn-ea"/>
              </a:rPr>
              <a:t>3. </a:t>
            </a:r>
            <a:r>
              <a:rPr lang="zh-CN" altLang="en-US" sz="3600" dirty="0">
                <a:latin typeface="+mn-ea"/>
                <a:ea typeface="+mn-ea"/>
              </a:rPr>
              <a:t>单一要素世界中的贸易</a:t>
            </a:r>
            <a:r>
              <a:rPr lang="en-US" altLang="en-US" sz="2000" b="0" dirty="0">
                <a:latin typeface="+mn-ea"/>
                <a:ea typeface="+mn-ea"/>
              </a:rPr>
              <a:t>(2 of 4)</a:t>
            </a:r>
            <a:endParaRPr lang="en-US" sz="2000" b="0" dirty="0">
              <a:latin typeface="+mn-ea"/>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a:t>学习目标</a:t>
            </a:r>
            <a:endParaRPr lang="en-IN" sz="3600" dirty="0"/>
          </a:p>
        </p:txBody>
      </p:sp>
      <p:sp>
        <p:nvSpPr>
          <p:cNvPr id="3" name="Content Placeholder 2"/>
          <p:cNvSpPr>
            <a:spLocks noGrp="1"/>
          </p:cNvSpPr>
          <p:nvPr>
            <p:ph idx="1"/>
          </p:nvPr>
        </p:nvSpPr>
        <p:spPr/>
        <p:txBody>
          <a:bodyPr/>
          <a:lstStyle/>
          <a:p>
            <a:pPr marL="514350" indent="-514350">
              <a:lnSpc>
                <a:spcPct val="120000"/>
              </a:lnSpc>
              <a:buNone/>
              <a:defRPr/>
            </a:pPr>
            <a:r>
              <a:rPr lang="en-US" sz="2400" b="1" dirty="0">
                <a:solidFill>
                  <a:schemeClr val="bg2"/>
                </a:solidFill>
              </a:rPr>
              <a:t>3.1 </a:t>
            </a:r>
            <a:r>
              <a:rPr lang="zh-CN" altLang="en-US" sz="2400" dirty="0"/>
              <a:t>解释国际贸易模型中最基本的</a:t>
            </a:r>
            <a:r>
              <a:rPr lang="zh-CN" altLang="en-US" sz="2400" b="1" dirty="0">
                <a:solidFill>
                  <a:schemeClr val="bg2"/>
                </a:solidFill>
              </a:rPr>
              <a:t>李嘉图模型</a:t>
            </a:r>
            <a:r>
              <a:rPr lang="zh-CN" altLang="en-US" sz="2400" dirty="0"/>
              <a:t>的有效性，以及这一模型是怎样论述</a:t>
            </a:r>
            <a:r>
              <a:rPr lang="zh-CN" altLang="en-US" sz="2400" b="1" dirty="0">
                <a:solidFill>
                  <a:schemeClr val="bg2"/>
                </a:solidFill>
              </a:rPr>
              <a:t>比较优势</a:t>
            </a:r>
            <a:r>
              <a:rPr lang="zh-CN" altLang="en-US" sz="2400" dirty="0"/>
              <a:t>原理的。</a:t>
            </a:r>
            <a:endParaRPr lang="en-US" sz="2400" b="1" dirty="0"/>
          </a:p>
          <a:p>
            <a:pPr marL="514350" indent="-514350">
              <a:lnSpc>
                <a:spcPct val="120000"/>
              </a:lnSpc>
              <a:buNone/>
              <a:defRPr/>
            </a:pPr>
            <a:r>
              <a:rPr lang="en-US" sz="2400" b="1" dirty="0">
                <a:solidFill>
                  <a:schemeClr val="bg2"/>
                </a:solidFill>
              </a:rPr>
              <a:t>3.2 </a:t>
            </a:r>
            <a:r>
              <a:rPr lang="zh-CN" altLang="en-US" sz="2400" dirty="0"/>
              <a:t>论证</a:t>
            </a:r>
            <a:r>
              <a:rPr lang="zh-CN" altLang="en-US" sz="2400" b="1" dirty="0">
                <a:solidFill>
                  <a:schemeClr val="bg2"/>
                </a:solidFill>
              </a:rPr>
              <a:t>国际贸易的利益</a:t>
            </a:r>
            <a:r>
              <a:rPr lang="zh-CN" altLang="en-US" sz="2400" dirty="0"/>
              <a:t>，同时对常见的国际贸易谬论进行辩驳。</a:t>
            </a:r>
            <a:endParaRPr lang="en-US" sz="2400" dirty="0"/>
          </a:p>
          <a:p>
            <a:pPr marL="514350" indent="-514350">
              <a:lnSpc>
                <a:spcPct val="120000"/>
              </a:lnSpc>
              <a:buNone/>
              <a:defRPr/>
            </a:pPr>
            <a:r>
              <a:rPr lang="en-US" sz="2400" b="1" dirty="0">
                <a:solidFill>
                  <a:schemeClr val="bg2"/>
                </a:solidFill>
              </a:rPr>
              <a:t>3.3 </a:t>
            </a:r>
            <a:r>
              <a:rPr lang="zh-CN" altLang="en-US" sz="2400" dirty="0"/>
              <a:t>用经验证据说明：工资体现了生产率，贸易模式体现了相对生产率。</a:t>
            </a:r>
            <a:endParaRPr lang="en-US" sz="2400" b="1" dirty="0">
              <a:solidFill>
                <a:schemeClr val="bg2"/>
              </a:solidFill>
            </a:endParaRP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B83C54D-1243-8958-4DED-7B66ED5777C5}"/>
              </a:ext>
            </a:extLst>
          </p:cNvPr>
          <p:cNvSpPr>
            <a:spLocks noGrp="1"/>
          </p:cNvSpPr>
          <p:nvPr>
            <p:ph type="title"/>
          </p:nvPr>
        </p:nvSpPr>
        <p:spPr>
          <a:xfrm>
            <a:off x="457200" y="215372"/>
            <a:ext cx="8229600" cy="851428"/>
          </a:xfrm>
        </p:spPr>
        <p:txBody>
          <a:bodyPr/>
          <a:lstStyle/>
          <a:p>
            <a:r>
              <a:rPr lang="en-US" altLang="en-US" sz="3600" dirty="0">
                <a:latin typeface="+mn-ea"/>
                <a:ea typeface="+mn-ea"/>
              </a:rPr>
              <a:t>3. </a:t>
            </a:r>
            <a:r>
              <a:rPr lang="zh-CN" altLang="en-US" sz="3600" dirty="0">
                <a:latin typeface="+mn-ea"/>
                <a:ea typeface="+mn-ea"/>
              </a:rPr>
              <a:t>单一要素世界中的贸易</a:t>
            </a:r>
            <a:r>
              <a:rPr lang="en-US" altLang="en-US" sz="2000" b="0" dirty="0">
                <a:latin typeface="+mn-ea"/>
                <a:ea typeface="+mn-ea"/>
              </a:rPr>
              <a:t>(3 of 4)</a:t>
            </a:r>
            <a:endParaRPr lang="en-US" sz="2000" b="0" dirty="0">
              <a:latin typeface="+mn-ea"/>
              <a:ea typeface="+mn-ea"/>
            </a:endParaRPr>
          </a:p>
        </p:txBody>
      </p:sp>
      <p:grpSp>
        <p:nvGrpSpPr>
          <p:cNvPr id="6" name="Group 25">
            <a:extLst>
              <a:ext uri="{FF2B5EF4-FFF2-40B4-BE49-F238E27FC236}">
                <a16:creationId xmlns:a16="http://schemas.microsoft.com/office/drawing/2014/main" id="{62F3DEB4-BE02-25C9-2AE7-A3CA00EF8728}"/>
              </a:ext>
            </a:extLst>
          </p:cNvPr>
          <p:cNvGrpSpPr>
            <a:grpSpLocks/>
          </p:cNvGrpSpPr>
          <p:nvPr/>
        </p:nvGrpSpPr>
        <p:grpSpPr bwMode="auto">
          <a:xfrm>
            <a:off x="1677253" y="3710372"/>
            <a:ext cx="2663825" cy="1160462"/>
            <a:chOff x="2112" y="2341"/>
            <a:chExt cx="1678" cy="731"/>
          </a:xfrm>
        </p:grpSpPr>
        <p:sp>
          <p:nvSpPr>
            <p:cNvPr id="7" name="Text Box 13">
              <a:extLst>
                <a:ext uri="{FF2B5EF4-FFF2-40B4-BE49-F238E27FC236}">
                  <a16:creationId xmlns:a16="http://schemas.microsoft.com/office/drawing/2014/main" id="{691D5E61-B13F-40B7-3880-EE32BDA86B4C}"/>
                </a:ext>
              </a:extLst>
            </p:cNvPr>
            <p:cNvSpPr txBox="1">
              <a:spLocks noChangeArrowheads="1"/>
            </p:cNvSpPr>
            <p:nvPr/>
          </p:nvSpPr>
          <p:spPr bwMode="auto">
            <a:xfrm>
              <a:off x="2438" y="2341"/>
              <a:ext cx="135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dirty="0">
                  <a:solidFill>
                    <a:srgbClr val="FF0000"/>
                  </a:solidFill>
                </a:rPr>
                <a:t>斜率的绝对值</a:t>
              </a:r>
              <a:r>
                <a:rPr lang="zh-CN" altLang="en-US" sz="1800" dirty="0"/>
                <a:t>等于用葡萄酒衡量的奶酪的机会成本</a:t>
              </a:r>
            </a:p>
          </p:txBody>
        </p:sp>
        <p:sp>
          <p:nvSpPr>
            <p:cNvPr id="8" name="Line 24">
              <a:extLst>
                <a:ext uri="{FF2B5EF4-FFF2-40B4-BE49-F238E27FC236}">
                  <a16:creationId xmlns:a16="http://schemas.microsoft.com/office/drawing/2014/main" id="{E181089A-65C0-F2C3-5ED9-88BF3E6172EA}"/>
                </a:ext>
              </a:extLst>
            </p:cNvPr>
            <p:cNvSpPr>
              <a:spLocks noChangeShapeType="1"/>
            </p:cNvSpPr>
            <p:nvPr/>
          </p:nvSpPr>
          <p:spPr bwMode="auto">
            <a:xfrm flipH="1">
              <a:off x="2112" y="2736"/>
              <a:ext cx="336"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27">
            <a:extLst>
              <a:ext uri="{FF2B5EF4-FFF2-40B4-BE49-F238E27FC236}">
                <a16:creationId xmlns:a16="http://schemas.microsoft.com/office/drawing/2014/main" id="{A54AB626-CEBC-7FA7-97FA-1B82F448D09E}"/>
              </a:ext>
            </a:extLst>
          </p:cNvPr>
          <p:cNvGrpSpPr>
            <a:grpSpLocks/>
          </p:cNvGrpSpPr>
          <p:nvPr/>
        </p:nvGrpSpPr>
        <p:grpSpPr bwMode="auto">
          <a:xfrm>
            <a:off x="557064" y="3954710"/>
            <a:ext cx="3127375" cy="1928813"/>
            <a:chOff x="1488" y="2400"/>
            <a:chExt cx="1970" cy="1215"/>
          </a:xfrm>
        </p:grpSpPr>
        <p:sp>
          <p:nvSpPr>
            <p:cNvPr id="10" name="Line 15">
              <a:extLst>
                <a:ext uri="{FF2B5EF4-FFF2-40B4-BE49-F238E27FC236}">
                  <a16:creationId xmlns:a16="http://schemas.microsoft.com/office/drawing/2014/main" id="{600288F1-C853-98FC-A021-CBC36F24D0F0}"/>
                </a:ext>
              </a:extLst>
            </p:cNvPr>
            <p:cNvSpPr>
              <a:spLocks noChangeShapeType="1"/>
            </p:cNvSpPr>
            <p:nvPr/>
          </p:nvSpPr>
          <p:spPr bwMode="auto">
            <a:xfrm>
              <a:off x="1497" y="2622"/>
              <a:ext cx="1764" cy="986"/>
            </a:xfrm>
            <a:prstGeom prst="line">
              <a:avLst/>
            </a:prstGeom>
            <a:noFill/>
            <a:ln w="381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16">
              <a:extLst>
                <a:ext uri="{FF2B5EF4-FFF2-40B4-BE49-F238E27FC236}">
                  <a16:creationId xmlns:a16="http://schemas.microsoft.com/office/drawing/2014/main" id="{E9A0C26E-8E79-07CF-DC88-39ABD0529BB4}"/>
                </a:ext>
              </a:extLst>
            </p:cNvPr>
            <p:cNvSpPr txBox="1">
              <a:spLocks noChangeArrowheads="1"/>
            </p:cNvSpPr>
            <p:nvPr/>
          </p:nvSpPr>
          <p:spPr bwMode="auto">
            <a:xfrm>
              <a:off x="3254" y="338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i="1">
                  <a:solidFill>
                    <a:srgbClr val="333399"/>
                  </a:solidFill>
                </a:rPr>
                <a:t>F</a:t>
              </a:r>
            </a:p>
          </p:txBody>
        </p:sp>
        <p:sp>
          <p:nvSpPr>
            <p:cNvPr id="12" name="Text Box 26">
              <a:extLst>
                <a:ext uri="{FF2B5EF4-FFF2-40B4-BE49-F238E27FC236}">
                  <a16:creationId xmlns:a16="http://schemas.microsoft.com/office/drawing/2014/main" id="{825E13FC-80E3-C8B2-E6F4-B88A9F3D6DE4}"/>
                </a:ext>
              </a:extLst>
            </p:cNvPr>
            <p:cNvSpPr txBox="1">
              <a:spLocks noChangeArrowheads="1"/>
            </p:cNvSpPr>
            <p:nvPr/>
          </p:nvSpPr>
          <p:spPr bwMode="auto">
            <a:xfrm>
              <a:off x="1488" y="2400"/>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i="1">
                  <a:solidFill>
                    <a:srgbClr val="333399"/>
                  </a:solidFill>
                </a:rPr>
                <a:t>P</a:t>
              </a:r>
            </a:p>
          </p:txBody>
        </p:sp>
      </p:grpSp>
      <p:grpSp>
        <p:nvGrpSpPr>
          <p:cNvPr id="13" name="Group 28">
            <a:extLst>
              <a:ext uri="{FF2B5EF4-FFF2-40B4-BE49-F238E27FC236}">
                <a16:creationId xmlns:a16="http://schemas.microsoft.com/office/drawing/2014/main" id="{DF154B78-A9A3-3A3C-3771-AE1AF34E6C0E}"/>
              </a:ext>
            </a:extLst>
          </p:cNvPr>
          <p:cNvGrpSpPr>
            <a:grpSpLocks/>
          </p:cNvGrpSpPr>
          <p:nvPr/>
        </p:nvGrpSpPr>
        <p:grpSpPr bwMode="auto">
          <a:xfrm>
            <a:off x="171303" y="2209424"/>
            <a:ext cx="5119688" cy="4367617"/>
            <a:chOff x="1245" y="1379"/>
            <a:chExt cx="3225" cy="2672"/>
          </a:xfrm>
        </p:grpSpPr>
        <p:sp>
          <p:nvSpPr>
            <p:cNvPr id="14" name="Rectangle 6">
              <a:extLst>
                <a:ext uri="{FF2B5EF4-FFF2-40B4-BE49-F238E27FC236}">
                  <a16:creationId xmlns:a16="http://schemas.microsoft.com/office/drawing/2014/main" id="{05CF15D1-3B32-4904-0FC0-1251F3FCA57C}"/>
                </a:ext>
              </a:extLst>
            </p:cNvPr>
            <p:cNvSpPr>
              <a:spLocks noChangeArrowheads="1"/>
            </p:cNvSpPr>
            <p:nvPr/>
          </p:nvSpPr>
          <p:spPr bwMode="auto">
            <a:xfrm>
              <a:off x="1245" y="1379"/>
              <a:ext cx="121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solidFill>
                    <a:schemeClr val="tx2"/>
                  </a:solidFill>
                </a:rPr>
                <a:t>本国葡萄酒产量,</a:t>
              </a:r>
            </a:p>
            <a:p>
              <a:pPr>
                <a:spcBef>
                  <a:spcPct val="0"/>
                </a:spcBef>
                <a:buFontTx/>
                <a:buNone/>
              </a:pPr>
              <a:r>
                <a:rPr lang="zh-CN" altLang="en-US" sz="1800" dirty="0">
                  <a:solidFill>
                    <a:schemeClr val="tx2"/>
                  </a:solidFill>
                </a:rPr>
                <a:t> </a:t>
              </a:r>
              <a:r>
                <a:rPr lang="en-US" altLang="zh-CN" sz="1800" i="1" dirty="0">
                  <a:solidFill>
                    <a:schemeClr val="tx2"/>
                  </a:solidFill>
                </a:rPr>
                <a:t>Q</a:t>
              </a:r>
              <a:r>
                <a:rPr lang="en-US" altLang="zh-CN" sz="1800" i="1" baseline="-25000" dirty="0">
                  <a:solidFill>
                    <a:schemeClr val="tx2"/>
                  </a:solidFill>
                </a:rPr>
                <a:t>W </a:t>
              </a:r>
              <a:r>
                <a:rPr lang="zh-CN" altLang="en-US" sz="1800" dirty="0">
                  <a:solidFill>
                    <a:schemeClr val="tx2"/>
                  </a:solidFill>
                </a:rPr>
                <a:t>（加仑）</a:t>
              </a:r>
              <a:r>
                <a:rPr lang="en-US" altLang="zh-CN" sz="1800" dirty="0">
                  <a:solidFill>
                    <a:schemeClr val="tx2"/>
                  </a:solidFill>
                </a:rPr>
                <a:t> </a:t>
              </a:r>
            </a:p>
          </p:txBody>
        </p:sp>
        <p:grpSp>
          <p:nvGrpSpPr>
            <p:cNvPr id="15" name="Group 20">
              <a:extLst>
                <a:ext uri="{FF2B5EF4-FFF2-40B4-BE49-F238E27FC236}">
                  <a16:creationId xmlns:a16="http://schemas.microsoft.com/office/drawing/2014/main" id="{F3BDB118-34A9-A807-F342-68718A4AC65C}"/>
                </a:ext>
              </a:extLst>
            </p:cNvPr>
            <p:cNvGrpSpPr>
              <a:grpSpLocks/>
            </p:cNvGrpSpPr>
            <p:nvPr/>
          </p:nvGrpSpPr>
          <p:grpSpPr bwMode="auto">
            <a:xfrm>
              <a:off x="1488" y="1861"/>
              <a:ext cx="2982" cy="2190"/>
              <a:chOff x="1471" y="1861"/>
              <a:chExt cx="2982" cy="2190"/>
            </a:xfrm>
          </p:grpSpPr>
          <p:sp>
            <p:nvSpPr>
              <p:cNvPr id="16" name="Line 7">
                <a:extLst>
                  <a:ext uri="{FF2B5EF4-FFF2-40B4-BE49-F238E27FC236}">
                    <a16:creationId xmlns:a16="http://schemas.microsoft.com/office/drawing/2014/main" id="{D43E8BE5-611D-993A-0375-11588E033EEE}"/>
                  </a:ext>
                </a:extLst>
              </p:cNvPr>
              <p:cNvSpPr>
                <a:spLocks noChangeShapeType="1"/>
              </p:cNvSpPr>
              <p:nvPr/>
            </p:nvSpPr>
            <p:spPr bwMode="auto">
              <a:xfrm flipH="1">
                <a:off x="1471" y="1861"/>
                <a:ext cx="16" cy="1747"/>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8">
                <a:extLst>
                  <a:ext uri="{FF2B5EF4-FFF2-40B4-BE49-F238E27FC236}">
                    <a16:creationId xmlns:a16="http://schemas.microsoft.com/office/drawing/2014/main" id="{F94085DF-1127-E031-EA29-E911068F4DE6}"/>
                  </a:ext>
                </a:extLst>
              </p:cNvPr>
              <p:cNvSpPr>
                <a:spLocks noChangeShapeType="1"/>
              </p:cNvSpPr>
              <p:nvPr/>
            </p:nvSpPr>
            <p:spPr bwMode="auto">
              <a:xfrm>
                <a:off x="1471" y="3608"/>
                <a:ext cx="2384" cy="0"/>
              </a:xfrm>
              <a:prstGeom prst="line">
                <a:avLst/>
              </a:prstGeom>
              <a:noFill/>
              <a:ln w="38100">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Rectangle 9">
                <a:extLst>
                  <a:ext uri="{FF2B5EF4-FFF2-40B4-BE49-F238E27FC236}">
                    <a16:creationId xmlns:a16="http://schemas.microsoft.com/office/drawing/2014/main" id="{0CE0B779-6B01-462C-5127-27DA132B7566}"/>
                  </a:ext>
                </a:extLst>
              </p:cNvPr>
              <p:cNvSpPr>
                <a:spLocks noChangeArrowheads="1"/>
              </p:cNvSpPr>
              <p:nvPr/>
            </p:nvSpPr>
            <p:spPr bwMode="auto">
              <a:xfrm>
                <a:off x="3109" y="3644"/>
                <a:ext cx="134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solidFill>
                      <a:schemeClr val="tx2"/>
                    </a:solidFill>
                  </a:rPr>
                  <a:t>本国奶酪产量</a:t>
                </a:r>
                <a:r>
                  <a:rPr lang="en-US" altLang="zh-CN" sz="1800" dirty="0">
                    <a:solidFill>
                      <a:schemeClr val="tx2"/>
                    </a:solidFill>
                  </a:rPr>
                  <a:t>,</a:t>
                </a:r>
              </a:p>
              <a:p>
                <a:pPr>
                  <a:spcBef>
                    <a:spcPct val="0"/>
                  </a:spcBef>
                  <a:buFontTx/>
                  <a:buNone/>
                </a:pPr>
                <a:r>
                  <a:rPr lang="en-US" altLang="zh-CN" sz="1800" dirty="0">
                    <a:solidFill>
                      <a:schemeClr val="tx2"/>
                    </a:solidFill>
                  </a:rPr>
                  <a:t> </a:t>
                </a:r>
                <a:r>
                  <a:rPr lang="en-US" altLang="zh-CN" sz="1800" i="1" dirty="0">
                    <a:solidFill>
                      <a:schemeClr val="tx2"/>
                    </a:solidFill>
                  </a:rPr>
                  <a:t>Q</a:t>
                </a:r>
                <a:r>
                  <a:rPr lang="en-US" altLang="zh-CN" sz="1800" i="1" baseline="-25000" dirty="0">
                    <a:solidFill>
                      <a:schemeClr val="tx2"/>
                    </a:solidFill>
                  </a:rPr>
                  <a:t>C</a:t>
                </a:r>
                <a:r>
                  <a:rPr lang="en-US" altLang="zh-CN" sz="1800" dirty="0">
                    <a:solidFill>
                      <a:schemeClr val="tx2"/>
                    </a:solidFill>
                  </a:rPr>
                  <a:t>（</a:t>
                </a:r>
                <a:r>
                  <a:rPr lang="zh-CN" altLang="en-US" sz="1800" dirty="0">
                    <a:solidFill>
                      <a:schemeClr val="tx2"/>
                    </a:solidFill>
                  </a:rPr>
                  <a:t>磅）</a:t>
                </a:r>
                <a:endParaRPr lang="zh-CN" altLang="en-US" sz="1800" baseline="-25000" dirty="0">
                  <a:solidFill>
                    <a:schemeClr val="tx2"/>
                  </a:solidFill>
                </a:endParaRPr>
              </a:p>
            </p:txBody>
          </p:sp>
        </p:grpSp>
      </p:grpSp>
      <p:grpSp>
        <p:nvGrpSpPr>
          <p:cNvPr id="19" name="Group 33">
            <a:extLst>
              <a:ext uri="{FF2B5EF4-FFF2-40B4-BE49-F238E27FC236}">
                <a16:creationId xmlns:a16="http://schemas.microsoft.com/office/drawing/2014/main" id="{5EEA2349-E1E1-42C3-7C1C-2778C8984E8B}"/>
              </a:ext>
            </a:extLst>
          </p:cNvPr>
          <p:cNvGrpSpPr>
            <a:grpSpLocks/>
          </p:cNvGrpSpPr>
          <p:nvPr/>
        </p:nvGrpSpPr>
        <p:grpSpPr bwMode="auto">
          <a:xfrm>
            <a:off x="4884565" y="3835696"/>
            <a:ext cx="1857375" cy="2057400"/>
            <a:chOff x="1191" y="2352"/>
            <a:chExt cx="1170" cy="1296"/>
          </a:xfrm>
        </p:grpSpPr>
        <p:sp>
          <p:nvSpPr>
            <p:cNvPr id="20" name="Line 7">
              <a:extLst>
                <a:ext uri="{FF2B5EF4-FFF2-40B4-BE49-F238E27FC236}">
                  <a16:creationId xmlns:a16="http://schemas.microsoft.com/office/drawing/2014/main" id="{13000C1E-3004-B17E-4A3B-F3C672A585E8}"/>
                </a:ext>
              </a:extLst>
            </p:cNvPr>
            <p:cNvSpPr>
              <a:spLocks noChangeShapeType="1"/>
            </p:cNvSpPr>
            <p:nvPr/>
          </p:nvSpPr>
          <p:spPr bwMode="auto">
            <a:xfrm rot="1718166">
              <a:off x="1191" y="2737"/>
              <a:ext cx="1153" cy="663"/>
            </a:xfrm>
            <a:prstGeom prst="line">
              <a:avLst/>
            </a:prstGeom>
            <a:noFill/>
            <a:ln w="381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8">
              <a:extLst>
                <a:ext uri="{FF2B5EF4-FFF2-40B4-BE49-F238E27FC236}">
                  <a16:creationId xmlns:a16="http://schemas.microsoft.com/office/drawing/2014/main" id="{D5FD8B60-43D0-695F-B818-8F0037E0CE89}"/>
                </a:ext>
              </a:extLst>
            </p:cNvPr>
            <p:cNvSpPr txBox="1">
              <a:spLocks noChangeArrowheads="1"/>
            </p:cNvSpPr>
            <p:nvPr/>
          </p:nvSpPr>
          <p:spPr bwMode="auto">
            <a:xfrm>
              <a:off x="1440" y="2352"/>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i="1">
                  <a:solidFill>
                    <a:srgbClr val="333399"/>
                  </a:solidFill>
                </a:rPr>
                <a:t>F</a:t>
              </a:r>
              <a:r>
                <a:rPr lang="en-US" altLang="zh-CN" sz="1800" i="1" baseline="30000">
                  <a:solidFill>
                    <a:srgbClr val="333399"/>
                  </a:solidFill>
                </a:rPr>
                <a:t>*</a:t>
              </a:r>
              <a:endParaRPr lang="en-US" altLang="zh-CN" sz="1800" i="1">
                <a:solidFill>
                  <a:srgbClr val="333399"/>
                </a:solidFill>
              </a:endParaRPr>
            </a:p>
          </p:txBody>
        </p:sp>
        <p:sp>
          <p:nvSpPr>
            <p:cNvPr id="22" name="Text Box 32">
              <a:extLst>
                <a:ext uri="{FF2B5EF4-FFF2-40B4-BE49-F238E27FC236}">
                  <a16:creationId xmlns:a16="http://schemas.microsoft.com/office/drawing/2014/main" id="{8BB541BD-49A4-505F-00E9-C815CD1CD15F}"/>
                </a:ext>
              </a:extLst>
            </p:cNvPr>
            <p:cNvSpPr txBox="1">
              <a:spLocks noChangeArrowheads="1"/>
            </p:cNvSpPr>
            <p:nvPr/>
          </p:nvSpPr>
          <p:spPr bwMode="auto">
            <a:xfrm>
              <a:off x="2112" y="3417"/>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i="1">
                  <a:solidFill>
                    <a:srgbClr val="333399"/>
                  </a:solidFill>
                </a:rPr>
                <a:t>P</a:t>
              </a:r>
              <a:r>
                <a:rPr lang="en-US" altLang="zh-CN" sz="1800" i="1" baseline="30000">
                  <a:solidFill>
                    <a:srgbClr val="333399"/>
                  </a:solidFill>
                </a:rPr>
                <a:t>*</a:t>
              </a:r>
              <a:endParaRPr lang="en-US" altLang="zh-CN" sz="1800" i="1">
                <a:solidFill>
                  <a:srgbClr val="333399"/>
                </a:solidFill>
              </a:endParaRPr>
            </a:p>
          </p:txBody>
        </p:sp>
      </p:grpSp>
      <p:grpSp>
        <p:nvGrpSpPr>
          <p:cNvPr id="23" name="Group 31">
            <a:extLst>
              <a:ext uri="{FF2B5EF4-FFF2-40B4-BE49-F238E27FC236}">
                <a16:creationId xmlns:a16="http://schemas.microsoft.com/office/drawing/2014/main" id="{17112BA8-DCA6-3870-475F-EB127DA37828}"/>
              </a:ext>
            </a:extLst>
          </p:cNvPr>
          <p:cNvGrpSpPr>
            <a:grpSpLocks/>
          </p:cNvGrpSpPr>
          <p:nvPr/>
        </p:nvGrpSpPr>
        <p:grpSpPr bwMode="auto">
          <a:xfrm>
            <a:off x="4433715" y="2318045"/>
            <a:ext cx="5689601" cy="4413250"/>
            <a:chOff x="913" y="1309"/>
            <a:chExt cx="3584" cy="2780"/>
          </a:xfrm>
        </p:grpSpPr>
        <p:sp>
          <p:nvSpPr>
            <p:cNvPr id="24" name="Rectangle 11">
              <a:extLst>
                <a:ext uri="{FF2B5EF4-FFF2-40B4-BE49-F238E27FC236}">
                  <a16:creationId xmlns:a16="http://schemas.microsoft.com/office/drawing/2014/main" id="{8773C100-10F2-5F19-5C0A-C62E45B5EE44}"/>
                </a:ext>
              </a:extLst>
            </p:cNvPr>
            <p:cNvSpPr>
              <a:spLocks noChangeArrowheads="1"/>
            </p:cNvSpPr>
            <p:nvPr/>
          </p:nvSpPr>
          <p:spPr bwMode="auto">
            <a:xfrm>
              <a:off x="913" y="1309"/>
              <a:ext cx="133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solidFill>
                    <a:schemeClr val="tx2"/>
                  </a:solidFill>
                </a:rPr>
                <a:t>外国葡萄酒产量</a:t>
              </a:r>
              <a:r>
                <a:rPr lang="en-US" altLang="zh-CN" sz="1800" dirty="0">
                  <a:solidFill>
                    <a:schemeClr val="tx2"/>
                  </a:solidFill>
                </a:rPr>
                <a:t>, </a:t>
              </a:r>
            </a:p>
            <a:p>
              <a:pPr>
                <a:spcBef>
                  <a:spcPct val="0"/>
                </a:spcBef>
                <a:buFontTx/>
                <a:buNone/>
              </a:pPr>
              <a:r>
                <a:rPr lang="en-US" altLang="zh-CN" sz="1800" i="1" dirty="0">
                  <a:solidFill>
                    <a:schemeClr val="tx2"/>
                  </a:solidFill>
                </a:rPr>
                <a:t>Q</a:t>
              </a:r>
              <a:r>
                <a:rPr lang="en-US" altLang="zh-CN" sz="1800" baseline="30000" dirty="0">
                  <a:solidFill>
                    <a:schemeClr val="tx2"/>
                  </a:solidFill>
                </a:rPr>
                <a:t>*</a:t>
              </a:r>
              <a:r>
                <a:rPr lang="en-US" altLang="zh-CN" sz="1800" i="1" baseline="-25000" dirty="0">
                  <a:solidFill>
                    <a:schemeClr val="tx2"/>
                  </a:solidFill>
                </a:rPr>
                <a:t>W</a:t>
              </a:r>
              <a:r>
                <a:rPr lang="en-US" altLang="zh-CN" sz="1800" dirty="0">
                  <a:solidFill>
                    <a:schemeClr val="tx2"/>
                  </a:solidFill>
                </a:rPr>
                <a:t>（</a:t>
              </a:r>
              <a:r>
                <a:rPr lang="zh-CN" altLang="en-US" sz="1800" dirty="0">
                  <a:solidFill>
                    <a:schemeClr val="tx2"/>
                  </a:solidFill>
                </a:rPr>
                <a:t>加仑）</a:t>
              </a:r>
              <a:endParaRPr lang="zh-CN" altLang="en-US" sz="1800" baseline="-25000" dirty="0">
                <a:solidFill>
                  <a:schemeClr val="tx2"/>
                </a:solidFill>
              </a:endParaRPr>
            </a:p>
          </p:txBody>
        </p:sp>
        <p:grpSp>
          <p:nvGrpSpPr>
            <p:cNvPr id="25" name="Group 24">
              <a:extLst>
                <a:ext uri="{FF2B5EF4-FFF2-40B4-BE49-F238E27FC236}">
                  <a16:creationId xmlns:a16="http://schemas.microsoft.com/office/drawing/2014/main" id="{DD24EC51-B0EF-A1C1-694E-AA1D8284DDA0}"/>
                </a:ext>
              </a:extLst>
            </p:cNvPr>
            <p:cNvGrpSpPr>
              <a:grpSpLocks/>
            </p:cNvGrpSpPr>
            <p:nvPr/>
          </p:nvGrpSpPr>
          <p:grpSpPr bwMode="auto">
            <a:xfrm>
              <a:off x="1423" y="1737"/>
              <a:ext cx="3074" cy="2352"/>
              <a:chOff x="1423" y="1737"/>
              <a:chExt cx="3074" cy="2352"/>
            </a:xfrm>
          </p:grpSpPr>
          <p:sp>
            <p:nvSpPr>
              <p:cNvPr id="26" name="Line 12">
                <a:extLst>
                  <a:ext uri="{FF2B5EF4-FFF2-40B4-BE49-F238E27FC236}">
                    <a16:creationId xmlns:a16="http://schemas.microsoft.com/office/drawing/2014/main" id="{E06DDBB3-88AA-6683-EA50-FD1B83E3A9EC}"/>
                  </a:ext>
                </a:extLst>
              </p:cNvPr>
              <p:cNvSpPr>
                <a:spLocks noChangeShapeType="1"/>
              </p:cNvSpPr>
              <p:nvPr/>
            </p:nvSpPr>
            <p:spPr bwMode="auto">
              <a:xfrm>
                <a:off x="1423" y="1737"/>
                <a:ext cx="0" cy="1823"/>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3">
                <a:extLst>
                  <a:ext uri="{FF2B5EF4-FFF2-40B4-BE49-F238E27FC236}">
                    <a16:creationId xmlns:a16="http://schemas.microsoft.com/office/drawing/2014/main" id="{940CB400-BB32-90B8-080D-84B053E5AA04}"/>
                  </a:ext>
                </a:extLst>
              </p:cNvPr>
              <p:cNvSpPr>
                <a:spLocks noChangeShapeType="1"/>
              </p:cNvSpPr>
              <p:nvPr/>
            </p:nvSpPr>
            <p:spPr bwMode="auto">
              <a:xfrm flipV="1">
                <a:off x="1423" y="3555"/>
                <a:ext cx="2117" cy="5"/>
              </a:xfrm>
              <a:prstGeom prst="line">
                <a:avLst/>
              </a:prstGeom>
              <a:noFill/>
              <a:ln w="38100">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Rectangle 14">
                <a:extLst>
                  <a:ext uri="{FF2B5EF4-FFF2-40B4-BE49-F238E27FC236}">
                    <a16:creationId xmlns:a16="http://schemas.microsoft.com/office/drawing/2014/main" id="{0B26DAFF-EF05-A28D-B066-33ADE1EE09A4}"/>
                  </a:ext>
                </a:extLst>
              </p:cNvPr>
              <p:cNvSpPr>
                <a:spLocks noChangeArrowheads="1"/>
              </p:cNvSpPr>
              <p:nvPr/>
            </p:nvSpPr>
            <p:spPr bwMode="auto">
              <a:xfrm>
                <a:off x="2687" y="3566"/>
                <a:ext cx="181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solidFill>
                      <a:schemeClr val="tx2"/>
                    </a:solidFill>
                  </a:rPr>
                  <a:t>外国奶酪产量, </a:t>
                </a:r>
                <a:endParaRPr lang="en-US" altLang="zh-CN" sz="1800" dirty="0">
                  <a:solidFill>
                    <a:schemeClr val="tx2"/>
                  </a:solidFill>
                </a:endParaRPr>
              </a:p>
              <a:p>
                <a:pPr>
                  <a:spcBef>
                    <a:spcPct val="0"/>
                  </a:spcBef>
                  <a:buFontTx/>
                  <a:buNone/>
                </a:pPr>
                <a:r>
                  <a:rPr lang="en-US" altLang="zh-CN" sz="1800" i="1" dirty="0">
                    <a:solidFill>
                      <a:schemeClr val="tx2"/>
                    </a:solidFill>
                  </a:rPr>
                  <a:t>Q</a:t>
                </a:r>
                <a:r>
                  <a:rPr lang="en-US" altLang="zh-CN" sz="1800" i="1" baseline="30000" dirty="0">
                    <a:solidFill>
                      <a:schemeClr val="tx2"/>
                    </a:solidFill>
                  </a:rPr>
                  <a:t>*</a:t>
                </a:r>
                <a:r>
                  <a:rPr lang="en-US" altLang="zh-CN" sz="1800" i="1" baseline="-25000" dirty="0">
                    <a:solidFill>
                      <a:schemeClr val="tx2"/>
                    </a:solidFill>
                  </a:rPr>
                  <a:t>C </a:t>
                </a:r>
                <a:r>
                  <a:rPr lang="en-US" altLang="zh-CN" sz="1800" dirty="0">
                    <a:solidFill>
                      <a:schemeClr val="tx2"/>
                    </a:solidFill>
                  </a:rPr>
                  <a:t>（</a:t>
                </a:r>
                <a:r>
                  <a:rPr lang="zh-CN" altLang="en-US" sz="1800" dirty="0">
                    <a:solidFill>
                      <a:schemeClr val="tx2"/>
                    </a:solidFill>
                  </a:rPr>
                  <a:t>磅） </a:t>
                </a:r>
              </a:p>
              <a:p>
                <a:pPr>
                  <a:spcBef>
                    <a:spcPct val="0"/>
                  </a:spcBef>
                  <a:buFontTx/>
                  <a:buNone/>
                </a:pPr>
                <a:endParaRPr lang="en-US" altLang="zh-CN" sz="1800" baseline="-25000" dirty="0">
                  <a:solidFill>
                    <a:schemeClr val="tx2"/>
                  </a:solidFill>
                </a:endParaRPr>
              </a:p>
            </p:txBody>
          </p:sp>
        </p:grpSp>
      </p:grpSp>
      <p:sp>
        <p:nvSpPr>
          <p:cNvPr id="29" name="矩形 28">
            <a:extLst>
              <a:ext uri="{FF2B5EF4-FFF2-40B4-BE49-F238E27FC236}">
                <a16:creationId xmlns:a16="http://schemas.microsoft.com/office/drawing/2014/main" id="{63320E91-7735-28FB-9DA1-14B3E5AC59BB}"/>
              </a:ext>
            </a:extLst>
          </p:cNvPr>
          <p:cNvSpPr/>
          <p:nvPr/>
        </p:nvSpPr>
        <p:spPr>
          <a:xfrm>
            <a:off x="982614" y="911242"/>
            <a:ext cx="3643113" cy="461665"/>
          </a:xfrm>
          <a:prstGeom prst="rect">
            <a:avLst/>
          </a:prstGeom>
          <a:ln>
            <a:solidFill>
              <a:schemeClr val="accent1"/>
            </a:solidFill>
          </a:ln>
        </p:spPr>
        <p:txBody>
          <a:bodyPr wrap="none">
            <a:spAutoFit/>
          </a:bodyPr>
          <a:lstStyle/>
          <a:p>
            <a:pPr lvl="1">
              <a:spcBef>
                <a:spcPts val="600"/>
              </a:spcBef>
            </a:pPr>
            <a:r>
              <a:rPr lang="en-US" altLang="zh-CN" sz="2400" i="1" dirty="0" err="1"/>
              <a:t>a</a:t>
            </a:r>
            <a:r>
              <a:rPr lang="en-US" altLang="zh-CN" sz="2400" i="1" baseline="-25000" dirty="0" err="1"/>
              <a:t>LC</a:t>
            </a:r>
            <a:r>
              <a:rPr lang="en-US" altLang="zh-CN" sz="2400" i="1" baseline="-25000" dirty="0"/>
              <a:t> </a:t>
            </a:r>
            <a:r>
              <a:rPr lang="en-US" altLang="zh-CN" sz="2400" i="1" dirty="0"/>
              <a:t>/ </a:t>
            </a:r>
            <a:r>
              <a:rPr lang="en-US" altLang="zh-CN" sz="2400" i="1" dirty="0" err="1"/>
              <a:t>a</a:t>
            </a:r>
            <a:r>
              <a:rPr lang="en-US" altLang="zh-CN" sz="2400" i="1" baseline="-25000" dirty="0" err="1"/>
              <a:t>LW</a:t>
            </a:r>
            <a:r>
              <a:rPr lang="en-US" altLang="zh-CN" sz="2400" i="1" baseline="-25000" dirty="0"/>
              <a:t> </a:t>
            </a:r>
            <a:r>
              <a:rPr lang="en-US" altLang="zh-CN" sz="2400" i="1" dirty="0"/>
              <a:t>&lt;  a*</a:t>
            </a:r>
            <a:r>
              <a:rPr lang="en-US" altLang="zh-CN" sz="2400" i="1" baseline="-25000" dirty="0"/>
              <a:t>LC </a:t>
            </a:r>
            <a:r>
              <a:rPr lang="en-US" altLang="zh-CN" sz="2400" i="1" dirty="0"/>
              <a:t>/ a*</a:t>
            </a:r>
            <a:r>
              <a:rPr lang="en-US" altLang="zh-CN" sz="2400" i="1" baseline="-25000" dirty="0"/>
              <a:t>LW</a:t>
            </a:r>
            <a:r>
              <a:rPr lang="en-US" altLang="zh-CN" sz="2400" i="1" dirty="0"/>
              <a:t> </a:t>
            </a:r>
          </a:p>
        </p:txBody>
      </p:sp>
      <p:sp>
        <p:nvSpPr>
          <p:cNvPr id="30" name="矩形 29">
            <a:extLst>
              <a:ext uri="{FF2B5EF4-FFF2-40B4-BE49-F238E27FC236}">
                <a16:creationId xmlns:a16="http://schemas.microsoft.com/office/drawing/2014/main" id="{90B4DB7C-D6F8-29D3-1E3F-05D2593E8BB5}"/>
              </a:ext>
            </a:extLst>
          </p:cNvPr>
          <p:cNvSpPr/>
          <p:nvPr/>
        </p:nvSpPr>
        <p:spPr>
          <a:xfrm>
            <a:off x="6471586" y="2825763"/>
            <a:ext cx="2350442" cy="1477328"/>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FA3"/>
                </a:solidFill>
                <a:latin typeface="+mn-ea"/>
              </a:rPr>
              <a:t>由于</a:t>
            </a:r>
            <a:r>
              <a:rPr lang="en-US" altLang="ja-JP" dirty="0">
                <a:solidFill>
                  <a:srgbClr val="007FA3"/>
                </a:solidFill>
                <a:latin typeface="+mn-ea"/>
              </a:rPr>
              <a:t>PPF</a:t>
            </a:r>
            <a:r>
              <a:rPr lang="zh-CN" altLang="en-US" dirty="0">
                <a:solidFill>
                  <a:srgbClr val="007FA3"/>
                </a:solidFill>
                <a:latin typeface="+mn-ea"/>
              </a:rPr>
              <a:t>的斜率表示奶酪在葡萄酒方面的机会成本，因此外国的</a:t>
            </a:r>
            <a:r>
              <a:rPr lang="en-US" altLang="ja-JP" dirty="0">
                <a:solidFill>
                  <a:srgbClr val="007FA3"/>
                </a:solidFill>
                <a:latin typeface="+mn-ea"/>
              </a:rPr>
              <a:t>PPF</a:t>
            </a:r>
            <a:r>
              <a:rPr lang="zh-CN" altLang="en-US" dirty="0">
                <a:solidFill>
                  <a:srgbClr val="007FA3"/>
                </a:solidFill>
                <a:latin typeface="+mn-ea"/>
              </a:rPr>
              <a:t>比本国的更陡峭。</a:t>
            </a:r>
            <a:endParaRPr lang="en-US" altLang="ja-JP" dirty="0">
              <a:solidFill>
                <a:srgbClr val="007FA3"/>
              </a:solidFill>
              <a:latin typeface="+mn-ea"/>
            </a:endParaRPr>
          </a:p>
        </p:txBody>
      </p:sp>
      <p:sp>
        <p:nvSpPr>
          <p:cNvPr id="31" name="内容占位符 3">
            <a:extLst>
              <a:ext uri="{FF2B5EF4-FFF2-40B4-BE49-F238E27FC236}">
                <a16:creationId xmlns:a16="http://schemas.microsoft.com/office/drawing/2014/main" id="{D5EEB97E-D6F0-D10B-6C6A-29DBE25F5B77}"/>
              </a:ext>
            </a:extLst>
          </p:cNvPr>
          <p:cNvSpPr>
            <a:spLocks noGrp="1"/>
          </p:cNvSpPr>
          <p:nvPr>
            <p:ph sz="quarter" idx="14"/>
          </p:nvPr>
        </p:nvSpPr>
        <p:spPr>
          <a:xfrm>
            <a:off x="2084911" y="1737676"/>
            <a:ext cx="6072230" cy="411147"/>
          </a:xfrm>
        </p:spPr>
        <p:txBody>
          <a:bodyPr/>
          <a:lstStyle/>
          <a:p>
            <a:pPr>
              <a:buNone/>
            </a:pPr>
            <a:r>
              <a:rPr lang="zh-CN" altLang="en-US" sz="2000" dirty="0"/>
              <a:t>本国的</a:t>
            </a:r>
            <a:r>
              <a:rPr lang="en-US" altLang="zh-CN" sz="2000" dirty="0"/>
              <a:t>PPF                                     </a:t>
            </a:r>
            <a:r>
              <a:rPr lang="zh-CN" altLang="en-US" sz="2000" dirty="0"/>
              <a:t>外国的</a:t>
            </a:r>
            <a:r>
              <a:rPr lang="en-US" altLang="zh-CN" sz="2000" dirty="0"/>
              <a:t>PPF</a:t>
            </a:r>
            <a:endParaRPr lang="zh-CN" altLang="en-US" sz="2000" dirty="0"/>
          </a:p>
          <a:p>
            <a:pPr>
              <a:buNone/>
            </a:pPr>
            <a:endParaRPr lang="zh-CN" altLang="en-US" sz="2000" dirty="0"/>
          </a:p>
        </p:txBody>
      </p:sp>
    </p:spTree>
    <p:extLst>
      <p:ext uri="{BB962C8B-B14F-4D97-AF65-F5344CB8AC3E}">
        <p14:creationId xmlns:p14="http://schemas.microsoft.com/office/powerpoint/2010/main" val="190177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outHorizont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229600" cy="851428"/>
          </a:xfrm>
        </p:spPr>
        <p:txBody>
          <a:bodyPr/>
          <a:lstStyle/>
          <a:p>
            <a:r>
              <a:rPr lang="en-US" altLang="en-US" sz="3600" dirty="0">
                <a:latin typeface="+mn-ea"/>
                <a:ea typeface="+mn-ea"/>
              </a:rPr>
              <a:t>3. </a:t>
            </a:r>
            <a:r>
              <a:rPr lang="zh-CN" altLang="en-US" sz="3600" dirty="0">
                <a:latin typeface="+mn-ea"/>
                <a:ea typeface="+mn-ea"/>
              </a:rPr>
              <a:t>单一要素世界中的贸易 </a:t>
            </a:r>
            <a:r>
              <a:rPr lang="en-US" altLang="en-US" sz="2000" b="0" dirty="0">
                <a:ea typeface="ヒラギノ角ゴ Pro W3" pitchFamily="-84" charset="-128"/>
              </a:rPr>
              <a:t>(4 of 4)</a:t>
            </a:r>
            <a:endParaRPr lang="en-US" sz="2000" b="0" dirty="0"/>
          </a:p>
        </p:txBody>
      </p:sp>
      <p:sp>
        <p:nvSpPr>
          <p:cNvPr id="4" name="内容占位符 3"/>
          <p:cNvSpPr>
            <a:spLocks noGrp="1"/>
          </p:cNvSpPr>
          <p:nvPr>
            <p:ph sz="quarter" idx="14"/>
          </p:nvPr>
        </p:nvSpPr>
        <p:spPr>
          <a:xfrm>
            <a:off x="457200" y="1071546"/>
            <a:ext cx="8229600" cy="4733718"/>
          </a:xfrm>
        </p:spPr>
        <p:txBody>
          <a:bodyPr/>
          <a:lstStyle/>
          <a:p>
            <a:r>
              <a:rPr lang="zh-CN" altLang="en-US" sz="2400" dirty="0"/>
              <a:t>在没有贸易的情况下</a:t>
            </a:r>
            <a:r>
              <a:rPr lang="en-US" altLang="zh-CN" sz="2400" dirty="0"/>
              <a:t>:</a:t>
            </a:r>
          </a:p>
          <a:p>
            <a:pPr lvl="1"/>
            <a:r>
              <a:rPr lang="zh-CN" altLang="en-US" sz="2000" dirty="0">
                <a:latin typeface="+mn-ea"/>
              </a:rPr>
              <a:t>由于奶酪的</a:t>
            </a:r>
            <a:r>
              <a:rPr lang="zh-CN" altLang="en-US" sz="2000" u="sng" dirty="0">
                <a:latin typeface="+mn-ea"/>
              </a:rPr>
              <a:t>相对价格</a:t>
            </a:r>
            <a:r>
              <a:rPr lang="zh-CN" altLang="en-US" sz="2000" dirty="0">
                <a:latin typeface="+mn-ea"/>
              </a:rPr>
              <a:t>（相对于葡萄酒）</a:t>
            </a:r>
            <a:r>
              <a:rPr lang="zh-CN" altLang="en-US" sz="2000" u="sng" dirty="0">
                <a:latin typeface="+mn-ea"/>
              </a:rPr>
              <a:t>反映了</a:t>
            </a:r>
            <a:r>
              <a:rPr lang="zh-CN" altLang="en-US" sz="2000" dirty="0">
                <a:latin typeface="+mn-ea"/>
              </a:rPr>
              <a:t>奶酪的</a:t>
            </a:r>
            <a:r>
              <a:rPr lang="zh-CN" altLang="en-US" sz="2000" u="sng" dirty="0">
                <a:latin typeface="+mn-ea"/>
              </a:rPr>
              <a:t>机会成本</a:t>
            </a:r>
            <a:r>
              <a:rPr lang="zh-CN" altLang="en-US" sz="2000" dirty="0">
                <a:latin typeface="+mn-ea"/>
              </a:rPr>
              <a:t>（以葡萄酒衡量），所以</a:t>
            </a:r>
            <a:endParaRPr lang="en-US" altLang="zh-CN" sz="2000" dirty="0">
              <a:latin typeface="+mn-ea"/>
            </a:endParaRPr>
          </a:p>
          <a:p>
            <a:pPr lvl="1"/>
            <a:r>
              <a:rPr lang="zh-CN" altLang="en-US" sz="2400" dirty="0"/>
              <a:t>在</a:t>
            </a:r>
            <a:r>
              <a:rPr lang="zh-CN" altLang="en-US" sz="2400" b="1" dirty="0"/>
              <a:t>本国</a:t>
            </a:r>
            <a:r>
              <a:rPr lang="zh-CN" altLang="en-US" sz="2400" dirty="0"/>
              <a:t>奶酪的相对价格为</a:t>
            </a:r>
            <a:r>
              <a:rPr lang="en-US" altLang="zh-CN" sz="2400" dirty="0"/>
              <a:t>:   P</a:t>
            </a:r>
            <a:r>
              <a:rPr lang="en-US" altLang="zh-CN" sz="2400" baseline="-25000" dirty="0"/>
              <a:t>C </a:t>
            </a:r>
            <a:r>
              <a:rPr lang="en-US" altLang="zh-CN" sz="2400" dirty="0"/>
              <a:t>/ P</a:t>
            </a:r>
            <a:r>
              <a:rPr lang="en-US" altLang="zh-CN" sz="2400" baseline="-25000" dirty="0"/>
              <a:t>W </a:t>
            </a:r>
            <a:r>
              <a:rPr lang="en-US" altLang="zh-CN" sz="2400" dirty="0"/>
              <a:t>= </a:t>
            </a:r>
            <a:r>
              <a:rPr lang="en-US" altLang="zh-CN" sz="2400" dirty="0" err="1"/>
              <a:t>a</a:t>
            </a:r>
            <a:r>
              <a:rPr lang="en-US" altLang="zh-CN" sz="2400" baseline="-25000" dirty="0" err="1"/>
              <a:t>LC</a:t>
            </a:r>
            <a:r>
              <a:rPr lang="en-US" altLang="zh-CN" sz="2400" baseline="-25000" dirty="0"/>
              <a:t> </a:t>
            </a:r>
            <a:r>
              <a:rPr lang="en-US" altLang="zh-CN" sz="2400" dirty="0"/>
              <a:t>/ </a:t>
            </a:r>
            <a:r>
              <a:rPr lang="en-US" altLang="zh-CN" sz="2400" dirty="0" err="1"/>
              <a:t>a</a:t>
            </a:r>
            <a:r>
              <a:rPr lang="en-US" altLang="zh-CN" sz="2400" baseline="-25000" dirty="0" err="1"/>
              <a:t>LW</a:t>
            </a:r>
            <a:endParaRPr lang="en-US" altLang="zh-CN" sz="2400" baseline="-25000" dirty="0"/>
          </a:p>
          <a:p>
            <a:pPr lvl="1"/>
            <a:r>
              <a:rPr lang="zh-CN" altLang="en-US" sz="2400" dirty="0"/>
              <a:t>在</a:t>
            </a:r>
            <a:r>
              <a:rPr lang="zh-CN" altLang="en-US" sz="2400" b="1" dirty="0"/>
              <a:t>外国</a:t>
            </a:r>
            <a:r>
              <a:rPr lang="zh-CN" altLang="en-US" sz="2400" dirty="0"/>
              <a:t>奶酪的相对价格为</a:t>
            </a:r>
            <a:r>
              <a:rPr lang="en-US" altLang="zh-CN" sz="2400" dirty="0"/>
              <a:t>:  P*</a:t>
            </a:r>
            <a:r>
              <a:rPr lang="en-US" altLang="zh-CN" sz="2400" baseline="-25000" dirty="0"/>
              <a:t>C </a:t>
            </a:r>
            <a:r>
              <a:rPr lang="en-US" altLang="zh-CN" sz="2400" dirty="0"/>
              <a:t>/P*</a:t>
            </a:r>
            <a:r>
              <a:rPr lang="en-US" altLang="zh-CN" sz="2400" baseline="-25000" dirty="0"/>
              <a:t>W </a:t>
            </a:r>
            <a:r>
              <a:rPr lang="en-US" altLang="zh-CN" sz="2400" dirty="0"/>
              <a:t>= a*</a:t>
            </a:r>
            <a:r>
              <a:rPr lang="en-US" altLang="zh-CN" sz="2400" baseline="-25000" dirty="0"/>
              <a:t>LC </a:t>
            </a:r>
            <a:r>
              <a:rPr lang="en-US" altLang="zh-CN" sz="2400" dirty="0"/>
              <a:t>/a*</a:t>
            </a:r>
            <a:r>
              <a:rPr lang="en-US" altLang="zh-CN" sz="2400" baseline="-25000" dirty="0"/>
              <a:t>LW</a:t>
            </a:r>
          </a:p>
          <a:p>
            <a:pPr marL="457200" lvl="1" indent="0">
              <a:buNone/>
            </a:pPr>
            <a:r>
              <a:rPr lang="en-US" altLang="en-US" sz="2400" dirty="0">
                <a:ea typeface="ヒラギノ角ゴ Pro W3" pitchFamily="-84" charset="-128"/>
                <a:sym typeface="Wingdings" panose="05000000000000000000" pitchFamily="2" charset="2"/>
              </a:rPr>
              <a:t></a:t>
            </a:r>
            <a:r>
              <a:rPr lang="zh-CN" altLang="en-US" sz="2400" b="1" dirty="0">
                <a:latin typeface="+mn-ea"/>
                <a:sym typeface="Wingdings" panose="05000000000000000000" pitchFamily="2" charset="2"/>
              </a:rPr>
              <a:t>外</a:t>
            </a:r>
            <a:r>
              <a:rPr lang="zh-CN" altLang="en-US" sz="2400" b="1" dirty="0"/>
              <a:t>国</a:t>
            </a:r>
            <a:r>
              <a:rPr lang="zh-CN" altLang="en-US" sz="2400" dirty="0"/>
              <a:t>奶酪的相对价格更高</a:t>
            </a:r>
            <a:endParaRPr lang="en-US" altLang="zh-CN" sz="2400" dirty="0"/>
          </a:p>
          <a:p>
            <a:pPr marL="457200" lvl="1" indent="0">
              <a:buNone/>
            </a:pPr>
            <a:endParaRPr lang="zh-CN" altLang="en-US" sz="2400" dirty="0"/>
          </a:p>
          <a:p>
            <a:r>
              <a:rPr lang="zh-CN" altLang="en-US" sz="2400" dirty="0"/>
              <a:t>一旦允许国际贸易：</a:t>
            </a:r>
            <a:endParaRPr lang="en-US" altLang="zh-CN" sz="2400" dirty="0"/>
          </a:p>
          <a:p>
            <a:pPr lvl="1"/>
            <a:r>
              <a:rPr lang="zh-CN" altLang="en-US" sz="2400" dirty="0"/>
              <a:t>国际贸易商品的相对价格将不再纯粹由国内条件决定</a:t>
            </a:r>
            <a:endParaRPr lang="en-US" altLang="zh-CN" sz="2400" dirty="0"/>
          </a:p>
          <a:p>
            <a:pPr lvl="1"/>
            <a:r>
              <a:rPr lang="zh-CN" altLang="en-US" sz="2400" dirty="0"/>
              <a:t>它们将由</a:t>
            </a:r>
            <a:r>
              <a:rPr lang="zh-CN" altLang="en-US" sz="2400" dirty="0">
                <a:solidFill>
                  <a:srgbClr val="007FA3"/>
                </a:solidFill>
              </a:rPr>
              <a:t>国际市场的供求</a:t>
            </a:r>
            <a:r>
              <a:rPr lang="zh-CN" altLang="en-US" sz="2400" dirty="0"/>
              <a:t>所决定</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86800" cy="621340"/>
          </a:xfrm>
        </p:spPr>
        <p:txBody>
          <a:bodyPr/>
          <a:lstStyle/>
          <a:p>
            <a:r>
              <a:rPr lang="zh-CN" altLang="en-US" sz="3200" dirty="0"/>
              <a:t>贸易之后相对价格的确定</a:t>
            </a:r>
            <a:r>
              <a:rPr lang="en-US" sz="3200" dirty="0"/>
              <a:t> </a:t>
            </a:r>
            <a:r>
              <a:rPr lang="en-US" altLang="en-US" sz="2000" b="0" dirty="0">
                <a:ea typeface="ヒラギノ角ゴ Pro W3" pitchFamily="-84" charset="-128"/>
              </a:rPr>
              <a:t>(1 of 4)</a:t>
            </a:r>
            <a:endParaRPr lang="en-US" sz="2000" b="0" dirty="0"/>
          </a:p>
        </p:txBody>
      </p:sp>
      <p:sp>
        <p:nvSpPr>
          <p:cNvPr id="4" name="Content Placeholder 3"/>
          <p:cNvSpPr>
            <a:spLocks noGrp="1"/>
          </p:cNvSpPr>
          <p:nvPr>
            <p:ph idx="1"/>
          </p:nvPr>
        </p:nvSpPr>
        <p:spPr>
          <a:xfrm>
            <a:off x="457200" y="1196752"/>
            <a:ext cx="8229600" cy="4464496"/>
          </a:xfrm>
        </p:spPr>
        <p:txBody>
          <a:bodyPr/>
          <a:lstStyle/>
          <a:p>
            <a:pPr>
              <a:spcBef>
                <a:spcPct val="50000"/>
              </a:spcBef>
            </a:pPr>
            <a:r>
              <a:rPr lang="zh-CN" altLang="en-US" sz="2400" dirty="0">
                <a:latin typeface="+mn-ea"/>
              </a:rPr>
              <a:t>要了解所有国家如何从贸易中受益，需要找到贸易发生后的相对价格。</a:t>
            </a:r>
            <a:endParaRPr lang="en-US" altLang="zh-CN" sz="2400" dirty="0">
              <a:latin typeface="+mn-ea"/>
            </a:endParaRPr>
          </a:p>
          <a:p>
            <a:pPr>
              <a:spcBef>
                <a:spcPct val="50000"/>
              </a:spcBef>
            </a:pPr>
            <a:r>
              <a:rPr lang="zh-CN" altLang="en-US" sz="2400" dirty="0">
                <a:latin typeface="+mn-ea"/>
              </a:rPr>
              <a:t>首先计算</a:t>
            </a:r>
            <a:r>
              <a:rPr lang="zh-CN" altLang="en-US" sz="2400" dirty="0">
                <a:solidFill>
                  <a:srgbClr val="FF0000"/>
                </a:solidFill>
                <a:latin typeface="+mn-ea"/>
              </a:rPr>
              <a:t>世界奶酪的</a:t>
            </a:r>
            <a:r>
              <a:rPr lang="zh-CN" altLang="en-US" sz="2400" b="1" dirty="0">
                <a:solidFill>
                  <a:srgbClr val="FF0000"/>
                </a:solidFill>
                <a:latin typeface="+mn-ea"/>
              </a:rPr>
              <a:t>相对供应</a:t>
            </a:r>
            <a:r>
              <a:rPr lang="en-US" altLang="en-US" sz="2400" dirty="0">
                <a:ea typeface="ヒラギノ角ゴ Pro W3" pitchFamily="-84" charset="-128"/>
              </a:rPr>
              <a:t>:</a:t>
            </a:r>
          </a:p>
          <a:p>
            <a:pPr lvl="1">
              <a:spcBef>
                <a:spcPct val="50000"/>
              </a:spcBef>
            </a:pPr>
            <a:r>
              <a:rPr lang="zh-CN" altLang="en-US" sz="2400" dirty="0">
                <a:latin typeface="+mn-ea"/>
              </a:rPr>
              <a:t>各国供应的奶酪总量与各国供应的葡萄酒总量之比</a:t>
            </a:r>
            <a:endParaRPr lang="en-US" altLang="en-US" sz="2400" dirty="0">
              <a:latin typeface="+mn-ea"/>
            </a:endParaRPr>
          </a:p>
          <a:p>
            <a:pPr lvl="1">
              <a:spcBef>
                <a:spcPct val="50000"/>
              </a:spcBef>
            </a:pPr>
            <a:endParaRPr lang="en-US" altLang="en-US" sz="2400" dirty="0">
              <a:ea typeface="ヒラギノ角ゴ Pro W3" pitchFamily="-84" charset="-128"/>
            </a:endParaRPr>
          </a:p>
          <a:p>
            <a:pPr lvl="1">
              <a:spcBef>
                <a:spcPct val="50000"/>
              </a:spcBef>
            </a:pPr>
            <a:endParaRPr lang="en-US" altLang="en-US" sz="2400" dirty="0">
              <a:ea typeface="ヒラギノ角ゴ Pro W3" pitchFamily="-84" charset="-128"/>
            </a:endParaRPr>
          </a:p>
          <a:p>
            <a:pPr lvl="1"/>
            <a:r>
              <a:rPr lang="zh-CN" altLang="en-US" sz="2400" dirty="0">
                <a:latin typeface="+mn-ea"/>
              </a:rPr>
              <a:t>相对于葡萄酒的价格，世界奶酪的价格为</a:t>
            </a:r>
            <a:endParaRPr lang="en-US" altLang="zh-CN" sz="2400" dirty="0">
              <a:latin typeface="+mn-ea"/>
            </a:endParaRPr>
          </a:p>
          <a:p>
            <a:pPr marL="457200" lvl="1" indent="0">
              <a:buNone/>
            </a:pPr>
            <a:r>
              <a:rPr lang="en-US" altLang="zh-CN" sz="2400" dirty="0">
                <a:ea typeface="ヒラギノ角ゴ Pro W3" pitchFamily="-84" charset="-128"/>
              </a:rPr>
              <a:t>                            P</a:t>
            </a:r>
            <a:r>
              <a:rPr lang="en-US" altLang="zh-CN" sz="2400" baseline="-25000" dirty="0">
                <a:ea typeface="ヒラギノ角ゴ Pro W3" pitchFamily="-84" charset="-128"/>
              </a:rPr>
              <a:t>C</a:t>
            </a:r>
            <a:r>
              <a:rPr lang="en-US" altLang="zh-CN" sz="2400" dirty="0">
                <a:ea typeface="ヒラギノ角ゴ Pro W3" pitchFamily="-84" charset="-128"/>
              </a:rPr>
              <a:t> / P</a:t>
            </a:r>
            <a:r>
              <a:rPr lang="en-US" altLang="zh-CN" sz="2400" baseline="-25000" dirty="0">
                <a:ea typeface="ヒラギノ角ゴ Pro W3" pitchFamily="-84" charset="-128"/>
              </a:rPr>
              <a:t>W      </a:t>
            </a:r>
            <a:r>
              <a:rPr lang="en-US" altLang="zh-CN" sz="2400" b="1" dirty="0">
                <a:solidFill>
                  <a:srgbClr val="FF0000"/>
                </a:solidFill>
                <a:ea typeface="ヒラギノ角ゴ Pro W3" pitchFamily="-84" charset="-128"/>
              </a:rPr>
              <a:t>(relative price) </a:t>
            </a:r>
            <a:endParaRPr lang="en-US" altLang="en-US" sz="2000" b="1" dirty="0">
              <a:solidFill>
                <a:srgbClr val="FF0000"/>
              </a:solidFill>
              <a:ea typeface="ヒラギノ角ゴ Pro W3" pitchFamily="-84" charset="-128"/>
            </a:endParaRPr>
          </a:p>
          <a:p>
            <a:endParaRPr lang="zh-CN"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524952393"/>
              </p:ext>
            </p:extLst>
          </p:nvPr>
        </p:nvGraphicFramePr>
        <p:xfrm>
          <a:off x="2915816" y="3284984"/>
          <a:ext cx="2091860" cy="831985"/>
        </p:xfrm>
        <a:graphic>
          <a:graphicData uri="http://schemas.openxmlformats.org/presentationml/2006/ole">
            <mc:AlternateContent xmlns:mc="http://schemas.openxmlformats.org/markup-compatibility/2006">
              <mc:Choice xmlns:v="urn:schemas-microsoft-com:vml" Requires="v">
                <p:oleObj spid="_x0000_s8200" name="Equation" r:id="rId3" imgW="1117440" imgH="444240" progId="">
                  <p:embed/>
                </p:oleObj>
              </mc:Choice>
              <mc:Fallback>
                <p:oleObj name="Equation" r:id="rId3" imgW="1117440" imgH="444240" progId="">
                  <p:embed/>
                  <p:pic>
                    <p:nvPicPr>
                      <p:cNvPr id="0" name="Picture 1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3284984"/>
                        <a:ext cx="2091860" cy="831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01529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15372"/>
            <a:ext cx="8686800" cy="621340"/>
          </a:xfrm>
        </p:spPr>
        <p:txBody>
          <a:bodyPr/>
          <a:lstStyle/>
          <a:p>
            <a:r>
              <a:rPr lang="zh-CN" altLang="en-US" sz="3200" dirty="0"/>
              <a:t>贸易之后相对价格的确定</a:t>
            </a:r>
            <a:r>
              <a:rPr lang="en-US" altLang="en-US" sz="2000" b="0" dirty="0">
                <a:ea typeface="ヒラギノ角ゴ Pro W3" pitchFamily="-84" charset="-128"/>
              </a:rPr>
              <a:t>(2 of 4)</a:t>
            </a:r>
            <a:endParaRPr lang="en-US" sz="2000" b="0" dirty="0"/>
          </a:p>
        </p:txBody>
      </p:sp>
      <p:sp>
        <p:nvSpPr>
          <p:cNvPr id="3" name="Content Placeholder 2"/>
          <p:cNvSpPr>
            <a:spLocks noGrp="1"/>
          </p:cNvSpPr>
          <p:nvPr>
            <p:ph idx="1"/>
          </p:nvPr>
        </p:nvSpPr>
        <p:spPr>
          <a:xfrm>
            <a:off x="26913" y="1136313"/>
            <a:ext cx="1470884" cy="510963"/>
          </a:xfrm>
        </p:spPr>
        <p:txBody>
          <a:bodyPr/>
          <a:lstStyle/>
          <a:p>
            <a:r>
              <a:rPr lang="en-US" altLang="en-US" sz="2000" dirty="0">
                <a:latin typeface="+mn-ea"/>
              </a:rPr>
              <a:t>1.</a:t>
            </a:r>
            <a:r>
              <a:rPr lang="zh-CN" altLang="en-US" sz="2000" dirty="0">
                <a:latin typeface="+mn-ea"/>
              </a:rPr>
              <a:t>如果</a:t>
            </a:r>
            <a:r>
              <a:rPr lang="en-US" altLang="en-US" sz="2000" dirty="0">
                <a:latin typeface="+mn-ea"/>
              </a:rPr>
              <a:t> :</a:t>
            </a:r>
            <a:endParaRPr lang="en-US" sz="2000" dirty="0">
              <a:latin typeface="+mn-ea"/>
            </a:endParaRPr>
          </a:p>
        </p:txBody>
      </p:sp>
      <p:sp>
        <p:nvSpPr>
          <p:cNvPr id="6" name="Content Placeholder 5"/>
          <p:cNvSpPr>
            <a:spLocks noGrp="1"/>
          </p:cNvSpPr>
          <p:nvPr>
            <p:ph idx="13"/>
          </p:nvPr>
        </p:nvSpPr>
        <p:spPr>
          <a:xfrm>
            <a:off x="-324543" y="1781677"/>
            <a:ext cx="4176463" cy="910807"/>
          </a:xfrm>
        </p:spPr>
        <p:txBody>
          <a:bodyPr/>
          <a:lstStyle/>
          <a:p>
            <a:pPr lvl="1"/>
            <a:r>
              <a:rPr lang="zh-CN" altLang="en-US" sz="1800" dirty="0">
                <a:latin typeface="+mn-ea"/>
              </a:rPr>
              <a:t>没有国家生产奶酪，相对供给为</a:t>
            </a:r>
            <a:r>
              <a:rPr lang="en-US" altLang="zh-CN" sz="1800" dirty="0">
                <a:latin typeface="+mn-ea"/>
              </a:rPr>
              <a:t>0</a:t>
            </a:r>
            <a:r>
              <a:rPr lang="zh-CN" altLang="en-US" sz="1800" dirty="0">
                <a:latin typeface="+mn-ea"/>
              </a:rPr>
              <a:t>。</a:t>
            </a:r>
            <a:endParaRPr lang="en-US" altLang="zh-CN" sz="1800" dirty="0">
              <a:latin typeface="+mn-ea"/>
            </a:endParaRPr>
          </a:p>
          <a:p>
            <a:pPr lvl="1"/>
            <a:r>
              <a:rPr lang="zh-CN" altLang="en-US" sz="1800" dirty="0">
                <a:latin typeface="+mn-ea"/>
              </a:rPr>
              <a:t>两国都专门从事葡萄酒生产</a:t>
            </a:r>
            <a:endParaRPr lang="en-US" altLang="zh-CN" sz="1800" dirty="0">
              <a:latin typeface="+mn-ea"/>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4028712594"/>
              </p:ext>
            </p:extLst>
          </p:nvPr>
        </p:nvGraphicFramePr>
        <p:xfrm>
          <a:off x="1292225" y="981075"/>
          <a:ext cx="2101850" cy="766763"/>
        </p:xfrm>
        <a:graphic>
          <a:graphicData uri="http://schemas.openxmlformats.org/presentationml/2006/ole">
            <mc:AlternateContent xmlns:mc="http://schemas.openxmlformats.org/markup-compatibility/2006">
              <mc:Choice xmlns:v="urn:schemas-microsoft-com:vml" Requires="v">
                <p:oleObj spid="_x0000_s9259" name="Equation" r:id="rId4" imgW="1218960" imgH="444240" progId="">
                  <p:embed/>
                </p:oleObj>
              </mc:Choice>
              <mc:Fallback>
                <p:oleObj name="Equation" r:id="rId4" imgW="1218960" imgH="444240" progId="">
                  <p:embed/>
                  <p:pic>
                    <p:nvPicPr>
                      <p:cNvPr id="0" name="Picture 1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2225" y="981075"/>
                        <a:ext cx="2101850" cy="766763"/>
                      </a:xfrm>
                      <a:prstGeom prst="rect">
                        <a:avLst/>
                      </a:prstGeom>
                      <a:noFill/>
                    </p:spPr>
                  </p:pic>
                </p:oleObj>
              </mc:Fallback>
            </mc:AlternateContent>
          </a:graphicData>
        </a:graphic>
      </p:graphicFrame>
      <p:sp>
        <p:nvSpPr>
          <p:cNvPr id="11" name="Content Placeholder 2"/>
          <p:cNvSpPr txBox="1">
            <a:spLocks/>
          </p:cNvSpPr>
          <p:nvPr/>
        </p:nvSpPr>
        <p:spPr>
          <a:xfrm>
            <a:off x="61156" y="2871816"/>
            <a:ext cx="1336014" cy="455619"/>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r>
              <a:rPr lang="en-US" altLang="en-US" sz="2000" dirty="0">
                <a:ea typeface="ヒラギノ角ゴ Pro W3" pitchFamily="-84" charset="-128"/>
              </a:rPr>
              <a:t>2.</a:t>
            </a:r>
            <a:r>
              <a:rPr lang="zh-CN" altLang="en-US" sz="2000" dirty="0">
                <a:latin typeface="+mn-ea"/>
              </a:rPr>
              <a:t>如果</a:t>
            </a:r>
            <a:r>
              <a:rPr lang="en-US" altLang="en-US" sz="2000" dirty="0">
                <a:latin typeface="+mn-ea"/>
              </a:rPr>
              <a:t> :</a:t>
            </a:r>
            <a:endParaRPr lang="en-US" sz="2000" dirty="0"/>
          </a:p>
        </p:txBody>
      </p:sp>
      <p:graphicFrame>
        <p:nvGraphicFramePr>
          <p:cNvPr id="12" name="Object 6"/>
          <p:cNvGraphicFramePr>
            <a:graphicFrameLocks noChangeAspect="1"/>
          </p:cNvGraphicFramePr>
          <p:nvPr>
            <p:extLst>
              <p:ext uri="{D42A27DB-BD31-4B8C-83A1-F6EECF244321}">
                <p14:modId xmlns:p14="http://schemas.microsoft.com/office/powerpoint/2010/main" val="3248581649"/>
              </p:ext>
            </p:extLst>
          </p:nvPr>
        </p:nvGraphicFramePr>
        <p:xfrm>
          <a:off x="1397170" y="2658000"/>
          <a:ext cx="2083111" cy="752900"/>
        </p:xfrm>
        <a:graphic>
          <a:graphicData uri="http://schemas.openxmlformats.org/presentationml/2006/ole">
            <mc:AlternateContent xmlns:mc="http://schemas.openxmlformats.org/markup-compatibility/2006">
              <mc:Choice xmlns:v="urn:schemas-microsoft-com:vml" Requires="v">
                <p:oleObj spid="_x0000_s9260" name="Equation" r:id="rId6" imgW="1231560" imgH="444240" progId="">
                  <p:embed/>
                </p:oleObj>
              </mc:Choice>
              <mc:Fallback>
                <p:oleObj name="Equation" r:id="rId6" imgW="1231560" imgH="444240" progId="">
                  <p:embed/>
                  <p:pic>
                    <p:nvPicPr>
                      <p:cNvPr id="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170" y="2658000"/>
                        <a:ext cx="2083111" cy="752900"/>
                      </a:xfrm>
                      <a:prstGeom prst="rect">
                        <a:avLst/>
                      </a:prstGeom>
                      <a:noFill/>
                    </p:spPr>
                  </p:pic>
                </p:oleObj>
              </mc:Fallback>
            </mc:AlternateContent>
          </a:graphicData>
        </a:graphic>
      </p:graphicFrame>
      <p:sp>
        <p:nvSpPr>
          <p:cNvPr id="13" name="矩形 12"/>
          <p:cNvSpPr/>
          <p:nvPr/>
        </p:nvSpPr>
        <p:spPr>
          <a:xfrm>
            <a:off x="-453713" y="3483808"/>
            <a:ext cx="4176463" cy="923330"/>
          </a:xfrm>
          <a:prstGeom prst="rect">
            <a:avLst/>
          </a:prstGeom>
        </p:spPr>
        <p:txBody>
          <a:bodyPr wrap="square">
            <a:spAutoFit/>
          </a:bodyPr>
          <a:lstStyle/>
          <a:p>
            <a:pPr marL="742950" lvl="1" indent="-285750">
              <a:spcBef>
                <a:spcPts val="600"/>
              </a:spcBef>
              <a:buClr>
                <a:srgbClr val="007FA3"/>
              </a:buClr>
              <a:buFont typeface="Arial" panose="020B0604020202020204" pitchFamily="34" charset="0"/>
              <a:buChar char="–"/>
            </a:pPr>
            <a:r>
              <a:rPr lang="zh-CN" altLang="en-US" dirty="0">
                <a:latin typeface="+mn-ea"/>
              </a:rPr>
              <a:t>本国愿意提供任何相对数量的两种商品（他们的工资是相等的），外国专业化生产葡萄酒</a:t>
            </a:r>
            <a:endParaRPr lang="en-US" altLang="zh-CN" dirty="0">
              <a:latin typeface="+mn-ea"/>
            </a:endParaRPr>
          </a:p>
        </p:txBody>
      </p:sp>
      <p:sp>
        <p:nvSpPr>
          <p:cNvPr id="14" name="Content Placeholder 2"/>
          <p:cNvSpPr txBox="1">
            <a:spLocks/>
          </p:cNvSpPr>
          <p:nvPr/>
        </p:nvSpPr>
        <p:spPr>
          <a:xfrm>
            <a:off x="26913" y="4811701"/>
            <a:ext cx="1249893" cy="455619"/>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r>
              <a:rPr lang="en-US" altLang="en-US" sz="2000" dirty="0">
                <a:latin typeface="+mn-ea"/>
              </a:rPr>
              <a:t>3.</a:t>
            </a:r>
            <a:r>
              <a:rPr lang="zh-CN" altLang="en-US" sz="2000" dirty="0">
                <a:latin typeface="+mn-ea"/>
              </a:rPr>
              <a:t>如果</a:t>
            </a:r>
            <a:r>
              <a:rPr lang="en-US" altLang="en-US" sz="2000" dirty="0">
                <a:latin typeface="+mn-ea"/>
              </a:rPr>
              <a:t> :</a:t>
            </a:r>
            <a:endParaRPr lang="en-US" sz="2000" dirty="0">
              <a:latin typeface="+mn-ea"/>
            </a:endParaRPr>
          </a:p>
        </p:txBody>
      </p:sp>
      <p:graphicFrame>
        <p:nvGraphicFramePr>
          <p:cNvPr id="15" name="Object 6"/>
          <p:cNvGraphicFramePr>
            <a:graphicFrameLocks noChangeAspect="1"/>
          </p:cNvGraphicFramePr>
          <p:nvPr>
            <p:extLst>
              <p:ext uri="{D42A27DB-BD31-4B8C-83A1-F6EECF244321}">
                <p14:modId xmlns:p14="http://schemas.microsoft.com/office/powerpoint/2010/main" val="2406071833"/>
              </p:ext>
            </p:extLst>
          </p:nvPr>
        </p:nvGraphicFramePr>
        <p:xfrm>
          <a:off x="1448882" y="4614119"/>
          <a:ext cx="2085888" cy="761685"/>
        </p:xfrm>
        <a:graphic>
          <a:graphicData uri="http://schemas.openxmlformats.org/presentationml/2006/ole">
            <mc:AlternateContent xmlns:mc="http://schemas.openxmlformats.org/markup-compatibility/2006">
              <mc:Choice xmlns:v="urn:schemas-microsoft-com:vml" Requires="v">
                <p:oleObj spid="_x0000_s9261" name="Equation" r:id="rId8" imgW="1218960" imgH="444240" progId="">
                  <p:embed/>
                </p:oleObj>
              </mc:Choice>
              <mc:Fallback>
                <p:oleObj name="Equation" r:id="rId8" imgW="1218960" imgH="444240" progId="">
                  <p:embed/>
                  <p:pic>
                    <p:nvPicPr>
                      <p:cNvPr id="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8882" y="4614119"/>
                        <a:ext cx="2085888" cy="761685"/>
                      </a:xfrm>
                      <a:prstGeom prst="rect">
                        <a:avLst/>
                      </a:prstGeom>
                      <a:noFill/>
                    </p:spPr>
                  </p:pic>
                </p:oleObj>
              </mc:Fallback>
            </mc:AlternateContent>
          </a:graphicData>
        </a:graphic>
      </p:graphicFrame>
      <p:sp>
        <p:nvSpPr>
          <p:cNvPr id="16" name="矩形 15"/>
          <p:cNvSpPr/>
          <p:nvPr/>
        </p:nvSpPr>
        <p:spPr>
          <a:xfrm>
            <a:off x="-379020" y="5596820"/>
            <a:ext cx="5741692" cy="1077218"/>
          </a:xfrm>
          <a:prstGeom prst="rect">
            <a:avLst/>
          </a:prstGeom>
          <a:solidFill>
            <a:schemeClr val="bg1"/>
          </a:solidFill>
        </p:spPr>
        <p:txBody>
          <a:bodyPr wrap="square">
            <a:spAutoFit/>
          </a:bodyPr>
          <a:lstStyle/>
          <a:p>
            <a:pPr marL="742950" lvl="1" indent="-285750">
              <a:spcBef>
                <a:spcPts val="600"/>
              </a:spcBef>
              <a:buClr>
                <a:srgbClr val="007FA3"/>
              </a:buClr>
              <a:buFont typeface="Arial" panose="020B0604020202020204" pitchFamily="34" charset="0"/>
              <a:buChar char="–"/>
            </a:pPr>
            <a:r>
              <a:rPr lang="zh-CN" altLang="en-US" dirty="0">
                <a:latin typeface="+mn-ea"/>
              </a:rPr>
              <a:t>本国将专业化生产奶酪；</a:t>
            </a:r>
            <a:endParaRPr lang="en-US" altLang="zh-CN" dirty="0">
              <a:latin typeface="+mn-ea"/>
            </a:endParaRPr>
          </a:p>
          <a:p>
            <a:pPr marL="742950" lvl="1" indent="-285750">
              <a:spcBef>
                <a:spcPts val="600"/>
              </a:spcBef>
              <a:buClr>
                <a:srgbClr val="007FA3"/>
              </a:buClr>
              <a:buFont typeface="Arial" panose="020B0604020202020204" pitchFamily="34" charset="0"/>
              <a:buChar char="–"/>
            </a:pPr>
            <a:r>
              <a:rPr lang="zh-CN" altLang="en-US" dirty="0">
                <a:latin typeface="+mn-ea"/>
              </a:rPr>
              <a:t>外国将专业化生产葡萄酒；</a:t>
            </a:r>
            <a:endParaRPr lang="en-US" altLang="zh-CN" dirty="0">
              <a:latin typeface="+mn-ea"/>
            </a:endParaRPr>
          </a:p>
          <a:p>
            <a:pPr marL="742950" lvl="1" indent="-285750">
              <a:spcBef>
                <a:spcPts val="600"/>
              </a:spcBef>
              <a:buClr>
                <a:srgbClr val="007FA3"/>
              </a:buClr>
              <a:buFont typeface="Arial" panose="020B0604020202020204" pitchFamily="34" charset="0"/>
              <a:buChar char="–"/>
            </a:pPr>
            <a:r>
              <a:rPr lang="zh-CN" altLang="en-US" dirty="0">
                <a:latin typeface="+mn-ea"/>
              </a:rPr>
              <a:t>奶酪的世界相对供给等于</a:t>
            </a:r>
            <a:endParaRPr lang="en-US" altLang="zh-CN" dirty="0">
              <a:latin typeface="+mn-ea"/>
            </a:endParaRPr>
          </a:p>
        </p:txBody>
      </p:sp>
      <p:sp>
        <p:nvSpPr>
          <p:cNvPr id="17" name="Content Placeholder 2"/>
          <p:cNvSpPr txBox="1">
            <a:spLocks/>
          </p:cNvSpPr>
          <p:nvPr/>
        </p:nvSpPr>
        <p:spPr>
          <a:xfrm>
            <a:off x="3938444" y="4001488"/>
            <a:ext cx="1281628" cy="455619"/>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r>
              <a:rPr lang="en-US" altLang="en-US" sz="2000" dirty="0">
                <a:latin typeface="+mn-ea"/>
              </a:rPr>
              <a:t>4.</a:t>
            </a:r>
            <a:r>
              <a:rPr lang="zh-CN" altLang="en-US" sz="2000" dirty="0">
                <a:latin typeface="+mn-ea"/>
              </a:rPr>
              <a:t>如果</a:t>
            </a:r>
            <a:r>
              <a:rPr lang="en-US" altLang="en-US" sz="2000" dirty="0">
                <a:latin typeface="+mn-ea"/>
              </a:rPr>
              <a:t>:</a:t>
            </a:r>
            <a:endParaRPr lang="en-US" sz="2000" dirty="0">
              <a:latin typeface="+mn-ea"/>
            </a:endParaRPr>
          </a:p>
        </p:txBody>
      </p:sp>
      <p:graphicFrame>
        <p:nvGraphicFramePr>
          <p:cNvPr id="18" name="Object 7"/>
          <p:cNvGraphicFramePr>
            <a:graphicFrameLocks noChangeAspect="1"/>
          </p:cNvGraphicFramePr>
          <p:nvPr>
            <p:extLst>
              <p:ext uri="{D42A27DB-BD31-4B8C-83A1-F6EECF244321}">
                <p14:modId xmlns:p14="http://schemas.microsoft.com/office/powerpoint/2010/main" val="2779965357"/>
              </p:ext>
            </p:extLst>
          </p:nvPr>
        </p:nvGraphicFramePr>
        <p:xfrm>
          <a:off x="3032211" y="6194742"/>
          <a:ext cx="724872" cy="479296"/>
        </p:xfrm>
        <a:graphic>
          <a:graphicData uri="http://schemas.openxmlformats.org/presentationml/2006/ole">
            <mc:AlternateContent xmlns:mc="http://schemas.openxmlformats.org/markup-compatibility/2006">
              <mc:Choice xmlns:v="urn:schemas-microsoft-com:vml" Requires="v">
                <p:oleObj spid="_x0000_s9262" name="Equation" r:id="rId10" imgW="672840" imgH="444240" progId="">
                  <p:embed/>
                </p:oleObj>
              </mc:Choice>
              <mc:Fallback>
                <p:oleObj name="Equation" r:id="rId10" imgW="672840" imgH="444240" progId="">
                  <p:embed/>
                  <p:pic>
                    <p:nvPicPr>
                      <p:cNvPr id="8"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32211" y="6194742"/>
                        <a:ext cx="724872" cy="479296"/>
                      </a:xfrm>
                      <a:prstGeom prst="rect">
                        <a:avLst/>
                      </a:prstGeom>
                      <a:noFill/>
                    </p:spPr>
                  </p:pic>
                </p:oleObj>
              </mc:Fallback>
            </mc:AlternateContent>
          </a:graphicData>
        </a:graphic>
      </p:graphicFrame>
      <p:graphicFrame>
        <p:nvGraphicFramePr>
          <p:cNvPr id="19" name="Object 6"/>
          <p:cNvGraphicFramePr>
            <a:graphicFrameLocks noChangeAspect="1"/>
          </p:cNvGraphicFramePr>
          <p:nvPr>
            <p:extLst>
              <p:ext uri="{D42A27DB-BD31-4B8C-83A1-F6EECF244321}">
                <p14:modId xmlns:p14="http://schemas.microsoft.com/office/powerpoint/2010/main" val="4125508259"/>
              </p:ext>
            </p:extLst>
          </p:nvPr>
        </p:nvGraphicFramePr>
        <p:xfrm>
          <a:off x="5280802" y="3965938"/>
          <a:ext cx="2099093" cy="758676"/>
        </p:xfrm>
        <a:graphic>
          <a:graphicData uri="http://schemas.openxmlformats.org/presentationml/2006/ole">
            <mc:AlternateContent xmlns:mc="http://schemas.openxmlformats.org/markup-compatibility/2006">
              <mc:Choice xmlns:v="urn:schemas-microsoft-com:vml" Requires="v">
                <p:oleObj spid="_x0000_s9263" name="Equation" r:id="rId12" imgW="1231560" imgH="444240" progId="">
                  <p:embed/>
                </p:oleObj>
              </mc:Choice>
              <mc:Fallback>
                <p:oleObj name="Equation" r:id="rId12" imgW="1231560" imgH="444240" progId="">
                  <p:embed/>
                  <p:pic>
                    <p:nvPicPr>
                      <p:cNvPr id="7"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80802" y="3965938"/>
                        <a:ext cx="2099093" cy="758676"/>
                      </a:xfrm>
                      <a:prstGeom prst="rect">
                        <a:avLst/>
                      </a:prstGeom>
                      <a:noFill/>
                    </p:spPr>
                  </p:pic>
                </p:oleObj>
              </mc:Fallback>
            </mc:AlternateContent>
          </a:graphicData>
        </a:graphic>
      </p:graphicFrame>
      <p:sp>
        <p:nvSpPr>
          <p:cNvPr id="20" name="矩形 19"/>
          <p:cNvSpPr/>
          <p:nvPr/>
        </p:nvSpPr>
        <p:spPr>
          <a:xfrm>
            <a:off x="3664648" y="4657679"/>
            <a:ext cx="5302856" cy="723275"/>
          </a:xfrm>
          <a:prstGeom prst="rect">
            <a:avLst/>
          </a:prstGeom>
        </p:spPr>
        <p:txBody>
          <a:bodyPr wrap="square">
            <a:spAutoFit/>
          </a:bodyPr>
          <a:lstStyle/>
          <a:p>
            <a:pPr marL="742950" lvl="1" indent="-285750">
              <a:spcBef>
                <a:spcPts val="600"/>
              </a:spcBef>
              <a:buClr>
                <a:srgbClr val="007FA3"/>
              </a:buClr>
              <a:buFont typeface="Arial" panose="020B0604020202020204" pitchFamily="34" charset="0"/>
              <a:buChar char="–"/>
            </a:pPr>
            <a:r>
              <a:rPr lang="zh-CN" altLang="en-US" dirty="0">
                <a:latin typeface="+mn-ea"/>
              </a:rPr>
              <a:t>本国将专业化生产奶酪；</a:t>
            </a:r>
            <a:endParaRPr lang="en-US" altLang="zh-CN" dirty="0">
              <a:latin typeface="+mn-ea"/>
            </a:endParaRPr>
          </a:p>
          <a:p>
            <a:pPr marL="742950" lvl="1" indent="-285750">
              <a:spcBef>
                <a:spcPts val="600"/>
              </a:spcBef>
              <a:buClr>
                <a:srgbClr val="007FA3"/>
              </a:buClr>
              <a:buFont typeface="Arial" panose="020B0604020202020204" pitchFamily="34" charset="0"/>
              <a:buChar char="–"/>
            </a:pPr>
            <a:r>
              <a:rPr lang="zh-CN" altLang="en-US" dirty="0">
                <a:latin typeface="+mn-ea"/>
              </a:rPr>
              <a:t>外国愿意提供任何相对数量的两种商品</a:t>
            </a:r>
            <a:endParaRPr lang="en-US" altLang="zh-CN" dirty="0">
              <a:ea typeface="ヒラギノ角ゴ Pro W3" pitchFamily="-84" charset="-128"/>
            </a:endParaRPr>
          </a:p>
        </p:txBody>
      </p:sp>
      <p:sp>
        <p:nvSpPr>
          <p:cNvPr id="21" name="Content Placeholder 2"/>
          <p:cNvSpPr txBox="1">
            <a:spLocks/>
          </p:cNvSpPr>
          <p:nvPr/>
        </p:nvSpPr>
        <p:spPr>
          <a:xfrm>
            <a:off x="4088032" y="5605869"/>
            <a:ext cx="1132040" cy="455619"/>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r>
              <a:rPr lang="en-US" altLang="en-US" sz="2000" dirty="0">
                <a:latin typeface="+mn-ea"/>
              </a:rPr>
              <a:t>5.</a:t>
            </a:r>
            <a:r>
              <a:rPr lang="zh-CN" altLang="en-US" sz="2000" dirty="0">
                <a:latin typeface="+mn-ea"/>
              </a:rPr>
              <a:t>如果</a:t>
            </a:r>
            <a:r>
              <a:rPr lang="en-US" altLang="en-US" sz="2000" dirty="0">
                <a:latin typeface="+mn-ea"/>
              </a:rPr>
              <a:t> :</a:t>
            </a:r>
            <a:endParaRPr lang="en-US" sz="2000" dirty="0">
              <a:latin typeface="+mn-ea"/>
            </a:endParaRPr>
          </a:p>
        </p:txBody>
      </p:sp>
      <p:sp>
        <p:nvSpPr>
          <p:cNvPr id="23" name="矩形 22"/>
          <p:cNvSpPr/>
          <p:nvPr/>
        </p:nvSpPr>
        <p:spPr>
          <a:xfrm>
            <a:off x="4223556" y="6125310"/>
            <a:ext cx="4699576" cy="646331"/>
          </a:xfrm>
          <a:prstGeom prst="rect">
            <a:avLst/>
          </a:prstGeom>
          <a:solidFill>
            <a:schemeClr val="bg1"/>
          </a:solidFill>
        </p:spPr>
        <p:txBody>
          <a:bodyPr wrap="square">
            <a:spAutoFit/>
          </a:bodyPr>
          <a:lstStyle/>
          <a:p>
            <a:r>
              <a:rPr lang="en-US" altLang="zh-CN" dirty="0">
                <a:solidFill>
                  <a:srgbClr val="000000"/>
                </a:solidFill>
                <a:latin typeface="Arial" panose="020B0604020202020204" pitchFamily="34" charset="0"/>
              </a:rPr>
              <a:t>– </a:t>
            </a:r>
            <a:r>
              <a:rPr lang="zh-CN" altLang="en-US" dirty="0">
                <a:solidFill>
                  <a:srgbClr val="000000"/>
                </a:solidFill>
                <a:latin typeface="Arial" panose="020B0604020202020204" pitchFamily="34" charset="0"/>
              </a:rPr>
              <a:t>本国和外国都只专业化生产奶酪，奶酪的相对供给无穷大</a:t>
            </a:r>
            <a:endParaRPr lang="en-US" altLang="zh-CN" dirty="0">
              <a:solidFill>
                <a:srgbClr val="000000"/>
              </a:solidFill>
              <a:latin typeface="Arial" panose="020B0604020202020204" pitchFamily="34" charset="0"/>
            </a:endParaRPr>
          </a:p>
        </p:txBody>
      </p:sp>
      <p:graphicFrame>
        <p:nvGraphicFramePr>
          <p:cNvPr id="22" name="Object 6"/>
          <p:cNvGraphicFramePr>
            <a:graphicFrameLocks noChangeAspect="1"/>
          </p:cNvGraphicFramePr>
          <p:nvPr>
            <p:extLst>
              <p:ext uri="{D42A27DB-BD31-4B8C-83A1-F6EECF244321}">
                <p14:modId xmlns:p14="http://schemas.microsoft.com/office/powerpoint/2010/main" val="1356267756"/>
              </p:ext>
            </p:extLst>
          </p:nvPr>
        </p:nvGraphicFramePr>
        <p:xfrm>
          <a:off x="5362672" y="5400086"/>
          <a:ext cx="1988824" cy="726242"/>
        </p:xfrm>
        <a:graphic>
          <a:graphicData uri="http://schemas.openxmlformats.org/presentationml/2006/ole">
            <mc:AlternateContent xmlns:mc="http://schemas.openxmlformats.org/markup-compatibility/2006">
              <mc:Choice xmlns:v="urn:schemas-microsoft-com:vml" Requires="v">
                <p:oleObj spid="_x0000_s9264" name="Equation" r:id="rId14" imgW="1218960" imgH="444240" progId="">
                  <p:embed/>
                </p:oleObj>
              </mc:Choice>
              <mc:Fallback>
                <p:oleObj name="Equation" r:id="rId14" imgW="1218960" imgH="444240" progId="">
                  <p:embed/>
                  <p:pic>
                    <p:nvPicPr>
                      <p:cNvPr id="7"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62672" y="5400086"/>
                        <a:ext cx="1988824" cy="726242"/>
                      </a:xfrm>
                      <a:prstGeom prst="rect">
                        <a:avLst/>
                      </a:prstGeom>
                      <a:noFill/>
                    </p:spPr>
                  </p:pic>
                </p:oleObj>
              </mc:Fallback>
            </mc:AlternateContent>
          </a:graphicData>
        </a:graphic>
      </p:graphicFrame>
      <p:sp>
        <p:nvSpPr>
          <p:cNvPr id="24" name="椭圆 23"/>
          <p:cNvSpPr/>
          <p:nvPr/>
        </p:nvSpPr>
        <p:spPr>
          <a:xfrm>
            <a:off x="3664648" y="802196"/>
            <a:ext cx="1729333" cy="7552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25" name="椭圆 24"/>
          <p:cNvSpPr/>
          <p:nvPr/>
        </p:nvSpPr>
        <p:spPr>
          <a:xfrm>
            <a:off x="7138165" y="3163490"/>
            <a:ext cx="2010407" cy="9107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26" name="Content Placeholder 3"/>
          <p:cNvSpPr txBox="1">
            <a:spLocks/>
          </p:cNvSpPr>
          <p:nvPr/>
        </p:nvSpPr>
        <p:spPr>
          <a:xfrm>
            <a:off x="6802570" y="2066990"/>
            <a:ext cx="2042362" cy="868982"/>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r>
              <a:rPr lang="zh-CN" altLang="en-US" sz="2000" i="1" dirty="0">
                <a:solidFill>
                  <a:srgbClr val="001581"/>
                </a:solidFill>
                <a:latin typeface="+mn-ea"/>
              </a:rPr>
              <a:t>世界</a:t>
            </a:r>
            <a:r>
              <a:rPr lang="zh-CN" altLang="en-US" sz="2000" i="1" dirty="0">
                <a:solidFill>
                  <a:srgbClr val="FF0000"/>
                </a:solidFill>
                <a:latin typeface="+mn-ea"/>
              </a:rPr>
              <a:t>相对供给</a:t>
            </a:r>
            <a:r>
              <a:rPr lang="zh-CN" altLang="en-US" sz="2000" i="1" dirty="0">
                <a:solidFill>
                  <a:srgbClr val="001581"/>
                </a:solidFill>
                <a:latin typeface="+mn-ea"/>
              </a:rPr>
              <a:t>是一个阶梯函数。</a:t>
            </a:r>
            <a:endParaRPr lang="en-US" altLang="en-US" sz="2000" i="1" dirty="0">
              <a:solidFill>
                <a:srgbClr val="001581"/>
              </a:solidFill>
              <a:latin typeface="+mn-ea"/>
            </a:endParaRPr>
          </a:p>
        </p:txBody>
      </p:sp>
      <p:sp>
        <p:nvSpPr>
          <p:cNvPr id="36" name="Line 16">
            <a:extLst>
              <a:ext uri="{FF2B5EF4-FFF2-40B4-BE49-F238E27FC236}">
                <a16:creationId xmlns:a16="http://schemas.microsoft.com/office/drawing/2014/main" id="{94B0ACAA-3C53-6188-9479-0C2F5470A413}"/>
              </a:ext>
            </a:extLst>
          </p:cNvPr>
          <p:cNvSpPr>
            <a:spLocks noChangeShapeType="1"/>
          </p:cNvSpPr>
          <p:nvPr/>
        </p:nvSpPr>
        <p:spPr bwMode="auto">
          <a:xfrm flipH="1">
            <a:off x="4710805" y="2707092"/>
            <a:ext cx="1777622" cy="0"/>
          </a:xfrm>
          <a:prstGeom prst="line">
            <a:avLst/>
          </a:prstGeom>
          <a:noFill/>
          <a:ln w="254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 name="Text Box 26">
            <a:extLst>
              <a:ext uri="{FF2B5EF4-FFF2-40B4-BE49-F238E27FC236}">
                <a16:creationId xmlns:a16="http://schemas.microsoft.com/office/drawing/2014/main" id="{B0DDBDD7-C6A8-2C2F-82D5-2C6D1EE7797F}"/>
              </a:ext>
            </a:extLst>
          </p:cNvPr>
          <p:cNvSpPr txBox="1">
            <a:spLocks noChangeArrowheads="1"/>
          </p:cNvSpPr>
          <p:nvPr/>
        </p:nvSpPr>
        <p:spPr bwMode="auto">
          <a:xfrm>
            <a:off x="3779526" y="2393951"/>
            <a:ext cx="12148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i="1" dirty="0" err="1">
                <a:solidFill>
                  <a:srgbClr val="0070C0"/>
                </a:solidFill>
              </a:rPr>
              <a:t>a</a:t>
            </a:r>
            <a:r>
              <a:rPr lang="en-US" altLang="zh-CN" sz="1800" i="1" baseline="-25000" dirty="0" err="1">
                <a:solidFill>
                  <a:srgbClr val="0070C0"/>
                </a:solidFill>
              </a:rPr>
              <a:t>LC</a:t>
            </a:r>
            <a:r>
              <a:rPr lang="en-US" altLang="zh-CN" sz="1800" i="1" dirty="0">
                <a:solidFill>
                  <a:srgbClr val="0070C0"/>
                </a:solidFill>
              </a:rPr>
              <a:t>/</a:t>
            </a:r>
            <a:r>
              <a:rPr lang="en-US" altLang="zh-CN" sz="1800" i="1" dirty="0" err="1">
                <a:solidFill>
                  <a:srgbClr val="0070C0"/>
                </a:solidFill>
              </a:rPr>
              <a:t>a</a:t>
            </a:r>
            <a:r>
              <a:rPr lang="en-US" altLang="zh-CN" sz="1800" i="1" baseline="-25000" dirty="0" err="1">
                <a:solidFill>
                  <a:srgbClr val="0070C0"/>
                </a:solidFill>
              </a:rPr>
              <a:t>LW</a:t>
            </a:r>
            <a:endParaRPr lang="en-US" altLang="zh-CN" sz="1800" i="1" dirty="0">
              <a:solidFill>
                <a:srgbClr val="0070C0"/>
              </a:solidFill>
            </a:endParaRPr>
          </a:p>
        </p:txBody>
      </p:sp>
      <p:sp>
        <p:nvSpPr>
          <p:cNvPr id="38" name="Text Box 27">
            <a:extLst>
              <a:ext uri="{FF2B5EF4-FFF2-40B4-BE49-F238E27FC236}">
                <a16:creationId xmlns:a16="http://schemas.microsoft.com/office/drawing/2014/main" id="{120BFE16-4AAD-80D4-F01D-0C2F4F35C9B7}"/>
              </a:ext>
            </a:extLst>
          </p:cNvPr>
          <p:cNvSpPr txBox="1">
            <a:spLocks noChangeArrowheads="1"/>
          </p:cNvSpPr>
          <p:nvPr/>
        </p:nvSpPr>
        <p:spPr bwMode="auto">
          <a:xfrm>
            <a:off x="3803601" y="1541601"/>
            <a:ext cx="10939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600" i="1" dirty="0">
                <a:solidFill>
                  <a:srgbClr val="0070C0"/>
                </a:solidFill>
              </a:rPr>
              <a:t>a</a:t>
            </a:r>
            <a:r>
              <a:rPr lang="en-US" altLang="zh-CN" sz="1600" baseline="30000" dirty="0">
                <a:solidFill>
                  <a:srgbClr val="0070C0"/>
                </a:solidFill>
              </a:rPr>
              <a:t>*</a:t>
            </a:r>
            <a:r>
              <a:rPr lang="en-US" altLang="zh-CN" sz="1600" i="1" baseline="-25000" dirty="0">
                <a:solidFill>
                  <a:srgbClr val="0070C0"/>
                </a:solidFill>
              </a:rPr>
              <a:t>LC</a:t>
            </a:r>
            <a:r>
              <a:rPr lang="en-US" altLang="zh-CN" sz="1600" i="1" dirty="0">
                <a:solidFill>
                  <a:srgbClr val="0070C0"/>
                </a:solidFill>
              </a:rPr>
              <a:t>/a</a:t>
            </a:r>
            <a:r>
              <a:rPr lang="en-US" altLang="zh-CN" sz="1600" baseline="30000" dirty="0">
                <a:solidFill>
                  <a:srgbClr val="0070C0"/>
                </a:solidFill>
              </a:rPr>
              <a:t>*</a:t>
            </a:r>
            <a:r>
              <a:rPr lang="en-US" altLang="zh-CN" sz="1600" i="1" baseline="-25000" dirty="0">
                <a:solidFill>
                  <a:srgbClr val="0070C0"/>
                </a:solidFill>
              </a:rPr>
              <a:t>LW</a:t>
            </a:r>
            <a:endParaRPr lang="en-US" altLang="zh-CN" sz="1600" i="1" dirty="0">
              <a:solidFill>
                <a:srgbClr val="0070C0"/>
              </a:solidFill>
            </a:endParaRPr>
          </a:p>
        </p:txBody>
      </p:sp>
      <p:grpSp>
        <p:nvGrpSpPr>
          <p:cNvPr id="39" name="Group 39">
            <a:extLst>
              <a:ext uri="{FF2B5EF4-FFF2-40B4-BE49-F238E27FC236}">
                <a16:creationId xmlns:a16="http://schemas.microsoft.com/office/drawing/2014/main" id="{C45D3961-FB6D-BBE7-3B49-7DAE0332E90A}"/>
              </a:ext>
            </a:extLst>
          </p:cNvPr>
          <p:cNvGrpSpPr>
            <a:grpSpLocks/>
          </p:cNvGrpSpPr>
          <p:nvPr/>
        </p:nvGrpSpPr>
        <p:grpSpPr bwMode="auto">
          <a:xfrm>
            <a:off x="6476278" y="1600668"/>
            <a:ext cx="1455245" cy="344725"/>
            <a:chOff x="2448" y="1943"/>
            <a:chExt cx="1554" cy="231"/>
          </a:xfrm>
        </p:grpSpPr>
        <p:sp>
          <p:nvSpPr>
            <p:cNvPr id="40" name="Line 29">
              <a:extLst>
                <a:ext uri="{FF2B5EF4-FFF2-40B4-BE49-F238E27FC236}">
                  <a16:creationId xmlns:a16="http://schemas.microsoft.com/office/drawing/2014/main" id="{B2AE719E-57C4-2C34-37C2-C9739721AA67}"/>
                </a:ext>
              </a:extLst>
            </p:cNvPr>
            <p:cNvSpPr>
              <a:spLocks noChangeShapeType="1"/>
            </p:cNvSpPr>
            <p:nvPr/>
          </p:nvSpPr>
          <p:spPr bwMode="auto">
            <a:xfrm flipH="1">
              <a:off x="2448" y="2064"/>
              <a:ext cx="1248" cy="0"/>
            </a:xfrm>
            <a:prstGeom prst="line">
              <a:avLst/>
            </a:prstGeom>
            <a:noFill/>
            <a:ln w="254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1" name="Text Box 30">
              <a:extLst>
                <a:ext uri="{FF2B5EF4-FFF2-40B4-BE49-F238E27FC236}">
                  <a16:creationId xmlns:a16="http://schemas.microsoft.com/office/drawing/2014/main" id="{2250FE8D-A742-71CE-756D-81F8D693BA21}"/>
                </a:ext>
              </a:extLst>
            </p:cNvPr>
            <p:cNvSpPr txBox="1">
              <a:spLocks noChangeArrowheads="1"/>
            </p:cNvSpPr>
            <p:nvPr/>
          </p:nvSpPr>
          <p:spPr bwMode="auto">
            <a:xfrm>
              <a:off x="3686" y="194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i="1">
                  <a:solidFill>
                    <a:srgbClr val="333399"/>
                  </a:solidFill>
                </a:rPr>
                <a:t>RS</a:t>
              </a:r>
            </a:p>
          </p:txBody>
        </p:sp>
      </p:grpSp>
      <p:grpSp>
        <p:nvGrpSpPr>
          <p:cNvPr id="42" name="Group 2">
            <a:extLst>
              <a:ext uri="{FF2B5EF4-FFF2-40B4-BE49-F238E27FC236}">
                <a16:creationId xmlns:a16="http://schemas.microsoft.com/office/drawing/2014/main" id="{45D13809-8FD6-20A9-4C8C-77A3B2235FB4}"/>
              </a:ext>
            </a:extLst>
          </p:cNvPr>
          <p:cNvGrpSpPr>
            <a:grpSpLocks/>
          </p:cNvGrpSpPr>
          <p:nvPr/>
        </p:nvGrpSpPr>
        <p:grpSpPr bwMode="auto">
          <a:xfrm>
            <a:off x="3816463" y="879473"/>
            <a:ext cx="5218914" cy="3035520"/>
            <a:chOff x="590" y="1694"/>
            <a:chExt cx="3664" cy="2034"/>
          </a:xfrm>
        </p:grpSpPr>
        <p:sp>
          <p:nvSpPr>
            <p:cNvPr id="43" name="Line 3">
              <a:extLst>
                <a:ext uri="{FF2B5EF4-FFF2-40B4-BE49-F238E27FC236}">
                  <a16:creationId xmlns:a16="http://schemas.microsoft.com/office/drawing/2014/main" id="{0D18F7D6-98DF-F464-791F-78F0F36E7E8C}"/>
                </a:ext>
              </a:extLst>
            </p:cNvPr>
            <p:cNvSpPr>
              <a:spLocks noChangeShapeType="1"/>
            </p:cNvSpPr>
            <p:nvPr/>
          </p:nvSpPr>
          <p:spPr bwMode="auto">
            <a:xfrm>
              <a:off x="1183" y="2091"/>
              <a:ext cx="17" cy="1269"/>
            </a:xfrm>
            <a:prstGeom prst="line">
              <a:avLst/>
            </a:prstGeom>
            <a:noFill/>
            <a:ln w="38100">
              <a:solidFill>
                <a:schemeClr val="accent1"/>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 name="Line 4">
              <a:extLst>
                <a:ext uri="{FF2B5EF4-FFF2-40B4-BE49-F238E27FC236}">
                  <a16:creationId xmlns:a16="http://schemas.microsoft.com/office/drawing/2014/main" id="{A7D29DA3-A4A3-0FDE-26F3-5AD55E2D1640}"/>
                </a:ext>
              </a:extLst>
            </p:cNvPr>
            <p:cNvSpPr>
              <a:spLocks noChangeShapeType="1"/>
            </p:cNvSpPr>
            <p:nvPr/>
          </p:nvSpPr>
          <p:spPr bwMode="auto">
            <a:xfrm flipV="1">
              <a:off x="1200" y="3354"/>
              <a:ext cx="2332" cy="6"/>
            </a:xfrm>
            <a:prstGeom prst="line">
              <a:avLst/>
            </a:prstGeom>
            <a:noFill/>
            <a:ln w="38100">
              <a:solidFill>
                <a:schemeClr val="accent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 name="Text Box 5">
              <a:extLst>
                <a:ext uri="{FF2B5EF4-FFF2-40B4-BE49-F238E27FC236}">
                  <a16:creationId xmlns:a16="http://schemas.microsoft.com/office/drawing/2014/main" id="{71C577B7-1571-A420-5D3B-174699B012F5}"/>
                </a:ext>
              </a:extLst>
            </p:cNvPr>
            <p:cNvSpPr txBox="1">
              <a:spLocks noChangeArrowheads="1"/>
            </p:cNvSpPr>
            <p:nvPr/>
          </p:nvSpPr>
          <p:spPr bwMode="auto">
            <a:xfrm>
              <a:off x="590" y="1694"/>
              <a:ext cx="113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600" dirty="0">
                  <a:solidFill>
                    <a:srgbClr val="0070C0"/>
                  </a:solidFill>
                </a:rPr>
                <a:t>奶酪的相对价格, </a:t>
              </a:r>
              <a:r>
                <a:rPr lang="en-US" altLang="zh-CN" sz="1600" i="1" dirty="0">
                  <a:solidFill>
                    <a:srgbClr val="0070C0"/>
                  </a:solidFill>
                </a:rPr>
                <a:t>P</a:t>
              </a:r>
              <a:r>
                <a:rPr lang="en-US" altLang="zh-CN" sz="1600" i="1" baseline="-25000" dirty="0">
                  <a:solidFill>
                    <a:srgbClr val="0070C0"/>
                  </a:solidFill>
                </a:rPr>
                <a:t>C</a:t>
              </a:r>
              <a:r>
                <a:rPr lang="en-US" altLang="zh-CN" sz="1600" i="1" dirty="0">
                  <a:solidFill>
                    <a:srgbClr val="0070C0"/>
                  </a:solidFill>
                </a:rPr>
                <a:t>/P</a:t>
              </a:r>
              <a:r>
                <a:rPr lang="en-US" altLang="zh-CN" sz="1600" i="1" baseline="-25000" dirty="0">
                  <a:solidFill>
                    <a:srgbClr val="0070C0"/>
                  </a:solidFill>
                </a:rPr>
                <a:t>W</a:t>
              </a:r>
              <a:endParaRPr lang="en-US" altLang="zh-CN" sz="1600" i="1" dirty="0">
                <a:solidFill>
                  <a:srgbClr val="0070C0"/>
                </a:solidFill>
              </a:endParaRPr>
            </a:p>
          </p:txBody>
        </p:sp>
        <p:sp>
          <p:nvSpPr>
            <p:cNvPr id="46" name="Text Box 6">
              <a:extLst>
                <a:ext uri="{FF2B5EF4-FFF2-40B4-BE49-F238E27FC236}">
                  <a16:creationId xmlns:a16="http://schemas.microsoft.com/office/drawing/2014/main" id="{AF50CE14-83C9-8C67-996A-251D5CC246B4}"/>
                </a:ext>
              </a:extLst>
            </p:cNvPr>
            <p:cNvSpPr txBox="1">
              <a:spLocks noChangeArrowheads="1"/>
            </p:cNvSpPr>
            <p:nvPr/>
          </p:nvSpPr>
          <p:spPr bwMode="auto">
            <a:xfrm>
              <a:off x="2901" y="3377"/>
              <a:ext cx="135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dirty="0">
                  <a:solidFill>
                    <a:srgbClr val="0070C0"/>
                  </a:solidFill>
                </a:rPr>
                <a:t>奶酪的相对产量,</a:t>
              </a:r>
              <a:endParaRPr lang="en-US" altLang="zh-CN" sz="1400" dirty="0">
                <a:solidFill>
                  <a:srgbClr val="0070C0"/>
                </a:solidFill>
              </a:endParaRPr>
            </a:p>
            <a:p>
              <a:pPr>
                <a:spcBef>
                  <a:spcPct val="0"/>
                </a:spcBef>
                <a:buFontTx/>
                <a:buNone/>
              </a:pPr>
              <a:r>
                <a:rPr lang="en-US" altLang="zh-CN" sz="1400" dirty="0">
                  <a:solidFill>
                    <a:srgbClr val="0070C0"/>
                  </a:solidFill>
                </a:rPr>
                <a:t>(</a:t>
              </a:r>
              <a:r>
                <a:rPr lang="en-US" altLang="zh-CN" sz="1400" i="1" dirty="0">
                  <a:solidFill>
                    <a:srgbClr val="0070C0"/>
                  </a:solidFill>
                </a:rPr>
                <a:t>Q</a:t>
              </a:r>
              <a:r>
                <a:rPr lang="en-US" altLang="zh-CN" sz="1400" i="1" baseline="-25000" dirty="0">
                  <a:solidFill>
                    <a:srgbClr val="0070C0"/>
                  </a:solidFill>
                </a:rPr>
                <a:t>C</a:t>
              </a:r>
              <a:r>
                <a:rPr lang="en-US" altLang="zh-CN" sz="1400" i="1" dirty="0">
                  <a:solidFill>
                    <a:srgbClr val="0070C0"/>
                  </a:solidFill>
                </a:rPr>
                <a:t> + Q</a:t>
              </a:r>
              <a:r>
                <a:rPr lang="en-US" altLang="zh-CN" sz="1400" baseline="30000" dirty="0">
                  <a:solidFill>
                    <a:srgbClr val="0070C0"/>
                  </a:solidFill>
                </a:rPr>
                <a:t>*</a:t>
              </a:r>
              <a:r>
                <a:rPr lang="en-US" altLang="zh-CN" sz="1400" i="1" baseline="-25000" dirty="0">
                  <a:solidFill>
                    <a:srgbClr val="0070C0"/>
                  </a:solidFill>
                </a:rPr>
                <a:t>C</a:t>
              </a:r>
              <a:r>
                <a:rPr lang="en-US" altLang="zh-CN" sz="1400" dirty="0">
                  <a:solidFill>
                    <a:srgbClr val="0070C0"/>
                  </a:solidFill>
                </a:rPr>
                <a:t>)/(</a:t>
              </a:r>
              <a:r>
                <a:rPr lang="en-US" altLang="zh-CN" sz="1400" i="1" dirty="0">
                  <a:solidFill>
                    <a:srgbClr val="0070C0"/>
                  </a:solidFill>
                </a:rPr>
                <a:t>Q</a:t>
              </a:r>
              <a:r>
                <a:rPr lang="en-US" altLang="zh-CN" sz="1400" i="1" baseline="-25000" dirty="0">
                  <a:solidFill>
                    <a:srgbClr val="0070C0"/>
                  </a:solidFill>
                </a:rPr>
                <a:t>W</a:t>
              </a:r>
              <a:r>
                <a:rPr lang="en-US" altLang="zh-CN" sz="1400" i="1" dirty="0">
                  <a:solidFill>
                    <a:srgbClr val="0070C0"/>
                  </a:solidFill>
                </a:rPr>
                <a:t> + Q</a:t>
              </a:r>
              <a:r>
                <a:rPr lang="en-US" altLang="zh-CN" sz="1400" baseline="30000" dirty="0">
                  <a:solidFill>
                    <a:srgbClr val="0070C0"/>
                  </a:solidFill>
                </a:rPr>
                <a:t>*</a:t>
              </a:r>
              <a:r>
                <a:rPr lang="en-US" altLang="zh-CN" sz="1400" i="1" baseline="-25000" dirty="0">
                  <a:solidFill>
                    <a:srgbClr val="0070C0"/>
                  </a:solidFill>
                </a:rPr>
                <a:t>W</a:t>
              </a:r>
              <a:r>
                <a:rPr lang="en-US" altLang="zh-CN" sz="1400" dirty="0">
                  <a:solidFill>
                    <a:srgbClr val="0070C0"/>
                  </a:solidFill>
                </a:rPr>
                <a:t>)</a:t>
              </a:r>
            </a:p>
          </p:txBody>
        </p:sp>
      </p:grpSp>
      <p:sp>
        <p:nvSpPr>
          <p:cNvPr id="47" name="Line 11">
            <a:extLst>
              <a:ext uri="{FF2B5EF4-FFF2-40B4-BE49-F238E27FC236}">
                <a16:creationId xmlns:a16="http://schemas.microsoft.com/office/drawing/2014/main" id="{9CB3A6BB-718B-D15B-18FB-549E8B614DC4}"/>
              </a:ext>
            </a:extLst>
          </p:cNvPr>
          <p:cNvSpPr>
            <a:spLocks noChangeShapeType="1"/>
          </p:cNvSpPr>
          <p:nvPr/>
        </p:nvSpPr>
        <p:spPr bwMode="auto">
          <a:xfrm>
            <a:off x="6504533" y="1798258"/>
            <a:ext cx="19154" cy="894225"/>
          </a:xfrm>
          <a:prstGeom prst="line">
            <a:avLst/>
          </a:prstGeom>
          <a:noFill/>
          <a:ln w="254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dirty="0"/>
          </a:p>
        </p:txBody>
      </p:sp>
      <p:sp>
        <p:nvSpPr>
          <p:cNvPr id="48" name="Line 7">
            <a:extLst>
              <a:ext uri="{FF2B5EF4-FFF2-40B4-BE49-F238E27FC236}">
                <a16:creationId xmlns:a16="http://schemas.microsoft.com/office/drawing/2014/main" id="{D0FB0483-C488-FF66-2C5A-E2A80DC2E52D}"/>
              </a:ext>
            </a:extLst>
          </p:cNvPr>
          <p:cNvSpPr>
            <a:spLocks noChangeShapeType="1"/>
          </p:cNvSpPr>
          <p:nvPr/>
        </p:nvSpPr>
        <p:spPr bwMode="auto">
          <a:xfrm flipH="1">
            <a:off x="4654052" y="1773030"/>
            <a:ext cx="1777622" cy="0"/>
          </a:xfrm>
          <a:prstGeom prst="line">
            <a:avLst/>
          </a:prstGeom>
          <a:noFill/>
          <a:ln w="2540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dirty="0"/>
          </a:p>
        </p:txBody>
      </p:sp>
      <p:sp>
        <p:nvSpPr>
          <p:cNvPr id="50" name="Oval 19">
            <a:extLst>
              <a:ext uri="{FF2B5EF4-FFF2-40B4-BE49-F238E27FC236}">
                <a16:creationId xmlns:a16="http://schemas.microsoft.com/office/drawing/2014/main" id="{4122E530-BB55-2C78-CFCF-EF1CEFA9A3A1}"/>
              </a:ext>
            </a:extLst>
          </p:cNvPr>
          <p:cNvSpPr>
            <a:spLocks noChangeArrowheads="1"/>
          </p:cNvSpPr>
          <p:nvPr/>
        </p:nvSpPr>
        <p:spPr bwMode="auto">
          <a:xfrm>
            <a:off x="4639718" y="2679749"/>
            <a:ext cx="76298" cy="67985"/>
          </a:xfrm>
          <a:prstGeom prst="ellipse">
            <a:avLst/>
          </a:prstGeom>
          <a:solidFill>
            <a:srgbClr val="FF3300"/>
          </a:solidFill>
          <a:ln w="12700">
            <a:solidFill>
              <a:srgbClr val="FF3300"/>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54" name="Group 49">
            <a:extLst>
              <a:ext uri="{FF2B5EF4-FFF2-40B4-BE49-F238E27FC236}">
                <a16:creationId xmlns:a16="http://schemas.microsoft.com/office/drawing/2014/main" id="{8DD3EC3B-2DF2-2F61-6F08-7713E635C611}"/>
              </a:ext>
            </a:extLst>
          </p:cNvPr>
          <p:cNvGrpSpPr>
            <a:grpSpLocks/>
          </p:cNvGrpSpPr>
          <p:nvPr/>
        </p:nvGrpSpPr>
        <p:grpSpPr bwMode="auto">
          <a:xfrm>
            <a:off x="6225355" y="2714034"/>
            <a:ext cx="978546" cy="1232713"/>
            <a:chOff x="2251" y="3111"/>
            <a:chExt cx="687" cy="826"/>
          </a:xfrm>
        </p:grpSpPr>
        <p:grpSp>
          <p:nvGrpSpPr>
            <p:cNvPr id="55" name="Group 23">
              <a:extLst>
                <a:ext uri="{FF2B5EF4-FFF2-40B4-BE49-F238E27FC236}">
                  <a16:creationId xmlns:a16="http://schemas.microsoft.com/office/drawing/2014/main" id="{65B857D8-A7B5-AA34-6450-60060BBE7654}"/>
                </a:ext>
              </a:extLst>
            </p:cNvPr>
            <p:cNvGrpSpPr>
              <a:grpSpLocks/>
            </p:cNvGrpSpPr>
            <p:nvPr/>
          </p:nvGrpSpPr>
          <p:grpSpPr bwMode="auto">
            <a:xfrm>
              <a:off x="2256" y="3111"/>
              <a:ext cx="682" cy="826"/>
              <a:chOff x="2256" y="2967"/>
              <a:chExt cx="682" cy="826"/>
            </a:xfrm>
          </p:grpSpPr>
          <p:sp>
            <p:nvSpPr>
              <p:cNvPr id="57" name="Line 24">
                <a:extLst>
                  <a:ext uri="{FF2B5EF4-FFF2-40B4-BE49-F238E27FC236}">
                    <a16:creationId xmlns:a16="http://schemas.microsoft.com/office/drawing/2014/main" id="{A1EF291B-A4C3-810A-2008-877D85FE931D}"/>
                  </a:ext>
                </a:extLst>
              </p:cNvPr>
              <p:cNvSpPr>
                <a:spLocks noChangeShapeType="1"/>
              </p:cNvSpPr>
              <p:nvPr/>
            </p:nvSpPr>
            <p:spPr bwMode="auto">
              <a:xfrm>
                <a:off x="2464" y="2967"/>
                <a:ext cx="16" cy="404"/>
              </a:xfrm>
              <a:prstGeom prst="line">
                <a:avLst/>
              </a:prstGeom>
              <a:noFill/>
              <a:ln w="2540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58" name="Text Box 25">
                <a:extLst>
                  <a:ext uri="{FF2B5EF4-FFF2-40B4-BE49-F238E27FC236}">
                    <a16:creationId xmlns:a16="http://schemas.microsoft.com/office/drawing/2014/main" id="{437FD2DD-7B2A-AE51-410A-62032952AC23}"/>
                  </a:ext>
                </a:extLst>
              </p:cNvPr>
              <p:cNvSpPr txBox="1">
                <a:spLocks noChangeArrowheads="1"/>
              </p:cNvSpPr>
              <p:nvPr/>
            </p:nvSpPr>
            <p:spPr bwMode="auto">
              <a:xfrm>
                <a:off x="2256" y="3360"/>
                <a:ext cx="682" cy="433"/>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i="1">
                    <a:solidFill>
                      <a:srgbClr val="0070C0"/>
                    </a:solidFill>
                  </a:rPr>
                  <a:t>L/a</a:t>
                </a:r>
                <a:r>
                  <a:rPr lang="en-US" altLang="zh-CN" sz="1800" i="1" baseline="-25000">
                    <a:solidFill>
                      <a:srgbClr val="0070C0"/>
                    </a:solidFill>
                  </a:rPr>
                  <a:t>LC</a:t>
                </a:r>
              </a:p>
              <a:p>
                <a:pPr>
                  <a:spcBef>
                    <a:spcPct val="0"/>
                  </a:spcBef>
                  <a:buFontTx/>
                  <a:buNone/>
                </a:pPr>
                <a:r>
                  <a:rPr lang="en-US" altLang="zh-CN" sz="1800" i="1">
                    <a:solidFill>
                      <a:srgbClr val="0070C0"/>
                    </a:solidFill>
                  </a:rPr>
                  <a:t>L</a:t>
                </a:r>
                <a:r>
                  <a:rPr lang="en-US" altLang="zh-CN" sz="1800" baseline="30000">
                    <a:solidFill>
                      <a:srgbClr val="0070C0"/>
                    </a:solidFill>
                  </a:rPr>
                  <a:t>*</a:t>
                </a:r>
                <a:r>
                  <a:rPr lang="en-US" altLang="zh-CN" sz="1800" i="1">
                    <a:solidFill>
                      <a:srgbClr val="0070C0"/>
                    </a:solidFill>
                  </a:rPr>
                  <a:t>/a</a:t>
                </a:r>
                <a:r>
                  <a:rPr lang="en-US" altLang="zh-CN" sz="1800" baseline="30000">
                    <a:solidFill>
                      <a:srgbClr val="0070C0"/>
                    </a:solidFill>
                  </a:rPr>
                  <a:t>*</a:t>
                </a:r>
                <a:r>
                  <a:rPr lang="en-US" altLang="zh-CN" sz="1800" i="1" baseline="-25000">
                    <a:solidFill>
                      <a:srgbClr val="0070C0"/>
                    </a:solidFill>
                  </a:rPr>
                  <a:t>LW</a:t>
                </a:r>
                <a:endParaRPr lang="en-US" altLang="zh-CN" sz="1800" i="1">
                  <a:solidFill>
                    <a:srgbClr val="0070C0"/>
                  </a:solidFill>
                </a:endParaRPr>
              </a:p>
            </p:txBody>
          </p:sp>
        </p:grpSp>
        <p:sp>
          <p:nvSpPr>
            <p:cNvPr id="56" name="Line 45">
              <a:extLst>
                <a:ext uri="{FF2B5EF4-FFF2-40B4-BE49-F238E27FC236}">
                  <a16:creationId xmlns:a16="http://schemas.microsoft.com/office/drawing/2014/main" id="{8226E8B5-C37A-1D18-35D5-15B67DE43A1E}"/>
                </a:ext>
              </a:extLst>
            </p:cNvPr>
            <p:cNvSpPr>
              <a:spLocks noChangeShapeType="1"/>
            </p:cNvSpPr>
            <p:nvPr/>
          </p:nvSpPr>
          <p:spPr bwMode="auto">
            <a:xfrm>
              <a:off x="2251" y="3719"/>
              <a:ext cx="528"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grpSp>
    </p:spTree>
    <p:extLst>
      <p:ext uri="{BB962C8B-B14F-4D97-AF65-F5344CB8AC3E}">
        <p14:creationId xmlns:p14="http://schemas.microsoft.com/office/powerpoint/2010/main" val="181214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dissolv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wipe(down)">
                                      <p:cBhvr>
                                        <p:cTn id="45" dur="500"/>
                                        <p:tgtEl>
                                          <p:spTgt spid="54"/>
                                        </p:tgtEl>
                                      </p:cBhvr>
                                    </p:animEffect>
                                  </p:childTnLst>
                                </p:cTn>
                              </p:par>
                            </p:childTnLst>
                          </p:cTn>
                        </p:par>
                        <p:par>
                          <p:cTn id="46" fill="hold">
                            <p:stCondLst>
                              <p:cond delay="500"/>
                            </p:stCondLst>
                            <p:childTnLst>
                              <p:par>
                                <p:cTn id="47" presetID="9" presetClass="entr" presetSubtype="0"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dissolve">
                                      <p:cBhvr>
                                        <p:cTn id="49" dur="500"/>
                                        <p:tgtEl>
                                          <p:spTgt spid="47"/>
                                        </p:tgtEl>
                                      </p:cBhvr>
                                    </p:animEffect>
                                  </p:childTnLst>
                                </p:cTn>
                              </p:par>
                            </p:childTnLst>
                          </p:cTn>
                        </p:par>
                        <p:par>
                          <p:cTn id="50" fill="hold">
                            <p:stCondLst>
                              <p:cond delay="1000"/>
                            </p:stCondLst>
                            <p:childTnLst>
                              <p:par>
                                <p:cTn id="51" presetID="9" presetClass="entr" presetSubtype="0" fill="hold"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dissolve">
                                      <p:cBhvr>
                                        <p:cTn id="53" dur="500"/>
                                        <p:tgtEl>
                                          <p:spTgt spid="38"/>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childTnLst>
                                </p:cTn>
                              </p:par>
                            </p:childTnLst>
                          </p:cTn>
                        </p:par>
                        <p:par>
                          <p:cTn id="62" fill="hold">
                            <p:stCondLst>
                              <p:cond delay="0"/>
                            </p:stCondLst>
                            <p:childTnLst>
                              <p:par>
                                <p:cTn id="63" presetID="9" presetClass="entr" presetSubtype="0"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dissolve">
                                      <p:cBhvr>
                                        <p:cTn id="65" dur="500"/>
                                        <p:tgtEl>
                                          <p:spTgt spid="39"/>
                                        </p:tgtEl>
                                      </p:cBhvr>
                                    </p:animEffect>
                                  </p:childTnLst>
                                </p:cTn>
                              </p:par>
                            </p:childTnLst>
                          </p:cTn>
                        </p:par>
                        <p:par>
                          <p:cTn id="66" fill="hold">
                            <p:stCondLst>
                              <p:cond delay="500"/>
                            </p:stCondLst>
                            <p:childTnLst>
                              <p:par>
                                <p:cTn id="67" presetID="9" presetClass="entr" presetSubtype="0" fill="hold" nodeType="after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dissolv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22"/>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11" grpId="0"/>
      <p:bldP spid="13" grpId="0"/>
      <p:bldP spid="14" grpId="0"/>
      <p:bldP spid="16" grpId="0" animBg="1"/>
      <p:bldP spid="17" grpId="0"/>
      <p:bldP spid="20" grpId="0"/>
      <p:bldP spid="21" grpId="0"/>
      <p:bldP spid="23" grpId="0" animBg="1"/>
      <p:bldP spid="26" grpId="0"/>
      <p:bldP spid="37" grpId="0" autoUpdateAnimBg="0"/>
      <p:bldP spid="38" grpId="0" autoUpdateAnimBg="0"/>
      <p:bldP spid="5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686800" cy="621340"/>
          </a:xfrm>
        </p:spPr>
        <p:txBody>
          <a:bodyPr/>
          <a:lstStyle/>
          <a:p>
            <a:r>
              <a:rPr lang="zh-CN" altLang="en-US" sz="3200" dirty="0"/>
              <a:t>贸易之后相对价格的确定</a:t>
            </a:r>
            <a:r>
              <a:rPr lang="en-US" altLang="en-US" sz="2000" b="0" dirty="0">
                <a:ea typeface="ヒラギノ角ゴ Pro W3" pitchFamily="-84" charset="-128"/>
              </a:rPr>
              <a:t>(3 of 4)</a:t>
            </a:r>
            <a:endParaRPr lang="en-US" sz="2000" b="0" dirty="0"/>
          </a:p>
        </p:txBody>
      </p:sp>
      <p:sp>
        <p:nvSpPr>
          <p:cNvPr id="3" name="Content Placeholder 2"/>
          <p:cNvSpPr>
            <a:spLocks noGrp="1"/>
          </p:cNvSpPr>
          <p:nvPr>
            <p:ph idx="1"/>
          </p:nvPr>
        </p:nvSpPr>
        <p:spPr>
          <a:xfrm>
            <a:off x="457200" y="1124744"/>
            <a:ext cx="8229600" cy="4032448"/>
          </a:xfrm>
        </p:spPr>
        <p:txBody>
          <a:bodyPr/>
          <a:lstStyle/>
          <a:p>
            <a:pPr>
              <a:spcBef>
                <a:spcPct val="50000"/>
              </a:spcBef>
            </a:pPr>
            <a:r>
              <a:rPr lang="zh-CN" altLang="en-US" sz="2400" dirty="0">
                <a:latin typeface="+mn-ea"/>
              </a:rPr>
              <a:t>其次考虑</a:t>
            </a:r>
            <a:r>
              <a:rPr lang="zh-CN" altLang="en-US" sz="2400" dirty="0">
                <a:solidFill>
                  <a:srgbClr val="FF0000"/>
                </a:solidFill>
                <a:latin typeface="+mn-ea"/>
              </a:rPr>
              <a:t>世界奶酪的</a:t>
            </a:r>
            <a:r>
              <a:rPr lang="zh-CN" altLang="en-US" sz="2400" b="1" dirty="0">
                <a:solidFill>
                  <a:srgbClr val="FF0000"/>
                </a:solidFill>
                <a:latin typeface="+mn-ea"/>
              </a:rPr>
              <a:t>相对需求</a:t>
            </a:r>
            <a:r>
              <a:rPr lang="en-US" altLang="en-US" sz="2400" dirty="0">
                <a:ea typeface="ヒラギノ角ゴ Pro W3" pitchFamily="-84" charset="-128"/>
              </a:rPr>
              <a:t>:</a:t>
            </a:r>
          </a:p>
          <a:p>
            <a:pPr>
              <a:spcBef>
                <a:spcPct val="50000"/>
              </a:spcBef>
            </a:pPr>
            <a:r>
              <a:rPr lang="zh-CN" altLang="en-US" sz="2400" dirty="0">
                <a:solidFill>
                  <a:srgbClr val="000000"/>
                </a:solidFill>
                <a:latin typeface="+mn-ea"/>
              </a:rPr>
              <a:t>奶酪相对需求量是指</a:t>
            </a:r>
            <a:r>
              <a:rPr lang="en-US" altLang="zh-CN" sz="2400" dirty="0">
                <a:solidFill>
                  <a:srgbClr val="000000"/>
                </a:solidFill>
                <a:latin typeface="+mn-ea"/>
              </a:rPr>
              <a:t>,</a:t>
            </a:r>
            <a:r>
              <a:rPr lang="zh-CN" altLang="en-US" sz="2400" dirty="0">
                <a:solidFill>
                  <a:srgbClr val="000000"/>
                </a:solidFill>
                <a:latin typeface="+mn-ea"/>
              </a:rPr>
              <a:t>在每个奶酪相对价格（与葡萄酒价格相比）</a:t>
            </a:r>
            <a:r>
              <a:rPr lang="en-US" altLang="zh-CN" sz="2400" dirty="0">
                <a:solidFill>
                  <a:srgbClr val="000000"/>
                </a:solidFill>
                <a:latin typeface="Arial" panose="020B0604020202020204" pitchFamily="34" charset="0"/>
              </a:rPr>
              <a:t> P</a:t>
            </a:r>
            <a:r>
              <a:rPr lang="en-US" altLang="zh-CN" dirty="0">
                <a:solidFill>
                  <a:srgbClr val="000000"/>
                </a:solidFill>
                <a:latin typeface="Arial" panose="020B0604020202020204" pitchFamily="34" charset="0"/>
              </a:rPr>
              <a:t>C</a:t>
            </a:r>
            <a:r>
              <a:rPr lang="en-US" altLang="zh-CN" sz="2400" dirty="0">
                <a:solidFill>
                  <a:srgbClr val="000000"/>
                </a:solidFill>
                <a:latin typeface="Arial" panose="020B0604020202020204" pitchFamily="34" charset="0"/>
              </a:rPr>
              <a:t>/P</a:t>
            </a:r>
            <a:r>
              <a:rPr lang="en-US" altLang="zh-CN" dirty="0">
                <a:solidFill>
                  <a:srgbClr val="000000"/>
                </a:solidFill>
                <a:latin typeface="Arial" panose="020B0604020202020204" pitchFamily="34" charset="0"/>
              </a:rPr>
              <a:t>W</a:t>
            </a:r>
            <a:r>
              <a:rPr lang="zh-CN" altLang="en-US" sz="2400" dirty="0">
                <a:solidFill>
                  <a:srgbClr val="000000"/>
                </a:solidFill>
                <a:latin typeface="+mn-ea"/>
              </a:rPr>
              <a:t>之下，所有国家的奶酪需求量与葡萄酒需求量之间的关系。</a:t>
            </a:r>
            <a:endParaRPr lang="en-US" altLang="zh-CN" sz="2400" dirty="0">
              <a:solidFill>
                <a:srgbClr val="000000"/>
              </a:solidFill>
              <a:latin typeface="+mn-ea"/>
            </a:endParaRPr>
          </a:p>
          <a:p>
            <a:pPr>
              <a:spcBef>
                <a:spcPct val="50000"/>
              </a:spcBef>
            </a:pPr>
            <a:r>
              <a:rPr lang="zh-CN" altLang="en-US" sz="2400" dirty="0">
                <a:solidFill>
                  <a:srgbClr val="000000"/>
                </a:solidFill>
                <a:latin typeface="+mn-ea"/>
              </a:rPr>
              <a:t>随着奶酪价格相对于葡萄酒价格的上涨，所有国家的消费者都会倾向于购买更少的奶酪和更多的葡萄酒，从而使奶酪的相对需求量下降。</a:t>
            </a:r>
            <a:endParaRPr lang="en-US" altLang="en-US" sz="2400" dirty="0">
              <a:latin typeface="+mn-ea"/>
            </a:endParaRPr>
          </a:p>
        </p:txBody>
      </p:sp>
    </p:spTree>
    <p:extLst>
      <p:ext uri="{BB962C8B-B14F-4D97-AF65-F5344CB8AC3E}">
        <p14:creationId xmlns:p14="http://schemas.microsoft.com/office/powerpoint/2010/main" val="2488928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21340"/>
          </a:xfrm>
        </p:spPr>
        <p:txBody>
          <a:bodyPr/>
          <a:lstStyle/>
          <a:p>
            <a:r>
              <a:rPr lang="zh-CN" altLang="en-US" sz="3200" dirty="0">
                <a:latin typeface="+mn-ea"/>
                <a:ea typeface="+mn-ea"/>
              </a:rPr>
              <a:t>图</a:t>
            </a:r>
            <a:r>
              <a:rPr lang="en-US" altLang="en-US" sz="3200" dirty="0">
                <a:latin typeface="+mn-ea"/>
                <a:ea typeface="+mn-ea"/>
              </a:rPr>
              <a:t>3.3 </a:t>
            </a:r>
            <a:r>
              <a:rPr lang="zh-CN" altLang="en-US" sz="3200" dirty="0">
                <a:latin typeface="+mn-ea"/>
                <a:ea typeface="+mn-ea"/>
              </a:rPr>
              <a:t>世界相对供给和相对需求</a:t>
            </a:r>
            <a:endParaRPr lang="en-US" sz="3200" b="0" dirty="0">
              <a:latin typeface="+mn-ea"/>
              <a:ea typeface="+mn-ea"/>
            </a:endParaRPr>
          </a:p>
        </p:txBody>
      </p:sp>
      <p:pic>
        <p:nvPicPr>
          <p:cNvPr id="6" name="Picture 5" descr="A graph plots the relative price of cheese, P sub C over P sub W, versus the relative quantity of cheese, ratio, Q sub c + Q asterisk sub C, over Q sub W + Q asterisk sub W. The R S curve extends horizontally from the ratio ay sub L C over, ay sub L W on the y-axis, which is one-half in the example. It then rises vertically from the x-value, ratio L over ay, sub L C over, L asterisk over, ay asterisk, sub L W to the y-value, ay asterisk, sub L C over ay asterisk, sub L W. The R S curve then continues horizontally to the right at ay asterisk sub L C over ay asterisk sub L W, which is 2 in the example. The plots for R D and R D prime are parallel and fall with decreasing steepness; R D is higher than R D prime. R D crosses the R S graph at point 1, the ratio L over ay, sub L C over, L asterisk over, ay asterisk, sub L W on the x-axis; point 1 is roughly midway between ay asterisk sub L C, over ay asterisk, sub L W, and ay sub L C over ay sub L W. R D prime crosses the R S graph at point 2, where x = Q prime, to the left of point 1, and where y = ay sub L C over ay sub L W on the y-axi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690" y="1124744"/>
            <a:ext cx="5401868" cy="4752528"/>
          </a:xfrm>
          <a:prstGeom prst="rect">
            <a:avLst/>
          </a:prstGeom>
        </p:spPr>
      </p:pic>
      <p:sp>
        <p:nvSpPr>
          <p:cNvPr id="5" name="矩形 4"/>
          <p:cNvSpPr/>
          <p:nvPr/>
        </p:nvSpPr>
        <p:spPr>
          <a:xfrm>
            <a:off x="128690" y="2852936"/>
            <a:ext cx="914918"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7" name="矩形 6"/>
          <p:cNvSpPr/>
          <p:nvPr/>
        </p:nvSpPr>
        <p:spPr>
          <a:xfrm>
            <a:off x="128690" y="4394249"/>
            <a:ext cx="914918"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3" name="Text Box 5">
            <a:extLst>
              <a:ext uri="{FF2B5EF4-FFF2-40B4-BE49-F238E27FC236}">
                <a16:creationId xmlns:a16="http://schemas.microsoft.com/office/drawing/2014/main" id="{1BC68341-76AE-DCDF-3A55-449A5576368F}"/>
              </a:ext>
            </a:extLst>
          </p:cNvPr>
          <p:cNvSpPr txBox="1">
            <a:spLocks noChangeArrowheads="1"/>
          </p:cNvSpPr>
          <p:nvPr/>
        </p:nvSpPr>
        <p:spPr bwMode="auto">
          <a:xfrm>
            <a:off x="143495" y="1045538"/>
            <a:ext cx="1800225" cy="646112"/>
          </a:xfrm>
          <a:prstGeom prst="rect">
            <a:avLst/>
          </a:prstGeom>
          <a:solidFill>
            <a:schemeClr val="bg1"/>
          </a:solid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t>奶酪的相对价格, </a:t>
            </a:r>
            <a:r>
              <a:rPr lang="en-US" altLang="zh-CN" sz="1800" i="1" dirty="0"/>
              <a:t>P</a:t>
            </a:r>
            <a:r>
              <a:rPr lang="en-US" altLang="zh-CN" sz="1800" i="1" baseline="-25000" dirty="0"/>
              <a:t>C</a:t>
            </a:r>
            <a:r>
              <a:rPr lang="en-US" altLang="zh-CN" sz="1800" i="1" dirty="0"/>
              <a:t>/P</a:t>
            </a:r>
            <a:r>
              <a:rPr lang="en-US" altLang="zh-CN" sz="1800" i="1" baseline="-25000" dirty="0"/>
              <a:t>W</a:t>
            </a:r>
            <a:endParaRPr lang="en-US" altLang="zh-CN" sz="1800" i="1" dirty="0"/>
          </a:p>
        </p:txBody>
      </p:sp>
      <p:sp>
        <p:nvSpPr>
          <p:cNvPr id="8" name="Text Box 6">
            <a:extLst>
              <a:ext uri="{FF2B5EF4-FFF2-40B4-BE49-F238E27FC236}">
                <a16:creationId xmlns:a16="http://schemas.microsoft.com/office/drawing/2014/main" id="{EC031F2D-87C3-9FE3-570A-5BF97D96575F}"/>
              </a:ext>
            </a:extLst>
          </p:cNvPr>
          <p:cNvSpPr txBox="1">
            <a:spLocks noChangeArrowheads="1"/>
          </p:cNvSpPr>
          <p:nvPr/>
        </p:nvSpPr>
        <p:spPr bwMode="auto">
          <a:xfrm>
            <a:off x="3563888" y="5265986"/>
            <a:ext cx="2432050" cy="646112"/>
          </a:xfrm>
          <a:prstGeom prst="rect">
            <a:avLst/>
          </a:prstGeom>
          <a:solidFill>
            <a:schemeClr val="bg1"/>
          </a:solid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t>奶酪的相对产量,</a:t>
            </a:r>
            <a:endParaRPr lang="en-US" altLang="zh-CN" sz="1800" dirty="0"/>
          </a:p>
          <a:p>
            <a:pPr>
              <a:spcBef>
                <a:spcPct val="0"/>
              </a:spcBef>
              <a:buFontTx/>
              <a:buNone/>
            </a:pPr>
            <a:r>
              <a:rPr lang="en-US" altLang="zh-CN" sz="1800" dirty="0"/>
              <a:t>(</a:t>
            </a:r>
            <a:r>
              <a:rPr lang="en-US" altLang="zh-CN" sz="1800" i="1" dirty="0"/>
              <a:t>Q</a:t>
            </a:r>
            <a:r>
              <a:rPr lang="en-US" altLang="zh-CN" sz="1800" i="1" baseline="-25000" dirty="0"/>
              <a:t>C</a:t>
            </a:r>
            <a:r>
              <a:rPr lang="en-US" altLang="zh-CN" sz="1800" i="1" dirty="0"/>
              <a:t> + Q</a:t>
            </a:r>
            <a:r>
              <a:rPr lang="en-US" altLang="zh-CN" sz="1800" baseline="30000" dirty="0"/>
              <a:t>*</a:t>
            </a:r>
            <a:r>
              <a:rPr lang="en-US" altLang="zh-CN" sz="1800" i="1" baseline="-25000" dirty="0"/>
              <a:t>C</a:t>
            </a:r>
            <a:r>
              <a:rPr lang="en-US" altLang="zh-CN" sz="1800" dirty="0"/>
              <a:t>)/(</a:t>
            </a:r>
            <a:r>
              <a:rPr lang="en-US" altLang="zh-CN" sz="1800" i="1" dirty="0"/>
              <a:t>Q</a:t>
            </a:r>
            <a:r>
              <a:rPr lang="en-US" altLang="zh-CN" sz="1800" i="1" baseline="-25000" dirty="0"/>
              <a:t>W</a:t>
            </a:r>
            <a:r>
              <a:rPr lang="en-US" altLang="zh-CN" sz="1800" i="1" dirty="0"/>
              <a:t> + Q</a:t>
            </a:r>
            <a:r>
              <a:rPr lang="en-US" altLang="zh-CN" sz="1800" baseline="30000" dirty="0"/>
              <a:t>*</a:t>
            </a:r>
            <a:r>
              <a:rPr lang="en-US" altLang="zh-CN" sz="1800" i="1" baseline="-25000" dirty="0"/>
              <a:t>W</a:t>
            </a:r>
            <a:r>
              <a:rPr lang="en-US" altLang="zh-CN" sz="1800" dirty="0"/>
              <a:t>)</a:t>
            </a:r>
          </a:p>
        </p:txBody>
      </p:sp>
      <p:sp>
        <p:nvSpPr>
          <p:cNvPr id="4" name="Content Placeholder 3"/>
          <p:cNvSpPr>
            <a:spLocks noGrp="1"/>
          </p:cNvSpPr>
          <p:nvPr>
            <p:ph idx="1"/>
          </p:nvPr>
        </p:nvSpPr>
        <p:spPr>
          <a:xfrm>
            <a:off x="3973902" y="1045538"/>
            <a:ext cx="4695782" cy="4608512"/>
          </a:xfrm>
        </p:spPr>
        <p:txBody>
          <a:bodyPr/>
          <a:lstStyle/>
          <a:p>
            <a:pPr>
              <a:spcBef>
                <a:spcPts val="1200"/>
              </a:spcBef>
            </a:pPr>
            <a:r>
              <a:rPr lang="en-US" altLang="zh-CN" sz="2000" i="1" dirty="0">
                <a:solidFill>
                  <a:srgbClr val="FF0000"/>
                </a:solidFill>
              </a:rPr>
              <a:t>RD</a:t>
            </a:r>
            <a:r>
              <a:rPr lang="zh-CN" altLang="en-US" sz="2000" i="1" dirty="0">
                <a:solidFill>
                  <a:srgbClr val="FF0000"/>
                </a:solidFill>
              </a:rPr>
              <a:t>曲线</a:t>
            </a:r>
            <a:r>
              <a:rPr lang="zh-CN" altLang="en-US" sz="2000" dirty="0"/>
              <a:t>显示奶酪相对于葡萄酒的需求，它是奶酪相对于葡萄酒价格的</a:t>
            </a:r>
            <a:r>
              <a:rPr lang="zh-CN" altLang="en-US" sz="2000" i="1" dirty="0">
                <a:solidFill>
                  <a:srgbClr val="FF0000"/>
                </a:solidFill>
              </a:rPr>
              <a:t>递减</a:t>
            </a:r>
            <a:r>
              <a:rPr lang="zh-CN" altLang="en-US" sz="2000" dirty="0"/>
              <a:t>函数；而</a:t>
            </a:r>
            <a:r>
              <a:rPr lang="en-US" altLang="zh-CN" sz="2000" i="1" dirty="0">
                <a:solidFill>
                  <a:srgbClr val="FF0000"/>
                </a:solidFill>
              </a:rPr>
              <a:t>RS</a:t>
            </a:r>
            <a:r>
              <a:rPr lang="zh-CN" altLang="en-US" sz="2000" i="1" dirty="0">
                <a:solidFill>
                  <a:srgbClr val="FF0000"/>
                </a:solidFill>
              </a:rPr>
              <a:t>曲线</a:t>
            </a:r>
            <a:r>
              <a:rPr lang="zh-CN" altLang="en-US" sz="2000" dirty="0"/>
              <a:t>显示奶酪相对葡萄酒的供应，它是相同相对价格的</a:t>
            </a:r>
            <a:r>
              <a:rPr lang="zh-CN" altLang="en-US" sz="2000" i="1" dirty="0">
                <a:solidFill>
                  <a:srgbClr val="FF0000"/>
                </a:solidFill>
              </a:rPr>
              <a:t>递增函数</a:t>
            </a:r>
            <a:r>
              <a:rPr lang="zh-CN" altLang="en-US" sz="2000" dirty="0"/>
              <a:t>。</a:t>
            </a:r>
            <a:endParaRPr lang="en-US" sz="2000" dirty="0"/>
          </a:p>
          <a:p>
            <a:pPr lvl="3">
              <a:spcBef>
                <a:spcPts val="1200"/>
              </a:spcBef>
            </a:pPr>
            <a:r>
              <a:rPr lang="zh-CN" altLang="en-US" sz="2000" dirty="0"/>
              <a:t>当</a:t>
            </a:r>
            <a:r>
              <a:rPr lang="en-US" altLang="zh-CN" sz="2000" dirty="0"/>
              <a:t>RD</a:t>
            </a:r>
            <a:r>
              <a:rPr lang="zh-CN" altLang="en-US" sz="2000" dirty="0"/>
              <a:t>曲线与</a:t>
            </a:r>
            <a:r>
              <a:rPr lang="en-US" altLang="zh-CN" sz="2000" dirty="0"/>
              <a:t>RS</a:t>
            </a:r>
            <a:r>
              <a:rPr lang="zh-CN" altLang="en-US" sz="2000" dirty="0"/>
              <a:t>曲线在点</a:t>
            </a:r>
            <a:r>
              <a:rPr lang="en-US" altLang="zh-CN" sz="2000" dirty="0"/>
              <a:t>1</a:t>
            </a:r>
            <a:r>
              <a:rPr lang="zh-CN" altLang="en-US" sz="2000" dirty="0"/>
              <a:t>处相交时，每个国家都专业化生产：国内只生产奶酪，而国外只生产葡萄酒</a:t>
            </a:r>
            <a:endParaRPr lang="en-US" altLang="zh-CN" sz="2000" dirty="0"/>
          </a:p>
          <a:p>
            <a:pPr lvl="3">
              <a:spcBef>
                <a:spcPts val="1200"/>
              </a:spcBef>
            </a:pPr>
            <a:r>
              <a:rPr lang="zh-CN" altLang="en-US" sz="2000" dirty="0"/>
              <a:t>在点</a:t>
            </a:r>
            <a:r>
              <a:rPr lang="en-US" altLang="zh-CN" sz="2000" dirty="0"/>
              <a:t>2</a:t>
            </a:r>
            <a:r>
              <a:rPr lang="zh-CN" altLang="en-US" sz="2000" dirty="0"/>
              <a:t>处，本国将同时生产葡萄酒和奶酪；外国仍然完全专门化生产葡萄酒。</a:t>
            </a:r>
            <a:endParaRPr lang="en-US" sz="2000" dirty="0"/>
          </a:p>
        </p:txBody>
      </p:sp>
    </p:spTree>
    <p:extLst>
      <p:ext uri="{BB962C8B-B14F-4D97-AF65-F5344CB8AC3E}">
        <p14:creationId xmlns:p14="http://schemas.microsoft.com/office/powerpoint/2010/main" val="4087489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994"/>
            <a:ext cx="8229600" cy="621340"/>
          </a:xfrm>
        </p:spPr>
        <p:txBody>
          <a:bodyPr/>
          <a:lstStyle/>
          <a:p>
            <a:r>
              <a:rPr lang="zh-CN" altLang="en-US" sz="3600" dirty="0">
                <a:latin typeface="+mn-ea"/>
                <a:ea typeface="+mn-ea"/>
              </a:rPr>
              <a:t>贸易所得</a:t>
            </a:r>
            <a:r>
              <a:rPr lang="en-US" altLang="en-US" sz="2000" b="0" dirty="0">
                <a:ea typeface="ヒラギノ角ゴ Pro W3" pitchFamily="-84" charset="-128"/>
              </a:rPr>
              <a:t>(1 of 4)</a:t>
            </a:r>
            <a:endParaRPr lang="en-US" sz="2000" b="0" dirty="0"/>
          </a:p>
        </p:txBody>
      </p:sp>
      <p:sp>
        <p:nvSpPr>
          <p:cNvPr id="3" name="Content Placeholder 2"/>
          <p:cNvSpPr>
            <a:spLocks noGrp="1"/>
          </p:cNvSpPr>
          <p:nvPr>
            <p:ph idx="1"/>
          </p:nvPr>
        </p:nvSpPr>
        <p:spPr>
          <a:xfrm>
            <a:off x="457200" y="699430"/>
            <a:ext cx="8363272" cy="5760640"/>
          </a:xfrm>
        </p:spPr>
        <p:txBody>
          <a:bodyPr/>
          <a:lstStyle/>
          <a:p>
            <a:pPr>
              <a:spcBef>
                <a:spcPct val="50000"/>
              </a:spcBef>
            </a:pPr>
            <a:r>
              <a:rPr lang="zh-CN" altLang="en-US" sz="2400" dirty="0">
                <a:latin typeface="+mn-ea"/>
              </a:rPr>
              <a:t>贸易的收益来自于专业化从事</a:t>
            </a:r>
            <a:r>
              <a:rPr lang="zh-CN" altLang="en-US" sz="2400" i="1" dirty="0">
                <a:solidFill>
                  <a:srgbClr val="FF0000"/>
                </a:solidFill>
                <a:latin typeface="+mn-ea"/>
              </a:rPr>
              <a:t>最有效地利用资源</a:t>
            </a:r>
            <a:r>
              <a:rPr lang="zh-CN" altLang="en-US" sz="2400" dirty="0">
                <a:latin typeface="+mn-ea"/>
              </a:rPr>
              <a:t>的生产类型，并利用生产产生的收入购买所需的商品和服务。</a:t>
            </a:r>
            <a:endParaRPr lang="en-US" altLang="en-US" sz="2400" dirty="0">
              <a:latin typeface="+mn-ea"/>
            </a:endParaRPr>
          </a:p>
          <a:p>
            <a:pPr lvl="1"/>
            <a:r>
              <a:rPr lang="zh-CN" altLang="en-US" sz="2400" dirty="0">
                <a:solidFill>
                  <a:srgbClr val="001581"/>
                </a:solidFill>
                <a:latin typeface="隶书" panose="02010509060101010101" pitchFamily="49" charset="-122"/>
                <a:ea typeface="隶书" panose="02010509060101010101" pitchFamily="49" charset="-122"/>
              </a:rPr>
              <a:t>“最有效地利用资源”意味着生产其具有比较优势的产品</a:t>
            </a:r>
            <a:endParaRPr lang="en-US" altLang="ja-JP" sz="2400" dirty="0">
              <a:solidFill>
                <a:srgbClr val="001581"/>
              </a:solidFill>
              <a:latin typeface="隶书" panose="02010509060101010101" pitchFamily="49" charset="-122"/>
              <a:ea typeface="隶书" panose="02010509060101010101" pitchFamily="49" charset="-122"/>
            </a:endParaRPr>
          </a:p>
          <a:p>
            <a:pPr lvl="1"/>
            <a:r>
              <a:rPr lang="zh-CN" altLang="en-US" sz="2200" dirty="0">
                <a:solidFill>
                  <a:srgbClr val="007FA3"/>
                </a:solidFill>
                <a:latin typeface="+mn-ea"/>
              </a:rPr>
              <a:t>本国工人</a:t>
            </a:r>
            <a:r>
              <a:rPr lang="zh-CN" altLang="en-US" sz="2200" dirty="0">
                <a:latin typeface="+mn-ea"/>
              </a:rPr>
              <a:t>从奶酪生产中获得更高的收入，因为贸易之后奶酪的相对价格上升了。</a:t>
            </a:r>
            <a:endParaRPr lang="en-US" altLang="en-US" sz="2200" dirty="0">
              <a:latin typeface="+mn-ea"/>
            </a:endParaRPr>
          </a:p>
          <a:p>
            <a:pPr lvl="1"/>
            <a:r>
              <a:rPr lang="zh-CN" altLang="en-US" sz="2200" dirty="0">
                <a:solidFill>
                  <a:srgbClr val="007FA3"/>
                </a:solidFill>
                <a:latin typeface="+mn-ea"/>
              </a:rPr>
              <a:t>外国工人</a:t>
            </a:r>
            <a:r>
              <a:rPr lang="zh-CN" altLang="en-US" sz="2200" dirty="0">
                <a:latin typeface="+mn-ea"/>
              </a:rPr>
              <a:t>从葡萄酒生产中获得更高的收入，因为奶酪的相对价格随着贸易而降低（奶酪更便宜），而葡萄酒的相对价格则随着贸易而增加。</a:t>
            </a:r>
            <a:endParaRPr lang="en-US" altLang="zh-CN" sz="2200" dirty="0">
              <a:latin typeface="+mn-ea"/>
            </a:endParaRPr>
          </a:p>
          <a:p>
            <a:r>
              <a:rPr lang="zh-CN" altLang="en-US" sz="2400" dirty="0">
                <a:latin typeface="+mn-ea"/>
              </a:rPr>
              <a:t>可以将贸易视为将奶酪转化为葡萄酒的</a:t>
            </a:r>
            <a:r>
              <a:rPr lang="zh-CN" altLang="en-US" sz="2400" dirty="0">
                <a:solidFill>
                  <a:srgbClr val="007FA3"/>
                </a:solidFill>
                <a:latin typeface="+mn-ea"/>
              </a:rPr>
              <a:t>间接生产方式</a:t>
            </a:r>
            <a:r>
              <a:rPr lang="zh-CN" altLang="en-US" sz="2400" dirty="0">
                <a:latin typeface="+mn-ea"/>
              </a:rPr>
              <a:t>，反之亦然。</a:t>
            </a:r>
            <a:endParaRPr lang="en-US" altLang="en-US" sz="2400" dirty="0">
              <a:latin typeface="+mn-ea"/>
            </a:endParaRPr>
          </a:p>
          <a:p>
            <a:pPr lvl="1"/>
            <a:r>
              <a:rPr lang="zh-CN" altLang="en-US" sz="2200" dirty="0">
                <a:latin typeface="+mn-ea"/>
              </a:rPr>
              <a:t>如果没有贸易，一个国家必须分配资源来生产它想要消费的所有商品。通过贸易，一个国家可以将其生产专业化，并交换其想要消费的商品组合。</a:t>
            </a:r>
            <a:endParaRPr lang="en-US" altLang="en-US" sz="2200" dirty="0">
              <a:ea typeface="ヒラギノ角ゴ Pro W3" pitchFamily="-84" charset="-128"/>
            </a:endParaRPr>
          </a:p>
          <a:p>
            <a:r>
              <a:rPr lang="en-US" altLang="zh-CN" sz="1800" dirty="0">
                <a:latin typeface="Times New Roman" panose="02020603050405020304" pitchFamily="18" charset="0"/>
                <a:cs typeface="Times New Roman" panose="02020603050405020304" pitchFamily="18" charset="0"/>
              </a:rPr>
              <a:t>1</a:t>
            </a:r>
            <a:r>
              <a:rPr lang="zh-CN" altLang="en-US" sz="1800" dirty="0">
                <a:latin typeface="Times New Roman" panose="02020603050405020304" pitchFamily="18" charset="0"/>
                <a:cs typeface="Times New Roman" panose="02020603050405020304" pitchFamily="18" charset="0"/>
              </a:rPr>
              <a:t>个小时可生产</a:t>
            </a:r>
            <a:r>
              <a:rPr lang="en-US" altLang="zh-CN" sz="1800" dirty="0">
                <a:latin typeface="Times New Roman" panose="02020603050405020304" pitchFamily="18" charset="0"/>
                <a:cs typeface="Times New Roman" panose="02020603050405020304" pitchFamily="18" charset="0"/>
              </a:rPr>
              <a:t>1</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a</a:t>
            </a:r>
            <a:r>
              <a:rPr lang="en-US" altLang="zh-CN" sz="1800" i="1" baseline="-25000" dirty="0" err="1">
                <a:latin typeface="Times New Roman" panose="02020603050405020304" pitchFamily="18" charset="0"/>
                <a:cs typeface="Times New Roman" panose="02020603050405020304" pitchFamily="18" charset="0"/>
              </a:rPr>
              <a:t>Lc</a:t>
            </a:r>
            <a:r>
              <a:rPr lang="zh-CN" altLang="en-US" sz="1800" dirty="0">
                <a:latin typeface="Times New Roman" panose="02020603050405020304" pitchFamily="18" charset="0"/>
                <a:cs typeface="Times New Roman" panose="02020603050405020304" pitchFamily="18" charset="0"/>
              </a:rPr>
              <a:t>或</a:t>
            </a:r>
            <a:r>
              <a:rPr lang="en-US" altLang="zh-CN" sz="1800" dirty="0">
                <a:latin typeface="Times New Roman" panose="02020603050405020304" pitchFamily="18" charset="0"/>
                <a:cs typeface="Times New Roman" panose="02020603050405020304" pitchFamily="18" charset="0"/>
              </a:rPr>
              <a:t>1</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a</a:t>
            </a:r>
            <a:r>
              <a:rPr lang="en-US" altLang="zh-CN" sz="1800" i="1" baseline="-25000" dirty="0" err="1">
                <a:latin typeface="Times New Roman" panose="02020603050405020304" pitchFamily="18" charset="0"/>
                <a:cs typeface="Times New Roman" panose="02020603050405020304" pitchFamily="18" charset="0"/>
              </a:rPr>
              <a:t>LW</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1*</a:t>
            </a:r>
            <a:r>
              <a:rPr lang="en-US" altLang="zh-CN" sz="1800" dirty="0"/>
              <a:t> P</a:t>
            </a:r>
            <a:r>
              <a:rPr lang="en-US" altLang="zh-CN" sz="1800" baseline="-25000" dirty="0"/>
              <a:t>C </a:t>
            </a:r>
            <a:r>
              <a:rPr lang="en-US" altLang="zh-CN" sz="1800" dirty="0"/>
              <a:t>= P</a:t>
            </a:r>
            <a:r>
              <a:rPr lang="en-US" altLang="zh-CN" sz="1800" baseline="-25000" dirty="0"/>
              <a:t>W </a:t>
            </a:r>
            <a:r>
              <a:rPr lang="en-US" altLang="zh-CN" sz="1800" dirty="0">
                <a:latin typeface="Times New Roman" panose="02020603050405020304" pitchFamily="18" charset="0"/>
                <a:cs typeface="Times New Roman" panose="02020603050405020304" pitchFamily="18" charset="0"/>
              </a:rPr>
              <a:t>*</a:t>
            </a:r>
            <a:r>
              <a:rPr lang="en-US" altLang="zh-CN" sz="1800" dirty="0"/>
              <a:t> Q</a:t>
            </a:r>
            <a:r>
              <a:rPr lang="en-US" altLang="zh-CN" sz="1800" baseline="-25000" dirty="0"/>
              <a:t>W</a:t>
            </a:r>
            <a:r>
              <a:rPr lang="zh-CN" altLang="en-US" sz="1800" dirty="0">
                <a:latin typeface="Times New Roman" panose="02020603050405020304" pitchFamily="18" charset="0"/>
                <a:cs typeface="Times New Roman" panose="02020603050405020304" pitchFamily="18" charset="0"/>
              </a:rPr>
              <a:t>   所以</a:t>
            </a:r>
            <a:r>
              <a:rPr lang="en-US" altLang="zh-CN" sz="1800" dirty="0">
                <a:latin typeface="Times New Roman" panose="02020603050405020304" pitchFamily="18" charset="0"/>
                <a:cs typeface="Times New Roman" panose="02020603050405020304" pitchFamily="18" charset="0"/>
              </a:rPr>
              <a:t>1</a:t>
            </a:r>
            <a:r>
              <a:rPr lang="zh-CN" altLang="en-US" sz="1800" dirty="0">
                <a:latin typeface="Times New Roman" panose="02020603050405020304" pitchFamily="18" charset="0"/>
                <a:cs typeface="Times New Roman" panose="02020603050405020304" pitchFamily="18" charset="0"/>
              </a:rPr>
              <a:t>单位奶酪可换</a:t>
            </a:r>
            <a:r>
              <a:rPr lang="en-US" altLang="zh-CN" sz="1800" dirty="0"/>
              <a:t>P</a:t>
            </a:r>
            <a:r>
              <a:rPr lang="en-US" altLang="zh-CN" sz="1800" baseline="-25000" dirty="0"/>
              <a:t>C </a:t>
            </a:r>
            <a:r>
              <a:rPr lang="en-US" altLang="zh-CN" sz="1800" dirty="0"/>
              <a:t>/ P</a:t>
            </a:r>
            <a:r>
              <a:rPr lang="en-US" altLang="zh-CN" sz="1800" baseline="-25000" dirty="0"/>
              <a:t>W</a:t>
            </a:r>
            <a:r>
              <a:rPr lang="zh-CN" altLang="en-US" sz="1800" dirty="0">
                <a:latin typeface="Times New Roman" panose="02020603050405020304" pitchFamily="18" charset="0"/>
                <a:cs typeface="Times New Roman" panose="02020603050405020304" pitchFamily="18" charset="0"/>
              </a:rPr>
              <a:t>单位葡萄酒，即见解生产可换回（</a:t>
            </a:r>
            <a:r>
              <a:rPr lang="en-US" altLang="zh-CN" sz="1800" dirty="0">
                <a:latin typeface="Times New Roman" panose="02020603050405020304" pitchFamily="18" charset="0"/>
                <a:cs typeface="Times New Roman" panose="02020603050405020304" pitchFamily="18" charset="0"/>
              </a:rPr>
              <a:t> 1</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a</a:t>
            </a:r>
            <a:r>
              <a:rPr lang="en-US" altLang="zh-CN" sz="1800" i="1" baseline="-25000" dirty="0" err="1">
                <a:latin typeface="Times New Roman" panose="02020603050405020304" pitchFamily="18" charset="0"/>
                <a:cs typeface="Times New Roman" panose="02020603050405020304" pitchFamily="18" charset="0"/>
              </a:rPr>
              <a:t>Lc</a:t>
            </a:r>
            <a:r>
              <a:rPr lang="en-US" altLang="zh-CN" sz="1800" i="1" baseline="-250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a:t>
            </a:r>
            <a:r>
              <a:rPr lang="en-US" altLang="zh-CN" sz="1800" dirty="0"/>
              <a:t> P</a:t>
            </a:r>
            <a:r>
              <a:rPr lang="en-US" altLang="zh-CN" sz="1800" baseline="-25000" dirty="0"/>
              <a:t>C </a:t>
            </a:r>
            <a:r>
              <a:rPr lang="en-US" altLang="zh-CN" sz="1800" dirty="0"/>
              <a:t>/ P</a:t>
            </a:r>
            <a:r>
              <a:rPr lang="en-US" altLang="zh-CN" sz="1800" baseline="-25000" dirty="0"/>
              <a:t>W</a:t>
            </a:r>
            <a:r>
              <a:rPr lang="zh-CN" altLang="en-US" sz="1800" dirty="0">
                <a:latin typeface="Times New Roman" panose="02020603050405020304" pitchFamily="18" charset="0"/>
                <a:cs typeface="Times New Roman" panose="02020603050405020304" pitchFamily="18" charset="0"/>
              </a:rPr>
              <a:t>单位葡萄酒，大于</a:t>
            </a:r>
            <a:r>
              <a:rPr lang="en-US" altLang="zh-CN" sz="1800" dirty="0">
                <a:latin typeface="Times New Roman" panose="02020603050405020304" pitchFamily="18" charset="0"/>
                <a:cs typeface="Times New Roman" panose="02020603050405020304" pitchFamily="18" charset="0"/>
              </a:rPr>
              <a:t>1</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a</a:t>
            </a:r>
            <a:r>
              <a:rPr lang="en-US" altLang="zh-CN" sz="1800" i="1" baseline="-25000" dirty="0" err="1">
                <a:latin typeface="Times New Roman" panose="02020603050405020304" pitchFamily="18" charset="0"/>
                <a:cs typeface="Times New Roman" panose="02020603050405020304" pitchFamily="18" charset="0"/>
              </a:rPr>
              <a:t>LW</a:t>
            </a:r>
            <a:r>
              <a:rPr lang="zh-CN" altLang="en-US" sz="1800" dirty="0">
                <a:latin typeface="Times New Roman" panose="02020603050405020304" pitchFamily="18" charset="0"/>
                <a:cs typeface="Times New Roman" panose="02020603050405020304" pitchFamily="18" charset="0"/>
              </a:rPr>
              <a:t> 。</a:t>
            </a:r>
            <a:endParaRPr lang="en-US" altLang="zh-C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12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a:latin typeface="+mn-ea"/>
                <a:ea typeface="+mn-ea"/>
              </a:rPr>
              <a:t>贸易所得</a:t>
            </a:r>
            <a:r>
              <a:rPr lang="en-US" altLang="en-US" sz="2000" b="0" dirty="0">
                <a:ea typeface="ヒラギノ角ゴ Pro W3" pitchFamily="-84" charset="-128"/>
              </a:rPr>
              <a:t>(3 of 4)</a:t>
            </a:r>
            <a:endParaRPr lang="en-US" sz="2000" b="0" dirty="0"/>
          </a:p>
        </p:txBody>
      </p:sp>
      <p:sp>
        <p:nvSpPr>
          <p:cNvPr id="3" name="Content Placeholder 2"/>
          <p:cNvSpPr>
            <a:spLocks noGrp="1"/>
          </p:cNvSpPr>
          <p:nvPr>
            <p:ph idx="1"/>
          </p:nvPr>
        </p:nvSpPr>
        <p:spPr>
          <a:xfrm>
            <a:off x="457200" y="1600200"/>
            <a:ext cx="8229600" cy="4205064"/>
          </a:xfrm>
        </p:spPr>
        <p:txBody>
          <a:bodyPr/>
          <a:lstStyle/>
          <a:p>
            <a:r>
              <a:rPr lang="zh-CN" altLang="en-US" sz="2400" dirty="0">
                <a:latin typeface="+mn-ea"/>
              </a:rPr>
              <a:t>另一种看待贸易互惠的方法是考察贸易如何影响每个国家的</a:t>
            </a:r>
            <a:r>
              <a:rPr lang="zh-CN" altLang="en-US" sz="2400" dirty="0">
                <a:solidFill>
                  <a:srgbClr val="99008C"/>
                </a:solidFill>
                <a:latin typeface="+mn-ea"/>
              </a:rPr>
              <a:t>消费可能性</a:t>
            </a:r>
            <a:r>
              <a:rPr lang="zh-CN" altLang="en-US" sz="2400" dirty="0">
                <a:latin typeface="+mn-ea"/>
              </a:rPr>
              <a:t>。</a:t>
            </a:r>
            <a:endParaRPr lang="en-US" altLang="zh-CN" sz="2400" dirty="0">
              <a:latin typeface="+mn-ea"/>
            </a:endParaRPr>
          </a:p>
          <a:p>
            <a:pPr lvl="1"/>
            <a:r>
              <a:rPr lang="zh-CN" altLang="en-US" sz="2400" dirty="0">
                <a:latin typeface="+mn-ea"/>
              </a:rPr>
              <a:t>没有贸易，消费仅限于生产的产品。</a:t>
            </a:r>
            <a:endParaRPr lang="en-US" altLang="zh-CN" sz="2400" dirty="0"/>
          </a:p>
          <a:p>
            <a:pPr lvl="1"/>
            <a:r>
              <a:rPr lang="zh-CN" altLang="en-US" sz="2400" dirty="0">
                <a:latin typeface="+mn-ea"/>
              </a:rPr>
              <a:t>通过贸易，</a:t>
            </a:r>
            <a:r>
              <a:rPr lang="zh-CN" altLang="en-US" sz="2400" dirty="0">
                <a:solidFill>
                  <a:srgbClr val="007FA3"/>
                </a:solidFill>
                <a:latin typeface="+mn-ea"/>
              </a:rPr>
              <a:t>每个国家的消费都会扩大</a:t>
            </a:r>
            <a:r>
              <a:rPr lang="zh-CN" altLang="en-US" sz="2400" dirty="0">
                <a:latin typeface="+mn-ea"/>
              </a:rPr>
              <a:t>，因为当每个国家专门生产其具有比较优势的商品时，世界生产就会扩大。</a:t>
            </a:r>
            <a:endParaRPr lang="en-US" altLang="zh-CN" sz="2400" dirty="0"/>
          </a:p>
          <a:p>
            <a:endParaRPr lang="en-US" altLang="en-US" sz="2400" dirty="0">
              <a:ea typeface="ヒラギノ角ゴ Pro W3" pitchFamily="-84" charset="-128"/>
            </a:endParaRPr>
          </a:p>
        </p:txBody>
      </p:sp>
    </p:spTree>
    <p:extLst>
      <p:ext uri="{BB962C8B-B14F-4D97-AF65-F5344CB8AC3E}">
        <p14:creationId xmlns:p14="http://schemas.microsoft.com/office/powerpoint/2010/main" val="1759219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549332"/>
          </a:xfrm>
        </p:spPr>
        <p:txBody>
          <a:bodyPr/>
          <a:lstStyle/>
          <a:p>
            <a:r>
              <a:rPr lang="zh-CN" altLang="en-US" sz="2800" dirty="0">
                <a:latin typeface="+mn-ea"/>
                <a:ea typeface="+mn-ea"/>
              </a:rPr>
              <a:t>图</a:t>
            </a:r>
            <a:r>
              <a:rPr lang="en-US" altLang="en-US" sz="2800" dirty="0">
                <a:latin typeface="+mn-ea"/>
                <a:ea typeface="+mn-ea"/>
              </a:rPr>
              <a:t> 3.4 </a:t>
            </a:r>
            <a:r>
              <a:rPr lang="zh-CN" altLang="en-US" sz="2800" dirty="0">
                <a:latin typeface="+mn-ea"/>
                <a:ea typeface="+mn-ea"/>
              </a:rPr>
              <a:t>贸易使得消费可能性扩张</a:t>
            </a:r>
            <a:endParaRPr lang="en-US" sz="2800" b="0" dirty="0">
              <a:latin typeface="+mn-ea"/>
              <a:ea typeface="+mn-ea"/>
            </a:endParaRPr>
          </a:p>
        </p:txBody>
      </p:sp>
      <p:pic>
        <p:nvPicPr>
          <p:cNvPr id="5" name="Picture 4" descr="The first graph for ay, home, shows the quantity of wine, Q sub W versus quantity of cheese, Q sub C. A falling line P F, beginning at P on the y-axis, ends at point F on the x-axis. A second line, T F, begins above point P on the y-axis at point T, and falls more steeply than P F to point F on the x-axis. The second graph, b, foreign, plots the quantity of wine, Q asterisk, sub W on the y-axis versus quantity of cheese, Q asterisk, sub C on the x-axis. Two falling lines begin at point F asterisk on the y-axis. Line F asterisk P asterisk falls more steeply than line F asterisk T asterisk, with T asterisk to the right of P asterisk on the x-axi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268760"/>
            <a:ext cx="7869971" cy="4985657"/>
          </a:xfrm>
          <a:prstGeom prst="rect">
            <a:avLst/>
          </a:prstGeom>
        </p:spPr>
      </p:pic>
      <p:sp>
        <p:nvSpPr>
          <p:cNvPr id="3" name="矩形 2"/>
          <p:cNvSpPr/>
          <p:nvPr/>
        </p:nvSpPr>
        <p:spPr>
          <a:xfrm>
            <a:off x="1949259" y="2228671"/>
            <a:ext cx="2023532" cy="1200329"/>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FA3"/>
                </a:solidFill>
                <a:latin typeface="+mn-ea"/>
              </a:rPr>
              <a:t>当允许贸易时，消费可能性会超出生产可能性边界。</a:t>
            </a:r>
            <a:endParaRPr lang="en-US" altLang="en-US" dirty="0">
              <a:solidFill>
                <a:srgbClr val="007FA3"/>
              </a:solidFill>
              <a:latin typeface="+mn-ea"/>
            </a:endParaRPr>
          </a:p>
        </p:txBody>
      </p:sp>
      <p:sp>
        <p:nvSpPr>
          <p:cNvPr id="6" name="Text Box 22">
            <a:extLst>
              <a:ext uri="{FF2B5EF4-FFF2-40B4-BE49-F238E27FC236}">
                <a16:creationId xmlns:a16="http://schemas.microsoft.com/office/drawing/2014/main" id="{C884D15B-3472-3883-B141-580975DAD844}"/>
              </a:ext>
            </a:extLst>
          </p:cNvPr>
          <p:cNvSpPr txBox="1">
            <a:spLocks noChangeArrowheads="1"/>
          </p:cNvSpPr>
          <p:nvPr/>
        </p:nvSpPr>
        <p:spPr bwMode="auto">
          <a:xfrm>
            <a:off x="281424" y="1268760"/>
            <a:ext cx="1402948" cy="646331"/>
          </a:xfrm>
          <a:prstGeom prst="rect">
            <a:avLst/>
          </a:prstGeom>
          <a:solidFill>
            <a:schemeClr val="bg1"/>
          </a:solid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t>葡萄酒产量,</a:t>
            </a:r>
            <a:endParaRPr lang="en-US" altLang="zh-CN" sz="1800" dirty="0"/>
          </a:p>
          <a:p>
            <a:pPr>
              <a:spcBef>
                <a:spcPct val="0"/>
              </a:spcBef>
              <a:buFontTx/>
              <a:buNone/>
            </a:pPr>
            <a:r>
              <a:rPr lang="zh-CN" altLang="en-US" sz="1800" dirty="0"/>
              <a:t> </a:t>
            </a:r>
            <a:r>
              <a:rPr lang="en-US" altLang="zh-CN" sz="1800" i="1" dirty="0"/>
              <a:t>Q</a:t>
            </a:r>
            <a:r>
              <a:rPr lang="en-US" altLang="zh-CN" sz="1800" i="1" baseline="-25000" dirty="0"/>
              <a:t>W</a:t>
            </a:r>
            <a:endParaRPr lang="en-US" altLang="zh-CN" sz="1800" i="1" dirty="0"/>
          </a:p>
        </p:txBody>
      </p:sp>
      <p:sp>
        <p:nvSpPr>
          <p:cNvPr id="7" name="Text Box 26">
            <a:extLst>
              <a:ext uri="{FF2B5EF4-FFF2-40B4-BE49-F238E27FC236}">
                <a16:creationId xmlns:a16="http://schemas.microsoft.com/office/drawing/2014/main" id="{F0E16B50-70A7-A0C8-A284-C6BBC7F111D1}"/>
              </a:ext>
            </a:extLst>
          </p:cNvPr>
          <p:cNvSpPr txBox="1">
            <a:spLocks noChangeArrowheads="1"/>
          </p:cNvSpPr>
          <p:nvPr/>
        </p:nvSpPr>
        <p:spPr bwMode="auto">
          <a:xfrm>
            <a:off x="3038335" y="5266074"/>
            <a:ext cx="1327833" cy="646331"/>
          </a:xfrm>
          <a:prstGeom prst="rect">
            <a:avLst/>
          </a:prstGeom>
          <a:solidFill>
            <a:schemeClr val="bg1"/>
          </a:solid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t>奶酪产量,</a:t>
            </a:r>
            <a:endParaRPr lang="en-US" altLang="zh-CN" sz="1800" dirty="0"/>
          </a:p>
          <a:p>
            <a:pPr>
              <a:spcBef>
                <a:spcPct val="0"/>
              </a:spcBef>
              <a:buFontTx/>
              <a:buNone/>
            </a:pPr>
            <a:r>
              <a:rPr lang="zh-CN" altLang="en-US" sz="1800" dirty="0"/>
              <a:t> </a:t>
            </a:r>
            <a:r>
              <a:rPr lang="en-US" altLang="zh-CN" sz="1800" i="1" dirty="0"/>
              <a:t>Q</a:t>
            </a:r>
            <a:r>
              <a:rPr lang="en-US" altLang="zh-CN" sz="1800" i="1" baseline="-25000" dirty="0"/>
              <a:t>C</a:t>
            </a:r>
            <a:endParaRPr lang="en-US" altLang="zh-CN" sz="1800" i="1" dirty="0"/>
          </a:p>
        </p:txBody>
      </p:sp>
      <p:sp>
        <p:nvSpPr>
          <p:cNvPr id="8" name="Text Box 28">
            <a:extLst>
              <a:ext uri="{FF2B5EF4-FFF2-40B4-BE49-F238E27FC236}">
                <a16:creationId xmlns:a16="http://schemas.microsoft.com/office/drawing/2014/main" id="{4057BDC3-2F4D-A924-C30E-8975FD4D72EE}"/>
              </a:ext>
            </a:extLst>
          </p:cNvPr>
          <p:cNvSpPr txBox="1">
            <a:spLocks noChangeArrowheads="1"/>
          </p:cNvSpPr>
          <p:nvPr/>
        </p:nvSpPr>
        <p:spPr bwMode="auto">
          <a:xfrm>
            <a:off x="4473084" y="1215057"/>
            <a:ext cx="1467068" cy="646331"/>
          </a:xfrm>
          <a:prstGeom prst="rect">
            <a:avLst/>
          </a:prstGeom>
          <a:solidFill>
            <a:schemeClr val="bg1"/>
          </a:solid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t>葡萄酒产量, </a:t>
            </a:r>
            <a:endParaRPr lang="en-US" altLang="zh-CN" sz="1800" dirty="0"/>
          </a:p>
          <a:p>
            <a:pPr>
              <a:spcBef>
                <a:spcPct val="0"/>
              </a:spcBef>
              <a:buFontTx/>
              <a:buNone/>
            </a:pPr>
            <a:r>
              <a:rPr lang="en-US" altLang="zh-CN" sz="1800" dirty="0"/>
              <a:t>Q</a:t>
            </a:r>
            <a:r>
              <a:rPr lang="en-US" altLang="zh-CN" sz="1800" baseline="30000" dirty="0"/>
              <a:t>*</a:t>
            </a:r>
            <a:r>
              <a:rPr lang="en-US" altLang="zh-CN" sz="1800" baseline="-25000" dirty="0"/>
              <a:t>W</a:t>
            </a:r>
            <a:endParaRPr lang="en-US" altLang="zh-CN" sz="1800" dirty="0"/>
          </a:p>
        </p:txBody>
      </p:sp>
      <p:sp>
        <p:nvSpPr>
          <p:cNvPr id="9" name="Text Box 32">
            <a:extLst>
              <a:ext uri="{FF2B5EF4-FFF2-40B4-BE49-F238E27FC236}">
                <a16:creationId xmlns:a16="http://schemas.microsoft.com/office/drawing/2014/main" id="{4C488518-EF27-130A-A41A-8A6E3DE305A3}"/>
              </a:ext>
            </a:extLst>
          </p:cNvPr>
          <p:cNvSpPr txBox="1">
            <a:spLocks noChangeArrowheads="1"/>
          </p:cNvSpPr>
          <p:nvPr/>
        </p:nvSpPr>
        <p:spPr bwMode="auto">
          <a:xfrm>
            <a:off x="6973128" y="5266074"/>
            <a:ext cx="1584176" cy="646331"/>
          </a:xfrm>
          <a:prstGeom prst="rect">
            <a:avLst/>
          </a:prstGeom>
          <a:solidFill>
            <a:schemeClr val="bg1"/>
          </a:solid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t>奶酪产量, </a:t>
            </a:r>
            <a:endParaRPr lang="en-US" altLang="zh-CN" sz="1800" dirty="0"/>
          </a:p>
          <a:p>
            <a:pPr>
              <a:spcBef>
                <a:spcPct val="0"/>
              </a:spcBef>
              <a:buFontTx/>
              <a:buNone/>
            </a:pPr>
            <a:r>
              <a:rPr lang="en-US" altLang="zh-CN" sz="1800" i="1" dirty="0"/>
              <a:t>Q</a:t>
            </a:r>
            <a:r>
              <a:rPr lang="en-US" altLang="zh-CN" sz="1800" baseline="30000" dirty="0"/>
              <a:t>*</a:t>
            </a:r>
            <a:r>
              <a:rPr lang="en-US" altLang="zh-CN" sz="1800" i="1" baseline="-25000" dirty="0"/>
              <a:t>C</a:t>
            </a:r>
            <a:endParaRPr lang="en-US" altLang="zh-CN" sz="1800" i="1" dirty="0"/>
          </a:p>
        </p:txBody>
      </p:sp>
      <p:sp>
        <p:nvSpPr>
          <p:cNvPr id="10" name="Text Box 19">
            <a:extLst>
              <a:ext uri="{FF2B5EF4-FFF2-40B4-BE49-F238E27FC236}">
                <a16:creationId xmlns:a16="http://schemas.microsoft.com/office/drawing/2014/main" id="{55F54468-2CA3-3740-88F3-06F9C1B55E46}"/>
              </a:ext>
            </a:extLst>
          </p:cNvPr>
          <p:cNvSpPr txBox="1">
            <a:spLocks noChangeArrowheads="1"/>
          </p:cNvSpPr>
          <p:nvPr/>
        </p:nvSpPr>
        <p:spPr bwMode="auto">
          <a:xfrm>
            <a:off x="1979712" y="5868697"/>
            <a:ext cx="1063112" cy="400110"/>
          </a:xfrm>
          <a:prstGeom prst="rect">
            <a:avLst/>
          </a:prstGeom>
          <a:solidFill>
            <a:schemeClr val="bg1"/>
          </a:solid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a) </a:t>
            </a:r>
            <a:r>
              <a:rPr lang="zh-CN" altLang="en-US" sz="2000" b="1" dirty="0">
                <a:latin typeface="Times New Roman" panose="02020603050405020304" pitchFamily="18" charset="0"/>
              </a:rPr>
              <a:t>本国</a:t>
            </a:r>
          </a:p>
        </p:txBody>
      </p:sp>
      <p:sp>
        <p:nvSpPr>
          <p:cNvPr id="11" name="Text Box 20">
            <a:extLst>
              <a:ext uri="{FF2B5EF4-FFF2-40B4-BE49-F238E27FC236}">
                <a16:creationId xmlns:a16="http://schemas.microsoft.com/office/drawing/2014/main" id="{722E5648-CB75-B1FA-D416-E9A19A74291C}"/>
              </a:ext>
            </a:extLst>
          </p:cNvPr>
          <p:cNvSpPr txBox="1">
            <a:spLocks noChangeArrowheads="1"/>
          </p:cNvSpPr>
          <p:nvPr/>
        </p:nvSpPr>
        <p:spPr bwMode="auto">
          <a:xfrm>
            <a:off x="6086749" y="5877272"/>
            <a:ext cx="1327833" cy="400110"/>
          </a:xfrm>
          <a:prstGeom prst="rect">
            <a:avLst/>
          </a:prstGeom>
          <a:solidFill>
            <a:schemeClr val="bg1"/>
          </a:solid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b) </a:t>
            </a:r>
            <a:r>
              <a:rPr lang="zh-CN" altLang="en-US" sz="2000" b="1" dirty="0">
                <a:latin typeface="Times New Roman" panose="02020603050405020304" pitchFamily="18" charset="0"/>
              </a:rPr>
              <a:t>外国</a:t>
            </a:r>
          </a:p>
        </p:txBody>
      </p:sp>
      <p:sp>
        <p:nvSpPr>
          <p:cNvPr id="4" name="Content Placeholder 3"/>
          <p:cNvSpPr>
            <a:spLocks noGrp="1"/>
          </p:cNvSpPr>
          <p:nvPr>
            <p:ph idx="1"/>
          </p:nvPr>
        </p:nvSpPr>
        <p:spPr>
          <a:xfrm>
            <a:off x="6228184" y="2339887"/>
            <a:ext cx="2588356" cy="1305138"/>
          </a:xfrm>
        </p:spPr>
        <p:txBody>
          <a:bodyPr/>
          <a:lstStyle/>
          <a:p>
            <a:r>
              <a:rPr lang="zh-CN" altLang="en-US" sz="1800" dirty="0">
                <a:solidFill>
                  <a:srgbClr val="007FA3"/>
                </a:solidFill>
              </a:rPr>
              <a:t>国际贸易允许本国和外国在蓝色线内的任何地方消费，而蓝色线位于国家生产边界之外。</a:t>
            </a:r>
            <a:endParaRPr lang="en-US" sz="1800" dirty="0">
              <a:solidFill>
                <a:srgbClr val="007FA3"/>
              </a:solidFill>
            </a:endParaRPr>
          </a:p>
        </p:txBody>
      </p:sp>
    </p:spTree>
    <p:extLst>
      <p:ext uri="{BB962C8B-B14F-4D97-AF65-F5344CB8AC3E}">
        <p14:creationId xmlns:p14="http://schemas.microsoft.com/office/powerpoint/2010/main" val="2919893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65356"/>
          </a:xfrm>
        </p:spPr>
        <p:txBody>
          <a:bodyPr/>
          <a:lstStyle/>
          <a:p>
            <a:r>
              <a:rPr lang="zh-CN" altLang="en-US" sz="3600" dirty="0">
                <a:latin typeface="+mn-ea"/>
                <a:ea typeface="+mn-ea"/>
              </a:rPr>
              <a:t>相对工资</a:t>
            </a:r>
            <a:r>
              <a:rPr lang="en-US" altLang="en-US" sz="2000" b="0" dirty="0">
                <a:ea typeface="ヒラギノ角ゴ Pro W3" pitchFamily="-84" charset="-128"/>
              </a:rPr>
              <a:t>(1 of 3)</a:t>
            </a:r>
            <a:endParaRPr lang="en-US" sz="2000" b="0" dirty="0"/>
          </a:p>
        </p:txBody>
      </p:sp>
      <p:sp>
        <p:nvSpPr>
          <p:cNvPr id="3" name="Content Placeholder 2"/>
          <p:cNvSpPr>
            <a:spLocks noGrp="1"/>
          </p:cNvSpPr>
          <p:nvPr>
            <p:ph idx="1"/>
          </p:nvPr>
        </p:nvSpPr>
        <p:spPr>
          <a:xfrm>
            <a:off x="611560" y="1340768"/>
            <a:ext cx="8229600" cy="4975448"/>
          </a:xfrm>
        </p:spPr>
        <p:txBody>
          <a:bodyPr/>
          <a:lstStyle/>
          <a:p>
            <a:r>
              <a:rPr lang="zh-CN" altLang="en-US" sz="2400" b="1" i="1" dirty="0">
                <a:solidFill>
                  <a:srgbClr val="FF0000"/>
                </a:solidFill>
                <a:latin typeface="+mn-ea"/>
              </a:rPr>
              <a:t>相对工资</a:t>
            </a:r>
            <a:r>
              <a:rPr lang="zh-CN" altLang="en-US" sz="2400" dirty="0">
                <a:latin typeface="+mn-ea"/>
              </a:rPr>
              <a:t>是指母国相对于外国工人的工资。</a:t>
            </a:r>
            <a:endParaRPr lang="zh-CN" altLang="en-US" sz="2400" dirty="0"/>
          </a:p>
          <a:p>
            <a:r>
              <a:rPr lang="zh-CN" altLang="en-US" sz="2400" dirty="0">
                <a:latin typeface="+mn-ea"/>
              </a:rPr>
              <a:t>尽管李嘉图模型预测贸易后各国之间的相对价格是相等的，但它并没有预测相对工资也会如此。</a:t>
            </a:r>
            <a:endParaRPr lang="en-US" altLang="zh-CN" sz="2400" dirty="0">
              <a:latin typeface="+mn-ea"/>
            </a:endParaRPr>
          </a:p>
          <a:p>
            <a:r>
              <a:rPr lang="zh-CN" altLang="en-US" sz="2400" i="1" dirty="0">
                <a:solidFill>
                  <a:srgbClr val="FF0000"/>
                </a:solidFill>
              </a:rPr>
              <a:t>生产率（技术）差异决定了李嘉图模型中的工资差异。</a:t>
            </a:r>
            <a:endParaRPr lang="en-US" altLang="en-US" sz="2400" i="1" dirty="0">
              <a:solidFill>
                <a:srgbClr val="FF0000"/>
              </a:solidFill>
              <a:ea typeface="ヒラギノ角ゴ Pro W3" pitchFamily="-84" charset="-128"/>
            </a:endParaRPr>
          </a:p>
          <a:p>
            <a:pPr lvl="1"/>
            <a:r>
              <a:rPr lang="zh-CN" altLang="en-US" sz="2400" dirty="0">
                <a:latin typeface="+mn-ea"/>
              </a:rPr>
              <a:t>一个在生产商品方面具有绝对优势的国家，在贸易后将在该行业享受更高的工资。</a:t>
            </a:r>
            <a:endParaRPr lang="en-US" altLang="en-US" sz="2400" dirty="0">
              <a:ea typeface="ヒラギノ角ゴ Pro W3" pitchFamily="-84" charset="-128"/>
            </a:endParaRPr>
          </a:p>
        </p:txBody>
      </p:sp>
    </p:spTree>
    <p:extLst>
      <p:ext uri="{BB962C8B-B14F-4D97-AF65-F5344CB8AC3E}">
        <p14:creationId xmlns:p14="http://schemas.microsoft.com/office/powerpoint/2010/main" val="67272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a:extLst>
              <a:ext uri="{FF2B5EF4-FFF2-40B4-BE49-F238E27FC236}">
                <a16:creationId xmlns:a16="http://schemas.microsoft.com/office/drawing/2014/main" id="{62A5A213-5067-8FBC-556B-43178DA0C48F}"/>
              </a:ext>
            </a:extLst>
          </p:cNvPr>
          <p:cNvSpPr>
            <a:spLocks noGrp="1" noChangeArrowheads="1"/>
          </p:cNvSpPr>
          <p:nvPr>
            <p:ph type="title"/>
          </p:nvPr>
        </p:nvSpPr>
        <p:spPr>
          <a:noFill/>
        </p:spPr>
        <p:txBody>
          <a:bodyPr/>
          <a:lstStyle/>
          <a:p>
            <a:pPr eaLnBrk="1" hangingPunct="1"/>
            <a:r>
              <a:rPr lang="zh-CN" altLang="en-US" b="1"/>
              <a:t>本章简介</a:t>
            </a:r>
          </a:p>
        </p:txBody>
      </p:sp>
      <p:sp>
        <p:nvSpPr>
          <p:cNvPr id="8194" name="灯片编号占位符 5">
            <a:extLst>
              <a:ext uri="{FF2B5EF4-FFF2-40B4-BE49-F238E27FC236}">
                <a16:creationId xmlns:a16="http://schemas.microsoft.com/office/drawing/2014/main" id="{401D3577-96C2-0B64-329E-C1BCFE822F7D}"/>
              </a:ext>
            </a:extLst>
          </p:cNvPr>
          <p:cNvSpPr>
            <a:spLocks noGrp="1"/>
          </p:cNvSpPr>
          <p:nvPr>
            <p:ph type="sldNum" sz="quarter" idx="12"/>
          </p:nvPr>
        </p:nvSpPr>
        <p:spPr bwMode="auto">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a:lstStyle>
          <a:p>
            <a:pPr>
              <a:spcBef>
                <a:spcPct val="0"/>
              </a:spcBef>
              <a:buFontTx/>
              <a:buNone/>
            </a:pPr>
            <a:fld id="{721EE346-0F35-4E5B-906F-5E5238397944}" type="slidenum">
              <a:rPr lang="zh-CN" altLang="en-US" smtClean="0"/>
              <a:pPr>
                <a:spcBef>
                  <a:spcPct val="0"/>
                </a:spcBef>
                <a:buFontTx/>
                <a:buNone/>
              </a:pPr>
              <a:t>3</a:t>
            </a:fld>
            <a:endParaRPr lang="en-US" altLang="zh-CN" sz="1400"/>
          </a:p>
        </p:txBody>
      </p:sp>
      <p:sp>
        <p:nvSpPr>
          <p:cNvPr id="8195" name="Rectangle 2">
            <a:extLst>
              <a:ext uri="{FF2B5EF4-FFF2-40B4-BE49-F238E27FC236}">
                <a16:creationId xmlns:a16="http://schemas.microsoft.com/office/drawing/2014/main" id="{FD94EEEF-92E4-0C13-EC7A-EDBFF6B1B885}"/>
              </a:ext>
            </a:extLst>
          </p:cNvPr>
          <p:cNvSpPr>
            <a:spLocks noGrp="1" noChangeArrowheads="1"/>
          </p:cNvSpPr>
          <p:nvPr>
            <p:ph idx="4294967295"/>
          </p:nvPr>
        </p:nvSpPr>
        <p:spPr>
          <a:xfrm>
            <a:off x="899592" y="1600200"/>
            <a:ext cx="7569720" cy="4525963"/>
          </a:xfrm>
        </p:spPr>
        <p:txBody>
          <a:bodyPr/>
          <a:lstStyle/>
          <a:p>
            <a:pPr eaLnBrk="1" hangingPunct="1">
              <a:lnSpc>
                <a:spcPct val="120000"/>
              </a:lnSpc>
              <a:spcBef>
                <a:spcPts val="600"/>
              </a:spcBef>
              <a:buFont typeface="Wingdings" panose="05000000000000000000" pitchFamily="2" charset="2"/>
              <a:buChar char="u"/>
            </a:pPr>
            <a:r>
              <a:rPr lang="zh-CN" altLang="en-US" sz="2400" b="1" dirty="0"/>
              <a:t>国家间进行国际贸易出于两个基本原因：</a:t>
            </a:r>
          </a:p>
          <a:p>
            <a:pPr lvl="1" eaLnBrk="1" hangingPunct="1">
              <a:lnSpc>
                <a:spcPct val="120000"/>
              </a:lnSpc>
            </a:pPr>
            <a:r>
              <a:rPr lang="zh-CN" altLang="en-US" sz="2400" dirty="0"/>
              <a:t>国家之间在气候、土地等自然资源、资本、劳动以及技术上存在</a:t>
            </a:r>
            <a:r>
              <a:rPr lang="zh-CN" altLang="en-US" sz="2400" dirty="0">
                <a:solidFill>
                  <a:srgbClr val="FF0000"/>
                </a:solidFill>
              </a:rPr>
              <a:t>差异</a:t>
            </a:r>
          </a:p>
          <a:p>
            <a:pPr lvl="1" eaLnBrk="1" hangingPunct="1">
              <a:lnSpc>
                <a:spcPct val="120000"/>
              </a:lnSpc>
            </a:pPr>
            <a:r>
              <a:rPr lang="zh-CN" altLang="en-US" sz="2400" dirty="0"/>
              <a:t>试图达到生产上的</a:t>
            </a:r>
            <a:r>
              <a:rPr lang="zh-CN" altLang="en-US" sz="2400" dirty="0">
                <a:solidFill>
                  <a:srgbClr val="FF0000"/>
                </a:solidFill>
              </a:rPr>
              <a:t>规模经济</a:t>
            </a:r>
            <a:r>
              <a:rPr lang="zh-CN" altLang="en-US" sz="2400" dirty="0"/>
              <a:t>（</a:t>
            </a:r>
            <a:r>
              <a:rPr lang="en-US" altLang="zh-CN" sz="2400" dirty="0"/>
              <a:t>scale economy</a:t>
            </a:r>
            <a:r>
              <a:rPr lang="zh-CN" altLang="en-US" sz="2400" dirty="0"/>
              <a:t>）</a:t>
            </a:r>
          </a:p>
          <a:p>
            <a:pPr lvl="1" eaLnBrk="1" hangingPunct="1">
              <a:lnSpc>
                <a:spcPct val="120000"/>
              </a:lnSpc>
            </a:pPr>
            <a:endParaRPr lang="en-US" altLang="zh-CN" sz="2400" b="1" dirty="0"/>
          </a:p>
          <a:p>
            <a:pPr eaLnBrk="1" hangingPunct="1">
              <a:lnSpc>
                <a:spcPct val="120000"/>
              </a:lnSpc>
              <a:spcBef>
                <a:spcPts val="600"/>
              </a:spcBef>
              <a:buFont typeface="Wingdings" panose="05000000000000000000" pitchFamily="2" charset="2"/>
              <a:buChar char="u"/>
            </a:pPr>
            <a:r>
              <a:rPr lang="zh-CN" altLang="en-US" sz="2400" b="1" dirty="0"/>
              <a:t>李嘉图模型（ </a:t>
            </a:r>
            <a:r>
              <a:rPr lang="en-US" altLang="zh-CN" sz="2400" b="1" dirty="0"/>
              <a:t>Ricardian model </a:t>
            </a:r>
            <a:r>
              <a:rPr lang="zh-CN" altLang="en-US" sz="2400" b="1" dirty="0"/>
              <a:t>）建立在国家间的技术差异上</a:t>
            </a:r>
          </a:p>
          <a:p>
            <a:pPr lvl="1" eaLnBrk="1" hangingPunct="1">
              <a:lnSpc>
                <a:spcPct val="120000"/>
              </a:lnSpc>
            </a:pPr>
            <a:r>
              <a:rPr lang="zh-CN" altLang="en-US" sz="2400" dirty="0"/>
              <a:t>这些技术的差异反映在国家间劳动生产率（</a:t>
            </a:r>
            <a:r>
              <a:rPr lang="en-US" altLang="zh-CN" sz="2400" dirty="0"/>
              <a:t>productivity of labor) </a:t>
            </a:r>
            <a:r>
              <a:rPr lang="zh-CN" altLang="en-US" sz="2400" dirty="0"/>
              <a:t>的差异</a:t>
            </a:r>
          </a:p>
        </p:txBody>
      </p:sp>
    </p:spTree>
  </p:cSld>
  <p:clrMapOvr>
    <a:masterClrMapping/>
  </p:clrMapOvr>
  <p:transition spd="med">
    <p:pull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65356"/>
          </a:xfrm>
        </p:spPr>
        <p:txBody>
          <a:bodyPr/>
          <a:lstStyle/>
          <a:p>
            <a:r>
              <a:rPr lang="zh-CN" altLang="en-US" sz="3600" dirty="0">
                <a:latin typeface="+mn-ea"/>
                <a:ea typeface="+mn-ea"/>
              </a:rPr>
              <a:t>相对工资</a:t>
            </a:r>
            <a:r>
              <a:rPr lang="en-US" altLang="en-US" sz="2000" b="0" dirty="0">
                <a:ea typeface="ヒラギノ角ゴ Pro W3" pitchFamily="-84" charset="-128"/>
              </a:rPr>
              <a:t>(2 of 3)</a:t>
            </a:r>
            <a:endParaRPr lang="en-US" sz="2000" b="0" dirty="0"/>
          </a:p>
        </p:txBody>
      </p:sp>
      <p:sp>
        <p:nvSpPr>
          <p:cNvPr id="4" name="Content Placeholder 3"/>
          <p:cNvSpPr>
            <a:spLocks noGrp="1"/>
          </p:cNvSpPr>
          <p:nvPr>
            <p:ph idx="1"/>
          </p:nvPr>
        </p:nvSpPr>
        <p:spPr>
          <a:xfrm>
            <a:off x="457200" y="1283887"/>
            <a:ext cx="8229600" cy="2486437"/>
          </a:xfrm>
        </p:spPr>
        <p:txBody>
          <a:bodyPr/>
          <a:lstStyle/>
          <a:p>
            <a:pPr>
              <a:spcBef>
                <a:spcPts val="0"/>
              </a:spcBef>
            </a:pPr>
            <a:r>
              <a:rPr lang="zh-CN" altLang="en-US" sz="2200" dirty="0">
                <a:ea typeface="ヒラギノ角ゴ Pro W3" pitchFamily="-84" charset="-128"/>
              </a:rPr>
              <a:t>假定 </a:t>
            </a:r>
            <a:r>
              <a:rPr lang="en-US" altLang="en-US" sz="2200" dirty="0">
                <a:ea typeface="ヒラギノ角ゴ Pro W3" pitchFamily="-84" charset="-128"/>
              </a:rPr>
              <a:t>       </a:t>
            </a:r>
            <a:r>
              <a:rPr lang="en-US" altLang="en-US" sz="2200" i="1" dirty="0" err="1">
                <a:ea typeface="ヒラギノ角ゴ Pro W3" pitchFamily="-84" charset="-128"/>
              </a:rPr>
              <a:t>a</a:t>
            </a:r>
            <a:r>
              <a:rPr lang="en-US" altLang="en-US" sz="2200" i="1" baseline="-25000" dirty="0" err="1">
                <a:ea typeface="ヒラギノ角ゴ Pro W3" pitchFamily="-84" charset="-128"/>
              </a:rPr>
              <a:t>LC</a:t>
            </a:r>
            <a:r>
              <a:rPr lang="en-US" altLang="en-US" sz="2200" baseline="-25000" dirty="0">
                <a:ea typeface="ヒラギノ角ゴ Pro W3" pitchFamily="-84" charset="-128"/>
              </a:rPr>
              <a:t> </a:t>
            </a:r>
            <a:r>
              <a:rPr lang="en-US" altLang="en-US" sz="2200" dirty="0">
                <a:ea typeface="ヒラギノ角ゴ Pro W3" pitchFamily="-84" charset="-128"/>
              </a:rPr>
              <a:t> = 1 </a:t>
            </a:r>
            <a:r>
              <a:rPr lang="zh-CN" altLang="en-US" sz="2200" dirty="0">
                <a:ea typeface="ヒラギノ角ゴ Pro W3" pitchFamily="-84" charset="-128"/>
              </a:rPr>
              <a:t>小时</a:t>
            </a:r>
            <a:r>
              <a:rPr lang="en-US" altLang="en-US" sz="2200" dirty="0">
                <a:ea typeface="ヒラギノ角ゴ Pro W3" pitchFamily="-84" charset="-128"/>
              </a:rPr>
              <a:t>/</a:t>
            </a:r>
            <a:r>
              <a:rPr lang="zh-CN" altLang="en-US" sz="2200" dirty="0">
                <a:ea typeface="ヒラギノ角ゴ Pro W3" pitchFamily="-84" charset="-128"/>
              </a:rPr>
              <a:t>磅</a:t>
            </a:r>
            <a:r>
              <a:rPr lang="en-US" altLang="en-US" sz="2200" dirty="0">
                <a:ea typeface="ヒラギノ角ゴ Pro W3" pitchFamily="-84" charset="-128"/>
              </a:rPr>
              <a:t>  and   </a:t>
            </a:r>
            <a:r>
              <a:rPr lang="en-US" altLang="en-US" sz="2200" i="1" dirty="0" err="1">
                <a:ea typeface="ヒラギノ角ゴ Pro W3" pitchFamily="-84" charset="-128"/>
              </a:rPr>
              <a:t>a</a:t>
            </a:r>
            <a:r>
              <a:rPr lang="en-US" altLang="en-US" sz="2200" i="1" baseline="-25000" dirty="0" err="1">
                <a:ea typeface="ヒラギノ角ゴ Pro W3" pitchFamily="-84" charset="-128"/>
              </a:rPr>
              <a:t>LW</a:t>
            </a:r>
            <a:r>
              <a:rPr lang="en-US" altLang="en-US" sz="2200" dirty="0">
                <a:ea typeface="ヒラギノ角ゴ Pro W3" pitchFamily="-84" charset="-128"/>
              </a:rPr>
              <a:t>  = 2 </a:t>
            </a:r>
            <a:r>
              <a:rPr lang="zh-CN" altLang="en-US" sz="2200" dirty="0">
                <a:ea typeface="ヒラギノ角ゴ Pro W3" pitchFamily="-84" charset="-128"/>
              </a:rPr>
              <a:t>小时</a:t>
            </a:r>
            <a:r>
              <a:rPr lang="en-US" altLang="en-US" sz="2200" dirty="0">
                <a:ea typeface="ヒラギノ角ゴ Pro W3" pitchFamily="-84" charset="-128"/>
              </a:rPr>
              <a:t>/</a:t>
            </a:r>
            <a:r>
              <a:rPr lang="zh-CN" altLang="en-US" sz="2200" dirty="0">
                <a:ea typeface="ヒラギノ角ゴ Pro W3" pitchFamily="-84" charset="-128"/>
              </a:rPr>
              <a:t>加仑</a:t>
            </a:r>
            <a:endParaRPr lang="en-US" altLang="en-US" sz="2200" dirty="0">
              <a:ea typeface="ヒラギノ角ゴ Pro W3" pitchFamily="-84" charset="-128"/>
            </a:endParaRPr>
          </a:p>
          <a:p>
            <a:pPr marL="0" indent="0">
              <a:spcBef>
                <a:spcPts val="0"/>
              </a:spcBef>
              <a:buNone/>
            </a:pPr>
            <a:r>
              <a:rPr lang="en-US" altLang="en-US" sz="2200" i="1" dirty="0">
                <a:ea typeface="ヒラギノ角ゴ Pro W3" pitchFamily="-84" charset="-128"/>
              </a:rPr>
              <a:t>                  a*</a:t>
            </a:r>
            <a:r>
              <a:rPr lang="en-US" altLang="en-US" sz="2200" i="1" baseline="-25000" dirty="0">
                <a:ea typeface="ヒラギノ角ゴ Pro W3" pitchFamily="-84" charset="-128"/>
              </a:rPr>
              <a:t>LC</a:t>
            </a:r>
            <a:r>
              <a:rPr lang="en-US" altLang="en-US" sz="2200" baseline="-25000" dirty="0">
                <a:ea typeface="ヒラギノ角ゴ Pro W3" pitchFamily="-84" charset="-128"/>
              </a:rPr>
              <a:t> </a:t>
            </a:r>
            <a:r>
              <a:rPr lang="en-US" altLang="en-US" sz="2200" dirty="0">
                <a:ea typeface="ヒラギノ角ゴ Pro W3" pitchFamily="-84" charset="-128"/>
              </a:rPr>
              <a:t>= 6</a:t>
            </a:r>
            <a:r>
              <a:rPr lang="zh-CN" altLang="en-US" sz="2200" dirty="0">
                <a:ea typeface="ヒラギノ角ゴ Pro W3" pitchFamily="-84" charset="-128"/>
              </a:rPr>
              <a:t>小时</a:t>
            </a:r>
            <a:r>
              <a:rPr lang="en-US" altLang="en-US" sz="2200" dirty="0">
                <a:ea typeface="ヒラギノ角ゴ Pro W3" pitchFamily="-84" charset="-128"/>
              </a:rPr>
              <a:t>/</a:t>
            </a:r>
            <a:r>
              <a:rPr lang="zh-CN" altLang="en-US" sz="2200" dirty="0">
                <a:ea typeface="ヒラギノ角ゴ Pro W3" pitchFamily="-84" charset="-128"/>
              </a:rPr>
              <a:t>磅            </a:t>
            </a:r>
            <a:r>
              <a:rPr lang="en-US" altLang="en-US" sz="2200" i="1" dirty="0">
                <a:ea typeface="ヒラギノ角ゴ Pro W3" pitchFamily="-84" charset="-128"/>
              </a:rPr>
              <a:t>a*</a:t>
            </a:r>
            <a:r>
              <a:rPr lang="en-US" altLang="en-US" sz="2200" i="1" baseline="-25000" dirty="0">
                <a:ea typeface="ヒラギノ角ゴ Pro W3" pitchFamily="-84" charset="-128"/>
              </a:rPr>
              <a:t>LW</a:t>
            </a:r>
            <a:r>
              <a:rPr lang="en-US" altLang="en-US" sz="2200" dirty="0">
                <a:ea typeface="ヒラギノ角ゴ Pro W3" pitchFamily="-84" charset="-128"/>
              </a:rPr>
              <a:t> = 3</a:t>
            </a:r>
            <a:r>
              <a:rPr lang="zh-CN" altLang="en-US" sz="2200" dirty="0">
                <a:ea typeface="ヒラギノ角ゴ Pro W3" pitchFamily="-84" charset="-128"/>
              </a:rPr>
              <a:t>小时</a:t>
            </a:r>
            <a:r>
              <a:rPr lang="en-US" altLang="en-US" sz="2200" dirty="0">
                <a:ea typeface="ヒラギノ角ゴ Pro W3" pitchFamily="-84" charset="-128"/>
              </a:rPr>
              <a:t>/</a:t>
            </a:r>
            <a:r>
              <a:rPr lang="zh-CN" altLang="en-US" sz="2200" dirty="0">
                <a:ea typeface="ヒラギノ角ゴ Pro W3" pitchFamily="-84" charset="-128"/>
              </a:rPr>
              <a:t>加仑</a:t>
            </a:r>
            <a:endParaRPr lang="en-US" altLang="en-US" sz="2200" dirty="0">
              <a:ea typeface="ヒラギノ角ゴ Pro W3" pitchFamily="-84" charset="-128"/>
            </a:endParaRPr>
          </a:p>
          <a:p>
            <a:pPr marL="0" indent="0">
              <a:spcBef>
                <a:spcPts val="0"/>
              </a:spcBef>
              <a:buNone/>
            </a:pPr>
            <a:r>
              <a:rPr lang="en-US" altLang="en-US" sz="2200" i="1" dirty="0">
                <a:ea typeface="ヒラギノ角ゴ Pro W3" pitchFamily="-84" charset="-128"/>
              </a:rPr>
              <a:t>                   P</a:t>
            </a:r>
            <a:r>
              <a:rPr lang="en-US" altLang="en-US" sz="2200" i="1" baseline="-25000" dirty="0">
                <a:ea typeface="ヒラギノ角ゴ Pro W3" pitchFamily="-84" charset="-128"/>
              </a:rPr>
              <a:t>C</a:t>
            </a:r>
            <a:r>
              <a:rPr lang="en-US" altLang="en-US" sz="2200" baseline="-25000" dirty="0">
                <a:ea typeface="ヒラギノ角ゴ Pro W3" pitchFamily="-84" charset="-128"/>
              </a:rPr>
              <a:t> </a:t>
            </a:r>
            <a:r>
              <a:rPr lang="en-US" altLang="en-US" sz="2200" dirty="0">
                <a:ea typeface="ヒラギノ角ゴ Pro W3" pitchFamily="-84" charset="-128"/>
              </a:rPr>
              <a:t> = $12/</a:t>
            </a:r>
            <a:r>
              <a:rPr lang="zh-CN" altLang="en-US" sz="2200" dirty="0">
                <a:ea typeface="ヒラギノ角ゴ Pro W3" pitchFamily="-84" charset="-128"/>
              </a:rPr>
              <a:t>磅</a:t>
            </a:r>
            <a:r>
              <a:rPr lang="en-US" altLang="en-US" sz="2200" dirty="0">
                <a:ea typeface="ヒラギノ角ゴ Pro W3" pitchFamily="-84" charset="-128"/>
              </a:rPr>
              <a:t>       and    </a:t>
            </a:r>
            <a:r>
              <a:rPr lang="en-US" altLang="en-US" sz="2200" i="1" dirty="0">
                <a:ea typeface="ヒラギノ角ゴ Pro W3" pitchFamily="-84" charset="-128"/>
              </a:rPr>
              <a:t>P</a:t>
            </a:r>
            <a:r>
              <a:rPr lang="en-US" altLang="en-US" sz="2200" i="1" baseline="-25000" dirty="0">
                <a:ea typeface="ヒラギノ角ゴ Pro W3" pitchFamily="-84" charset="-128"/>
              </a:rPr>
              <a:t>W</a:t>
            </a:r>
            <a:r>
              <a:rPr lang="en-US" altLang="en-US" sz="2200" dirty="0">
                <a:ea typeface="ヒラギノ角ゴ Pro W3" pitchFamily="-84" charset="-128"/>
              </a:rPr>
              <a:t> = $12/</a:t>
            </a:r>
            <a:r>
              <a:rPr lang="zh-CN" altLang="en-US" sz="2200" dirty="0">
                <a:ea typeface="ヒラギノ角ゴ Pro W3" pitchFamily="-84" charset="-128"/>
              </a:rPr>
              <a:t>加仑</a:t>
            </a:r>
            <a:endParaRPr lang="en-US" altLang="en-US" sz="2200" dirty="0">
              <a:ea typeface="ヒラギノ角ゴ Pro W3" pitchFamily="-84" charset="-128"/>
            </a:endParaRPr>
          </a:p>
          <a:p>
            <a:pPr>
              <a:lnSpc>
                <a:spcPct val="150000"/>
              </a:lnSpc>
              <a:spcBef>
                <a:spcPts val="1200"/>
              </a:spcBef>
            </a:pPr>
            <a:r>
              <a:rPr lang="zh-CN" altLang="en-US" sz="2200" dirty="0">
                <a:latin typeface="+mn-ea"/>
              </a:rPr>
              <a:t>由于本国工人在贸易后专门从事奶酪生产，他们的小时工资将是</a:t>
            </a:r>
            <a:endParaRPr lang="en-US" altLang="en-US" sz="2200" dirty="0">
              <a:latin typeface="+mn-ea"/>
            </a:endParaRPr>
          </a:p>
          <a:p>
            <a:pPr marL="0" indent="0">
              <a:lnSpc>
                <a:spcPct val="150000"/>
              </a:lnSpc>
              <a:spcBef>
                <a:spcPts val="1200"/>
              </a:spcBef>
              <a:buNone/>
            </a:pPr>
            <a:r>
              <a:rPr lang="en-US" altLang="zh-CN" sz="2400" dirty="0"/>
              <a:t>      (1/</a:t>
            </a:r>
            <a:r>
              <a:rPr lang="en-US" altLang="zh-CN" sz="2400" i="1" dirty="0" err="1"/>
              <a:t>a</a:t>
            </a:r>
            <a:r>
              <a:rPr lang="en-US" altLang="zh-CN" sz="2400" i="1" baseline="-25000" dirty="0" err="1"/>
              <a:t>LC</a:t>
            </a:r>
            <a:r>
              <a:rPr lang="en-US" altLang="zh-CN" sz="2400" dirty="0"/>
              <a:t>) </a:t>
            </a:r>
            <a:r>
              <a:rPr lang="en-US" altLang="zh-CN" sz="2400" i="1" dirty="0"/>
              <a:t>P</a:t>
            </a:r>
            <a:r>
              <a:rPr lang="en-US" altLang="zh-CN" sz="2400" i="1" baseline="-25000" dirty="0"/>
              <a:t>C </a:t>
            </a:r>
            <a:r>
              <a:rPr lang="en-US" altLang="zh-CN" sz="2400" dirty="0"/>
              <a:t>  =                               $/hour </a:t>
            </a:r>
            <a:endParaRPr lang="en-US" sz="2400" dirty="0"/>
          </a:p>
        </p:txBody>
      </p:sp>
      <p:sp>
        <p:nvSpPr>
          <p:cNvPr id="7" name="Content Placeholder 6"/>
          <p:cNvSpPr>
            <a:spLocks noGrp="1"/>
          </p:cNvSpPr>
          <p:nvPr>
            <p:ph idx="13"/>
          </p:nvPr>
        </p:nvSpPr>
        <p:spPr>
          <a:xfrm>
            <a:off x="441200" y="3895010"/>
            <a:ext cx="8379271" cy="1477312"/>
          </a:xfrm>
        </p:spPr>
        <p:txBody>
          <a:bodyPr/>
          <a:lstStyle/>
          <a:p>
            <a:pPr>
              <a:lnSpc>
                <a:spcPct val="150000"/>
              </a:lnSpc>
            </a:pPr>
            <a:r>
              <a:rPr lang="zh-CN" altLang="en-US" sz="2200" dirty="0">
                <a:latin typeface="+mn-ea"/>
              </a:rPr>
              <a:t>由于外国工人专门从事贸易后的葡萄酒生产，他们的小时工资将是</a:t>
            </a:r>
            <a:endParaRPr lang="en-US" altLang="en-US" sz="2200" dirty="0">
              <a:latin typeface="+mn-ea"/>
            </a:endParaRPr>
          </a:p>
          <a:p>
            <a:pPr marL="0" indent="0">
              <a:lnSpc>
                <a:spcPct val="150000"/>
              </a:lnSpc>
              <a:buNone/>
            </a:pPr>
            <a:r>
              <a:rPr lang="en-US" altLang="zh-CN" sz="2400" dirty="0"/>
              <a:t>     (1/</a:t>
            </a:r>
            <a:r>
              <a:rPr lang="en-US" altLang="zh-CN" sz="2400" i="1" dirty="0"/>
              <a:t>a*</a:t>
            </a:r>
            <a:r>
              <a:rPr lang="en-US" altLang="zh-CN" sz="2400" i="1" baseline="-25000" dirty="0"/>
              <a:t>LW</a:t>
            </a:r>
            <a:r>
              <a:rPr lang="en-US" altLang="zh-CN" sz="2400" dirty="0"/>
              <a:t>) </a:t>
            </a:r>
            <a:r>
              <a:rPr lang="en-US" altLang="zh-CN" sz="2400" i="1" dirty="0"/>
              <a:t>P</a:t>
            </a:r>
            <a:r>
              <a:rPr lang="en-US" altLang="zh-CN" sz="2400" i="1" baseline="-25000" dirty="0"/>
              <a:t>W </a:t>
            </a:r>
            <a:r>
              <a:rPr lang="en-US" altLang="zh-CN" sz="2400" dirty="0"/>
              <a:t>  =                               $/hour </a:t>
            </a:r>
          </a:p>
          <a:p>
            <a:pPr marL="0" indent="0">
              <a:lnSpc>
                <a:spcPct val="150000"/>
              </a:lnSpc>
              <a:buNone/>
            </a:pPr>
            <a:r>
              <a:rPr lang="en-US" altLang="zh-CN" sz="2400" dirty="0"/>
              <a:t> </a:t>
            </a:r>
            <a:endParaRPr lang="en-US" sz="2400" dirty="0"/>
          </a:p>
        </p:txBody>
      </p:sp>
      <p:sp>
        <p:nvSpPr>
          <p:cNvPr id="10" name="Content Placeholder 9"/>
          <p:cNvSpPr>
            <a:spLocks noGrp="1"/>
          </p:cNvSpPr>
          <p:nvPr>
            <p:ph idx="14"/>
          </p:nvPr>
        </p:nvSpPr>
        <p:spPr>
          <a:xfrm>
            <a:off x="422945" y="5560015"/>
            <a:ext cx="4365079" cy="419202"/>
          </a:xfrm>
        </p:spPr>
        <p:txBody>
          <a:bodyPr/>
          <a:lstStyle/>
          <a:p>
            <a:r>
              <a:rPr lang="zh-CN" altLang="en-US" sz="2200" dirty="0">
                <a:latin typeface="+mn-ea"/>
              </a:rPr>
              <a:t>因此，本国工人的相对工资为</a:t>
            </a:r>
            <a:endParaRPr lang="en-US" sz="2200" dirty="0">
              <a:latin typeface="+mn-ea"/>
            </a:endParaRPr>
          </a:p>
        </p:txBody>
      </p:sp>
      <p:graphicFrame>
        <p:nvGraphicFramePr>
          <p:cNvPr id="12" name="Object 4"/>
          <p:cNvGraphicFramePr>
            <a:graphicFrameLocks noChangeAspect="1"/>
          </p:cNvGraphicFramePr>
          <p:nvPr>
            <p:extLst>
              <p:ext uri="{D42A27DB-BD31-4B8C-83A1-F6EECF244321}">
                <p14:modId xmlns:p14="http://schemas.microsoft.com/office/powerpoint/2010/main" val="968944447"/>
              </p:ext>
            </p:extLst>
          </p:nvPr>
        </p:nvGraphicFramePr>
        <p:xfrm>
          <a:off x="2843808" y="3017125"/>
          <a:ext cx="2232248" cy="823749"/>
        </p:xfrm>
        <a:graphic>
          <a:graphicData uri="http://schemas.openxmlformats.org/presentationml/2006/ole">
            <mc:AlternateContent xmlns:mc="http://schemas.openxmlformats.org/markup-compatibility/2006">
              <mc:Choice xmlns:v="urn:schemas-microsoft-com:vml" Requires="v">
                <p:oleObj spid="_x0000_s10262" name="Equation" r:id="rId3" imgW="1130040" imgH="444240" progId="">
                  <p:embed/>
                </p:oleObj>
              </mc:Choice>
              <mc:Fallback>
                <p:oleObj name="Equation" r:id="rId3" imgW="1130040" imgH="444240" progId="">
                  <p:embed/>
                  <p:pic>
                    <p:nvPicPr>
                      <p:cNvPr id="0" name="Picture 3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017125"/>
                        <a:ext cx="2232248" cy="823749"/>
                      </a:xfrm>
                      <a:prstGeom prst="rect">
                        <a:avLst/>
                      </a:prstGeom>
                      <a:noFill/>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1678851594"/>
              </p:ext>
            </p:extLst>
          </p:nvPr>
        </p:nvGraphicFramePr>
        <p:xfrm>
          <a:off x="3059832" y="4501905"/>
          <a:ext cx="2165350" cy="823913"/>
        </p:xfrm>
        <a:graphic>
          <a:graphicData uri="http://schemas.openxmlformats.org/presentationml/2006/ole">
            <mc:AlternateContent xmlns:mc="http://schemas.openxmlformats.org/markup-compatibility/2006">
              <mc:Choice xmlns:v="urn:schemas-microsoft-com:vml" Requires="v">
                <p:oleObj spid="_x0000_s10263" name="Equation" r:id="rId5" imgW="1168200" imgH="444240" progId="">
                  <p:embed/>
                </p:oleObj>
              </mc:Choice>
              <mc:Fallback>
                <p:oleObj name="Equation" r:id="rId5" imgW="1168200" imgH="444240" progId="">
                  <p:embed/>
                  <p:pic>
                    <p:nvPicPr>
                      <p:cNvPr id="0" name="Picture 3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4501905"/>
                        <a:ext cx="216535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0"/>
          <p:cNvGraphicFramePr>
            <a:graphicFrameLocks noChangeAspect="1"/>
          </p:cNvGraphicFramePr>
          <p:nvPr>
            <p:extLst>
              <p:ext uri="{D42A27DB-BD31-4B8C-83A1-F6EECF244321}">
                <p14:modId xmlns:p14="http://schemas.microsoft.com/office/powerpoint/2010/main" val="663033502"/>
              </p:ext>
            </p:extLst>
          </p:nvPr>
        </p:nvGraphicFramePr>
        <p:xfrm>
          <a:off x="4427984" y="5393378"/>
          <a:ext cx="1035050" cy="752475"/>
        </p:xfrm>
        <a:graphic>
          <a:graphicData uri="http://schemas.openxmlformats.org/presentationml/2006/ole">
            <mc:AlternateContent xmlns:mc="http://schemas.openxmlformats.org/markup-compatibility/2006">
              <mc:Choice xmlns:v="urn:schemas-microsoft-com:vml" Requires="v">
                <p:oleObj spid="_x0000_s10264" name="Equation" r:id="rId7" imgW="558720" imgH="406080" progId="">
                  <p:embed/>
                </p:oleObj>
              </mc:Choice>
              <mc:Fallback>
                <p:oleObj name="Equation" r:id="rId7" imgW="558720" imgH="406080" progId="">
                  <p:embed/>
                  <p:pic>
                    <p:nvPicPr>
                      <p:cNvPr id="0" name="Picture 3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984" y="5393378"/>
                        <a:ext cx="103505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 name="直接连接符 4"/>
          <p:cNvCxnSpPr>
            <a:cxnSpLocks/>
          </p:cNvCxnSpPr>
          <p:nvPr/>
        </p:nvCxnSpPr>
        <p:spPr>
          <a:xfrm>
            <a:off x="1907704" y="1628800"/>
            <a:ext cx="158417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p:cNvCxnSpPr>
          <p:nvPr/>
        </p:nvCxnSpPr>
        <p:spPr>
          <a:xfrm>
            <a:off x="4788024" y="1988840"/>
            <a:ext cx="20162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11560" y="1283887"/>
            <a:ext cx="8075240" cy="10649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Tree>
    <p:extLst>
      <p:ext uri="{BB962C8B-B14F-4D97-AF65-F5344CB8AC3E}">
        <p14:creationId xmlns:p14="http://schemas.microsoft.com/office/powerpoint/2010/main" val="358477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65356"/>
          </a:xfrm>
        </p:spPr>
        <p:txBody>
          <a:bodyPr/>
          <a:lstStyle/>
          <a:p>
            <a:r>
              <a:rPr lang="zh-CN" altLang="en-US" sz="3600" dirty="0">
                <a:latin typeface="+mn-ea"/>
                <a:ea typeface="+mn-ea"/>
              </a:rPr>
              <a:t>相对工资</a:t>
            </a:r>
            <a:r>
              <a:rPr lang="en-US" altLang="en-US" sz="2000" b="0" dirty="0">
                <a:ea typeface="ヒラギノ角ゴ Pro W3" pitchFamily="-84" charset="-128"/>
              </a:rPr>
              <a:t>(3 of 3)</a:t>
            </a:r>
            <a:endParaRPr lang="en-US" sz="2000" b="0" dirty="0"/>
          </a:p>
        </p:txBody>
      </p:sp>
      <p:sp>
        <p:nvSpPr>
          <p:cNvPr id="4" name="Content Placeholder 3"/>
          <p:cNvSpPr>
            <a:spLocks noGrp="1"/>
          </p:cNvSpPr>
          <p:nvPr>
            <p:ph idx="1"/>
          </p:nvPr>
        </p:nvSpPr>
        <p:spPr>
          <a:xfrm>
            <a:off x="457200" y="1283887"/>
            <a:ext cx="8229600" cy="2486437"/>
          </a:xfrm>
        </p:spPr>
        <p:txBody>
          <a:bodyPr/>
          <a:lstStyle/>
          <a:p>
            <a:pPr>
              <a:spcBef>
                <a:spcPts val="0"/>
              </a:spcBef>
            </a:pPr>
            <a:r>
              <a:rPr lang="zh-CN" altLang="en-US" sz="2200" dirty="0">
                <a:ea typeface="ヒラギノ角ゴ Pro W3" pitchFamily="-84" charset="-128"/>
              </a:rPr>
              <a:t>假定 </a:t>
            </a:r>
            <a:r>
              <a:rPr lang="en-US" altLang="en-US" sz="2200" dirty="0">
                <a:ea typeface="ヒラギノ角ゴ Pro W3" pitchFamily="-84" charset="-128"/>
              </a:rPr>
              <a:t>       </a:t>
            </a:r>
            <a:r>
              <a:rPr lang="en-US" altLang="en-US" sz="2200" i="1" dirty="0" err="1">
                <a:ea typeface="ヒラギノ角ゴ Pro W3" pitchFamily="-84" charset="-128"/>
              </a:rPr>
              <a:t>a</a:t>
            </a:r>
            <a:r>
              <a:rPr lang="en-US" altLang="en-US" sz="2200" i="1" baseline="-25000" dirty="0" err="1">
                <a:ea typeface="ヒラギノ角ゴ Pro W3" pitchFamily="-84" charset="-128"/>
              </a:rPr>
              <a:t>LC</a:t>
            </a:r>
            <a:r>
              <a:rPr lang="en-US" altLang="en-US" sz="2200" baseline="-25000" dirty="0">
                <a:ea typeface="ヒラギノ角ゴ Pro W3" pitchFamily="-84" charset="-128"/>
              </a:rPr>
              <a:t> </a:t>
            </a:r>
            <a:r>
              <a:rPr lang="en-US" altLang="en-US" sz="2200" dirty="0">
                <a:ea typeface="ヒラギノ角ゴ Pro W3" pitchFamily="-84" charset="-128"/>
              </a:rPr>
              <a:t> = 1 </a:t>
            </a:r>
            <a:r>
              <a:rPr lang="zh-CN" altLang="en-US" sz="2200" dirty="0">
                <a:ea typeface="ヒラギノ角ゴ Pro W3" pitchFamily="-84" charset="-128"/>
              </a:rPr>
              <a:t>小时</a:t>
            </a:r>
            <a:r>
              <a:rPr lang="en-US" altLang="en-US" sz="2200" dirty="0">
                <a:ea typeface="ヒラギノ角ゴ Pro W3" pitchFamily="-84" charset="-128"/>
              </a:rPr>
              <a:t>/</a:t>
            </a:r>
            <a:r>
              <a:rPr lang="zh-CN" altLang="en-US" sz="2200" dirty="0">
                <a:ea typeface="ヒラギノ角ゴ Pro W3" pitchFamily="-84" charset="-128"/>
              </a:rPr>
              <a:t>磅</a:t>
            </a:r>
            <a:r>
              <a:rPr lang="en-US" altLang="en-US" sz="2200" dirty="0">
                <a:ea typeface="ヒラギノ角ゴ Pro W3" pitchFamily="-84" charset="-128"/>
              </a:rPr>
              <a:t>  and   </a:t>
            </a:r>
            <a:r>
              <a:rPr lang="en-US" altLang="en-US" sz="2200" i="1" dirty="0" err="1">
                <a:ea typeface="ヒラギノ角ゴ Pro W3" pitchFamily="-84" charset="-128"/>
              </a:rPr>
              <a:t>a</a:t>
            </a:r>
            <a:r>
              <a:rPr lang="en-US" altLang="en-US" sz="2200" i="1" baseline="-25000" dirty="0" err="1">
                <a:ea typeface="ヒラギノ角ゴ Pro W3" pitchFamily="-84" charset="-128"/>
              </a:rPr>
              <a:t>LW</a:t>
            </a:r>
            <a:r>
              <a:rPr lang="en-US" altLang="en-US" sz="2200" dirty="0">
                <a:ea typeface="ヒラギノ角ゴ Pro W3" pitchFamily="-84" charset="-128"/>
              </a:rPr>
              <a:t>  = 2 </a:t>
            </a:r>
            <a:r>
              <a:rPr lang="zh-CN" altLang="en-US" sz="2200" dirty="0">
                <a:ea typeface="ヒラギノ角ゴ Pro W3" pitchFamily="-84" charset="-128"/>
              </a:rPr>
              <a:t>小时</a:t>
            </a:r>
            <a:r>
              <a:rPr lang="en-US" altLang="en-US" sz="2200" dirty="0">
                <a:ea typeface="ヒラギノ角ゴ Pro W3" pitchFamily="-84" charset="-128"/>
              </a:rPr>
              <a:t>/</a:t>
            </a:r>
            <a:r>
              <a:rPr lang="zh-CN" altLang="en-US" sz="2200" dirty="0">
                <a:ea typeface="ヒラギノ角ゴ Pro W3" pitchFamily="-84" charset="-128"/>
              </a:rPr>
              <a:t>加仑</a:t>
            </a:r>
            <a:endParaRPr lang="en-US" altLang="en-US" sz="2200" dirty="0">
              <a:ea typeface="ヒラギノ角ゴ Pro W3" pitchFamily="-84" charset="-128"/>
            </a:endParaRPr>
          </a:p>
          <a:p>
            <a:pPr marL="0" indent="0">
              <a:spcBef>
                <a:spcPts val="0"/>
              </a:spcBef>
              <a:buNone/>
            </a:pPr>
            <a:r>
              <a:rPr lang="en-US" altLang="en-US" sz="2200" i="1" dirty="0">
                <a:ea typeface="ヒラギノ角ゴ Pro W3" pitchFamily="-84" charset="-128"/>
              </a:rPr>
              <a:t>                  a*</a:t>
            </a:r>
            <a:r>
              <a:rPr lang="en-US" altLang="en-US" sz="2200" i="1" baseline="-25000" dirty="0">
                <a:ea typeface="ヒラギノ角ゴ Pro W3" pitchFamily="-84" charset="-128"/>
              </a:rPr>
              <a:t>LC</a:t>
            </a:r>
            <a:r>
              <a:rPr lang="en-US" altLang="en-US" sz="2200" baseline="-25000" dirty="0">
                <a:ea typeface="ヒラギノ角ゴ Pro W3" pitchFamily="-84" charset="-128"/>
              </a:rPr>
              <a:t> </a:t>
            </a:r>
            <a:r>
              <a:rPr lang="en-US" altLang="en-US" sz="2200" dirty="0">
                <a:ea typeface="ヒラギノ角ゴ Pro W3" pitchFamily="-84" charset="-128"/>
              </a:rPr>
              <a:t>= 6</a:t>
            </a:r>
            <a:r>
              <a:rPr lang="zh-CN" altLang="en-US" sz="2200" dirty="0">
                <a:ea typeface="ヒラギノ角ゴ Pro W3" pitchFamily="-84" charset="-128"/>
              </a:rPr>
              <a:t>小时</a:t>
            </a:r>
            <a:r>
              <a:rPr lang="en-US" altLang="en-US" sz="2200" dirty="0">
                <a:ea typeface="ヒラギノ角ゴ Pro W3" pitchFamily="-84" charset="-128"/>
              </a:rPr>
              <a:t>/</a:t>
            </a:r>
            <a:r>
              <a:rPr lang="zh-CN" altLang="en-US" sz="2200" dirty="0">
                <a:ea typeface="ヒラギノ角ゴ Pro W3" pitchFamily="-84" charset="-128"/>
              </a:rPr>
              <a:t>磅            </a:t>
            </a:r>
            <a:r>
              <a:rPr lang="en-US" altLang="en-US" sz="2200" i="1" dirty="0">
                <a:ea typeface="ヒラギノ角ゴ Pro W3" pitchFamily="-84" charset="-128"/>
              </a:rPr>
              <a:t>a*</a:t>
            </a:r>
            <a:r>
              <a:rPr lang="en-US" altLang="en-US" sz="2200" i="1" baseline="-25000" dirty="0">
                <a:ea typeface="ヒラギノ角ゴ Pro W3" pitchFamily="-84" charset="-128"/>
              </a:rPr>
              <a:t>LW</a:t>
            </a:r>
            <a:r>
              <a:rPr lang="en-US" altLang="en-US" sz="2200" dirty="0">
                <a:ea typeface="ヒラギノ角ゴ Pro W3" pitchFamily="-84" charset="-128"/>
              </a:rPr>
              <a:t> = 3</a:t>
            </a:r>
            <a:r>
              <a:rPr lang="zh-CN" altLang="en-US" sz="2200" dirty="0">
                <a:ea typeface="ヒラギノ角ゴ Pro W3" pitchFamily="-84" charset="-128"/>
              </a:rPr>
              <a:t>小时</a:t>
            </a:r>
            <a:r>
              <a:rPr lang="en-US" altLang="en-US" sz="2200" dirty="0">
                <a:ea typeface="ヒラギノ角ゴ Pro W3" pitchFamily="-84" charset="-128"/>
              </a:rPr>
              <a:t>/</a:t>
            </a:r>
            <a:r>
              <a:rPr lang="zh-CN" altLang="en-US" sz="2200" dirty="0">
                <a:ea typeface="ヒラギノ角ゴ Pro W3" pitchFamily="-84" charset="-128"/>
              </a:rPr>
              <a:t>加仑</a:t>
            </a:r>
            <a:endParaRPr lang="en-US" altLang="en-US" sz="2200" dirty="0">
              <a:ea typeface="ヒラギノ角ゴ Pro W3" pitchFamily="-84" charset="-128"/>
            </a:endParaRPr>
          </a:p>
          <a:p>
            <a:pPr marL="0" indent="0">
              <a:spcBef>
                <a:spcPts val="0"/>
              </a:spcBef>
              <a:buNone/>
            </a:pPr>
            <a:r>
              <a:rPr lang="en-US" altLang="en-US" sz="2200" i="1" dirty="0">
                <a:ea typeface="ヒラギノ角ゴ Pro W3" pitchFamily="-84" charset="-128"/>
              </a:rPr>
              <a:t>                   P</a:t>
            </a:r>
            <a:r>
              <a:rPr lang="en-US" altLang="en-US" sz="2200" i="1" baseline="-25000" dirty="0">
                <a:ea typeface="ヒラギノ角ゴ Pro W3" pitchFamily="-84" charset="-128"/>
              </a:rPr>
              <a:t>C</a:t>
            </a:r>
            <a:r>
              <a:rPr lang="en-US" altLang="en-US" sz="2200" baseline="-25000" dirty="0">
                <a:ea typeface="ヒラギノ角ゴ Pro W3" pitchFamily="-84" charset="-128"/>
              </a:rPr>
              <a:t> </a:t>
            </a:r>
            <a:r>
              <a:rPr lang="en-US" altLang="en-US" sz="2200" dirty="0">
                <a:ea typeface="ヒラギノ角ゴ Pro W3" pitchFamily="-84" charset="-128"/>
              </a:rPr>
              <a:t> = $12/</a:t>
            </a:r>
            <a:r>
              <a:rPr lang="zh-CN" altLang="en-US" sz="2200" dirty="0">
                <a:ea typeface="ヒラギノ角ゴ Pro W3" pitchFamily="-84" charset="-128"/>
              </a:rPr>
              <a:t>磅</a:t>
            </a:r>
            <a:r>
              <a:rPr lang="en-US" altLang="en-US" sz="2200" dirty="0">
                <a:ea typeface="ヒラギノ角ゴ Pro W3" pitchFamily="-84" charset="-128"/>
              </a:rPr>
              <a:t>       and    </a:t>
            </a:r>
            <a:r>
              <a:rPr lang="en-US" altLang="en-US" sz="2200" i="1" dirty="0">
                <a:ea typeface="ヒラギノ角ゴ Pro W3" pitchFamily="-84" charset="-128"/>
              </a:rPr>
              <a:t>P</a:t>
            </a:r>
            <a:r>
              <a:rPr lang="en-US" altLang="en-US" sz="2200" i="1" baseline="-25000" dirty="0">
                <a:ea typeface="ヒラギノ角ゴ Pro W3" pitchFamily="-84" charset="-128"/>
              </a:rPr>
              <a:t>W</a:t>
            </a:r>
            <a:r>
              <a:rPr lang="en-US" altLang="en-US" sz="2200" dirty="0">
                <a:ea typeface="ヒラギノ角ゴ Pro W3" pitchFamily="-84" charset="-128"/>
              </a:rPr>
              <a:t> = $12/</a:t>
            </a:r>
            <a:r>
              <a:rPr lang="zh-CN" altLang="en-US" sz="2200" dirty="0">
                <a:ea typeface="ヒラギノ角ゴ Pro W3" pitchFamily="-84" charset="-128"/>
              </a:rPr>
              <a:t>加仑</a:t>
            </a:r>
            <a:endParaRPr lang="en-US" altLang="en-US" sz="2200" dirty="0">
              <a:ea typeface="ヒラギノ角ゴ Pro W3" pitchFamily="-84" charset="-128"/>
            </a:endParaRPr>
          </a:p>
        </p:txBody>
      </p:sp>
      <p:sp>
        <p:nvSpPr>
          <p:cNvPr id="3" name="内容占位符 2"/>
          <p:cNvSpPr>
            <a:spLocks noGrp="1"/>
          </p:cNvSpPr>
          <p:nvPr>
            <p:ph idx="13"/>
          </p:nvPr>
        </p:nvSpPr>
        <p:spPr>
          <a:xfrm>
            <a:off x="344370" y="2527104"/>
            <a:ext cx="8609620" cy="3926232"/>
          </a:xfrm>
        </p:spPr>
        <p:txBody>
          <a:bodyPr/>
          <a:lstStyle/>
          <a:p>
            <a:pPr>
              <a:spcBef>
                <a:spcPts val="600"/>
              </a:spcBef>
            </a:pPr>
            <a:r>
              <a:rPr lang="zh-CN" altLang="en-US" sz="2400" i="1" dirty="0">
                <a:solidFill>
                  <a:srgbClr val="001581"/>
                </a:solidFill>
              </a:rPr>
              <a:t>相对工资处于两个行业生产率比率之间。</a:t>
            </a:r>
            <a:endParaRPr lang="en-US" altLang="zh-CN" sz="2400" i="1" dirty="0">
              <a:solidFill>
                <a:srgbClr val="001581"/>
              </a:solidFill>
            </a:endParaRPr>
          </a:p>
          <a:p>
            <a:pPr lvl="1"/>
            <a:r>
              <a:rPr lang="zh-CN" altLang="en-US" sz="2000" dirty="0"/>
              <a:t>本国的奶酪产量为外国的</a:t>
            </a:r>
            <a:r>
              <a:rPr lang="en-US" altLang="zh-CN" sz="2000" dirty="0"/>
              <a:t>6/1=6</a:t>
            </a:r>
            <a:r>
              <a:rPr lang="zh-CN" altLang="en-US" sz="2000" dirty="0"/>
              <a:t>倍，但葡萄酒产量仅为外国的</a:t>
            </a:r>
            <a:r>
              <a:rPr lang="en-US" altLang="zh-CN" sz="2000" dirty="0"/>
              <a:t>3/2=1.5</a:t>
            </a:r>
            <a:r>
              <a:rPr lang="zh-CN" altLang="en-US" sz="2000" dirty="0"/>
              <a:t>倍。</a:t>
            </a:r>
            <a:endParaRPr lang="en-US" altLang="zh-CN" sz="2000" dirty="0"/>
          </a:p>
          <a:p>
            <a:pPr lvl="1"/>
            <a:r>
              <a:rPr lang="zh-CN" altLang="en-US" sz="2000" dirty="0"/>
              <a:t>母国的工资率是外国的</a:t>
            </a:r>
            <a:r>
              <a:rPr lang="en-US" altLang="zh-CN" sz="2000" dirty="0"/>
              <a:t>3</a:t>
            </a:r>
            <a:r>
              <a:rPr lang="zh-CN" altLang="en-US" sz="2000" dirty="0"/>
              <a:t>倍。</a:t>
            </a:r>
            <a:endParaRPr lang="en-US" altLang="zh-CN" sz="2000" dirty="0"/>
          </a:p>
          <a:p>
            <a:pPr>
              <a:spcBef>
                <a:spcPts val="600"/>
              </a:spcBef>
            </a:pPr>
            <a:r>
              <a:rPr lang="zh-CN" altLang="en-US" sz="2400" dirty="0"/>
              <a:t>这些关系意味着本国在两个行业的生产方面都具有成本优势。</a:t>
            </a:r>
            <a:endParaRPr lang="en-US" altLang="zh-CN" sz="2400" dirty="0"/>
          </a:p>
          <a:p>
            <a:pPr lvl="1"/>
            <a:r>
              <a:rPr lang="zh-CN" altLang="en-US" sz="2000" dirty="0"/>
              <a:t>高工资的成本可以被高生产率所抵消。</a:t>
            </a:r>
            <a:endParaRPr lang="en-US" altLang="zh-CN" sz="2000" dirty="0"/>
          </a:p>
          <a:p>
            <a:pPr lvl="1"/>
            <a:r>
              <a:rPr lang="zh-CN" altLang="en-US" sz="2000" dirty="0"/>
              <a:t>低生产率的成本可以被低工资所抵消。</a:t>
            </a:r>
            <a:endParaRPr lang="zh-CN" altLang="en-US" sz="2400" dirty="0"/>
          </a:p>
        </p:txBody>
      </p:sp>
      <p:cxnSp>
        <p:nvCxnSpPr>
          <p:cNvPr id="5" name="直接连接符 4"/>
          <p:cNvCxnSpPr/>
          <p:nvPr/>
        </p:nvCxnSpPr>
        <p:spPr>
          <a:xfrm>
            <a:off x="1763688" y="1628800"/>
            <a:ext cx="21602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72000" y="1988840"/>
            <a:ext cx="253327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11560" y="1283887"/>
            <a:ext cx="8075240" cy="10649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Tree>
    <p:extLst>
      <p:ext uri="{BB962C8B-B14F-4D97-AF65-F5344CB8AC3E}">
        <p14:creationId xmlns:p14="http://schemas.microsoft.com/office/powerpoint/2010/main" val="2683783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93348"/>
          </a:xfrm>
        </p:spPr>
        <p:txBody>
          <a:bodyPr/>
          <a:lstStyle/>
          <a:p>
            <a:r>
              <a:rPr lang="zh-CN" altLang="en-US" sz="3600" i="1" dirty="0">
                <a:solidFill>
                  <a:srgbClr val="96008F"/>
                </a:solidFill>
                <a:latin typeface="+mn-ea"/>
                <a:ea typeface="+mn-ea"/>
              </a:rPr>
              <a:t>工资反映劳动生产率吗</a:t>
            </a:r>
            <a:r>
              <a:rPr lang="en-US" altLang="en-US" sz="3600" i="1" dirty="0">
                <a:solidFill>
                  <a:srgbClr val="96008F"/>
                </a:solidFill>
                <a:latin typeface="+mn-ea"/>
                <a:ea typeface="+mn-ea"/>
              </a:rPr>
              <a:t>? </a:t>
            </a:r>
            <a:endParaRPr lang="en-US" sz="2000" b="0" i="1" dirty="0">
              <a:solidFill>
                <a:srgbClr val="96008F"/>
              </a:solidFill>
              <a:latin typeface="+mn-ea"/>
              <a:ea typeface="+mn-ea"/>
            </a:endParaRPr>
          </a:p>
        </p:txBody>
      </p:sp>
      <p:sp>
        <p:nvSpPr>
          <p:cNvPr id="3" name="Content Placeholder 2"/>
          <p:cNvSpPr>
            <a:spLocks noGrp="1"/>
          </p:cNvSpPr>
          <p:nvPr>
            <p:ph idx="1"/>
          </p:nvPr>
        </p:nvSpPr>
        <p:spPr>
          <a:xfrm>
            <a:off x="5042279" y="1772816"/>
            <a:ext cx="3644521" cy="4392488"/>
          </a:xfrm>
        </p:spPr>
        <p:txBody>
          <a:bodyPr/>
          <a:lstStyle/>
          <a:p>
            <a:r>
              <a:rPr lang="zh-CN" altLang="en-US" sz="2400" dirty="0">
                <a:latin typeface="+mn-ea"/>
              </a:rPr>
              <a:t>证据表明，低工资与低生产率有关。</a:t>
            </a:r>
            <a:endParaRPr lang="en-US" altLang="en-US" sz="2400" dirty="0">
              <a:latin typeface="+mn-ea"/>
            </a:endParaRPr>
          </a:p>
          <a:p>
            <a:pPr lvl="1"/>
            <a:r>
              <a:rPr lang="zh-CN" altLang="en-US" sz="2000" dirty="0">
                <a:latin typeface="+mn-ea"/>
              </a:rPr>
              <a:t>大多数国家相对于美国的工资与相对于美国的生产率相似。</a:t>
            </a:r>
            <a:endParaRPr lang="en-US" altLang="zh-CN" sz="2000" dirty="0">
              <a:latin typeface="+mn-ea"/>
            </a:endParaRPr>
          </a:p>
          <a:p>
            <a:pPr lvl="1"/>
            <a:r>
              <a:rPr lang="en-US" altLang="en-US" sz="2000" dirty="0">
                <a:latin typeface="+mn-ea"/>
                <a:ea typeface="ヒラギノ角ゴ Pro W3" pitchFamily="-84" charset="-128"/>
              </a:rPr>
              <a:t>2011</a:t>
            </a:r>
            <a:r>
              <a:rPr lang="zh-CN" altLang="en-US" sz="2000" dirty="0">
                <a:latin typeface="+mn-ea"/>
                <a:ea typeface="ヒラギノ角ゴ Pro W3" pitchFamily="-84" charset="-128"/>
              </a:rPr>
              <a:t>年数据</a:t>
            </a:r>
            <a:endParaRPr lang="en-US" altLang="en-US" sz="2000" dirty="0">
              <a:ea typeface="ヒラギノ角ゴ Pro W3" pitchFamily="-84" charset="-128"/>
            </a:endParaRPr>
          </a:p>
          <a:p>
            <a:r>
              <a:rPr lang="zh-CN" altLang="en-US" sz="2400" dirty="0">
                <a:latin typeface="+mn-ea"/>
              </a:rPr>
              <a:t>其他证据表明，工资随着生产率的提高而提高。 </a:t>
            </a:r>
            <a:endParaRPr lang="en-US" altLang="zh-CN" sz="2400" dirty="0">
              <a:latin typeface="+mn-ea"/>
            </a:endParaRPr>
          </a:p>
          <a:p>
            <a:pPr lvl="1"/>
            <a:r>
              <a:rPr lang="en-US" altLang="zh-CN" sz="2000" dirty="0">
                <a:latin typeface="+mn-ea"/>
                <a:sym typeface="Wingdings" panose="05000000000000000000" pitchFamily="2" charset="2"/>
              </a:rPr>
              <a:t> </a:t>
            </a:r>
            <a:r>
              <a:rPr lang="zh-CN" altLang="en-US" sz="2000" dirty="0">
                <a:latin typeface="+mn-ea"/>
              </a:rPr>
              <a:t>一个国家的工资率与该国的生产率大致成正比</a:t>
            </a:r>
            <a:endParaRPr lang="en-US" sz="2400" dirty="0"/>
          </a:p>
        </p:txBody>
      </p:sp>
      <p:pic>
        <p:nvPicPr>
          <p:cNvPr id="4" name="Picture 3" descr="A scatter diagram plots hourly wage, as a percentage of U S, versus productivity, as a percentage of U S.  A line of best fit rises from (0, 0) through (120, 120). The Philippines, China, Mexico, and Brazil are clustered below point (20, 20). Korea and Japan are near the mid-point of the line, at approximately (50, 60). The U S is plotted on the line at (100, 100).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8" y="1196751"/>
            <a:ext cx="4696314" cy="5112569"/>
          </a:xfrm>
          <a:prstGeom prst="rect">
            <a:avLst/>
          </a:prstGeom>
        </p:spPr>
      </p:pic>
    </p:spTree>
    <p:extLst>
      <p:ext uri="{BB962C8B-B14F-4D97-AF65-F5344CB8AC3E}">
        <p14:creationId xmlns:p14="http://schemas.microsoft.com/office/powerpoint/2010/main" val="2601889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ea typeface="ヒラギノ角ゴ Pro W3" pitchFamily="-84" charset="-128"/>
              </a:rPr>
              <a:t>4. </a:t>
            </a:r>
            <a:r>
              <a:rPr lang="zh-CN" altLang="en-US" sz="3600" dirty="0">
                <a:latin typeface="+mn-ea"/>
                <a:ea typeface="+mn-ea"/>
              </a:rPr>
              <a:t>对比较优势的</a:t>
            </a:r>
            <a:r>
              <a:rPr lang="zh-CN" altLang="en-US" sz="3600" dirty="0">
                <a:solidFill>
                  <a:srgbClr val="FF0000"/>
                </a:solidFill>
              </a:rPr>
              <a:t>误解</a:t>
            </a:r>
            <a:r>
              <a:rPr lang="en-US" altLang="en-US" sz="3600" dirty="0">
                <a:ea typeface="ヒラギノ角ゴ Pro W3" pitchFamily="-84" charset="-128"/>
              </a:rPr>
              <a:t> </a:t>
            </a:r>
            <a:r>
              <a:rPr lang="en-US" altLang="en-US" sz="2000" b="0" dirty="0">
                <a:ea typeface="ヒラギノ角ゴ Pro W3" pitchFamily="-84" charset="-128"/>
              </a:rPr>
              <a:t>(1 of 3)</a:t>
            </a:r>
            <a:endParaRPr lang="en-US" sz="2000" b="0" dirty="0"/>
          </a:p>
        </p:txBody>
      </p:sp>
      <p:sp>
        <p:nvSpPr>
          <p:cNvPr id="3" name="Content Placeholder 2"/>
          <p:cNvSpPr>
            <a:spLocks noGrp="1"/>
          </p:cNvSpPr>
          <p:nvPr>
            <p:ph idx="1"/>
          </p:nvPr>
        </p:nvSpPr>
        <p:spPr>
          <a:xfrm>
            <a:off x="457200" y="1600200"/>
            <a:ext cx="8229600" cy="3962400"/>
          </a:xfrm>
        </p:spPr>
        <p:txBody>
          <a:bodyPr/>
          <a:lstStyle/>
          <a:p>
            <a:pPr marL="457200" indent="-457200">
              <a:spcBef>
                <a:spcPts val="0"/>
              </a:spcBef>
              <a:buFont typeface="+mj-ea"/>
              <a:buAutoNum type="circleNumDbPlain"/>
            </a:pPr>
            <a:r>
              <a:rPr lang="zh-CN" altLang="en-US" sz="2400" b="1" dirty="0">
                <a:latin typeface="+mn-ea"/>
              </a:rPr>
              <a:t>只有当一个国家的生产率高于外国时，自由贸易才是有益的。</a:t>
            </a:r>
            <a:endParaRPr lang="en-US" altLang="en-US" sz="2400" b="1" dirty="0">
              <a:latin typeface="+mn-ea"/>
            </a:endParaRPr>
          </a:p>
          <a:p>
            <a:pPr lvl="1"/>
            <a:r>
              <a:rPr lang="zh-CN" altLang="en-US" sz="2400" dirty="0">
                <a:latin typeface="+mn-ea"/>
              </a:rPr>
              <a:t>但即使是一个生产率低的国家，也可以通过避免国内生产的高成本而从自由贸易中获益。</a:t>
            </a:r>
            <a:endParaRPr lang="en-US" altLang="en-US" sz="2400" dirty="0">
              <a:ea typeface="ヒラギノ角ゴ Pro W3" pitchFamily="-84" charset="-128"/>
            </a:endParaRPr>
          </a:p>
          <a:p>
            <a:pPr lvl="1"/>
            <a:r>
              <a:rPr lang="zh-CN" altLang="en-US" sz="2400" dirty="0">
                <a:latin typeface="+mn-ea"/>
              </a:rPr>
              <a:t>高成本源于资源的低效使用。</a:t>
            </a:r>
            <a:endParaRPr lang="en-US" altLang="en-US" sz="2400" dirty="0">
              <a:ea typeface="ヒラギノ角ゴ Pro W3" pitchFamily="-84" charset="-128"/>
            </a:endParaRPr>
          </a:p>
          <a:p>
            <a:pPr lvl="1"/>
            <a:r>
              <a:rPr lang="zh-CN" altLang="en-US" sz="2400" dirty="0">
                <a:latin typeface="+mn-ea"/>
              </a:rPr>
              <a:t>自由贸易的好处并不取决于绝对优势，而是取决于相对优势：专注于最有效利用资源的行业。</a:t>
            </a:r>
            <a:endParaRPr lang="en-US" sz="2400" dirty="0"/>
          </a:p>
        </p:txBody>
      </p:sp>
    </p:spTree>
    <p:extLst>
      <p:ext uri="{BB962C8B-B14F-4D97-AF65-F5344CB8AC3E}">
        <p14:creationId xmlns:p14="http://schemas.microsoft.com/office/powerpoint/2010/main" val="868252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3962400"/>
          </a:xfrm>
        </p:spPr>
        <p:txBody>
          <a:bodyPr/>
          <a:lstStyle/>
          <a:p>
            <a:pPr marL="457200" indent="-457200">
              <a:spcBef>
                <a:spcPts val="0"/>
              </a:spcBef>
              <a:buFont typeface="+mj-ea"/>
              <a:buAutoNum type="circleNumDbPlain" startAt="2"/>
            </a:pPr>
            <a:r>
              <a:rPr lang="zh-CN" altLang="en-US" sz="2400" dirty="0">
                <a:latin typeface="+mn-ea"/>
              </a:rPr>
              <a:t>与低工资国家的自由贸易伤害了高工资国家。</a:t>
            </a:r>
            <a:endParaRPr lang="en-US" altLang="en-US" sz="2400" b="1" dirty="0">
              <a:ea typeface="ヒラギノ角ゴ Pro W3" pitchFamily="-84" charset="-128"/>
            </a:endParaRPr>
          </a:p>
          <a:p>
            <a:pPr lvl="1"/>
            <a:r>
              <a:rPr lang="zh-CN" altLang="en-US" sz="2400" dirty="0">
                <a:latin typeface="+mn-ea"/>
              </a:rPr>
              <a:t>虽然贸易可能会降低一些工人的工资，从而影响一个国家的收入分配，但贸易对消费者和其他工人有利。</a:t>
            </a:r>
            <a:endParaRPr lang="en-US" altLang="en-US" sz="2400" dirty="0">
              <a:ea typeface="ヒラギノ角ゴ Pro W3" pitchFamily="-84" charset="-128"/>
            </a:endParaRPr>
          </a:p>
          <a:p>
            <a:pPr lvl="1"/>
            <a:r>
              <a:rPr lang="zh-CN" altLang="en-US" sz="2400" dirty="0">
                <a:latin typeface="+mn-ea"/>
              </a:rPr>
              <a:t>消费者受益，因为他们可以更便宜地购买商品。</a:t>
            </a:r>
            <a:endParaRPr lang="en-US" altLang="en-US" sz="2400" dirty="0">
              <a:ea typeface="ヒラギノ角ゴ Pro W3" pitchFamily="-84" charset="-128"/>
            </a:endParaRPr>
          </a:p>
          <a:p>
            <a:pPr lvl="1"/>
            <a:r>
              <a:rPr lang="zh-CN" altLang="en-US" sz="2400" dirty="0">
                <a:latin typeface="+mn-ea"/>
              </a:rPr>
              <a:t>生产者</a:t>
            </a:r>
            <a:r>
              <a:rPr lang="en-US" altLang="zh-CN" sz="2400" dirty="0">
                <a:latin typeface="+mn-ea"/>
              </a:rPr>
              <a:t>/</a:t>
            </a:r>
            <a:r>
              <a:rPr lang="zh-CN" altLang="en-US" sz="2400" dirty="0">
                <a:latin typeface="+mn-ea"/>
              </a:rPr>
              <a:t>工人通过在更有效地利用资源的行业赚取更高的收入而受益，从而使他们能够赚取更高价格和工资。</a:t>
            </a:r>
            <a:endParaRPr lang="en-US" altLang="en-US" sz="2400" dirty="0">
              <a:latin typeface="+mn-ea"/>
            </a:endParaRPr>
          </a:p>
        </p:txBody>
      </p:sp>
      <p:sp>
        <p:nvSpPr>
          <p:cNvPr id="7" name="Title 1">
            <a:extLst>
              <a:ext uri="{FF2B5EF4-FFF2-40B4-BE49-F238E27FC236}">
                <a16:creationId xmlns:a16="http://schemas.microsoft.com/office/drawing/2014/main" id="{3C0960CD-10EC-735F-0CEF-51860BE0880E}"/>
              </a:ext>
            </a:extLst>
          </p:cNvPr>
          <p:cNvSpPr>
            <a:spLocks noGrp="1"/>
          </p:cNvSpPr>
          <p:nvPr>
            <p:ph type="title"/>
          </p:nvPr>
        </p:nvSpPr>
        <p:spPr>
          <a:xfrm>
            <a:off x="457200" y="215372"/>
            <a:ext cx="8229600" cy="1097280"/>
          </a:xfrm>
        </p:spPr>
        <p:txBody>
          <a:bodyPr/>
          <a:lstStyle/>
          <a:p>
            <a:r>
              <a:rPr lang="en-US" altLang="en-US" sz="3600" dirty="0">
                <a:ea typeface="ヒラギノ角ゴ Pro W3" pitchFamily="-84" charset="-128"/>
              </a:rPr>
              <a:t>4. </a:t>
            </a:r>
            <a:r>
              <a:rPr lang="zh-CN" altLang="en-US" sz="3600" dirty="0">
                <a:latin typeface="+mn-ea"/>
                <a:ea typeface="+mn-ea"/>
              </a:rPr>
              <a:t>对比较优势的</a:t>
            </a:r>
            <a:r>
              <a:rPr lang="zh-CN" altLang="en-US" sz="3600" dirty="0">
                <a:solidFill>
                  <a:srgbClr val="FF0000"/>
                </a:solidFill>
              </a:rPr>
              <a:t>误解</a:t>
            </a:r>
            <a:r>
              <a:rPr lang="en-US" altLang="en-US" sz="3600" dirty="0">
                <a:ea typeface="ヒラギノ角ゴ Pro W3" pitchFamily="-84" charset="-128"/>
              </a:rPr>
              <a:t> </a:t>
            </a:r>
            <a:r>
              <a:rPr lang="en-US" altLang="en-US" sz="2000" b="0" dirty="0">
                <a:ea typeface="ヒラギノ角ゴ Pro W3" pitchFamily="-84" charset="-128"/>
              </a:rPr>
              <a:t>(2 of 3)</a:t>
            </a:r>
            <a:endParaRPr lang="en-US" sz="2000" b="0" dirty="0"/>
          </a:p>
        </p:txBody>
      </p:sp>
    </p:spTree>
    <p:extLst>
      <p:ext uri="{BB962C8B-B14F-4D97-AF65-F5344CB8AC3E}">
        <p14:creationId xmlns:p14="http://schemas.microsoft.com/office/powerpoint/2010/main" val="940383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pPr marL="457200" indent="-457200">
              <a:spcBef>
                <a:spcPts val="0"/>
              </a:spcBef>
              <a:buFont typeface="+mj-ea"/>
              <a:buAutoNum type="circleNumDbPlain" startAt="3"/>
            </a:pPr>
            <a:r>
              <a:rPr lang="zh-CN" altLang="en-US" sz="2400" b="1" dirty="0">
                <a:latin typeface="+mn-ea"/>
              </a:rPr>
              <a:t>如果一个国家的工人比其他国家工人的工资低，那么贸易就会使得这个国家受到剥削并使其福利恶化。</a:t>
            </a:r>
            <a:endParaRPr lang="en-US" altLang="en-US" sz="2400" b="1" dirty="0">
              <a:ea typeface="ヒラギノ角ゴ Pro W3" pitchFamily="-84" charset="-128"/>
            </a:endParaRPr>
          </a:p>
          <a:p>
            <a:pPr marL="740664" lvl="1" indent="-283464"/>
            <a:r>
              <a:rPr lang="zh-CN" altLang="en-US" sz="2400" dirty="0">
                <a:latin typeface="+mn-ea"/>
              </a:rPr>
              <a:t>尽管与西方标准相比，一些国家的劳动标准还不够高，但无论有没有贸易，它们都是如此。</a:t>
            </a:r>
            <a:endParaRPr lang="en-US" altLang="en-US" sz="2400" dirty="0">
              <a:ea typeface="ヒラギノ角ゴ Pro W3" pitchFamily="-84" charset="-128"/>
            </a:endParaRPr>
          </a:p>
          <a:p>
            <a:pPr marL="740664" lvl="1" indent="-283464"/>
            <a:r>
              <a:rPr lang="zh-CN" altLang="en-US" sz="2400" dirty="0">
                <a:latin typeface="+mn-ea"/>
              </a:rPr>
              <a:t>高工资和安全劳动是否可以替代贸易？如果没有出口生产，可能会导致更严重的贫困和剥削。</a:t>
            </a:r>
            <a:endParaRPr lang="en-US" altLang="zh-CN" sz="2400" dirty="0">
              <a:latin typeface="+mn-ea"/>
            </a:endParaRPr>
          </a:p>
          <a:p>
            <a:pPr marL="740664" lvl="1" indent="-283464"/>
            <a:r>
              <a:rPr lang="zh-CN" altLang="en-US" sz="2400" dirty="0">
                <a:latin typeface="+mn-ea"/>
              </a:rPr>
              <a:t>消费者可以获得廉价（高效）生产的商品，从而从自由贸易中受益。</a:t>
            </a:r>
            <a:endParaRPr lang="en-US" altLang="zh-CN" sz="2400" dirty="0">
              <a:latin typeface="+mn-ea"/>
            </a:endParaRPr>
          </a:p>
          <a:p>
            <a:pPr marL="740664" lvl="1" indent="-283464"/>
            <a:r>
              <a:rPr lang="zh-CN" altLang="en-US" sz="2400" dirty="0">
                <a:latin typeface="+mn-ea"/>
              </a:rPr>
              <a:t>与替代方案相比，生产者</a:t>
            </a:r>
            <a:r>
              <a:rPr lang="en-US" altLang="zh-CN" sz="2400" dirty="0">
                <a:latin typeface="+mn-ea"/>
              </a:rPr>
              <a:t>/</a:t>
            </a:r>
            <a:r>
              <a:rPr lang="zh-CN" altLang="en-US" sz="2400" dirty="0">
                <a:latin typeface="+mn-ea"/>
              </a:rPr>
              <a:t>工人从更高的利润</a:t>
            </a:r>
            <a:r>
              <a:rPr lang="en-US" altLang="zh-CN" sz="2400" dirty="0">
                <a:latin typeface="+mn-ea"/>
              </a:rPr>
              <a:t>/</a:t>
            </a:r>
            <a:r>
              <a:rPr lang="zh-CN" altLang="en-US" sz="2400" dirty="0">
                <a:latin typeface="+mn-ea"/>
              </a:rPr>
              <a:t>工资中获益。</a:t>
            </a:r>
            <a:endParaRPr lang="en-US" altLang="en-US" sz="2400" dirty="0">
              <a:latin typeface="+mn-ea"/>
            </a:endParaRPr>
          </a:p>
        </p:txBody>
      </p:sp>
      <p:sp>
        <p:nvSpPr>
          <p:cNvPr id="6" name="Title 1">
            <a:extLst>
              <a:ext uri="{FF2B5EF4-FFF2-40B4-BE49-F238E27FC236}">
                <a16:creationId xmlns:a16="http://schemas.microsoft.com/office/drawing/2014/main" id="{F3E00333-74E9-C40B-6276-7C32EB6C6BE8}"/>
              </a:ext>
            </a:extLst>
          </p:cNvPr>
          <p:cNvSpPr>
            <a:spLocks noGrp="1"/>
          </p:cNvSpPr>
          <p:nvPr>
            <p:ph type="title"/>
          </p:nvPr>
        </p:nvSpPr>
        <p:spPr>
          <a:xfrm>
            <a:off x="457200" y="215372"/>
            <a:ext cx="8229600" cy="1097280"/>
          </a:xfrm>
        </p:spPr>
        <p:txBody>
          <a:bodyPr/>
          <a:lstStyle/>
          <a:p>
            <a:r>
              <a:rPr lang="en-US" altLang="en-US" sz="3600" dirty="0">
                <a:ea typeface="ヒラギノ角ゴ Pro W3" pitchFamily="-84" charset="-128"/>
              </a:rPr>
              <a:t>4. </a:t>
            </a:r>
            <a:r>
              <a:rPr lang="zh-CN" altLang="en-US" sz="3600" dirty="0">
                <a:latin typeface="+mn-ea"/>
                <a:ea typeface="+mn-ea"/>
              </a:rPr>
              <a:t>对比较优势的</a:t>
            </a:r>
            <a:r>
              <a:rPr lang="zh-CN" altLang="en-US" sz="3600" dirty="0">
                <a:solidFill>
                  <a:srgbClr val="FF0000"/>
                </a:solidFill>
              </a:rPr>
              <a:t>误解</a:t>
            </a:r>
            <a:r>
              <a:rPr lang="en-US" altLang="en-US" sz="3600" dirty="0">
                <a:ea typeface="ヒラギノ角ゴ Pro W3" pitchFamily="-84" charset="-128"/>
              </a:rPr>
              <a:t> </a:t>
            </a:r>
            <a:r>
              <a:rPr lang="en-US" altLang="en-US" sz="2000" b="0" dirty="0">
                <a:ea typeface="ヒラギノ角ゴ Pro W3" pitchFamily="-84" charset="-128"/>
              </a:rPr>
              <a:t>(3 of 3)</a:t>
            </a:r>
            <a:endParaRPr lang="en-US" sz="2000" b="0" dirty="0"/>
          </a:p>
        </p:txBody>
      </p:sp>
    </p:spTree>
    <p:extLst>
      <p:ext uri="{BB962C8B-B14F-4D97-AF65-F5344CB8AC3E}">
        <p14:creationId xmlns:p14="http://schemas.microsoft.com/office/powerpoint/2010/main" val="3647730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15372"/>
            <a:ext cx="8640960" cy="765356"/>
          </a:xfrm>
        </p:spPr>
        <p:txBody>
          <a:bodyPr/>
          <a:lstStyle/>
          <a:p>
            <a:r>
              <a:rPr lang="en-US" altLang="en-US" sz="3200" dirty="0">
                <a:ea typeface="ヒラギノ角ゴ Pro W3" pitchFamily="-84" charset="-128"/>
              </a:rPr>
              <a:t>5.</a:t>
            </a:r>
            <a:r>
              <a:rPr lang="zh-CN" altLang="en-US" sz="3200" dirty="0">
                <a:latin typeface="+mn-ea"/>
                <a:ea typeface="+mn-ea"/>
              </a:rPr>
              <a:t>多种产品模型中的比较优势</a:t>
            </a:r>
            <a:r>
              <a:rPr lang="en-US" altLang="en-US" sz="2000" b="0" dirty="0">
                <a:ea typeface="ヒラギノ角ゴ Pro W3" pitchFamily="-84" charset="-128"/>
              </a:rPr>
              <a:t>(1 of 3)</a:t>
            </a:r>
            <a:endParaRPr lang="en-US" sz="2000" b="0" dirty="0"/>
          </a:p>
        </p:txBody>
      </p:sp>
      <p:sp>
        <p:nvSpPr>
          <p:cNvPr id="3" name="Content Placeholder 2"/>
          <p:cNvSpPr>
            <a:spLocks noGrp="1"/>
          </p:cNvSpPr>
          <p:nvPr>
            <p:ph idx="1"/>
          </p:nvPr>
        </p:nvSpPr>
        <p:spPr>
          <a:xfrm>
            <a:off x="457200" y="1268760"/>
            <a:ext cx="8435280" cy="3227040"/>
          </a:xfrm>
        </p:spPr>
        <p:txBody>
          <a:bodyPr/>
          <a:lstStyle/>
          <a:p>
            <a:r>
              <a:rPr lang="zh-CN" altLang="en-US" sz="2400" dirty="0"/>
              <a:t>假定一共生产</a:t>
            </a:r>
            <a:r>
              <a:rPr lang="en-US" altLang="en-US" sz="2400" i="1" dirty="0"/>
              <a:t>N</a:t>
            </a:r>
            <a:r>
              <a:rPr lang="en-US" altLang="en-US" sz="2400" dirty="0"/>
              <a:t> </a:t>
            </a:r>
            <a:r>
              <a:rPr lang="zh-CN" altLang="en-US" sz="2400" dirty="0"/>
              <a:t>种产品，编号为</a:t>
            </a:r>
            <a:r>
              <a:rPr lang="en-US" altLang="en-US" sz="2400" dirty="0"/>
              <a:t> </a:t>
            </a:r>
            <a:r>
              <a:rPr lang="en-US" altLang="en-US" sz="2400" i="1" dirty="0">
                <a:ea typeface="ヒラギノ角ゴ Pro W3" pitchFamily="-84" charset="-128"/>
              </a:rPr>
              <a:t>i = </a:t>
            </a:r>
            <a:r>
              <a:rPr lang="en-US" altLang="en-US" sz="2400" dirty="0">
                <a:ea typeface="ヒラギノ角ゴ Pro W3" pitchFamily="-84" charset="-128"/>
              </a:rPr>
              <a:t>1,2,…</a:t>
            </a:r>
            <a:r>
              <a:rPr lang="en-US" altLang="en-US" sz="2400" i="1" dirty="0">
                <a:ea typeface="ヒラギノ角ゴ Pro W3" pitchFamily="-84" charset="-128"/>
              </a:rPr>
              <a:t>N</a:t>
            </a:r>
            <a:r>
              <a:rPr lang="en-US" altLang="en-US" sz="2400" dirty="0">
                <a:ea typeface="ヒラギノ角ゴ Pro W3" pitchFamily="-84" charset="-128"/>
              </a:rPr>
              <a:t>.</a:t>
            </a:r>
          </a:p>
          <a:p>
            <a:r>
              <a:rPr lang="zh-CN" altLang="en-US" sz="2400" dirty="0"/>
              <a:t>本国对商品</a:t>
            </a:r>
            <a:r>
              <a:rPr lang="en-US" altLang="ja-JP" sz="2400" i="1" dirty="0" err="1"/>
              <a:t>i</a:t>
            </a:r>
            <a:r>
              <a:rPr lang="zh-CN" altLang="en-US" sz="2400" dirty="0"/>
              <a:t> 的单位产品劳动投入为</a:t>
            </a:r>
            <a:r>
              <a:rPr lang="en-US" altLang="ja-JP" sz="2400" i="1" dirty="0" err="1"/>
              <a:t>a</a:t>
            </a:r>
            <a:r>
              <a:rPr lang="en-US" altLang="ja-JP" sz="2400" i="1" baseline="-25000" dirty="0" err="1"/>
              <a:t>Li</a:t>
            </a:r>
            <a:r>
              <a:rPr lang="en-US" altLang="ja-JP" sz="2400" dirty="0"/>
              <a:t>, </a:t>
            </a:r>
            <a:r>
              <a:rPr lang="zh-CN" altLang="en-US" sz="2400" dirty="0"/>
              <a:t>外国则为</a:t>
            </a:r>
            <a:r>
              <a:rPr lang="en-US" altLang="ja-JP" sz="2400" i="1" dirty="0"/>
              <a:t>a</a:t>
            </a:r>
            <a:r>
              <a:rPr lang="en-US" altLang="ja-JP" sz="2400" i="1" baseline="30000" dirty="0"/>
              <a:t>*</a:t>
            </a:r>
            <a:r>
              <a:rPr lang="en-US" altLang="ja-JP" sz="2400" i="1" baseline="-25000" dirty="0"/>
              <a:t>Li</a:t>
            </a:r>
            <a:r>
              <a:rPr lang="en-US" altLang="ja-JP" sz="2400" dirty="0"/>
              <a:t>.</a:t>
            </a:r>
          </a:p>
          <a:p>
            <a:r>
              <a:rPr lang="zh-CN" altLang="en-US" sz="2400" i="1" dirty="0">
                <a:solidFill>
                  <a:srgbClr val="FF0000"/>
                </a:solidFill>
              </a:rPr>
              <a:t>商品总是在能最便宜地生产它们的地方生产</a:t>
            </a:r>
          </a:p>
          <a:p>
            <a:endParaRPr lang="en-US" altLang="en-US" sz="2400" i="1" dirty="0">
              <a:solidFill>
                <a:srgbClr val="FF0000"/>
              </a:solidFill>
              <a:ea typeface="ヒラギノ角ゴ Pro W3" pitchFamily="-84" charset="-128"/>
            </a:endParaRPr>
          </a:p>
        </p:txBody>
      </p:sp>
    </p:spTree>
    <p:extLst>
      <p:ext uri="{BB962C8B-B14F-4D97-AF65-F5344CB8AC3E}">
        <p14:creationId xmlns:p14="http://schemas.microsoft.com/office/powerpoint/2010/main" val="3773551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51520" y="215372"/>
            <a:ext cx="8640960" cy="765356"/>
          </a:xfrm>
        </p:spPr>
        <p:txBody>
          <a:bodyPr/>
          <a:lstStyle/>
          <a:p>
            <a:r>
              <a:rPr lang="en-US" altLang="en-US" sz="3200" dirty="0">
                <a:ea typeface="ヒラギノ角ゴ Pro W3" pitchFamily="-84" charset="-128"/>
              </a:rPr>
              <a:t>5.</a:t>
            </a:r>
            <a:r>
              <a:rPr lang="zh-CN" altLang="en-US" sz="3200" dirty="0">
                <a:latin typeface="+mn-ea"/>
                <a:ea typeface="+mn-ea"/>
              </a:rPr>
              <a:t>多种产品模型中的比较优势</a:t>
            </a:r>
            <a:r>
              <a:rPr lang="en-US" altLang="en-US" sz="2000" b="0" dirty="0">
                <a:ea typeface="ヒラギノ角ゴ Pro W3" pitchFamily="-84" charset="-128"/>
              </a:rPr>
              <a:t>(2 of 3)</a:t>
            </a:r>
            <a:endParaRPr lang="en-US" sz="2000" b="0" dirty="0"/>
          </a:p>
        </p:txBody>
      </p:sp>
      <p:sp>
        <p:nvSpPr>
          <p:cNvPr id="4" name="Content Placeholder 16"/>
          <p:cNvSpPr>
            <a:spLocks noGrp="1"/>
          </p:cNvSpPr>
          <p:nvPr>
            <p:ph idx="1"/>
          </p:nvPr>
        </p:nvSpPr>
        <p:spPr>
          <a:xfrm>
            <a:off x="457200" y="1600201"/>
            <a:ext cx="8229600" cy="1600199"/>
          </a:xfrm>
        </p:spPr>
        <p:txBody>
          <a:bodyPr/>
          <a:lstStyle/>
          <a:p>
            <a:pPr>
              <a:lnSpc>
                <a:spcPct val="120000"/>
              </a:lnSpc>
              <a:spcBef>
                <a:spcPts val="600"/>
              </a:spcBef>
              <a:spcAft>
                <a:spcPts val="600"/>
              </a:spcAft>
            </a:pPr>
            <a:r>
              <a:rPr lang="en-US" altLang="en-US" sz="2400" i="1" dirty="0">
                <a:latin typeface="+mn-ea"/>
              </a:rPr>
              <a:t>w</a:t>
            </a:r>
            <a:r>
              <a:rPr lang="zh-CN" altLang="en-US" sz="2400" dirty="0">
                <a:latin typeface="+mn-ea"/>
              </a:rPr>
              <a:t>代表本国的工资率，</a:t>
            </a:r>
            <a:r>
              <a:rPr lang="en-US" altLang="en-US" sz="2400" i="1" dirty="0">
                <a:latin typeface="+mn-ea"/>
              </a:rPr>
              <a:t>w</a:t>
            </a:r>
            <a:r>
              <a:rPr lang="en-US" altLang="en-US" sz="2400" i="1" baseline="30000" dirty="0">
                <a:latin typeface="+mn-ea"/>
              </a:rPr>
              <a:t>*</a:t>
            </a:r>
            <a:r>
              <a:rPr lang="zh-CN" altLang="en-US" sz="2400" dirty="0">
                <a:latin typeface="+mn-ea"/>
              </a:rPr>
              <a:t>代表外国的工资率</a:t>
            </a:r>
            <a:endParaRPr lang="en-US" altLang="en-US" sz="2400" dirty="0">
              <a:latin typeface="+mn-ea"/>
            </a:endParaRPr>
          </a:p>
          <a:p>
            <a:pPr lvl="1">
              <a:lnSpc>
                <a:spcPct val="120000"/>
              </a:lnSpc>
              <a:spcAft>
                <a:spcPts val="600"/>
              </a:spcAft>
            </a:pPr>
            <a:r>
              <a:rPr lang="zh-CN" altLang="en-US" sz="2400" dirty="0"/>
              <a:t>如果</a:t>
            </a:r>
            <a:r>
              <a:rPr lang="en-US" altLang="en-US" sz="2400" dirty="0"/>
              <a:t> </a:t>
            </a:r>
            <a:r>
              <a:rPr lang="en-US" altLang="en-US" sz="2400" i="1" dirty="0"/>
              <a:t>wa</a:t>
            </a:r>
            <a:r>
              <a:rPr lang="en-US" altLang="en-US" sz="2400" i="1" baseline="-25000" dirty="0"/>
              <a:t>L1</a:t>
            </a:r>
            <a:r>
              <a:rPr lang="en-US" altLang="en-US" sz="2400" dirty="0"/>
              <a:t> &lt; </a:t>
            </a:r>
            <a:r>
              <a:rPr lang="en-US" altLang="en-US" sz="2400" i="1" dirty="0"/>
              <a:t>w</a:t>
            </a:r>
            <a:r>
              <a:rPr lang="en-US" altLang="en-US" sz="2400" i="1" baseline="30000" dirty="0"/>
              <a:t>*</a:t>
            </a:r>
            <a:r>
              <a:rPr lang="en-US" altLang="en-US" sz="2400" i="1" dirty="0"/>
              <a:t>a</a:t>
            </a:r>
            <a:r>
              <a:rPr lang="en-US" altLang="en-US" sz="2400" i="1" baseline="30000" dirty="0"/>
              <a:t>*</a:t>
            </a:r>
            <a:r>
              <a:rPr lang="en-US" altLang="en-US" sz="2400" i="1" baseline="-25000" dirty="0"/>
              <a:t>L1</a:t>
            </a:r>
            <a:r>
              <a:rPr lang="en-US" altLang="en-US" sz="2400" i="1" dirty="0"/>
              <a:t> </a:t>
            </a:r>
            <a:r>
              <a:rPr lang="zh-CN" altLang="en-US" sz="2400" dirty="0"/>
              <a:t>，那么只有本国生产产品</a:t>
            </a:r>
            <a:r>
              <a:rPr lang="en-US" altLang="zh-CN" sz="2400" dirty="0"/>
              <a:t>1</a:t>
            </a:r>
            <a:r>
              <a:rPr lang="zh-CN" altLang="en-US" sz="2400" dirty="0"/>
              <a:t>，因为那里的工资总额较少。</a:t>
            </a:r>
            <a:endParaRPr lang="en-US" altLang="en-US" sz="2400" dirty="0"/>
          </a:p>
        </p:txBody>
      </p:sp>
      <p:sp>
        <p:nvSpPr>
          <p:cNvPr id="18" name="Content Placeholder 17"/>
          <p:cNvSpPr>
            <a:spLocks noGrp="1"/>
          </p:cNvSpPr>
          <p:nvPr>
            <p:ph idx="13"/>
          </p:nvPr>
        </p:nvSpPr>
        <p:spPr>
          <a:xfrm>
            <a:off x="457200" y="3478566"/>
            <a:ext cx="2895600" cy="381000"/>
          </a:xfrm>
        </p:spPr>
        <p:txBody>
          <a:bodyPr/>
          <a:lstStyle/>
          <a:p>
            <a:pPr lvl="1"/>
            <a:r>
              <a:rPr lang="zh-CN" altLang="en-US" sz="2400" dirty="0">
                <a:latin typeface="+mn-ea"/>
              </a:rPr>
              <a:t>或等效地</a:t>
            </a:r>
            <a:r>
              <a:rPr lang="en-US" altLang="en-US" sz="2400" dirty="0">
                <a:latin typeface="+mn-ea"/>
              </a:rPr>
              <a:t>,</a:t>
            </a:r>
            <a:endParaRPr lang="en-US" sz="2400" dirty="0">
              <a:latin typeface="+mn-ea"/>
            </a:endParaRPr>
          </a:p>
        </p:txBody>
      </p:sp>
      <p:sp>
        <p:nvSpPr>
          <p:cNvPr id="20" name="Content Placeholder 19"/>
          <p:cNvSpPr>
            <a:spLocks noGrp="1"/>
          </p:cNvSpPr>
          <p:nvPr>
            <p:ph idx="15"/>
          </p:nvPr>
        </p:nvSpPr>
        <p:spPr>
          <a:xfrm>
            <a:off x="457200" y="4191000"/>
            <a:ext cx="8229600" cy="1143000"/>
          </a:xfrm>
        </p:spPr>
        <p:txBody>
          <a:bodyPr/>
          <a:lstStyle/>
          <a:p>
            <a:pPr marL="746125" lvl="1" indent="0">
              <a:buNone/>
            </a:pPr>
            <a:r>
              <a:rPr lang="zh-CN" altLang="en-US" sz="2400" dirty="0">
                <a:latin typeface="+mn-ea"/>
              </a:rPr>
              <a:t>如果一个国家生产商品的相对生产率高于相对工资，那么该商品将在该国生产。</a:t>
            </a:r>
            <a:endParaRPr lang="en-US" sz="2400" dirty="0">
              <a:latin typeface="+mn-ea"/>
            </a:endParaRPr>
          </a:p>
        </p:txBody>
      </p:sp>
      <p:graphicFrame>
        <p:nvGraphicFramePr>
          <p:cNvPr id="21" name="Object 20"/>
          <p:cNvGraphicFramePr>
            <a:graphicFrameLocks noChangeAspect="1"/>
          </p:cNvGraphicFramePr>
          <p:nvPr>
            <p:extLst>
              <p:ext uri="{D42A27DB-BD31-4B8C-83A1-F6EECF244321}">
                <p14:modId xmlns:p14="http://schemas.microsoft.com/office/powerpoint/2010/main" val="3755834897"/>
              </p:ext>
            </p:extLst>
          </p:nvPr>
        </p:nvGraphicFramePr>
        <p:xfrm>
          <a:off x="3394499" y="3288549"/>
          <a:ext cx="1464545" cy="840305"/>
        </p:xfrm>
        <a:graphic>
          <a:graphicData uri="http://schemas.openxmlformats.org/presentationml/2006/ole">
            <mc:AlternateContent xmlns:mc="http://schemas.openxmlformats.org/markup-compatibility/2006">
              <mc:Choice xmlns:v="urn:schemas-microsoft-com:vml" Requires="v">
                <p:oleObj spid="_x0000_s11272" name="Equation" r:id="rId3" imgW="774360" imgH="444240" progId="">
                  <p:embed/>
                </p:oleObj>
              </mc:Choice>
              <mc:Fallback>
                <p:oleObj name="Equation" r:id="rId3" imgW="774360" imgH="444240" progId="">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4499" y="3288549"/>
                        <a:ext cx="1464545" cy="840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57968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15372"/>
            <a:ext cx="8507288" cy="621340"/>
          </a:xfrm>
        </p:spPr>
        <p:txBody>
          <a:bodyPr/>
          <a:lstStyle/>
          <a:p>
            <a:r>
              <a:rPr lang="zh-CN" altLang="en-US" sz="2800" dirty="0">
                <a:latin typeface="+mn-ea"/>
                <a:ea typeface="+mn-ea"/>
              </a:rPr>
              <a:t>图</a:t>
            </a:r>
            <a:r>
              <a:rPr lang="en-US" altLang="en-US" sz="2800" dirty="0">
                <a:latin typeface="+mn-ea"/>
                <a:ea typeface="+mn-ea"/>
              </a:rPr>
              <a:t>3.2 </a:t>
            </a:r>
            <a:r>
              <a:rPr lang="zh-CN" altLang="en-US" sz="2800" dirty="0">
                <a:latin typeface="+mn-ea"/>
                <a:ea typeface="+mn-ea"/>
              </a:rPr>
              <a:t>本国和外国的单位产品劳动投入</a:t>
            </a:r>
            <a:endParaRPr lang="en-US" sz="2800" b="0" dirty="0">
              <a:latin typeface="+mn-ea"/>
              <a:ea typeface="+mn-ea"/>
            </a:endParaRPr>
          </a:p>
        </p:txBody>
      </p:sp>
      <p:graphicFrame>
        <p:nvGraphicFramePr>
          <p:cNvPr id="11" name="Table 2"/>
          <p:cNvGraphicFramePr>
            <a:graphicFrameLocks noGrp="1"/>
          </p:cNvGraphicFramePr>
          <p:nvPr>
            <p:ph idx="1"/>
            <p:extLst>
              <p:ext uri="{D42A27DB-BD31-4B8C-83A1-F6EECF244321}">
                <p14:modId xmlns:p14="http://schemas.microsoft.com/office/powerpoint/2010/main" val="3072226551"/>
              </p:ext>
            </p:extLst>
          </p:nvPr>
        </p:nvGraphicFramePr>
        <p:xfrm>
          <a:off x="457200" y="1416842"/>
          <a:ext cx="8229600" cy="3238780"/>
        </p:xfrm>
        <a:graphic>
          <a:graphicData uri="http://schemas.openxmlformats.org/drawingml/2006/table">
            <a:tbl>
              <a:tblPr firstRow="1">
                <a:tableStyleId>{3B4B98B0-60AC-42C2-AFA5-B58CD77FA1E5}</a:tableStyleId>
              </a:tblPr>
              <a:tblGrid>
                <a:gridCol w="1371600">
                  <a:extLst>
                    <a:ext uri="{9D8B030D-6E8A-4147-A177-3AD203B41FA5}">
                      <a16:colId xmlns:a16="http://schemas.microsoft.com/office/drawing/2014/main" val="20000"/>
                    </a:ext>
                  </a:extLst>
                </a:gridCol>
                <a:gridCol w="2095128">
                  <a:extLst>
                    <a:ext uri="{9D8B030D-6E8A-4147-A177-3AD203B41FA5}">
                      <a16:colId xmlns:a16="http://schemas.microsoft.com/office/drawing/2014/main" val="20001"/>
                    </a:ext>
                  </a:extLst>
                </a:gridCol>
                <a:gridCol w="2400672">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1145928">
                <a:tc>
                  <a:txBody>
                    <a:bodyPr/>
                    <a:lstStyle/>
                    <a:p>
                      <a:pPr algn="ctr"/>
                      <a:r>
                        <a:rPr lang="en-US" dirty="0"/>
                        <a:t>Good</a:t>
                      </a:r>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dirty="0"/>
                        <a:t>本国的单位产品</a:t>
                      </a:r>
                      <a:endParaRPr lang="en-US" altLang="zh-CN" dirty="0"/>
                    </a:p>
                    <a:p>
                      <a:pPr algn="ctr"/>
                      <a:r>
                        <a:rPr lang="zh-CN" altLang="en-US" dirty="0"/>
                        <a:t>劳动投入 </a:t>
                      </a:r>
                      <a:r>
                        <a:rPr lang="en-US" i="1" dirty="0" err="1"/>
                        <a:t>a</a:t>
                      </a:r>
                      <a:r>
                        <a:rPr lang="en-US" i="1" baseline="-25000" dirty="0" err="1">
                          <a:latin typeface="+mn-lt"/>
                        </a:rPr>
                        <a:t>Li</a:t>
                      </a:r>
                      <a:r>
                        <a:rPr lang="en-US" dirty="0">
                          <a:latin typeface="+mn-lt"/>
                        </a:rPr>
                        <a:t>  </a:t>
                      </a:r>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dirty="0"/>
                        <a:t>外国的单位产品</a:t>
                      </a:r>
                      <a:endParaRPr lang="en-US" altLang="zh-CN" dirty="0"/>
                    </a:p>
                    <a:p>
                      <a:pPr algn="ctr"/>
                      <a:r>
                        <a:rPr lang="zh-CN" altLang="en-US" dirty="0"/>
                        <a:t>劳动投入 </a:t>
                      </a:r>
                      <a:r>
                        <a:rPr lang="en-US" i="1" dirty="0" err="1"/>
                        <a:t>a</a:t>
                      </a:r>
                      <a:r>
                        <a:rPr lang="en-US" i="1" baseline="-25000" dirty="0" err="1">
                          <a:latin typeface="+mn-lt"/>
                        </a:rPr>
                        <a:t>Li</a:t>
                      </a:r>
                      <a:r>
                        <a:rPr lang="en-US" i="1" dirty="0">
                          <a:latin typeface="+mn-lt"/>
                        </a:rPr>
                        <a:t>*</a:t>
                      </a:r>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CN" dirty="0"/>
                    </a:p>
                    <a:p>
                      <a:pPr algn="ctr"/>
                      <a:endParaRPr lang="en-US" altLang="zh-CN" dirty="0"/>
                    </a:p>
                    <a:p>
                      <a:pPr algn="ctr"/>
                      <a:r>
                        <a:rPr lang="zh-CN" altLang="en-US" dirty="0"/>
                        <a:t>本国的相对劳动</a:t>
                      </a:r>
                      <a:endParaRPr lang="en-US" altLang="zh-CN" dirty="0"/>
                    </a:p>
                    <a:p>
                      <a:pPr algn="ctr"/>
                      <a:r>
                        <a:rPr lang="zh-CN" altLang="en-US" dirty="0"/>
                        <a:t>生产率优势</a:t>
                      </a:r>
                      <a:r>
                        <a:rPr lang="en-US" dirty="0"/>
                        <a:t> </a:t>
                      </a:r>
                      <a:r>
                        <a:rPr lang="en-US" i="1" dirty="0"/>
                        <a:t>a</a:t>
                      </a:r>
                      <a:r>
                        <a:rPr lang="en-US" i="1" baseline="-25000" dirty="0">
                          <a:latin typeface="+mn-lt"/>
                        </a:rPr>
                        <a:t>Li</a:t>
                      </a:r>
                      <a:r>
                        <a:rPr lang="en-US" i="1" dirty="0">
                          <a:latin typeface="+mn-lt"/>
                        </a:rPr>
                        <a:t>*/</a:t>
                      </a:r>
                      <a:r>
                        <a:rPr lang="en-US" i="1" dirty="0"/>
                        <a:t>a</a:t>
                      </a:r>
                      <a:r>
                        <a:rPr lang="en-US" i="1" baseline="-25000" dirty="0">
                          <a:latin typeface="+mn-lt"/>
                        </a:rPr>
                        <a:t>Li</a:t>
                      </a:r>
                      <a:endParaRPr lang="en-US"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10012">
                <a:tc>
                  <a:txBody>
                    <a:bodyPr/>
                    <a:lstStyle/>
                    <a:p>
                      <a:r>
                        <a:rPr lang="zh-CN" altLang="en-US" dirty="0"/>
                        <a:t>苹果</a:t>
                      </a:r>
                      <a:endParaRPr lang="en-US"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dirty="0"/>
                        <a:t>1</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dirty="0"/>
                        <a:t>10</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dirty="0"/>
                        <a:t>10</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10012">
                <a:tc>
                  <a:txBody>
                    <a:bodyPr/>
                    <a:lstStyle/>
                    <a:p>
                      <a:r>
                        <a:rPr lang="zh-CN" altLang="en-US" dirty="0"/>
                        <a:t>香蕉</a:t>
                      </a:r>
                      <a:endParaRPr lang="en-US"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5</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40</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8</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10012">
                <a:tc>
                  <a:txBody>
                    <a:bodyPr/>
                    <a:lstStyle/>
                    <a:p>
                      <a:r>
                        <a:rPr lang="zh-CN" altLang="en-US" dirty="0"/>
                        <a:t>鱼子酱</a:t>
                      </a:r>
                      <a:endParaRPr lang="en-US"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3</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12</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4</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10012">
                <a:tc>
                  <a:txBody>
                    <a:bodyPr/>
                    <a:lstStyle/>
                    <a:p>
                      <a:r>
                        <a:rPr lang="zh-CN" altLang="en-US" dirty="0"/>
                        <a:t>枣</a:t>
                      </a:r>
                      <a:endParaRPr lang="en-US"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6</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12</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2</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10012">
                <a:tc>
                  <a:txBody>
                    <a:bodyPr/>
                    <a:lstStyle/>
                    <a:p>
                      <a:r>
                        <a:rPr lang="zh-CN" altLang="en-US" dirty="0"/>
                        <a:t>烤饼</a:t>
                      </a:r>
                      <a:endParaRPr lang="en-US"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12</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9</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0.75</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5" name="Content Placeholder 17"/>
          <p:cNvSpPr>
            <a:spLocks noGrp="1"/>
          </p:cNvSpPr>
          <p:nvPr>
            <p:ph idx="13"/>
          </p:nvPr>
        </p:nvSpPr>
        <p:spPr>
          <a:xfrm>
            <a:off x="405490" y="4914989"/>
            <a:ext cx="854142" cy="400110"/>
          </a:xfrm>
        </p:spPr>
        <p:txBody>
          <a:bodyPr/>
          <a:lstStyle/>
          <a:p>
            <a:r>
              <a:rPr lang="zh-CN" altLang="en-US" sz="2000" dirty="0">
                <a:latin typeface="+mn-ea"/>
              </a:rPr>
              <a:t>如果</a:t>
            </a:r>
            <a:endParaRPr lang="en-US" sz="2000" dirty="0">
              <a:latin typeface="+mn-ea"/>
            </a:endParaRPr>
          </a:p>
        </p:txBody>
      </p:sp>
      <p:sp>
        <p:nvSpPr>
          <p:cNvPr id="7" name="Content Placeholder 18"/>
          <p:cNvSpPr>
            <a:spLocks noGrp="1"/>
          </p:cNvSpPr>
          <p:nvPr>
            <p:ph idx="14"/>
          </p:nvPr>
        </p:nvSpPr>
        <p:spPr>
          <a:xfrm>
            <a:off x="2339752" y="4954434"/>
            <a:ext cx="6996852" cy="380999"/>
          </a:xfrm>
        </p:spPr>
        <p:txBody>
          <a:bodyPr/>
          <a:lstStyle/>
          <a:p>
            <a:pPr marL="0" indent="0">
              <a:buNone/>
            </a:pPr>
            <a:r>
              <a:rPr lang="zh-CN" altLang="en-US" sz="2000" dirty="0">
                <a:latin typeface="+mn-ea"/>
              </a:rPr>
              <a:t>母国将生产苹果、香蕉和鱼子酱，而外国则会生产枣和烤饼。</a:t>
            </a:r>
            <a:endParaRPr lang="en-US" altLang="en-US" sz="2000" dirty="0">
              <a:latin typeface="+mn-ea"/>
            </a:endParaRPr>
          </a:p>
          <a:p>
            <a:pPr marL="0" indent="0">
              <a:buNone/>
            </a:pPr>
            <a:endParaRPr lang="en-US" sz="2000" dirty="0">
              <a:latin typeface="+mn-ea"/>
            </a:endParaRPr>
          </a:p>
        </p:txBody>
      </p:sp>
      <p:sp>
        <p:nvSpPr>
          <p:cNvPr id="8" name="Content Placeholder 19"/>
          <p:cNvSpPr>
            <a:spLocks noGrp="1"/>
          </p:cNvSpPr>
          <p:nvPr>
            <p:ph idx="15"/>
          </p:nvPr>
        </p:nvSpPr>
        <p:spPr>
          <a:xfrm>
            <a:off x="321096" y="5650582"/>
            <a:ext cx="8712944" cy="1106313"/>
          </a:xfrm>
          <a:solidFill>
            <a:schemeClr val="bg1"/>
          </a:solidFill>
        </p:spPr>
        <p:txBody>
          <a:bodyPr/>
          <a:lstStyle/>
          <a:p>
            <a:pPr lvl="1">
              <a:spcBef>
                <a:spcPct val="50000"/>
              </a:spcBef>
            </a:pPr>
            <a:r>
              <a:rPr lang="zh-CN" altLang="en-US" sz="2000" dirty="0">
                <a:latin typeface="+mn-ea"/>
              </a:rPr>
              <a:t>本国生产苹果、香蕉和鱼子酱的相对生产率高于相对工资</a:t>
            </a:r>
            <a:endParaRPr lang="en-US" sz="2000" dirty="0"/>
          </a:p>
        </p:txBody>
      </p:sp>
      <p:sp>
        <p:nvSpPr>
          <p:cNvPr id="3" name="矩形 2"/>
          <p:cNvSpPr/>
          <p:nvPr/>
        </p:nvSpPr>
        <p:spPr>
          <a:xfrm>
            <a:off x="116702" y="942250"/>
            <a:ext cx="8632907" cy="400110"/>
          </a:xfrm>
          <a:prstGeom prst="rect">
            <a:avLst/>
          </a:prstGeom>
        </p:spPr>
        <p:txBody>
          <a:bodyPr wrap="square">
            <a:spAutoFit/>
          </a:bodyPr>
          <a:lstStyle/>
          <a:p>
            <a:pPr marL="342900" indent="-342900">
              <a:buFont typeface="Arial" panose="020B0604020202020204" pitchFamily="34" charset="0"/>
              <a:buChar char="•"/>
            </a:pPr>
            <a:r>
              <a:rPr lang="zh-CN" altLang="en-US" sz="2000" b="1" dirty="0">
                <a:solidFill>
                  <a:srgbClr val="96008F"/>
                </a:solidFill>
                <a:latin typeface="Arial" panose="020B0604020202020204" pitchFamily="34" charset="0"/>
              </a:rPr>
              <a:t>假设世界上生产</a:t>
            </a:r>
            <a:r>
              <a:rPr lang="en-US" altLang="zh-CN" sz="2000" b="1" dirty="0">
                <a:solidFill>
                  <a:srgbClr val="96008F"/>
                </a:solidFill>
                <a:latin typeface="Arial" panose="020B0604020202020204" pitchFamily="34" charset="0"/>
              </a:rPr>
              <a:t>5</a:t>
            </a:r>
            <a:r>
              <a:rPr lang="zh-CN" altLang="en-US" sz="2000" b="1" dirty="0">
                <a:solidFill>
                  <a:srgbClr val="96008F"/>
                </a:solidFill>
                <a:latin typeface="Arial" panose="020B0604020202020204" pitchFamily="34" charset="0"/>
              </a:rPr>
              <a:t>种商品，并且</a:t>
            </a:r>
            <a:r>
              <a:rPr lang="en-US" altLang="zh-CN" sz="2000" b="1" dirty="0">
                <a:solidFill>
                  <a:srgbClr val="96008F"/>
                </a:solidFill>
                <a:latin typeface="Arial" panose="020B0604020202020204" pitchFamily="34" charset="0"/>
              </a:rPr>
              <a:t> </a:t>
            </a:r>
            <a:r>
              <a:rPr lang="en-US" altLang="zh-CN" sz="2000" b="1" i="1" dirty="0">
                <a:solidFill>
                  <a:srgbClr val="96008F"/>
                </a:solidFill>
                <a:latin typeface="Arial" panose="020B0604020202020204" pitchFamily="34" charset="0"/>
              </a:rPr>
              <a:t>w/w*</a:t>
            </a:r>
            <a:r>
              <a:rPr lang="en-US" altLang="zh-CN" sz="2000" b="1" dirty="0">
                <a:solidFill>
                  <a:srgbClr val="96008F"/>
                </a:solidFill>
                <a:latin typeface="Arial" panose="020B0604020202020204" pitchFamily="34" charset="0"/>
              </a:rPr>
              <a:t>= 3</a:t>
            </a:r>
          </a:p>
        </p:txBody>
      </p:sp>
      <p:graphicFrame>
        <p:nvGraphicFramePr>
          <p:cNvPr id="6" name="Object 20"/>
          <p:cNvGraphicFramePr>
            <a:graphicFrameLocks noChangeAspect="1"/>
          </p:cNvGraphicFramePr>
          <p:nvPr>
            <p:extLst>
              <p:ext uri="{D42A27DB-BD31-4B8C-83A1-F6EECF244321}">
                <p14:modId xmlns:p14="http://schemas.microsoft.com/office/powerpoint/2010/main" val="2440153792"/>
              </p:ext>
            </p:extLst>
          </p:nvPr>
        </p:nvGraphicFramePr>
        <p:xfrm>
          <a:off x="1259632" y="4757120"/>
          <a:ext cx="1023231" cy="735594"/>
        </p:xfrm>
        <a:graphic>
          <a:graphicData uri="http://schemas.openxmlformats.org/presentationml/2006/ole">
            <mc:AlternateContent xmlns:mc="http://schemas.openxmlformats.org/markup-compatibility/2006">
              <mc:Choice xmlns:v="urn:schemas-microsoft-com:vml" Requires="v">
                <p:oleObj spid="_x0000_s12296" name="Equation" r:id="rId3" imgW="545760" imgH="393480" progId="">
                  <p:embed/>
                </p:oleObj>
              </mc:Choice>
              <mc:Fallback>
                <p:oleObj name="Equation" r:id="rId3" imgW="545760" imgH="393480" progId="">
                  <p:embed/>
                  <p:pic>
                    <p:nvPicPr>
                      <p:cNvPr id="21"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757120"/>
                        <a:ext cx="1023231" cy="7355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405491" y="2564904"/>
            <a:ext cx="8344118"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Tree>
    <p:extLst>
      <p:ext uri="{BB962C8B-B14F-4D97-AF65-F5344CB8AC3E}">
        <p14:creationId xmlns:p14="http://schemas.microsoft.com/office/powerpoint/2010/main" val="11102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8" grpId="0" uiExpand="1" build="p" animBg="1"/>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15372"/>
            <a:ext cx="8659688" cy="834793"/>
          </a:xfrm>
        </p:spPr>
        <p:txBody>
          <a:bodyPr/>
          <a:lstStyle/>
          <a:p>
            <a:r>
              <a:rPr lang="zh-CN" altLang="en-US" sz="3600" dirty="0">
                <a:latin typeface="+mn-ea"/>
                <a:ea typeface="+mn-ea"/>
              </a:rPr>
              <a:t>多种产品模型中相对工资的确定</a:t>
            </a:r>
            <a:r>
              <a:rPr lang="en-US" altLang="en-US" sz="2000" b="0" dirty="0">
                <a:ea typeface="ヒラギノ角ゴ Pro W3" pitchFamily="-84" charset="-128"/>
              </a:rPr>
              <a:t>(1 of 2)</a:t>
            </a:r>
            <a:endParaRPr lang="en-US" sz="2000" b="0" dirty="0"/>
          </a:p>
        </p:txBody>
      </p:sp>
      <p:sp>
        <p:nvSpPr>
          <p:cNvPr id="4" name="Content Placeholder 16"/>
          <p:cNvSpPr>
            <a:spLocks noGrp="1"/>
          </p:cNvSpPr>
          <p:nvPr>
            <p:ph idx="1"/>
          </p:nvPr>
        </p:nvSpPr>
        <p:spPr>
          <a:xfrm>
            <a:off x="323528" y="1271517"/>
            <a:ext cx="8229600" cy="2661540"/>
          </a:xfrm>
        </p:spPr>
        <p:txBody>
          <a:bodyPr anchor="t"/>
          <a:lstStyle/>
          <a:p>
            <a:pPr>
              <a:spcBef>
                <a:spcPts val="1200"/>
              </a:spcBef>
            </a:pPr>
            <a:r>
              <a:rPr lang="zh-CN" altLang="en-US" sz="2400" dirty="0"/>
              <a:t>相对工资如何确定</a:t>
            </a:r>
            <a:r>
              <a:rPr lang="en-US" altLang="en-US" sz="2400" dirty="0"/>
              <a:t>?</a:t>
            </a:r>
          </a:p>
          <a:p>
            <a:pPr>
              <a:spcBef>
                <a:spcPts val="1200"/>
              </a:spcBef>
            </a:pPr>
            <a:r>
              <a:rPr lang="zh-CN" altLang="en-US" sz="2400" dirty="0"/>
              <a:t>通过对</a:t>
            </a:r>
            <a:r>
              <a:rPr lang="zh-CN" altLang="en-US" sz="2400" b="1" dirty="0">
                <a:solidFill>
                  <a:srgbClr val="FF0000"/>
                </a:solidFill>
              </a:rPr>
              <a:t>劳动力</a:t>
            </a:r>
            <a:r>
              <a:rPr lang="zh-CN" altLang="en-US" sz="2400" dirty="0"/>
              <a:t>服务的相对供给和相对（衍生）需求来确定</a:t>
            </a:r>
            <a:endParaRPr lang="zh-CN" altLang="en-US" dirty="0"/>
          </a:p>
          <a:p>
            <a:pPr lvl="1"/>
            <a:r>
              <a:rPr lang="zh-CN" altLang="en-US" sz="2000" i="1" dirty="0">
                <a:solidFill>
                  <a:srgbClr val="001581"/>
                </a:solidFill>
              </a:rPr>
              <a:t>这是一种衍生需求，源于对劳动力生产的商品的需求。</a:t>
            </a:r>
            <a:endParaRPr lang="en-US" altLang="en-US" sz="2400" dirty="0">
              <a:ea typeface="ヒラギノ角ゴ Pro W3" pitchFamily="-84" charset="-128"/>
            </a:endParaRPr>
          </a:p>
          <a:p>
            <a:pPr>
              <a:spcBef>
                <a:spcPts val="1200"/>
              </a:spcBef>
            </a:pPr>
            <a:r>
              <a:rPr lang="zh-CN" altLang="en-US" sz="2400" dirty="0">
                <a:latin typeface="+mn-ea"/>
              </a:rPr>
              <a:t>当</a:t>
            </a:r>
            <a:r>
              <a:rPr lang="en-US" altLang="zh-CN" sz="2400" b="1" i="1" dirty="0"/>
              <a:t>w/w</a:t>
            </a:r>
            <a:r>
              <a:rPr lang="en-US" altLang="zh-CN" sz="2400" b="1" baseline="30000" dirty="0"/>
              <a:t>*</a:t>
            </a:r>
            <a:r>
              <a:rPr lang="zh-CN" altLang="en-US" sz="2400" dirty="0">
                <a:latin typeface="+mn-ea"/>
              </a:rPr>
              <a:t>上升时，本国劳动力的相对（衍生）需求下降</a:t>
            </a:r>
            <a:endParaRPr lang="en-US" altLang="en-US" sz="2400" dirty="0">
              <a:latin typeface="+mn-ea"/>
            </a:endParaRPr>
          </a:p>
        </p:txBody>
      </p:sp>
      <p:sp>
        <p:nvSpPr>
          <p:cNvPr id="5" name="Content Placeholder 19"/>
          <p:cNvSpPr>
            <a:spLocks noGrp="1"/>
          </p:cNvSpPr>
          <p:nvPr>
            <p:ph idx="14"/>
          </p:nvPr>
        </p:nvSpPr>
        <p:spPr>
          <a:xfrm>
            <a:off x="311385" y="3717032"/>
            <a:ext cx="8229600" cy="2243412"/>
          </a:xfrm>
          <a:solidFill>
            <a:schemeClr val="bg1"/>
          </a:solidFill>
        </p:spPr>
        <p:txBody>
          <a:bodyPr/>
          <a:lstStyle/>
          <a:p>
            <a:pPr>
              <a:spcBef>
                <a:spcPct val="50000"/>
              </a:spcBef>
            </a:pPr>
            <a:r>
              <a:rPr lang="zh-CN" altLang="en-US" sz="2400" dirty="0">
                <a:latin typeface="+mn-ea"/>
              </a:rPr>
              <a:t>随着国内劳动力服务相对于外国劳动力服务变得更加昂贵，</a:t>
            </a:r>
            <a:endParaRPr lang="en-US" altLang="en-US" sz="2400" dirty="0">
              <a:latin typeface="+mn-ea"/>
            </a:endParaRPr>
          </a:p>
          <a:p>
            <a:pPr lvl="1"/>
            <a:r>
              <a:rPr lang="zh-CN" altLang="en-US" sz="2000" dirty="0">
                <a:latin typeface="+mn-ea"/>
              </a:rPr>
              <a:t>在本国生产的商品变得更加昂贵，对这些商品和生产这些商品的劳动力的需求下降。</a:t>
            </a:r>
            <a:endParaRPr lang="en-US" altLang="zh-CN" sz="2000" dirty="0">
              <a:latin typeface="+mn-ea"/>
            </a:endParaRPr>
          </a:p>
          <a:p>
            <a:pPr lvl="1"/>
            <a:r>
              <a:rPr lang="zh-CN" altLang="en-US" sz="2000" dirty="0">
                <a:latin typeface="+mn-ea"/>
              </a:rPr>
              <a:t>在本国生产的商品将减少，从而进一步减少对国内劳动力服务的需求。</a:t>
            </a:r>
            <a:endParaRPr lang="en-US" altLang="en-US" sz="2000" dirty="0">
              <a:ea typeface="ヒラギノ角ゴ Pro W3" pitchFamily="-84" charset="-128"/>
            </a:endParaRPr>
          </a:p>
        </p:txBody>
      </p:sp>
    </p:spTree>
    <p:extLst>
      <p:ext uri="{BB962C8B-B14F-4D97-AF65-F5344CB8AC3E}">
        <p14:creationId xmlns:p14="http://schemas.microsoft.com/office/powerpoint/2010/main" val="242000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lstStyle/>
          <a:p>
            <a:r>
              <a:rPr lang="zh-CN" altLang="en-US" sz="3600" dirty="0">
                <a:latin typeface="+mn-ea"/>
                <a:ea typeface="+mn-ea"/>
              </a:rPr>
              <a:t>目录</a:t>
            </a:r>
            <a:endParaRPr lang="en-US" sz="3600" dirty="0">
              <a:latin typeface="+mn-ea"/>
              <a:ea typeface="+mn-ea"/>
            </a:endParaRPr>
          </a:p>
        </p:txBody>
      </p:sp>
      <p:sp>
        <p:nvSpPr>
          <p:cNvPr id="3" name="Content Placeholder 2"/>
          <p:cNvSpPr>
            <a:spLocks noGrp="1"/>
          </p:cNvSpPr>
          <p:nvPr>
            <p:ph idx="1"/>
          </p:nvPr>
        </p:nvSpPr>
        <p:spPr>
          <a:xfrm>
            <a:off x="1259632" y="1556792"/>
            <a:ext cx="7884368" cy="4660776"/>
          </a:xfrm>
        </p:spPr>
        <p:txBody>
          <a:bodyPr/>
          <a:lstStyle/>
          <a:p>
            <a:pPr marL="457200" indent="-457200">
              <a:spcBef>
                <a:spcPts val="600"/>
              </a:spcBef>
              <a:buFont typeface="+mj-lt"/>
              <a:buAutoNum type="arabicPeriod"/>
            </a:pPr>
            <a:r>
              <a:rPr lang="zh-CN" altLang="en-US" sz="2400" dirty="0">
                <a:latin typeface="+mn-ea"/>
              </a:rPr>
              <a:t>比较优势的概念</a:t>
            </a:r>
            <a:r>
              <a:rPr lang="en-US" altLang="en-US" sz="2400" dirty="0">
                <a:latin typeface="+mn-ea"/>
              </a:rPr>
              <a:t>(</a:t>
            </a:r>
            <a:r>
              <a:rPr lang="zh-CN" altLang="en-US" sz="2400" dirty="0">
                <a:latin typeface="+mn-ea"/>
              </a:rPr>
              <a:t>机会成本的角度</a:t>
            </a:r>
            <a:r>
              <a:rPr lang="en-US" altLang="en-US" sz="2400" dirty="0">
                <a:latin typeface="+mn-ea"/>
              </a:rPr>
              <a:t>) </a:t>
            </a:r>
          </a:p>
          <a:p>
            <a:pPr marL="457200" indent="-457200">
              <a:spcBef>
                <a:spcPts val="600"/>
              </a:spcBef>
              <a:buFont typeface="+mj-lt"/>
              <a:buAutoNum type="arabicPeriod"/>
            </a:pPr>
            <a:r>
              <a:rPr lang="zh-CN" altLang="en-US" sz="2400" dirty="0">
                <a:latin typeface="+mn-ea"/>
              </a:rPr>
              <a:t>单一要素经济</a:t>
            </a:r>
            <a:r>
              <a:rPr lang="en-US" altLang="en-US" sz="2400" dirty="0">
                <a:latin typeface="+mn-ea"/>
              </a:rPr>
              <a:t> (</a:t>
            </a:r>
            <a:r>
              <a:rPr lang="zh-CN" altLang="en-US" sz="2400" dirty="0">
                <a:latin typeface="+mn-ea"/>
              </a:rPr>
              <a:t>李嘉图模型</a:t>
            </a:r>
            <a:r>
              <a:rPr lang="en-US" altLang="en-US" sz="2400" dirty="0">
                <a:latin typeface="+mn-ea"/>
              </a:rPr>
              <a:t>)</a:t>
            </a:r>
          </a:p>
          <a:p>
            <a:pPr lvl="1"/>
            <a:r>
              <a:rPr lang="zh-CN" altLang="en-US" sz="2000" dirty="0">
                <a:latin typeface="+mn-ea"/>
              </a:rPr>
              <a:t>相对需求与供给</a:t>
            </a:r>
            <a:endParaRPr lang="en-US" altLang="en-US" sz="2000" dirty="0">
              <a:latin typeface="+mn-ea"/>
            </a:endParaRPr>
          </a:p>
          <a:p>
            <a:pPr marL="457200" indent="-457200">
              <a:spcBef>
                <a:spcPts val="600"/>
              </a:spcBef>
              <a:buFont typeface="+mj-lt"/>
              <a:buAutoNum type="arabicPeriod"/>
            </a:pPr>
            <a:r>
              <a:rPr lang="zh-CN" altLang="en-US" sz="2400" b="1" dirty="0">
                <a:latin typeface="+mn-ea"/>
              </a:rPr>
              <a:t>单一要素世界中的贸易</a:t>
            </a:r>
            <a:r>
              <a:rPr lang="en-US" altLang="en-US" sz="2400" b="1" dirty="0">
                <a:latin typeface="+mn-ea"/>
              </a:rPr>
              <a:t> </a:t>
            </a:r>
          </a:p>
          <a:p>
            <a:pPr marL="914400" lvl="1" indent="-457200">
              <a:buFont typeface="+mj-ea"/>
              <a:buAutoNum type="circleNumDbPlain"/>
            </a:pPr>
            <a:r>
              <a:rPr lang="zh-CN" altLang="en-US" sz="2000" dirty="0">
                <a:latin typeface="+mn-ea"/>
              </a:rPr>
              <a:t>贸易之后相对价格的决定</a:t>
            </a:r>
            <a:endParaRPr lang="en-US" altLang="en-US" sz="2000" dirty="0">
              <a:latin typeface="+mn-ea"/>
            </a:endParaRPr>
          </a:p>
          <a:p>
            <a:pPr marL="914400" lvl="1" indent="-457200">
              <a:buFont typeface="+mj-ea"/>
              <a:buAutoNum type="circleNumDbPlain"/>
            </a:pPr>
            <a:r>
              <a:rPr lang="zh-CN" altLang="en-US" sz="2000" dirty="0">
                <a:latin typeface="+mn-ea"/>
              </a:rPr>
              <a:t>贸易收益</a:t>
            </a:r>
            <a:endParaRPr lang="en-US" altLang="en-US" sz="2000" dirty="0">
              <a:latin typeface="+mn-ea"/>
            </a:endParaRPr>
          </a:p>
          <a:p>
            <a:pPr marL="914400" lvl="1" indent="-457200">
              <a:buFont typeface="+mj-ea"/>
              <a:buAutoNum type="circleNumDbPlain"/>
            </a:pPr>
            <a:r>
              <a:rPr lang="zh-CN" altLang="en-US" sz="2000" dirty="0">
                <a:latin typeface="+mn-ea"/>
              </a:rPr>
              <a:t>相对工资与贸易</a:t>
            </a:r>
            <a:endParaRPr lang="en-US" altLang="en-US" sz="2000" dirty="0">
              <a:latin typeface="+mn-ea"/>
            </a:endParaRPr>
          </a:p>
          <a:p>
            <a:pPr marL="457200" indent="-457200">
              <a:spcBef>
                <a:spcPts val="600"/>
              </a:spcBef>
              <a:buFont typeface="+mj-lt"/>
              <a:buAutoNum type="arabicPeriod"/>
            </a:pPr>
            <a:r>
              <a:rPr lang="zh-CN" altLang="en-US" sz="2400" dirty="0">
                <a:latin typeface="+mn-ea"/>
              </a:rPr>
              <a:t>对比较优势的误解</a:t>
            </a:r>
            <a:endParaRPr lang="en-US" altLang="en-US" sz="2400" dirty="0">
              <a:latin typeface="+mn-ea"/>
            </a:endParaRPr>
          </a:p>
          <a:p>
            <a:pPr marL="457200" indent="-457200">
              <a:spcBef>
                <a:spcPts val="600"/>
              </a:spcBef>
              <a:buFont typeface="+mj-lt"/>
              <a:buAutoNum type="arabicPeriod"/>
            </a:pPr>
            <a:r>
              <a:rPr lang="zh-CN" altLang="en-US" sz="2400" dirty="0">
                <a:latin typeface="+mn-ea"/>
              </a:rPr>
              <a:t>多产品模型中的比较优势</a:t>
            </a:r>
            <a:endParaRPr lang="en-US" altLang="en-US" sz="2400" dirty="0">
              <a:latin typeface="+mn-ea"/>
            </a:endParaRPr>
          </a:p>
          <a:p>
            <a:pPr marL="457200" indent="-457200">
              <a:spcBef>
                <a:spcPts val="600"/>
              </a:spcBef>
              <a:buFont typeface="+mj-lt"/>
              <a:buAutoNum type="arabicPeriod"/>
            </a:pPr>
            <a:r>
              <a:rPr lang="zh-CN" altLang="en-US" sz="2400" dirty="0">
                <a:latin typeface="+mn-ea"/>
              </a:rPr>
              <a:t>运输成本和非贸易品</a:t>
            </a:r>
            <a:endParaRPr lang="en-US" altLang="en-US" sz="2400" dirty="0">
              <a:latin typeface="+mn-ea"/>
            </a:endParaRPr>
          </a:p>
          <a:p>
            <a:pPr marL="457200" indent="-457200">
              <a:spcBef>
                <a:spcPts val="600"/>
              </a:spcBef>
              <a:buFont typeface="+mj-lt"/>
              <a:buAutoNum type="arabicPeriod"/>
            </a:pPr>
            <a:r>
              <a:rPr lang="zh-CN" altLang="en-US" sz="2400" dirty="0">
                <a:latin typeface="+mn-ea"/>
              </a:rPr>
              <a:t>对李嘉图模型的实证分析</a:t>
            </a:r>
            <a:endParaRPr lang="en-US" altLang="en-US" sz="2400" dirty="0">
              <a:latin typeface="+mn-ea"/>
            </a:endParaRPr>
          </a:p>
        </p:txBody>
      </p:sp>
      <p:sp>
        <p:nvSpPr>
          <p:cNvPr id="5" name="文本框 4">
            <a:extLst>
              <a:ext uri="{FF2B5EF4-FFF2-40B4-BE49-F238E27FC236}">
                <a16:creationId xmlns:a16="http://schemas.microsoft.com/office/drawing/2014/main" id="{6F6809FD-4648-21AF-15A3-69F181F8CB45}"/>
              </a:ext>
            </a:extLst>
          </p:cNvPr>
          <p:cNvSpPr txBox="1"/>
          <p:nvPr/>
        </p:nvSpPr>
        <p:spPr>
          <a:xfrm>
            <a:off x="1187624" y="952414"/>
            <a:ext cx="4572000" cy="460062"/>
          </a:xfrm>
          <a:prstGeom prst="rect">
            <a:avLst/>
          </a:prstGeom>
          <a:noFill/>
        </p:spPr>
        <p:txBody>
          <a:bodyPr wrap="square">
            <a:spAutoFit/>
          </a:bodyPr>
          <a:lstStyle/>
          <a:p>
            <a:pPr eaLnBrk="1" hangingPunct="1">
              <a:lnSpc>
                <a:spcPct val="114000"/>
              </a:lnSpc>
              <a:spcBef>
                <a:spcPts val="1200"/>
              </a:spcBef>
              <a:buFont typeface="Wingdings" panose="05000000000000000000" pitchFamily="2" charset="2"/>
              <a:buChar char="p"/>
            </a:pPr>
            <a:r>
              <a:rPr lang="zh-CN" altLang="en-US" sz="1800" dirty="0">
                <a:solidFill>
                  <a:srgbClr val="0070C0"/>
                </a:solidFill>
                <a:latin typeface="宋体" panose="02010600030101010101" pitchFamily="2" charset="-122"/>
              </a:rPr>
              <a:t> </a:t>
            </a:r>
            <a:r>
              <a:rPr lang="zh-CN" altLang="en-US" sz="2400" dirty="0">
                <a:solidFill>
                  <a:srgbClr val="0070C0"/>
                </a:solidFill>
                <a:latin typeface="+mn-ea"/>
                <a:hlinkClick r:id="" action="ppaction://noaction"/>
              </a:rPr>
              <a:t>重商主义与绝对优势理论</a:t>
            </a:r>
            <a:endParaRPr lang="zh-CN" altLang="en-US" sz="2400" dirty="0">
              <a:solidFill>
                <a:srgbClr val="0070C0"/>
              </a:solidFill>
              <a:latin typeface="+mn-ea"/>
            </a:endParaRPr>
          </a:p>
        </p:txBody>
      </p:sp>
    </p:spTree>
    <p:extLst>
      <p:ext uri="{BB962C8B-B14F-4D97-AF65-F5344CB8AC3E}">
        <p14:creationId xmlns:p14="http://schemas.microsoft.com/office/powerpoint/2010/main" val="3464920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86800" cy="693348"/>
          </a:xfrm>
        </p:spPr>
        <p:txBody>
          <a:bodyPr/>
          <a:lstStyle/>
          <a:p>
            <a:r>
              <a:rPr lang="zh-CN" altLang="en-US" sz="3600" dirty="0">
                <a:latin typeface="+mn-ea"/>
                <a:ea typeface="+mn-ea"/>
              </a:rPr>
              <a:t>图</a:t>
            </a:r>
            <a:r>
              <a:rPr lang="en-US" altLang="en-US" sz="3600" dirty="0">
                <a:latin typeface="+mn-ea"/>
                <a:ea typeface="+mn-ea"/>
              </a:rPr>
              <a:t> 3.5 </a:t>
            </a:r>
            <a:r>
              <a:rPr lang="zh-CN" altLang="en-US" sz="3600" dirty="0">
                <a:latin typeface="+mn-ea"/>
                <a:ea typeface="+mn-ea"/>
              </a:rPr>
              <a:t>相对工资的确定</a:t>
            </a:r>
            <a:endParaRPr lang="en-US" sz="2000" b="0" dirty="0">
              <a:latin typeface="+mn-ea"/>
              <a:ea typeface="+mn-ea"/>
            </a:endParaRPr>
          </a:p>
        </p:txBody>
      </p:sp>
      <p:sp>
        <p:nvSpPr>
          <p:cNvPr id="3" name="Content Placeholder 2"/>
          <p:cNvSpPr>
            <a:spLocks noGrp="1"/>
          </p:cNvSpPr>
          <p:nvPr>
            <p:ph idx="1"/>
          </p:nvPr>
        </p:nvSpPr>
        <p:spPr>
          <a:xfrm>
            <a:off x="5669879" y="3989988"/>
            <a:ext cx="3294608" cy="1326295"/>
          </a:xfrm>
          <a:solidFill>
            <a:schemeClr val="accent5">
              <a:lumMod val="20000"/>
              <a:lumOff val="80000"/>
            </a:schemeClr>
          </a:solidFill>
        </p:spPr>
        <p:txBody>
          <a:bodyPr/>
          <a:lstStyle/>
          <a:p>
            <a:r>
              <a:rPr lang="zh-CN" altLang="en-US" sz="2000" dirty="0"/>
              <a:t>在一个多产品李嘉图模型中，相对工资是由劳动力相对需求曲线</a:t>
            </a:r>
            <a:r>
              <a:rPr lang="en-US" altLang="zh-CN" sz="2000" dirty="0"/>
              <a:t>RD</a:t>
            </a:r>
            <a:r>
              <a:rPr lang="zh-CN" altLang="en-US" sz="2000" dirty="0"/>
              <a:t>与相对供给曲线</a:t>
            </a:r>
            <a:r>
              <a:rPr lang="en-US" altLang="zh-CN" sz="2000" dirty="0"/>
              <a:t>RS</a:t>
            </a:r>
            <a:r>
              <a:rPr lang="zh-CN" altLang="en-US" sz="2000" dirty="0"/>
              <a:t>的</a:t>
            </a:r>
            <a:r>
              <a:rPr lang="zh-CN" altLang="en-US" sz="2000" dirty="0">
                <a:solidFill>
                  <a:srgbClr val="FF0000"/>
                </a:solidFill>
              </a:rPr>
              <a:t>交点</a:t>
            </a:r>
            <a:r>
              <a:rPr lang="zh-CN" altLang="en-US" sz="2000" dirty="0"/>
              <a:t>确定的。</a:t>
            </a:r>
            <a:endParaRPr lang="en-US" sz="2000" dirty="0"/>
          </a:p>
        </p:txBody>
      </p:sp>
      <p:sp>
        <p:nvSpPr>
          <p:cNvPr id="12" name="Content Placeholder 5"/>
          <p:cNvSpPr>
            <a:spLocks noGrp="1"/>
          </p:cNvSpPr>
          <p:nvPr>
            <p:ph idx="13"/>
          </p:nvPr>
        </p:nvSpPr>
        <p:spPr>
          <a:xfrm>
            <a:off x="3599606" y="1096503"/>
            <a:ext cx="1472974" cy="506457"/>
          </a:xfrm>
        </p:spPr>
        <p:txBody>
          <a:bodyPr/>
          <a:lstStyle/>
          <a:p>
            <a:r>
              <a:rPr lang="en-US" altLang="en-US" sz="2200" dirty="0">
                <a:solidFill>
                  <a:srgbClr val="96008F"/>
                </a:solidFill>
                <a:ea typeface="ヒラギノ角ゴ Pro W3" pitchFamily="-84" charset="-128"/>
              </a:rPr>
              <a:t>Suppose</a:t>
            </a:r>
            <a:endParaRPr lang="en-US" sz="2200" dirty="0">
              <a:solidFill>
                <a:srgbClr val="96008F"/>
              </a:solidFill>
            </a:endParaRPr>
          </a:p>
        </p:txBody>
      </p:sp>
      <p:pic>
        <p:nvPicPr>
          <p:cNvPr id="4" name="Picture 3" descr="A graph plots relative wage rate, w over w asterisk, versus relative quantity of labor, L over L asterisk. The relative demand for labor is a descending, stair stepped plot beginning at (0, 10), for apples. The plot decreases with varying steepness between other horizontal portions for types of fruit, at y = 8, bananas; y = 4, caviar; y = 2, dates; and y = 0.75, enchiladas. R S is a vertical line that intersects a sloping section between caviar and dates at y =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124744"/>
            <a:ext cx="5418359" cy="5539730"/>
          </a:xfrm>
          <a:prstGeom prst="rect">
            <a:avLst/>
          </a:prstGeom>
        </p:spPr>
      </p:pic>
      <p:sp>
        <p:nvSpPr>
          <p:cNvPr id="14" name="Content Placeholder 6"/>
          <p:cNvSpPr>
            <a:spLocks noGrp="1"/>
          </p:cNvSpPr>
          <p:nvPr>
            <p:ph idx="4294967295"/>
          </p:nvPr>
        </p:nvSpPr>
        <p:spPr>
          <a:xfrm>
            <a:off x="5679497" y="1113687"/>
            <a:ext cx="3529012" cy="506413"/>
          </a:xfrm>
        </p:spPr>
        <p:txBody>
          <a:bodyPr/>
          <a:lstStyle/>
          <a:p>
            <a:pPr marL="0" indent="0">
              <a:buNone/>
            </a:pPr>
            <a:r>
              <a:rPr lang="zh-CN" altLang="en-US" sz="2200" dirty="0">
                <a:solidFill>
                  <a:srgbClr val="96008F"/>
                </a:solidFill>
              </a:rPr>
              <a:t>从</a:t>
            </a:r>
            <a:r>
              <a:rPr lang="en-US" altLang="en-US" sz="2200" dirty="0">
                <a:solidFill>
                  <a:srgbClr val="96008F"/>
                </a:solidFill>
              </a:rPr>
              <a:t>3 </a:t>
            </a:r>
            <a:r>
              <a:rPr lang="zh-CN" altLang="en-US" sz="2200" dirty="0">
                <a:solidFill>
                  <a:srgbClr val="96008F"/>
                </a:solidFill>
              </a:rPr>
              <a:t>增加到</a:t>
            </a:r>
            <a:r>
              <a:rPr lang="en-US" altLang="en-US" sz="2200" dirty="0">
                <a:solidFill>
                  <a:srgbClr val="96008F"/>
                </a:solidFill>
              </a:rPr>
              <a:t> 3.99:</a:t>
            </a:r>
            <a:endParaRPr lang="en-US" sz="2200" dirty="0">
              <a:solidFill>
                <a:srgbClr val="96008F"/>
              </a:solidFill>
            </a:endParaRPr>
          </a:p>
        </p:txBody>
      </p:sp>
      <p:cxnSp>
        <p:nvCxnSpPr>
          <p:cNvPr id="6" name="直接箭头连接符 5"/>
          <p:cNvCxnSpPr/>
          <p:nvPr/>
        </p:nvCxnSpPr>
        <p:spPr>
          <a:xfrm flipH="1">
            <a:off x="3203848" y="6309320"/>
            <a:ext cx="72008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2483768" y="6309320"/>
            <a:ext cx="72008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55576" y="4941168"/>
            <a:ext cx="288032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11560" y="4509120"/>
            <a:ext cx="288032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11560" y="4653136"/>
            <a:ext cx="288032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3" name="Object 14"/>
          <p:cNvGraphicFramePr>
            <a:graphicFrameLocks noChangeAspect="1"/>
          </p:cNvGraphicFramePr>
          <p:nvPr>
            <p:extLst>
              <p:ext uri="{D42A27DB-BD31-4B8C-83A1-F6EECF244321}">
                <p14:modId xmlns:p14="http://schemas.microsoft.com/office/powerpoint/2010/main" val="3608665339"/>
              </p:ext>
            </p:extLst>
          </p:nvPr>
        </p:nvGraphicFramePr>
        <p:xfrm>
          <a:off x="5111635" y="887247"/>
          <a:ext cx="519189" cy="728437"/>
        </p:xfrm>
        <a:graphic>
          <a:graphicData uri="http://schemas.openxmlformats.org/presentationml/2006/ole">
            <mc:AlternateContent xmlns:mc="http://schemas.openxmlformats.org/markup-compatibility/2006">
              <mc:Choice xmlns:v="urn:schemas-microsoft-com:vml" Requires="v">
                <p:oleObj spid="_x0000_s13320" name="Equation" r:id="rId4" imgW="279360" imgH="393480" progId="">
                  <p:embed/>
                </p:oleObj>
              </mc:Choice>
              <mc:Fallback>
                <p:oleObj name="Equation" r:id="rId4" imgW="279360" imgH="393480" progId="">
                  <p:embed/>
                  <p:pic>
                    <p:nvPicPr>
                      <p:cNvPr id="21"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635" y="887247"/>
                        <a:ext cx="519189" cy="728437"/>
                      </a:xfrm>
                      <a:prstGeom prst="rect">
                        <a:avLst/>
                      </a:prstGeom>
                      <a:noFill/>
                    </p:spPr>
                  </p:pic>
                </p:oleObj>
              </mc:Fallback>
            </mc:AlternateContent>
          </a:graphicData>
        </a:graphic>
      </p:graphicFrame>
      <p:sp>
        <p:nvSpPr>
          <p:cNvPr id="15" name="Content Placeholder 7"/>
          <p:cNvSpPr txBox="1">
            <a:spLocks/>
          </p:cNvSpPr>
          <p:nvPr/>
        </p:nvSpPr>
        <p:spPr>
          <a:xfrm>
            <a:off x="3752091" y="1696963"/>
            <a:ext cx="5007815" cy="1682744"/>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lvl="1"/>
            <a:r>
              <a:rPr lang="zh-CN" altLang="en-US" sz="2200" dirty="0">
                <a:latin typeface="+mn-ea"/>
              </a:rPr>
              <a:t>母国将生产苹果、香蕉和鱼子酱，但随着相对工资的上涨，对这些产品的需求和生产这些产品的劳动力的需求将下降。</a:t>
            </a:r>
            <a:endParaRPr lang="en-US" sz="2200" dirty="0">
              <a:latin typeface="+mn-ea"/>
            </a:endParaRPr>
          </a:p>
        </p:txBody>
      </p:sp>
      <p:sp>
        <p:nvSpPr>
          <p:cNvPr id="16" name="Content Placeholder 9"/>
          <p:cNvSpPr txBox="1">
            <a:spLocks/>
          </p:cNvSpPr>
          <p:nvPr/>
        </p:nvSpPr>
        <p:spPr>
          <a:xfrm>
            <a:off x="5669879" y="1094459"/>
            <a:ext cx="2952328" cy="458943"/>
          </a:xfrm>
          <a:prstGeom prst="rect">
            <a:avLst/>
          </a:prstGeom>
          <a:solidFill>
            <a:schemeClr val="bg1"/>
          </a:solidFill>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zh-CN" altLang="en-US" sz="2200" dirty="0">
                <a:solidFill>
                  <a:srgbClr val="96008F"/>
                </a:solidFill>
              </a:rPr>
              <a:t>从 </a:t>
            </a:r>
            <a:r>
              <a:rPr lang="en-US" altLang="en-US" sz="2200" dirty="0">
                <a:solidFill>
                  <a:srgbClr val="96008F"/>
                </a:solidFill>
              </a:rPr>
              <a:t>3.99 </a:t>
            </a:r>
            <a:r>
              <a:rPr lang="zh-CN" altLang="en-US" sz="2200" dirty="0">
                <a:solidFill>
                  <a:srgbClr val="96008F"/>
                </a:solidFill>
              </a:rPr>
              <a:t>增加到</a:t>
            </a:r>
            <a:r>
              <a:rPr lang="en-US" altLang="en-US" sz="2200" dirty="0">
                <a:solidFill>
                  <a:srgbClr val="96008F"/>
                </a:solidFill>
              </a:rPr>
              <a:t> 4.01:</a:t>
            </a:r>
            <a:endParaRPr lang="en-US" sz="2200" dirty="0">
              <a:solidFill>
                <a:srgbClr val="96008F"/>
              </a:solidFill>
            </a:endParaRPr>
          </a:p>
        </p:txBody>
      </p:sp>
      <p:sp>
        <p:nvSpPr>
          <p:cNvPr id="17" name="Content Placeholder 10"/>
          <p:cNvSpPr txBox="1">
            <a:spLocks/>
          </p:cNvSpPr>
          <p:nvPr/>
        </p:nvSpPr>
        <p:spPr>
          <a:xfrm>
            <a:off x="3752090" y="1739141"/>
            <a:ext cx="5007815" cy="1125632"/>
          </a:xfrm>
          <a:prstGeom prst="rect">
            <a:avLst/>
          </a:prstGeom>
          <a:solidFill>
            <a:schemeClr val="bg1"/>
          </a:solidFill>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lvl="1"/>
            <a:r>
              <a:rPr lang="zh-CN" altLang="en-US" sz="2200" dirty="0">
                <a:latin typeface="+mn-ea"/>
              </a:rPr>
              <a:t>鱼子酱现在在本国生产成本太高，因此鱼子酱产业转移到国外，导致国内对劳务的需求陡然下降。</a:t>
            </a:r>
            <a:endParaRPr lang="en-US" sz="2200" dirty="0">
              <a:latin typeface="+mn-ea"/>
            </a:endParaRPr>
          </a:p>
        </p:txBody>
      </p:sp>
      <p:sp>
        <p:nvSpPr>
          <p:cNvPr id="18" name="Content Placeholder 3"/>
          <p:cNvSpPr txBox="1">
            <a:spLocks/>
          </p:cNvSpPr>
          <p:nvPr/>
        </p:nvSpPr>
        <p:spPr>
          <a:xfrm>
            <a:off x="1650897" y="1876590"/>
            <a:ext cx="1955433" cy="826602"/>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r>
              <a:rPr lang="zh-CN" altLang="en-US" i="1" dirty="0">
                <a:solidFill>
                  <a:srgbClr val="FF0000"/>
                </a:solidFill>
                <a:latin typeface="+mn-ea"/>
              </a:rPr>
              <a:t>劳动力的相对供给</a:t>
            </a:r>
            <a:r>
              <a:rPr lang="zh-CN" altLang="en-US" dirty="0">
                <a:solidFill>
                  <a:srgbClr val="001581"/>
                </a:solidFill>
                <a:latin typeface="+mn-ea"/>
              </a:rPr>
              <a:t>是由国内外人口决定的。</a:t>
            </a:r>
            <a:endParaRPr lang="en-US" altLang="zh-CN" dirty="0">
              <a:solidFill>
                <a:srgbClr val="001581"/>
              </a:solidFill>
              <a:latin typeface="+mn-ea"/>
            </a:endParaRPr>
          </a:p>
          <a:p>
            <a:endParaRPr lang="en-US" altLang="zh-CN" dirty="0">
              <a:solidFill>
                <a:srgbClr val="001581"/>
              </a:solidFill>
              <a:latin typeface="+mn-ea"/>
            </a:endParaRPr>
          </a:p>
          <a:p>
            <a:r>
              <a:rPr lang="en-US" altLang="en-US" dirty="0">
                <a:solidFill>
                  <a:srgbClr val="001581"/>
                </a:solidFill>
                <a:latin typeface="+mn-ea"/>
              </a:rPr>
              <a:t> </a:t>
            </a:r>
          </a:p>
        </p:txBody>
      </p:sp>
      <p:cxnSp>
        <p:nvCxnSpPr>
          <p:cNvPr id="20" name="直接箭头连接符 19"/>
          <p:cNvCxnSpPr/>
          <p:nvPr/>
        </p:nvCxnSpPr>
        <p:spPr>
          <a:xfrm>
            <a:off x="2771800" y="2479439"/>
            <a:ext cx="720080" cy="576064"/>
          </a:xfrm>
          <a:prstGeom prst="straightConnector1">
            <a:avLst/>
          </a:prstGeom>
          <a:ln w="28575">
            <a:solidFill>
              <a:srgbClr val="001581"/>
            </a:solidFill>
            <a:tailEnd type="triangle"/>
          </a:ln>
        </p:spPr>
        <p:style>
          <a:lnRef idx="1">
            <a:schemeClr val="accent1"/>
          </a:lnRef>
          <a:fillRef idx="0">
            <a:schemeClr val="accent1"/>
          </a:fillRef>
          <a:effectRef idx="0">
            <a:schemeClr val="accent1"/>
          </a:effectRef>
          <a:fontRef idx="minor">
            <a:schemeClr val="tx1"/>
          </a:fontRef>
        </p:style>
      </p:cxnSp>
      <p:sp>
        <p:nvSpPr>
          <p:cNvPr id="5" name="Text Box 46">
            <a:extLst>
              <a:ext uri="{FF2B5EF4-FFF2-40B4-BE49-F238E27FC236}">
                <a16:creationId xmlns:a16="http://schemas.microsoft.com/office/drawing/2014/main" id="{80294EF0-BFD4-2EEF-63B4-608769AAB658}"/>
              </a:ext>
            </a:extLst>
          </p:cNvPr>
          <p:cNvSpPr txBox="1">
            <a:spLocks noChangeArrowheads="1"/>
          </p:cNvSpPr>
          <p:nvPr/>
        </p:nvSpPr>
        <p:spPr bwMode="auto">
          <a:xfrm>
            <a:off x="202427" y="1082484"/>
            <a:ext cx="1334020" cy="584775"/>
          </a:xfrm>
          <a:prstGeom prst="rect">
            <a:avLst/>
          </a:prstGeom>
          <a:solidFill>
            <a:schemeClr val="bg1"/>
          </a:solidFill>
          <a:ln>
            <a:noFill/>
          </a:ln>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600" b="1" dirty="0">
                <a:latin typeface="Arial" panose="020B0604020202020204" pitchFamily="34" charset="0"/>
              </a:rPr>
              <a:t>相对工资率</a:t>
            </a:r>
            <a:r>
              <a:rPr lang="en-US" altLang="zh-CN" sz="1600" b="1" dirty="0">
                <a:latin typeface="Arial" panose="020B0604020202020204" pitchFamily="34" charset="0"/>
              </a:rPr>
              <a:t>, </a:t>
            </a:r>
          </a:p>
          <a:p>
            <a:pPr>
              <a:spcBef>
                <a:spcPct val="0"/>
              </a:spcBef>
              <a:buClrTx/>
              <a:buSzTx/>
              <a:buFontTx/>
              <a:buNone/>
            </a:pPr>
            <a:r>
              <a:rPr lang="en-US" altLang="zh-CN" sz="1600" b="1" i="1" dirty="0">
                <a:latin typeface="Arial" panose="020B0604020202020204" pitchFamily="34" charset="0"/>
              </a:rPr>
              <a:t>w/w</a:t>
            </a:r>
            <a:r>
              <a:rPr lang="en-US" altLang="zh-CN" sz="1600" b="1" baseline="30000" dirty="0">
                <a:latin typeface="Arial" panose="020B0604020202020204" pitchFamily="34" charset="0"/>
              </a:rPr>
              <a:t>*</a:t>
            </a:r>
            <a:endParaRPr lang="en-US" altLang="zh-CN" sz="1600" b="1" dirty="0">
              <a:latin typeface="Arial" panose="020B0604020202020204" pitchFamily="34" charset="0"/>
            </a:endParaRPr>
          </a:p>
        </p:txBody>
      </p:sp>
      <p:sp>
        <p:nvSpPr>
          <p:cNvPr id="8" name="Text Box 47">
            <a:extLst>
              <a:ext uri="{FF2B5EF4-FFF2-40B4-BE49-F238E27FC236}">
                <a16:creationId xmlns:a16="http://schemas.microsoft.com/office/drawing/2014/main" id="{6D6A6D97-14C8-A58B-B684-A689B44831E8}"/>
              </a:ext>
            </a:extLst>
          </p:cNvPr>
          <p:cNvSpPr txBox="1">
            <a:spLocks noChangeArrowheads="1"/>
          </p:cNvSpPr>
          <p:nvPr/>
        </p:nvSpPr>
        <p:spPr bwMode="auto">
          <a:xfrm>
            <a:off x="4077627" y="6090772"/>
            <a:ext cx="1592252" cy="584775"/>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600" b="1" dirty="0">
                <a:latin typeface="Arial" panose="020B0604020202020204" pitchFamily="34" charset="0"/>
              </a:rPr>
              <a:t>相对劳动量</a:t>
            </a:r>
            <a:r>
              <a:rPr lang="en-US" altLang="zh-CN" sz="1600" b="1" dirty="0">
                <a:latin typeface="Arial" panose="020B0604020202020204" pitchFamily="34" charset="0"/>
              </a:rPr>
              <a:t>, </a:t>
            </a:r>
          </a:p>
          <a:p>
            <a:pPr>
              <a:spcBef>
                <a:spcPct val="0"/>
              </a:spcBef>
              <a:buClrTx/>
              <a:buSzTx/>
              <a:buFontTx/>
              <a:buNone/>
            </a:pPr>
            <a:r>
              <a:rPr lang="en-US" altLang="zh-CN" sz="1600" b="1" i="1" dirty="0">
                <a:latin typeface="Arial" panose="020B0604020202020204" pitchFamily="34" charset="0"/>
              </a:rPr>
              <a:t>L/L</a:t>
            </a:r>
            <a:r>
              <a:rPr lang="en-US" altLang="zh-CN" sz="1600" b="1" baseline="30000" dirty="0">
                <a:latin typeface="Arial" panose="020B0604020202020204" pitchFamily="34" charset="0"/>
              </a:rPr>
              <a:t>*</a:t>
            </a:r>
            <a:endParaRPr lang="en-US" altLang="zh-CN" sz="1600" b="1" dirty="0">
              <a:latin typeface="Arial" panose="020B0604020202020204" pitchFamily="34" charset="0"/>
            </a:endParaRPr>
          </a:p>
        </p:txBody>
      </p:sp>
      <p:sp>
        <p:nvSpPr>
          <p:cNvPr id="23" name="文本框 22">
            <a:extLst>
              <a:ext uri="{FF2B5EF4-FFF2-40B4-BE49-F238E27FC236}">
                <a16:creationId xmlns:a16="http://schemas.microsoft.com/office/drawing/2014/main" id="{B737A471-CF9D-B5BA-D2CF-5678DF076167}"/>
              </a:ext>
            </a:extLst>
          </p:cNvPr>
          <p:cNvSpPr txBox="1"/>
          <p:nvPr/>
        </p:nvSpPr>
        <p:spPr>
          <a:xfrm>
            <a:off x="4169714" y="1795903"/>
            <a:ext cx="4605834" cy="2123658"/>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altLang="zh-CN" sz="2200" dirty="0"/>
              <a:t>RD</a:t>
            </a:r>
            <a:r>
              <a:rPr lang="zh-CN" altLang="en-US" sz="2200" dirty="0"/>
              <a:t>曲线在两种形态之间进行切换：</a:t>
            </a:r>
            <a:endParaRPr lang="en-US" altLang="zh-CN" sz="2200" dirty="0"/>
          </a:p>
          <a:p>
            <a:pPr marL="285750" indent="-285750">
              <a:buFont typeface="Arial" panose="020B0604020202020204" pitchFamily="34" charset="0"/>
              <a:buChar char="•"/>
            </a:pPr>
            <a:r>
              <a:rPr lang="zh-CN" altLang="en-US" sz="2200" dirty="0"/>
              <a:t>在专业化生产布局不变时，曲线就会平缓地向下倾斜；</a:t>
            </a:r>
            <a:endParaRPr lang="en-US" altLang="zh-CN" sz="2200" dirty="0"/>
          </a:p>
          <a:p>
            <a:pPr marL="285750" indent="-285750">
              <a:buFont typeface="Arial" panose="020B0604020202020204" pitchFamily="34" charset="0"/>
              <a:buChar char="•"/>
            </a:pPr>
            <a:r>
              <a:rPr lang="zh-CN" altLang="en-US" sz="2200" dirty="0"/>
              <a:t>在生产布局发生变化导致相对需求突然下跌时，曲线就是一条水平线。</a:t>
            </a:r>
            <a:endParaRPr lang="en-US" altLang="zh-CN" sz="2200" dirty="0"/>
          </a:p>
        </p:txBody>
      </p:sp>
      <p:sp>
        <p:nvSpPr>
          <p:cNvPr id="25" name="文本框 24">
            <a:extLst>
              <a:ext uri="{FF2B5EF4-FFF2-40B4-BE49-F238E27FC236}">
                <a16:creationId xmlns:a16="http://schemas.microsoft.com/office/drawing/2014/main" id="{198E7855-63FA-28DB-03CC-0BA3EAB44AE1}"/>
              </a:ext>
            </a:extLst>
          </p:cNvPr>
          <p:cNvSpPr txBox="1"/>
          <p:nvPr/>
        </p:nvSpPr>
        <p:spPr>
          <a:xfrm>
            <a:off x="3504490" y="1057118"/>
            <a:ext cx="1517323" cy="369332"/>
          </a:xfrm>
          <a:prstGeom prst="rect">
            <a:avLst/>
          </a:prstGeom>
          <a:noFill/>
        </p:spPr>
        <p:txBody>
          <a:bodyPr wrap="square">
            <a:spAutoFit/>
          </a:bodyPr>
          <a:lstStyle/>
          <a:p>
            <a:r>
              <a:rPr lang="zh-CN" altLang="en-US" b="1" dirty="0">
                <a:solidFill>
                  <a:srgbClr val="001581"/>
                </a:solidFill>
              </a:rPr>
              <a:t>考虑</a:t>
            </a:r>
            <a:r>
              <a:rPr lang="en-US" altLang="zh-CN" b="1" dirty="0">
                <a:solidFill>
                  <a:srgbClr val="001581"/>
                </a:solidFill>
              </a:rPr>
              <a:t>RD</a:t>
            </a:r>
            <a:r>
              <a:rPr lang="zh-CN" altLang="en-US" b="1" dirty="0">
                <a:solidFill>
                  <a:srgbClr val="001581"/>
                </a:solidFill>
              </a:rPr>
              <a:t>曲线：</a:t>
            </a:r>
            <a:endParaRPr lang="en-US" altLang="zh-CN" b="1" dirty="0">
              <a:solidFill>
                <a:srgbClr val="001581"/>
              </a:solidFill>
            </a:endParaRPr>
          </a:p>
        </p:txBody>
      </p:sp>
    </p:spTree>
    <p:extLst>
      <p:ext uri="{BB962C8B-B14F-4D97-AF65-F5344CB8AC3E}">
        <p14:creationId xmlns:p14="http://schemas.microsoft.com/office/powerpoint/2010/main" val="223547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1" nodeType="clickEffect">
                                  <p:stCondLst>
                                    <p:cond delay="0"/>
                                  </p:stCondLst>
                                  <p:childTnLst>
                                    <p:animEffect transition="out" filter="blinds(horizontal)">
                                      <p:cBhvr>
                                        <p:cTn id="24" dur="500"/>
                                        <p:tgtEl>
                                          <p:spTgt spid="14">
                                            <p:txEl>
                                              <p:pRg st="0" end="0"/>
                                            </p:txEl>
                                          </p:spTgt>
                                        </p:tgtEl>
                                      </p:cBhvr>
                                    </p:animEffect>
                                    <p:set>
                                      <p:cBhvr>
                                        <p:cTn id="25" dur="1" fill="hold">
                                          <p:stCondLst>
                                            <p:cond delay="499"/>
                                          </p:stCondLst>
                                        </p:cTn>
                                        <p:tgtEl>
                                          <p:spTgt spid="14">
                                            <p:txEl>
                                              <p:pRg st="0" end="0"/>
                                            </p:txEl>
                                          </p:spTgt>
                                        </p:tgtEl>
                                        <p:attrNameLst>
                                          <p:attrName>style.visibility</p:attrName>
                                        </p:attrNameLst>
                                      </p:cBhvr>
                                      <p:to>
                                        <p:strVal val="hidden"/>
                                      </p:to>
                                    </p:set>
                                  </p:childTnLst>
                                </p:cTn>
                              </p:par>
                              <p:par>
                                <p:cTn id="26" presetID="3" presetClass="exit" presetSubtype="10" fill="hold" grpId="1" nodeType="withEffect">
                                  <p:stCondLst>
                                    <p:cond delay="0"/>
                                  </p:stCondLst>
                                  <p:childTnLst>
                                    <p:animEffect transition="out" filter="blinds(horizontal)">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grpId="1" nodeType="clickEffect">
                                  <p:stCondLst>
                                    <p:cond delay="0"/>
                                  </p:stCondLst>
                                  <p:childTnLst>
                                    <p:animEffect transition="out" filter="blinds(horizontal)">
                                      <p:cBhvr>
                                        <p:cTn id="42" dur="500"/>
                                        <p:tgtEl>
                                          <p:spTgt spid="16"/>
                                        </p:tgtEl>
                                      </p:cBhvr>
                                    </p:animEffect>
                                    <p:set>
                                      <p:cBhvr>
                                        <p:cTn id="43" dur="1" fill="hold">
                                          <p:stCondLst>
                                            <p:cond delay="499"/>
                                          </p:stCondLst>
                                        </p:cTn>
                                        <p:tgtEl>
                                          <p:spTgt spid="16"/>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500"/>
                                  </p:stCondLst>
                                  <p:childTnLst>
                                    <p:set>
                                      <p:cBhvr>
                                        <p:cTn id="54" dur="1" fill="hold">
                                          <p:stCondLst>
                                            <p:cond delay="0"/>
                                          </p:stCondLst>
                                        </p:cTn>
                                        <p:tgtEl>
                                          <p:spTgt spid="3">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2" grpId="0" build="p"/>
      <p:bldP spid="14" grpId="0" build="p"/>
      <p:bldP spid="14" grpId="1" build="p"/>
      <p:bldP spid="15" grpId="0"/>
      <p:bldP spid="15" grpId="1"/>
      <p:bldP spid="16" grpId="0" animBg="1"/>
      <p:bldP spid="16" grpId="1" animBg="1"/>
      <p:bldP spid="17" grpId="0" animBg="1"/>
      <p:bldP spid="18" grpId="0"/>
      <p:bldP spid="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15372"/>
            <a:ext cx="9036496" cy="693348"/>
          </a:xfrm>
        </p:spPr>
        <p:txBody>
          <a:bodyPr/>
          <a:lstStyle/>
          <a:p>
            <a:r>
              <a:rPr lang="en-US" altLang="en-US" sz="3200" dirty="0">
                <a:ea typeface="ヒラギノ角ゴ Pro W3" pitchFamily="-84" charset="-128"/>
              </a:rPr>
              <a:t>6</a:t>
            </a:r>
            <a:r>
              <a:rPr lang="en-US" altLang="zh-CN" sz="3200" dirty="0">
                <a:ea typeface="ヒラギノ角ゴ Pro W3" pitchFamily="-84" charset="-128"/>
              </a:rPr>
              <a:t>. </a:t>
            </a:r>
            <a:r>
              <a:rPr lang="zh-CN" altLang="en-US" sz="3200" dirty="0">
                <a:latin typeface="+mn-ea"/>
                <a:ea typeface="+mn-ea"/>
              </a:rPr>
              <a:t>运输费用和非贸易品</a:t>
            </a:r>
            <a:endParaRPr lang="en-US" sz="2000" b="0" dirty="0"/>
          </a:p>
        </p:txBody>
      </p:sp>
      <p:sp>
        <p:nvSpPr>
          <p:cNvPr id="5" name="Content Placeholder 4"/>
          <p:cNvSpPr>
            <a:spLocks noGrp="1"/>
          </p:cNvSpPr>
          <p:nvPr>
            <p:ph idx="1"/>
          </p:nvPr>
        </p:nvSpPr>
        <p:spPr>
          <a:xfrm>
            <a:off x="395536" y="1124744"/>
            <a:ext cx="8352928" cy="4968552"/>
          </a:xfrm>
        </p:spPr>
        <p:txBody>
          <a:bodyPr/>
          <a:lstStyle/>
          <a:p>
            <a:pPr>
              <a:spcBef>
                <a:spcPct val="50000"/>
              </a:spcBef>
            </a:pPr>
            <a:r>
              <a:rPr lang="zh-CN" altLang="en-US" sz="2400" dirty="0">
                <a:latin typeface="+mn-ea"/>
              </a:rPr>
              <a:t>李嘉图模型预测，各国应该实现</a:t>
            </a:r>
            <a:r>
              <a:rPr lang="zh-CN" altLang="en-US" sz="2400" i="1" dirty="0">
                <a:solidFill>
                  <a:srgbClr val="FF0000"/>
                </a:solidFill>
                <a:latin typeface="+mn-ea"/>
              </a:rPr>
              <a:t>完全专业化</a:t>
            </a:r>
            <a:r>
              <a:rPr lang="zh-CN" altLang="en-US" sz="2400" dirty="0">
                <a:latin typeface="+mn-ea"/>
              </a:rPr>
              <a:t>生产。</a:t>
            </a:r>
            <a:endParaRPr lang="en-US" altLang="zh-CN" sz="2400" dirty="0">
              <a:latin typeface="+mn-ea"/>
            </a:endParaRPr>
          </a:p>
          <a:p>
            <a:pPr>
              <a:spcBef>
                <a:spcPct val="50000"/>
              </a:spcBef>
            </a:pPr>
            <a:r>
              <a:rPr lang="zh-CN" altLang="en-US" sz="2400" dirty="0">
                <a:latin typeface="+mn-ea"/>
              </a:rPr>
              <a:t>但这种情况</a:t>
            </a:r>
            <a:r>
              <a:rPr lang="zh-CN" altLang="en-US" sz="2400" b="1" dirty="0">
                <a:solidFill>
                  <a:srgbClr val="0070C0"/>
                </a:solidFill>
                <a:latin typeface="+mn-ea"/>
              </a:rPr>
              <a:t>很少</a:t>
            </a:r>
            <a:r>
              <a:rPr lang="zh-CN" altLang="en-US" sz="2400" dirty="0">
                <a:latin typeface="+mn-ea"/>
              </a:rPr>
              <a:t>发生，主要有三个原因：</a:t>
            </a:r>
            <a:endParaRPr lang="en-US" altLang="en-US" sz="2400" dirty="0">
              <a:ea typeface="ヒラギノ角ゴ Pro W3" pitchFamily="-84" charset="-128"/>
            </a:endParaRPr>
          </a:p>
          <a:p>
            <a:pPr marL="832104" lvl="1" indent="-429768">
              <a:buFont typeface="+mj-lt"/>
              <a:buAutoNum type="arabicPeriod"/>
            </a:pPr>
            <a:r>
              <a:rPr lang="zh-CN" altLang="en-US" sz="2000" dirty="0">
                <a:latin typeface="+mn-ea"/>
              </a:rPr>
              <a:t>生产中多种要素的存在会减弱专业分工的趋势（第</a:t>
            </a:r>
            <a:r>
              <a:rPr lang="en-US" altLang="zh-CN" sz="2000" dirty="0">
                <a:latin typeface="+mn-ea"/>
              </a:rPr>
              <a:t>4-5</a:t>
            </a:r>
            <a:r>
              <a:rPr lang="zh-CN" altLang="en-US" sz="2000" dirty="0">
                <a:latin typeface="+mn-ea"/>
              </a:rPr>
              <a:t>章）</a:t>
            </a:r>
            <a:endParaRPr lang="en-US" altLang="en-US" sz="2000" dirty="0">
              <a:ea typeface="ヒラギノ角ゴ Pro W3" pitchFamily="-84" charset="-128"/>
            </a:endParaRPr>
          </a:p>
          <a:p>
            <a:pPr marL="832104" lvl="1" indent="-429768">
              <a:buFont typeface="+mj-lt"/>
              <a:buAutoNum type="arabicPeriod"/>
            </a:pPr>
            <a:r>
              <a:rPr lang="zh-CN" altLang="en-US" sz="2000" dirty="0">
                <a:latin typeface="+mn-ea"/>
              </a:rPr>
              <a:t>针对外来竞争而对民族产业的保护</a:t>
            </a:r>
            <a:r>
              <a:rPr lang="en-US" altLang="en-US" sz="2000" dirty="0">
                <a:latin typeface="+mn-ea"/>
              </a:rPr>
              <a:t> (</a:t>
            </a:r>
            <a:r>
              <a:rPr lang="zh-CN" altLang="en-US" sz="2000" dirty="0">
                <a:latin typeface="+mn-ea"/>
              </a:rPr>
              <a:t>第</a:t>
            </a:r>
            <a:r>
              <a:rPr lang="en-US" altLang="en-US" sz="2000" dirty="0">
                <a:latin typeface="+mn-ea"/>
              </a:rPr>
              <a:t> 9–12</a:t>
            </a:r>
            <a:r>
              <a:rPr lang="zh-CN" altLang="en-US" sz="2000" dirty="0">
                <a:latin typeface="+mn-ea"/>
              </a:rPr>
              <a:t>章</a:t>
            </a:r>
            <a:r>
              <a:rPr lang="en-US" altLang="en-US" sz="2000" dirty="0">
                <a:latin typeface="+mn-ea"/>
              </a:rPr>
              <a:t>).</a:t>
            </a:r>
          </a:p>
          <a:p>
            <a:pPr marL="832104" lvl="1" indent="-429768">
              <a:buFont typeface="+mj-lt"/>
              <a:buAutoNum type="arabicPeriod"/>
            </a:pPr>
            <a:r>
              <a:rPr lang="zh-CN" altLang="en-US" sz="2000" i="1" dirty="0">
                <a:solidFill>
                  <a:srgbClr val="FF0000"/>
                </a:solidFill>
              </a:rPr>
              <a:t>运输成本</a:t>
            </a:r>
            <a:r>
              <a:rPr lang="zh-CN" altLang="en-US" sz="2000" dirty="0">
                <a:latin typeface="+mn-ea"/>
              </a:rPr>
              <a:t>的存在降低了或阻止了贸易的发生。</a:t>
            </a:r>
            <a:endParaRPr lang="en-US" altLang="zh-CN" sz="2000" dirty="0">
              <a:latin typeface="+mn-ea"/>
            </a:endParaRPr>
          </a:p>
          <a:p>
            <a:pPr marL="832104" lvl="1" indent="-429768">
              <a:buFont typeface="+mj-lt"/>
              <a:buAutoNum type="arabicPeriod"/>
            </a:pPr>
            <a:endParaRPr lang="en-US" altLang="en-US" sz="2000" dirty="0">
              <a:latin typeface="+mn-ea"/>
            </a:endParaRPr>
          </a:p>
          <a:p>
            <a:pPr>
              <a:spcBef>
                <a:spcPts val="1200"/>
              </a:spcBef>
            </a:pPr>
            <a:r>
              <a:rPr lang="zh-CN" altLang="en-US" sz="2400" dirty="0">
                <a:latin typeface="+mn-ea"/>
              </a:rPr>
              <a:t>由于运输成本高，存在</a:t>
            </a:r>
            <a:r>
              <a:rPr lang="zh-CN" altLang="en-US" sz="2400" i="1" dirty="0">
                <a:solidFill>
                  <a:srgbClr val="FF0000"/>
                </a:solidFill>
                <a:latin typeface="+mn-ea"/>
              </a:rPr>
              <a:t>非贸易商品和服务</a:t>
            </a:r>
            <a:r>
              <a:rPr lang="zh-CN" altLang="en-US" sz="2400" dirty="0">
                <a:latin typeface="+mn-ea"/>
              </a:rPr>
              <a:t>（如理发和汽车维修）。</a:t>
            </a:r>
            <a:endParaRPr lang="en-US" altLang="en-US" sz="2400" dirty="0">
              <a:ea typeface="ヒラギノ角ゴ Pro W3" pitchFamily="-84" charset="-128"/>
            </a:endParaRPr>
          </a:p>
          <a:p>
            <a:pPr lvl="1">
              <a:spcBef>
                <a:spcPts val="1200"/>
              </a:spcBef>
            </a:pPr>
            <a:r>
              <a:rPr lang="zh-CN" altLang="en-US" sz="2000" dirty="0">
                <a:latin typeface="+mn-ea"/>
              </a:rPr>
              <a:t>各国往往将国民收入的很大一部分用于非贸易商品和服务。</a:t>
            </a:r>
            <a:endParaRPr lang="en-US" altLang="en-US" sz="2000" dirty="0">
              <a:ea typeface="ヒラギノ角ゴ Pro W3" pitchFamily="-84" charset="-128"/>
            </a:endParaRPr>
          </a:p>
          <a:p>
            <a:pPr lvl="1">
              <a:spcBef>
                <a:spcPts val="1200"/>
              </a:spcBef>
            </a:pPr>
            <a:r>
              <a:rPr lang="zh-CN" altLang="en-US" sz="2000" dirty="0">
                <a:latin typeface="+mn-ea"/>
              </a:rPr>
              <a:t>这一事实对引力模型以及考虑各国收入转移如何影响贸易的模型都有影响。</a:t>
            </a:r>
            <a:endParaRPr lang="en-US" sz="2000" dirty="0"/>
          </a:p>
        </p:txBody>
      </p:sp>
    </p:spTree>
    <p:extLst>
      <p:ext uri="{BB962C8B-B14F-4D97-AF65-F5344CB8AC3E}">
        <p14:creationId xmlns:p14="http://schemas.microsoft.com/office/powerpoint/2010/main" val="230111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65356"/>
          </a:xfrm>
        </p:spPr>
        <p:txBody>
          <a:bodyPr/>
          <a:lstStyle/>
          <a:p>
            <a:r>
              <a:rPr lang="en-US" altLang="en-US" sz="3600" dirty="0">
                <a:ea typeface="ヒラギノ角ゴ Pro W3" pitchFamily="-84" charset="-128"/>
              </a:rPr>
              <a:t>7</a:t>
            </a:r>
            <a:r>
              <a:rPr lang="en-US" altLang="zh-CN" sz="3600" dirty="0">
                <a:ea typeface="ヒラギノ角ゴ Pro W3" pitchFamily="-84" charset="-128"/>
              </a:rPr>
              <a:t>. </a:t>
            </a:r>
            <a:r>
              <a:rPr lang="zh-CN" altLang="en-US" sz="3600" dirty="0">
                <a:latin typeface="+mn-ea"/>
                <a:ea typeface="+mn-ea"/>
              </a:rPr>
              <a:t>对李嘉图模型的实证分析</a:t>
            </a:r>
            <a:endParaRPr lang="en-US" sz="2000" b="0" dirty="0"/>
          </a:p>
        </p:txBody>
      </p:sp>
      <p:sp>
        <p:nvSpPr>
          <p:cNvPr id="5" name="Content Placeholder 4"/>
          <p:cNvSpPr>
            <a:spLocks noGrp="1"/>
          </p:cNvSpPr>
          <p:nvPr>
            <p:ph idx="1"/>
          </p:nvPr>
        </p:nvSpPr>
        <p:spPr>
          <a:xfrm>
            <a:off x="4283968" y="1469373"/>
            <a:ext cx="4618856" cy="2895731"/>
          </a:xfrm>
        </p:spPr>
        <p:txBody>
          <a:bodyPr/>
          <a:lstStyle/>
          <a:p>
            <a:r>
              <a:rPr lang="zh-CN" altLang="en-US" sz="2000" dirty="0">
                <a:latin typeface="+mn-ea"/>
              </a:rPr>
              <a:t>各国是否出口那些生产力相对较高的商品呢？</a:t>
            </a:r>
            <a:endParaRPr lang="en-US" altLang="en-US" sz="2000" dirty="0">
              <a:ea typeface="ヒラギノ角ゴ Pro W3" pitchFamily="-84" charset="-128"/>
            </a:endParaRPr>
          </a:p>
          <a:p>
            <a:r>
              <a:rPr lang="zh-CN" altLang="en-US" sz="2000" dirty="0">
                <a:latin typeface="+mn-ea"/>
              </a:rPr>
              <a:t>利用</a:t>
            </a:r>
            <a:r>
              <a:rPr lang="en-US" altLang="zh-CN" sz="2000" dirty="0">
                <a:latin typeface="+mn-ea"/>
              </a:rPr>
              <a:t>1951</a:t>
            </a:r>
            <a:r>
              <a:rPr lang="zh-CN" altLang="en-US" sz="2000" dirty="0">
                <a:latin typeface="+mn-ea"/>
              </a:rPr>
              <a:t>年</a:t>
            </a:r>
            <a:r>
              <a:rPr lang="en-US" altLang="zh-CN" sz="2000" dirty="0">
                <a:latin typeface="+mn-ea"/>
              </a:rPr>
              <a:t>26</a:t>
            </a:r>
            <a:r>
              <a:rPr lang="zh-CN" altLang="en-US" sz="2000" dirty="0">
                <a:latin typeface="+mn-ea"/>
              </a:rPr>
              <a:t>个制造业的数据，呈现了美国与英国出口额的比率与其劳动生产率的比率之间的关系。</a:t>
            </a:r>
            <a:endParaRPr lang="en-US" altLang="zh-CN" sz="2000" dirty="0">
              <a:latin typeface="+mn-ea"/>
            </a:endParaRPr>
          </a:p>
          <a:p>
            <a:r>
              <a:rPr lang="zh-CN" altLang="en-US" sz="2000" dirty="0">
                <a:latin typeface="+mn-ea"/>
              </a:rPr>
              <a:t>在美国相对劳动生产率较高的行业中，美国的出口额高于英国的出口额。</a:t>
            </a:r>
            <a:endParaRPr lang="en-US" altLang="en-US" sz="2000" dirty="0">
              <a:latin typeface="+mn-ea"/>
            </a:endParaRPr>
          </a:p>
        </p:txBody>
      </p:sp>
      <p:sp>
        <p:nvSpPr>
          <p:cNvPr id="4" name="Title 1"/>
          <p:cNvSpPr txBox="1">
            <a:spLocks/>
          </p:cNvSpPr>
          <p:nvPr/>
        </p:nvSpPr>
        <p:spPr>
          <a:xfrm>
            <a:off x="1043608" y="1266059"/>
            <a:ext cx="3319809" cy="399801"/>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a:lstStyle>
          <a:p>
            <a:r>
              <a:rPr lang="zh-CN" altLang="en-US" sz="2000" dirty="0">
                <a:latin typeface="+mn-lt"/>
                <a:ea typeface="+mn-ea"/>
              </a:rPr>
              <a:t>图</a:t>
            </a:r>
            <a:r>
              <a:rPr lang="en-US" altLang="en-US" sz="2000" dirty="0">
                <a:latin typeface="+mn-lt"/>
                <a:ea typeface="+mn-ea"/>
              </a:rPr>
              <a:t> 3.6  </a:t>
            </a:r>
            <a:r>
              <a:rPr lang="zh-CN" altLang="en-US" sz="2000" dirty="0">
                <a:latin typeface="+mn-lt"/>
                <a:ea typeface="+mn-ea"/>
              </a:rPr>
              <a:t>劳动生产率和出口</a:t>
            </a:r>
            <a:endParaRPr lang="en-US" sz="2000" b="0" dirty="0">
              <a:latin typeface="+mn-lt"/>
              <a:ea typeface="+mn-ea"/>
            </a:endParaRPr>
          </a:p>
        </p:txBody>
      </p:sp>
      <p:pic>
        <p:nvPicPr>
          <p:cNvPr id="6" name="Picture 4" descr="A scatter diagram plots the ratio of U S to British exports versus the ratio of U S to British productivity. The data forms a pattern closely following a steeply rising line that extends from (0.7, 0.130) through (1, 2) and (6, 5). Most data points are clustered at the intersection of a dashed horizontal line, y = 1, and dashed vertical line, x = 2, and the rising line at point (2,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17" y="1882633"/>
            <a:ext cx="4114351" cy="4288775"/>
          </a:xfrm>
          <a:prstGeom prst="rect">
            <a:avLst/>
          </a:prstGeom>
        </p:spPr>
      </p:pic>
      <p:sp>
        <p:nvSpPr>
          <p:cNvPr id="3" name="Text Box 46">
            <a:extLst>
              <a:ext uri="{FF2B5EF4-FFF2-40B4-BE49-F238E27FC236}">
                <a16:creationId xmlns:a16="http://schemas.microsoft.com/office/drawing/2014/main" id="{0B1C6C49-A05A-F7D0-7D3A-44AD46D70878}"/>
              </a:ext>
            </a:extLst>
          </p:cNvPr>
          <p:cNvSpPr txBox="1">
            <a:spLocks noChangeArrowheads="1"/>
          </p:cNvSpPr>
          <p:nvPr/>
        </p:nvSpPr>
        <p:spPr bwMode="auto">
          <a:xfrm>
            <a:off x="98524" y="1848888"/>
            <a:ext cx="1080745" cy="584775"/>
          </a:xfrm>
          <a:prstGeom prst="rect">
            <a:avLst/>
          </a:prstGeom>
          <a:solidFill>
            <a:schemeClr val="bg1"/>
          </a:solidFill>
          <a:ln>
            <a:noFill/>
          </a:ln>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600" b="1" dirty="0">
                <a:latin typeface="Arial" panose="020B0604020202020204" pitchFamily="34" charset="0"/>
              </a:rPr>
              <a:t>美国</a:t>
            </a:r>
            <a:r>
              <a:rPr lang="en-US" altLang="zh-CN" sz="1600" b="1" dirty="0">
                <a:latin typeface="Arial" panose="020B0604020202020204" pitchFamily="34" charset="0"/>
              </a:rPr>
              <a:t>-</a:t>
            </a:r>
            <a:r>
              <a:rPr lang="zh-CN" altLang="en-US" sz="1600" b="1" dirty="0">
                <a:latin typeface="Arial" panose="020B0604020202020204" pitchFamily="34" charset="0"/>
              </a:rPr>
              <a:t>英国</a:t>
            </a:r>
            <a:endParaRPr lang="en-US" altLang="zh-CN" sz="1600" b="1" dirty="0">
              <a:latin typeface="Arial" panose="020B0604020202020204" pitchFamily="34" charset="0"/>
            </a:endParaRPr>
          </a:p>
          <a:p>
            <a:pPr>
              <a:spcBef>
                <a:spcPct val="0"/>
              </a:spcBef>
              <a:buClrTx/>
              <a:buSzTx/>
              <a:buFontTx/>
              <a:buNone/>
            </a:pPr>
            <a:r>
              <a:rPr lang="zh-CN" altLang="en-US" sz="1600" b="1" dirty="0">
                <a:latin typeface="Arial" panose="020B0604020202020204" pitchFamily="34" charset="0"/>
              </a:rPr>
              <a:t>出口比率</a:t>
            </a:r>
            <a:endParaRPr lang="en-US" altLang="zh-CN" sz="1600" b="1" dirty="0">
              <a:latin typeface="Arial" panose="020B0604020202020204" pitchFamily="34" charset="0"/>
            </a:endParaRPr>
          </a:p>
        </p:txBody>
      </p:sp>
      <p:sp>
        <p:nvSpPr>
          <p:cNvPr id="7" name="Text Box 46">
            <a:extLst>
              <a:ext uri="{FF2B5EF4-FFF2-40B4-BE49-F238E27FC236}">
                <a16:creationId xmlns:a16="http://schemas.microsoft.com/office/drawing/2014/main" id="{780A5B3A-AD0E-D01F-06A7-4D8D539ABB56}"/>
              </a:ext>
            </a:extLst>
          </p:cNvPr>
          <p:cNvSpPr txBox="1">
            <a:spLocks noChangeArrowheads="1"/>
          </p:cNvSpPr>
          <p:nvPr/>
        </p:nvSpPr>
        <p:spPr bwMode="auto">
          <a:xfrm>
            <a:off x="3274316" y="5517232"/>
            <a:ext cx="1297684" cy="653897"/>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SzTx/>
              <a:buFontTx/>
              <a:buNone/>
            </a:pPr>
            <a:r>
              <a:rPr lang="zh-CN" altLang="en-US" sz="1600" b="1" dirty="0">
                <a:latin typeface="Arial" panose="020B0604020202020204" pitchFamily="34" charset="0"/>
              </a:rPr>
              <a:t>美国</a:t>
            </a:r>
            <a:r>
              <a:rPr lang="en-US" altLang="zh-CN" sz="1600" b="1" dirty="0">
                <a:latin typeface="Arial" panose="020B0604020202020204" pitchFamily="34" charset="0"/>
              </a:rPr>
              <a:t>-</a:t>
            </a:r>
            <a:r>
              <a:rPr lang="zh-CN" altLang="en-US" sz="1600" b="1" dirty="0">
                <a:latin typeface="Arial" panose="020B0604020202020204" pitchFamily="34" charset="0"/>
              </a:rPr>
              <a:t>英国</a:t>
            </a:r>
            <a:endParaRPr lang="en-US" altLang="zh-CN" sz="1600" b="1" dirty="0">
              <a:latin typeface="Arial" panose="020B0604020202020204" pitchFamily="34" charset="0"/>
            </a:endParaRPr>
          </a:p>
          <a:p>
            <a:pPr>
              <a:lnSpc>
                <a:spcPct val="120000"/>
              </a:lnSpc>
              <a:spcBef>
                <a:spcPct val="0"/>
              </a:spcBef>
              <a:buClrTx/>
              <a:buSzTx/>
              <a:buFontTx/>
              <a:buNone/>
            </a:pPr>
            <a:r>
              <a:rPr lang="zh-CN" altLang="en-US" sz="1600" b="1" dirty="0">
                <a:latin typeface="Arial" panose="020B0604020202020204" pitchFamily="34" charset="0"/>
              </a:rPr>
              <a:t>生产率比率</a:t>
            </a:r>
            <a:endParaRPr lang="en-US" altLang="zh-CN" sz="1600" b="1" dirty="0">
              <a:latin typeface="Arial" panose="020B0604020202020204" pitchFamily="34" charset="0"/>
            </a:endParaRPr>
          </a:p>
        </p:txBody>
      </p:sp>
      <p:sp>
        <p:nvSpPr>
          <p:cNvPr id="9" name="文本框 8">
            <a:extLst>
              <a:ext uri="{FF2B5EF4-FFF2-40B4-BE49-F238E27FC236}">
                <a16:creationId xmlns:a16="http://schemas.microsoft.com/office/drawing/2014/main" id="{05483794-66FB-78D6-8ABB-C47410404C4B}"/>
              </a:ext>
            </a:extLst>
          </p:cNvPr>
          <p:cNvSpPr txBox="1"/>
          <p:nvPr/>
        </p:nvSpPr>
        <p:spPr>
          <a:xfrm>
            <a:off x="4572000" y="4221088"/>
            <a:ext cx="4330824" cy="2062103"/>
          </a:xfrm>
          <a:prstGeom prst="rect">
            <a:avLst/>
          </a:prstGeom>
          <a:solidFill>
            <a:schemeClr val="accent5">
              <a:lumMod val="20000"/>
              <a:lumOff val="80000"/>
            </a:schemeClr>
          </a:solidFill>
        </p:spPr>
        <p:txBody>
          <a:bodyPr wrap="square">
            <a:spAutoFit/>
          </a:bodyPr>
          <a:lstStyle/>
          <a:p>
            <a:pPr marL="342900" indent="-342900">
              <a:buFont typeface="Wingdings" panose="05000000000000000000" pitchFamily="2" charset="2"/>
              <a:buChar char="l"/>
            </a:pPr>
            <a:r>
              <a:rPr lang="zh-CN" altLang="en-US" sz="2400" dirty="0">
                <a:latin typeface="+mn-ea"/>
              </a:rPr>
              <a:t>经验证据充分支持李嘉图模型的主要含义：</a:t>
            </a:r>
            <a:endParaRPr lang="en-US" altLang="en-US" sz="2400" dirty="0">
              <a:ea typeface="ヒラギノ角ゴ Pro W3" pitchFamily="-84" charset="-128"/>
            </a:endParaRPr>
          </a:p>
          <a:p>
            <a:pPr marL="800100" lvl="1" indent="-342900">
              <a:buFont typeface="Wingdings" panose="05000000000000000000" pitchFamily="2" charset="2"/>
              <a:buChar char="l"/>
            </a:pPr>
            <a:r>
              <a:rPr lang="zh-CN" altLang="en-US" sz="2000" dirty="0">
                <a:latin typeface="+mn-ea"/>
              </a:rPr>
              <a:t>生产力差异在国际贸易中起着重要作用</a:t>
            </a:r>
            <a:endParaRPr lang="en-US" altLang="en-US" sz="2000" dirty="0">
              <a:ea typeface="ヒラギノ角ゴ Pro W3" pitchFamily="-84" charset="-128"/>
            </a:endParaRPr>
          </a:p>
          <a:p>
            <a:pPr marL="800100" lvl="1" indent="-342900">
              <a:buFont typeface="Wingdings" panose="05000000000000000000" pitchFamily="2" charset="2"/>
              <a:buChar char="l"/>
            </a:pPr>
            <a:r>
              <a:rPr lang="zh-CN" altLang="en-US" sz="2000" dirty="0">
                <a:latin typeface="+mn-ea"/>
              </a:rPr>
              <a:t>比较优势是贸易的重要原因（而非绝对优势）</a:t>
            </a:r>
            <a:endParaRPr lang="en-US" altLang="zh-CN" sz="2000" dirty="0">
              <a:latin typeface="+mn-ea"/>
            </a:endParaRPr>
          </a:p>
        </p:txBody>
      </p:sp>
    </p:spTree>
    <p:extLst>
      <p:ext uri="{BB962C8B-B14F-4D97-AF65-F5344CB8AC3E}">
        <p14:creationId xmlns:p14="http://schemas.microsoft.com/office/powerpoint/2010/main" val="123960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7"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a:ea typeface="ヒラギノ角ゴ Pro W3" pitchFamily="-84" charset="-128"/>
              </a:rPr>
              <a:t>总结</a:t>
            </a:r>
            <a:endParaRPr lang="en-US" sz="2000" b="0" dirty="0"/>
          </a:p>
        </p:txBody>
      </p:sp>
      <p:sp>
        <p:nvSpPr>
          <p:cNvPr id="5" name="Content Placeholder 4"/>
          <p:cNvSpPr>
            <a:spLocks noGrp="1"/>
          </p:cNvSpPr>
          <p:nvPr>
            <p:ph idx="1"/>
          </p:nvPr>
        </p:nvSpPr>
        <p:spPr>
          <a:xfrm>
            <a:off x="457200" y="1484784"/>
            <a:ext cx="8229600" cy="4637112"/>
          </a:xfrm>
        </p:spPr>
        <p:txBody>
          <a:bodyPr/>
          <a:lstStyle/>
          <a:p>
            <a:pPr marL="429768" indent="-429768">
              <a:buFont typeface="+mj-lt"/>
              <a:buAutoNum type="arabicPeriod"/>
            </a:pPr>
            <a:r>
              <a:rPr lang="zh-CN" altLang="en-US" sz="2400" dirty="0">
                <a:latin typeface="+mn-ea"/>
              </a:rPr>
              <a:t>各国劳动生产率的差异产生了比较优势。</a:t>
            </a:r>
            <a:endParaRPr lang="en-US" altLang="zh-CN" sz="2400" dirty="0">
              <a:latin typeface="+mn-ea"/>
            </a:endParaRPr>
          </a:p>
          <a:p>
            <a:pPr marL="429768" indent="-429768">
              <a:buFont typeface="+mj-lt"/>
              <a:buAutoNum type="arabicPeriod"/>
            </a:pPr>
            <a:r>
              <a:rPr lang="zh-CN" altLang="en-US" sz="2400" dirty="0">
                <a:latin typeface="+mn-ea"/>
              </a:rPr>
              <a:t>当一个国家生产某一商品的机会成本低于其他国家时，该国在生产该商品方面具有相对优势。</a:t>
            </a:r>
            <a:endParaRPr lang="en-US" altLang="zh-CN" sz="2400" dirty="0">
              <a:latin typeface="+mn-ea"/>
            </a:endParaRPr>
          </a:p>
          <a:p>
            <a:pPr marL="429768" indent="-429768">
              <a:buFont typeface="+mj-lt"/>
              <a:buAutoNum type="arabicPeriod"/>
            </a:pPr>
            <a:r>
              <a:rPr lang="zh-CN" altLang="en-US" sz="2400" dirty="0">
                <a:latin typeface="+mn-ea"/>
              </a:rPr>
              <a:t>各国出口具有比较优势的商品</a:t>
            </a:r>
            <a:r>
              <a:rPr lang="en-US" altLang="zh-CN" sz="2400" dirty="0">
                <a:latin typeface="+mn-ea"/>
              </a:rPr>
              <a:t>——</a:t>
            </a:r>
            <a:r>
              <a:rPr lang="zh-CN" altLang="en-US" sz="2400" dirty="0">
                <a:latin typeface="+mn-ea"/>
              </a:rPr>
              <a:t>高生产率或低工资使各国具有成本优势。</a:t>
            </a:r>
            <a:endParaRPr lang="en-US" altLang="zh-CN" sz="2400" dirty="0">
              <a:latin typeface="+mn-ea"/>
            </a:endParaRPr>
          </a:p>
          <a:p>
            <a:pPr marL="429768" indent="-429768">
              <a:buFont typeface="+mj-lt"/>
              <a:buAutoNum type="arabicPeriod" startAt="4"/>
            </a:pPr>
            <a:r>
              <a:rPr lang="zh-CN" altLang="en-US" sz="2400" dirty="0">
                <a:latin typeface="+mn-ea"/>
              </a:rPr>
              <a:t>在贸易中，相对价格介于贸易前两国的相对价格之间。</a:t>
            </a:r>
            <a:endParaRPr lang="en-US" altLang="zh-CN" sz="2400" dirty="0">
              <a:latin typeface="+mn-ea"/>
            </a:endParaRPr>
          </a:p>
          <a:p>
            <a:pPr marL="429768" indent="-429768">
              <a:buFont typeface="+mj-lt"/>
              <a:buAutoNum type="arabicPeriod" startAt="4"/>
            </a:pPr>
            <a:r>
              <a:rPr lang="zh-CN" altLang="en-US" sz="2400" dirty="0">
                <a:latin typeface="+mn-ea"/>
              </a:rPr>
              <a:t>由于出口商品的相对价格上涨，贸易对所有国家都有好处：生产出口商品的工人收入增加，进口商品价格降低。</a:t>
            </a:r>
            <a:endParaRPr lang="en-US" altLang="zh-CN" sz="2400" dirty="0">
              <a:latin typeface="+mn-ea"/>
            </a:endParaRPr>
          </a:p>
          <a:p>
            <a:pPr marL="429768" indent="-429768">
              <a:buFont typeface="+mj-lt"/>
              <a:buAutoNum type="arabicPeriod" startAt="4"/>
            </a:pPr>
            <a:r>
              <a:rPr lang="zh-CN" altLang="en-US" sz="2400" dirty="0">
                <a:latin typeface="+mn-ea"/>
              </a:rPr>
              <a:t>经验证据支持基于比较优势的贸易，尽管运输成本和其他因素阻碍了生产的完全专业化。</a:t>
            </a:r>
            <a:endParaRPr lang="en-US" altLang="en-US" sz="2400" dirty="0">
              <a:latin typeface="+mn-ea"/>
            </a:endParaRPr>
          </a:p>
        </p:txBody>
      </p:sp>
    </p:spTree>
    <p:extLst>
      <p:ext uri="{BB962C8B-B14F-4D97-AF65-F5344CB8AC3E}">
        <p14:creationId xmlns:p14="http://schemas.microsoft.com/office/powerpoint/2010/main" val="1686238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0EF4320-998F-A08A-E048-6ED3E5B949CC}"/>
              </a:ext>
            </a:extLst>
          </p:cNvPr>
          <p:cNvSpPr>
            <a:spLocks noGrp="1" noRot="1" noChangeArrowheads="1"/>
          </p:cNvSpPr>
          <p:nvPr>
            <p:ph type="title"/>
          </p:nvPr>
        </p:nvSpPr>
        <p:spPr/>
        <p:txBody>
          <a:bodyPr/>
          <a:lstStyle/>
          <a:p>
            <a:pPr eaLnBrk="1" hangingPunct="1"/>
            <a:r>
              <a:rPr lang="zh-CN" altLang="en-US" b="1" dirty="0"/>
              <a:t>李嘉图贸易理论的不足 </a:t>
            </a:r>
          </a:p>
        </p:txBody>
      </p:sp>
      <p:sp>
        <p:nvSpPr>
          <p:cNvPr id="67587" name="Rectangle 3">
            <a:extLst>
              <a:ext uri="{FF2B5EF4-FFF2-40B4-BE49-F238E27FC236}">
                <a16:creationId xmlns:a16="http://schemas.microsoft.com/office/drawing/2014/main" id="{E8B68A93-67C7-746D-7871-F8CD25ADED71}"/>
              </a:ext>
            </a:extLst>
          </p:cNvPr>
          <p:cNvSpPr>
            <a:spLocks noGrp="1" noRot="1" noChangeArrowheads="1"/>
          </p:cNvSpPr>
          <p:nvPr>
            <p:ph type="body" idx="1"/>
          </p:nvPr>
        </p:nvSpPr>
        <p:spPr>
          <a:xfrm>
            <a:off x="357188" y="1428750"/>
            <a:ext cx="8572500" cy="4952578"/>
          </a:xfrm>
        </p:spPr>
        <p:txBody>
          <a:bodyPr/>
          <a:lstStyle/>
          <a:p>
            <a:pPr eaLnBrk="1" hangingPunct="1">
              <a:spcBef>
                <a:spcPts val="600"/>
              </a:spcBef>
            </a:pPr>
            <a:r>
              <a:rPr lang="zh-CN" altLang="en-US" sz="2200" dirty="0"/>
              <a:t>古典学派的劳动价值学说认为劳动是唯一的生产要素，生产成本取决于劳动生产率，因此，劳动生产率就成为国际贸易的重要决定因素。古典贸易理论的最大贡献是</a:t>
            </a:r>
            <a:r>
              <a:rPr lang="zh-CN" altLang="en-US" sz="2200" b="1" dirty="0">
                <a:solidFill>
                  <a:srgbClr val="C00000"/>
                </a:solidFill>
              </a:rPr>
              <a:t>首次为自由贸易提供了有力证据，并从劳动生产率差异的角度（本质上是从技术差异的角度），成功地解释了国际贸易发生的一个重要起因</a:t>
            </a:r>
            <a:r>
              <a:rPr lang="zh-CN" altLang="en-US" sz="2200" dirty="0"/>
              <a:t>。</a:t>
            </a:r>
            <a:endParaRPr lang="en-US" altLang="zh-CN" sz="2200" dirty="0"/>
          </a:p>
          <a:p>
            <a:pPr eaLnBrk="1" hangingPunct="1">
              <a:spcBef>
                <a:spcPts val="600"/>
              </a:spcBef>
            </a:pPr>
            <a:r>
              <a:rPr lang="zh-CN" altLang="en-US" sz="2200" dirty="0"/>
              <a:t>李嘉图的比较优势理论比斯密的绝对优势理论更具有普遍意义。但李嘉图贸易理论本身还存在一些</a:t>
            </a:r>
            <a:r>
              <a:rPr lang="zh-CN" altLang="en-US" sz="2200" dirty="0">
                <a:solidFill>
                  <a:srgbClr val="FF0000"/>
                </a:solidFill>
              </a:rPr>
              <a:t>不足</a:t>
            </a:r>
            <a:r>
              <a:rPr lang="zh-CN" altLang="en-US" sz="2200" dirty="0"/>
              <a:t>：</a:t>
            </a:r>
          </a:p>
          <a:p>
            <a:pPr lvl="1"/>
            <a:r>
              <a:rPr lang="zh-CN" altLang="en-US" sz="2200" dirty="0">
                <a:solidFill>
                  <a:schemeClr val="bg2"/>
                </a:solidFill>
              </a:rPr>
              <a:t>单一生产要素假定使得李嘉图模型不能分析贸易开放的收入分配效应，是其最大的不足；</a:t>
            </a:r>
          </a:p>
          <a:p>
            <a:pPr lvl="1"/>
            <a:r>
              <a:rPr lang="zh-CN" altLang="en-US" sz="2200" dirty="0">
                <a:solidFill>
                  <a:schemeClr val="bg2"/>
                </a:solidFill>
              </a:rPr>
              <a:t>完全专业化生产与现实不相符；</a:t>
            </a:r>
          </a:p>
          <a:p>
            <a:pPr lvl="1"/>
            <a:r>
              <a:rPr lang="zh-CN" altLang="en-US" sz="2200" dirty="0">
                <a:solidFill>
                  <a:schemeClr val="bg2"/>
                </a:solidFill>
              </a:rPr>
              <a:t>没能解释造成各国劳动生产率差异的原因；</a:t>
            </a:r>
          </a:p>
          <a:p>
            <a:pPr lvl="1"/>
            <a:r>
              <a:rPr lang="zh-CN" altLang="en-US" sz="2200" dirty="0">
                <a:solidFill>
                  <a:schemeClr val="bg2"/>
                </a:solidFill>
              </a:rPr>
              <a:t>是一个静态模型，各国的比较优势是既定的，因而它不能分析比较优势的动态变化。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DD9BA29-FDC5-9E6C-F6AC-B3F3767B5461}"/>
              </a:ext>
            </a:extLst>
          </p:cNvPr>
          <p:cNvSpPr>
            <a:spLocks noGrp="1" noChangeArrowheads="1"/>
          </p:cNvSpPr>
          <p:nvPr>
            <p:ph type="ctrTitle"/>
          </p:nvPr>
        </p:nvSpPr>
        <p:spPr>
          <a:xfrm>
            <a:off x="685800" y="762001"/>
            <a:ext cx="7772400" cy="1730896"/>
          </a:xfrm>
        </p:spPr>
        <p:txBody>
          <a:bodyPr/>
          <a:lstStyle/>
          <a:p>
            <a:pPr eaLnBrk="1" hangingPunct="1"/>
            <a:r>
              <a:rPr lang="zh-CN" altLang="en-US" dirty="0">
                <a:ea typeface="黑体" panose="02010609060101010101" pitchFamily="49" charset="-122"/>
              </a:rPr>
              <a:t>作业</a:t>
            </a:r>
          </a:p>
        </p:txBody>
      </p:sp>
      <p:sp>
        <p:nvSpPr>
          <p:cNvPr id="49155" name="Rectangle 3">
            <a:extLst>
              <a:ext uri="{FF2B5EF4-FFF2-40B4-BE49-F238E27FC236}">
                <a16:creationId xmlns:a16="http://schemas.microsoft.com/office/drawing/2014/main" id="{4270D32E-0534-7644-342B-444FE23CBE85}"/>
              </a:ext>
            </a:extLst>
          </p:cNvPr>
          <p:cNvSpPr>
            <a:spLocks noGrp="1" noChangeArrowheads="1"/>
          </p:cNvSpPr>
          <p:nvPr>
            <p:ph type="subTitle" idx="1"/>
          </p:nvPr>
        </p:nvSpPr>
        <p:spPr>
          <a:xfrm>
            <a:off x="1835697" y="2996952"/>
            <a:ext cx="6048672" cy="705408"/>
          </a:xfrm>
        </p:spPr>
        <p:txBody>
          <a:bodyPr/>
          <a:lstStyle/>
          <a:p>
            <a:pPr eaLnBrk="1" hangingPunct="1"/>
            <a:r>
              <a:rPr lang="zh-CN" altLang="en-US" sz="3200" dirty="0">
                <a:solidFill>
                  <a:srgbClr val="FFC000"/>
                </a:solidFill>
              </a:rPr>
              <a:t>教材习题：</a:t>
            </a:r>
            <a:r>
              <a:rPr lang="en-US" altLang="zh-CN" sz="32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32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32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32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32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5</a:t>
            </a:r>
          </a:p>
          <a:p>
            <a:pPr eaLnBrk="1" hangingPunct="1"/>
            <a:endParaRPr lang="zh-CN" altLang="en-US" sz="3200" dirty="0">
              <a:solidFill>
                <a:srgbClr val="FFC000"/>
              </a:solidFill>
            </a:endParaRPr>
          </a:p>
        </p:txBody>
      </p:sp>
      <p:sp>
        <p:nvSpPr>
          <p:cNvPr id="2" name="内容占位符 1">
            <a:extLst>
              <a:ext uri="{FF2B5EF4-FFF2-40B4-BE49-F238E27FC236}">
                <a16:creationId xmlns:a16="http://schemas.microsoft.com/office/drawing/2014/main" id="{ED08E1D8-3C5B-E15A-DA83-35475C11A90E}"/>
              </a:ext>
            </a:extLst>
          </p:cNvPr>
          <p:cNvSpPr>
            <a:spLocks noGrp="1"/>
          </p:cNvSpPr>
          <p:nvPr>
            <p:ph sz="quarter" idx="4294967295"/>
          </p:nvPr>
        </p:nvSpPr>
        <p:spPr>
          <a:xfrm>
            <a:off x="0" y="1600200"/>
            <a:ext cx="8229600" cy="4525963"/>
          </a:xfrm>
        </p:spPr>
        <p:txBody>
          <a:bodyPr/>
          <a:lstStyle/>
          <a:p>
            <a:r>
              <a:rPr lang="en-US" altLang="zh-CN" dirty="0"/>
              <a:t> </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7637C9D-D1A5-E613-D818-572707F89C1A}"/>
              </a:ext>
            </a:extLst>
          </p:cNvPr>
          <p:cNvSpPr>
            <a:spLocks noGrp="1"/>
          </p:cNvSpPr>
          <p:nvPr>
            <p:ph type="ctrTitle"/>
          </p:nvPr>
        </p:nvSpPr>
        <p:spPr/>
        <p:txBody>
          <a:bodyPr/>
          <a:lstStyle/>
          <a:p>
            <a:r>
              <a:rPr lang="zh-CN" altLang="en-US" dirty="0"/>
              <a:t>本 章 完</a:t>
            </a:r>
          </a:p>
        </p:txBody>
      </p:sp>
      <p:sp>
        <p:nvSpPr>
          <p:cNvPr id="6" name="副标题 5">
            <a:extLst>
              <a:ext uri="{FF2B5EF4-FFF2-40B4-BE49-F238E27FC236}">
                <a16:creationId xmlns:a16="http://schemas.microsoft.com/office/drawing/2014/main" id="{98DC099C-3CA7-1B62-8B95-EC8F4A7EFE06}"/>
              </a:ext>
            </a:extLst>
          </p:cNvPr>
          <p:cNvSpPr>
            <a:spLocks noGrp="1"/>
          </p:cNvSpPr>
          <p:nvPr>
            <p:ph type="subTitle" idx="1"/>
          </p:nvPr>
        </p:nvSpPr>
        <p:spPr>
          <a:xfrm>
            <a:off x="5724127" y="4293096"/>
            <a:ext cx="2745185" cy="1421904"/>
          </a:xfrm>
        </p:spPr>
        <p:txBody>
          <a:bodyPr/>
          <a:lstStyle/>
          <a:p>
            <a:fld id="{192B72C3-81DA-49BD-B608-F3FCACA1F8D5}" type="datetime2">
              <a:rPr lang="zh-CN" altLang="en-US" sz="2400" smtClean="0"/>
              <a:t>2024年3月6日 Wednesday</a:t>
            </a:fld>
            <a:endParaRPr lang="zh-CN" altLang="en-US" sz="2400" dirty="0"/>
          </a:p>
        </p:txBody>
      </p:sp>
    </p:spTree>
    <p:extLst>
      <p:ext uri="{BB962C8B-B14F-4D97-AF65-F5344CB8AC3E}">
        <p14:creationId xmlns:p14="http://schemas.microsoft.com/office/powerpoint/2010/main" val="1096293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DD9BA29-FDC5-9E6C-F6AC-B3F3767B5461}"/>
              </a:ext>
            </a:extLst>
          </p:cNvPr>
          <p:cNvSpPr>
            <a:spLocks noGrp="1" noChangeArrowheads="1"/>
          </p:cNvSpPr>
          <p:nvPr>
            <p:ph type="title"/>
          </p:nvPr>
        </p:nvSpPr>
        <p:spPr>
          <a:xfrm>
            <a:off x="543112" y="347698"/>
            <a:ext cx="8229600" cy="622828"/>
          </a:xfrm>
        </p:spPr>
        <p:txBody>
          <a:bodyPr/>
          <a:lstStyle/>
          <a:p>
            <a:pPr eaLnBrk="1" hangingPunct="1"/>
            <a:r>
              <a:rPr lang="zh-CN" altLang="en-US" dirty="0">
                <a:ea typeface="黑体" panose="02010609060101010101" pitchFamily="49" charset="-122"/>
              </a:rPr>
              <a:t>补充练习：</a:t>
            </a:r>
          </a:p>
        </p:txBody>
      </p:sp>
      <p:pic>
        <p:nvPicPr>
          <p:cNvPr id="49156" name="图片 4">
            <a:extLst>
              <a:ext uri="{FF2B5EF4-FFF2-40B4-BE49-F238E27FC236}">
                <a16:creationId xmlns:a16="http://schemas.microsoft.com/office/drawing/2014/main" id="{D0E11015-7E8C-9E09-2559-C3B89A82C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87" y="970526"/>
            <a:ext cx="8401425" cy="4470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047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215372"/>
            <a:ext cx="8686800" cy="699028"/>
          </a:xfrm>
        </p:spPr>
        <p:txBody>
          <a:bodyPr/>
          <a:lstStyle/>
          <a:p>
            <a:r>
              <a:rPr lang="en-US" altLang="en-US" dirty="0">
                <a:ea typeface="ヒラギノ角ゴ Pro W3" pitchFamily="-84" charset="-128"/>
              </a:rPr>
              <a:t>1.</a:t>
            </a:r>
            <a:r>
              <a:rPr lang="zh-CN" altLang="en-US" dirty="0">
                <a:ea typeface="ヒラギノ角ゴ Pro W3" pitchFamily="-84" charset="-128"/>
              </a:rPr>
              <a:t>比较优势的概念</a:t>
            </a:r>
            <a:r>
              <a:rPr lang="en-US" altLang="en-US" sz="2000" b="0" dirty="0">
                <a:ea typeface="ヒラギノ角ゴ Pro W3" pitchFamily="-84" charset="-128"/>
              </a:rPr>
              <a:t>(1 of 4)</a:t>
            </a:r>
            <a:endParaRPr lang="en-US" sz="2000" b="0" dirty="0"/>
          </a:p>
        </p:txBody>
      </p:sp>
      <p:sp>
        <p:nvSpPr>
          <p:cNvPr id="3" name="Content Placeholder 2"/>
          <p:cNvSpPr>
            <a:spLocks noGrp="1"/>
          </p:cNvSpPr>
          <p:nvPr>
            <p:ph idx="1"/>
          </p:nvPr>
        </p:nvSpPr>
        <p:spPr>
          <a:xfrm>
            <a:off x="457200" y="1143000"/>
            <a:ext cx="8229600" cy="4983163"/>
          </a:xfrm>
        </p:spPr>
        <p:txBody>
          <a:bodyPr/>
          <a:lstStyle/>
          <a:p>
            <a:r>
              <a:rPr lang="zh-CN" altLang="en-US" sz="2400" dirty="0">
                <a:latin typeface="+mn-ea"/>
              </a:rPr>
              <a:t>李嘉图模型使用机会成本和比较优势的概念来说明贸易模式，从而从贸易中获得收益。</a:t>
            </a:r>
            <a:endParaRPr lang="en-US" altLang="zh-CN" sz="2400" dirty="0">
              <a:latin typeface="+mn-ea"/>
            </a:endParaRPr>
          </a:p>
          <a:p>
            <a:pPr>
              <a:spcBef>
                <a:spcPct val="50000"/>
              </a:spcBef>
            </a:pPr>
            <a:r>
              <a:rPr lang="zh-CN" altLang="en-US" sz="2400" i="1" dirty="0">
                <a:solidFill>
                  <a:srgbClr val="FF0000"/>
                </a:solidFill>
              </a:rPr>
              <a:t>比较优势</a:t>
            </a:r>
            <a:r>
              <a:rPr lang="zh-CN" altLang="en-US" sz="2400" dirty="0">
                <a:latin typeface="+mn-ea"/>
              </a:rPr>
              <a:t>将通过比较各国的机会成本来确定。</a:t>
            </a:r>
            <a:endParaRPr lang="en-US" altLang="en-US" sz="2400" dirty="0">
              <a:ea typeface="ヒラギノ角ゴ Pro W3" pitchFamily="-84" charset="-128"/>
            </a:endParaRPr>
          </a:p>
          <a:p>
            <a:pPr lvl="1">
              <a:spcBef>
                <a:spcPct val="50000"/>
              </a:spcBef>
            </a:pPr>
            <a:r>
              <a:rPr lang="zh-CN" altLang="en-US" sz="2400" dirty="0">
                <a:latin typeface="+mn-ea"/>
              </a:rPr>
              <a:t>生产某种东西的</a:t>
            </a:r>
            <a:r>
              <a:rPr lang="zh-CN" altLang="en-US" sz="2400" b="1" dirty="0">
                <a:solidFill>
                  <a:srgbClr val="0070C0"/>
                </a:solidFill>
              </a:rPr>
              <a:t>机会成本</a:t>
            </a:r>
            <a:r>
              <a:rPr lang="zh-CN" altLang="en-US" sz="2400" dirty="0">
                <a:latin typeface="+mn-ea"/>
              </a:rPr>
              <a:t>衡量的是，由于资源已经被使用而无法生产其他东西的成本。</a:t>
            </a:r>
            <a:endParaRPr lang="en-US" altLang="zh-CN" sz="2400" dirty="0">
              <a:latin typeface="+mn-ea"/>
            </a:endParaRPr>
          </a:p>
          <a:p>
            <a:pPr lvl="1"/>
            <a:r>
              <a:rPr lang="zh-CN" altLang="en-US" sz="2400" dirty="0">
                <a:latin typeface="+mn-ea"/>
              </a:rPr>
              <a:t>例如，假设有限数量的工人可以生产玫瑰或电脑。</a:t>
            </a:r>
            <a:endParaRPr lang="en-US" altLang="zh-CN" sz="2400" dirty="0">
              <a:latin typeface="+mn-ea"/>
            </a:endParaRPr>
          </a:p>
          <a:p>
            <a:pPr lvl="2"/>
            <a:r>
              <a:rPr lang="zh-CN" altLang="en-US" sz="2400" dirty="0">
                <a:latin typeface="楷体" panose="02010609060101010101" pitchFamily="49" charset="-122"/>
                <a:ea typeface="楷体" panose="02010609060101010101" pitchFamily="49" charset="-122"/>
              </a:rPr>
              <a:t>生产计算机的机会成本是未生产的玫瑰数量。</a:t>
            </a:r>
            <a:endParaRPr lang="en-US" altLang="zh-CN" sz="2400" dirty="0">
              <a:latin typeface="楷体" panose="02010609060101010101" pitchFamily="49" charset="-122"/>
              <a:ea typeface="楷体" panose="02010609060101010101" pitchFamily="49" charset="-122"/>
            </a:endParaRPr>
          </a:p>
          <a:p>
            <a:pPr lvl="2"/>
            <a:r>
              <a:rPr lang="zh-CN" altLang="en-US" sz="2400" dirty="0">
                <a:latin typeface="楷体" panose="02010609060101010101" pitchFamily="49" charset="-122"/>
                <a:ea typeface="楷体" panose="02010609060101010101" pitchFamily="49" charset="-122"/>
              </a:rPr>
              <a:t>生产玫瑰的机会成本是未生产的计算机数量。</a:t>
            </a:r>
            <a:endParaRPr lang="en-US" altLang="en-US" sz="2400" dirty="0">
              <a:latin typeface="楷体" panose="02010609060101010101" pitchFamily="49" charset="-122"/>
              <a:ea typeface="楷体" panose="02010609060101010101" pitchFamily="49" charset="-122"/>
            </a:endParaRPr>
          </a:p>
          <a:p>
            <a:pPr lvl="1">
              <a:spcBef>
                <a:spcPct val="50000"/>
              </a:spcBef>
            </a:pPr>
            <a:r>
              <a:rPr lang="zh-CN" altLang="en-US" sz="2400" dirty="0">
                <a:latin typeface="+mn-ea"/>
              </a:rPr>
              <a:t>如果一个国家生产某一商品的</a:t>
            </a:r>
            <a:r>
              <a:rPr lang="zh-CN" altLang="en-US" sz="2400" u="sng" dirty="0">
                <a:solidFill>
                  <a:srgbClr val="FF0000"/>
                </a:solidFill>
                <a:latin typeface="+mn-ea"/>
              </a:rPr>
              <a:t>机会成本低于</a:t>
            </a:r>
            <a:r>
              <a:rPr lang="zh-CN" altLang="en-US" sz="2400" dirty="0">
                <a:latin typeface="+mn-ea"/>
              </a:rPr>
              <a:t>其他国家，则该国在生产该商品方面具有</a:t>
            </a:r>
            <a:r>
              <a:rPr lang="zh-CN" altLang="en-US" sz="2400" b="1" dirty="0">
                <a:solidFill>
                  <a:srgbClr val="0070C0"/>
                </a:solidFill>
                <a:latin typeface="+mn-ea"/>
              </a:rPr>
              <a:t>相对优势</a:t>
            </a:r>
            <a:r>
              <a:rPr lang="zh-CN" altLang="en-US" sz="2400" dirty="0">
                <a:latin typeface="+mn-ea"/>
              </a:rPr>
              <a:t>。</a:t>
            </a:r>
            <a:endParaRPr lang="en-US" altLang="zh-CN" sz="2400" dirty="0">
              <a:latin typeface="+mn-ea"/>
            </a:endParaRPr>
          </a:p>
        </p:txBody>
      </p:sp>
    </p:spTree>
    <p:extLst>
      <p:ext uri="{BB962C8B-B14F-4D97-AF65-F5344CB8AC3E}">
        <p14:creationId xmlns:p14="http://schemas.microsoft.com/office/powerpoint/2010/main" val="11464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34989" y="2874890"/>
            <a:ext cx="2656610" cy="1200329"/>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zh-CN" altLang="en-US" dirty="0">
                <a:latin typeface="+mn-ea"/>
              </a:rPr>
              <a:t>美国生产</a:t>
            </a:r>
            <a:r>
              <a:rPr lang="zh-CN" altLang="en-US" b="1" dirty="0">
                <a:solidFill>
                  <a:srgbClr val="007FA3"/>
                </a:solidFill>
                <a:latin typeface="+mn-ea"/>
              </a:rPr>
              <a:t>计算机</a:t>
            </a:r>
            <a:r>
              <a:rPr lang="zh-CN" altLang="en-US" dirty="0">
                <a:latin typeface="+mn-ea"/>
              </a:rPr>
              <a:t>的</a:t>
            </a:r>
            <a:r>
              <a:rPr lang="zh-CN" altLang="en-US" b="1" dirty="0">
                <a:solidFill>
                  <a:srgbClr val="FF0000"/>
                </a:solidFill>
                <a:latin typeface="Arial Narrow" panose="020B0606020202030204" pitchFamily="34" charset="0"/>
              </a:rPr>
              <a:t>机会成本较低</a:t>
            </a:r>
            <a:r>
              <a:rPr lang="zh-CN" altLang="en-US" dirty="0">
                <a:latin typeface="+mn-ea"/>
              </a:rPr>
              <a:t>，因此在计算机生产方面具有</a:t>
            </a:r>
            <a:r>
              <a:rPr lang="zh-CN" altLang="en-US" b="1" dirty="0">
                <a:solidFill>
                  <a:srgbClr val="FF0000"/>
                </a:solidFill>
                <a:latin typeface="Arial Narrow" panose="020B0606020202030204" pitchFamily="34" charset="0"/>
              </a:rPr>
              <a:t>比较优势</a:t>
            </a:r>
            <a:r>
              <a:rPr lang="zh-CN" altLang="en-US" dirty="0">
                <a:latin typeface="+mn-ea"/>
              </a:rPr>
              <a:t>。</a:t>
            </a:r>
            <a:endParaRPr lang="en-US" altLang="en-US" dirty="0">
              <a:latin typeface="+mn-ea"/>
            </a:endParaRPr>
          </a:p>
        </p:txBody>
      </p:sp>
      <p:graphicFrame>
        <p:nvGraphicFramePr>
          <p:cNvPr id="23" name="表格 22"/>
          <p:cNvGraphicFramePr>
            <a:graphicFrameLocks noGrp="1"/>
          </p:cNvGraphicFramePr>
          <p:nvPr>
            <p:extLst>
              <p:ext uri="{D42A27DB-BD31-4B8C-83A1-F6EECF244321}">
                <p14:modId xmlns:p14="http://schemas.microsoft.com/office/powerpoint/2010/main" val="1115641255"/>
              </p:ext>
            </p:extLst>
          </p:nvPr>
        </p:nvGraphicFramePr>
        <p:xfrm>
          <a:off x="1946899" y="5184252"/>
          <a:ext cx="4412124" cy="335280"/>
        </p:xfrm>
        <a:graphic>
          <a:graphicData uri="http://schemas.openxmlformats.org/drawingml/2006/table">
            <a:tbl>
              <a:tblPr firstRow="1" bandRow="1">
                <a:tableStyleId>{3B4B98B0-60AC-42C2-AFA5-B58CD77FA1E5}</a:tableStyleId>
              </a:tblPr>
              <a:tblGrid>
                <a:gridCol w="1494429">
                  <a:extLst>
                    <a:ext uri="{9D8B030D-6E8A-4147-A177-3AD203B41FA5}">
                      <a16:colId xmlns:a16="http://schemas.microsoft.com/office/drawing/2014/main" val="2995085275"/>
                    </a:ext>
                  </a:extLst>
                </a:gridCol>
                <a:gridCol w="2917695">
                  <a:extLst>
                    <a:ext uri="{9D8B030D-6E8A-4147-A177-3AD203B41FA5}">
                      <a16:colId xmlns:a16="http://schemas.microsoft.com/office/drawing/2014/main" val="1337374948"/>
                    </a:ext>
                  </a:extLst>
                </a:gridCol>
              </a:tblGrid>
              <a:tr h="326671">
                <a:tc>
                  <a:txBody>
                    <a:bodyPr/>
                    <a:lstStyle/>
                    <a:p>
                      <a:pPr algn="ctr"/>
                      <a:r>
                        <a:rPr lang="en-US" altLang="zh-CN" sz="1600" b="1" dirty="0"/>
                        <a:t>1</a:t>
                      </a:r>
                      <a:endParaRPr lang="zh-CN" altLang="en-US" sz="1600" b="1"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600" b="1" dirty="0"/>
                        <a:t>0.01</a:t>
                      </a:r>
                      <a:endParaRPr lang="zh-CN" altLang="en-US" sz="1600" b="1" dirty="0"/>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4789692"/>
                  </a:ext>
                </a:extLst>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001490937"/>
              </p:ext>
            </p:extLst>
          </p:nvPr>
        </p:nvGraphicFramePr>
        <p:xfrm>
          <a:off x="1872037" y="5937180"/>
          <a:ext cx="4572172" cy="335280"/>
        </p:xfrm>
        <a:graphic>
          <a:graphicData uri="http://schemas.openxmlformats.org/drawingml/2006/table">
            <a:tbl>
              <a:tblPr firstRow="1" bandRow="1">
                <a:tableStyleId>{3B4B98B0-60AC-42C2-AFA5-B58CD77FA1E5}</a:tableStyleId>
              </a:tblPr>
              <a:tblGrid>
                <a:gridCol w="1548639">
                  <a:extLst>
                    <a:ext uri="{9D8B030D-6E8A-4147-A177-3AD203B41FA5}">
                      <a16:colId xmlns:a16="http://schemas.microsoft.com/office/drawing/2014/main" val="3804740161"/>
                    </a:ext>
                  </a:extLst>
                </a:gridCol>
                <a:gridCol w="3023533">
                  <a:extLst>
                    <a:ext uri="{9D8B030D-6E8A-4147-A177-3AD203B41FA5}">
                      <a16:colId xmlns:a16="http://schemas.microsoft.com/office/drawing/2014/main" val="2490468528"/>
                    </a:ext>
                  </a:extLst>
                </a:gridCol>
              </a:tblGrid>
              <a:tr h="326671">
                <a:tc>
                  <a:txBody>
                    <a:bodyPr/>
                    <a:lstStyle/>
                    <a:p>
                      <a:pPr algn="ctr"/>
                      <a:r>
                        <a:rPr lang="en-US" altLang="zh-CN" sz="1600" b="1" dirty="0"/>
                        <a:t>1</a:t>
                      </a:r>
                      <a:endParaRPr lang="zh-CN" altLang="en-US" sz="1600" b="1"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600" b="1" dirty="0"/>
                        <a:t>0.003</a:t>
                      </a:r>
                      <a:endParaRPr lang="zh-CN" altLang="en-US" sz="1600" b="1" dirty="0"/>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9124295"/>
                  </a:ext>
                </a:extLst>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1213138684"/>
              </p:ext>
            </p:extLst>
          </p:nvPr>
        </p:nvGraphicFramePr>
        <p:xfrm>
          <a:off x="1860362" y="3892703"/>
          <a:ext cx="4721208" cy="335280"/>
        </p:xfrm>
        <a:graphic>
          <a:graphicData uri="http://schemas.openxmlformats.org/drawingml/2006/table">
            <a:tbl>
              <a:tblPr firstRow="1" bandRow="1">
                <a:tableStyleId>{3B4B98B0-60AC-42C2-AFA5-B58CD77FA1E5}</a:tableStyleId>
              </a:tblPr>
              <a:tblGrid>
                <a:gridCol w="1599119">
                  <a:extLst>
                    <a:ext uri="{9D8B030D-6E8A-4147-A177-3AD203B41FA5}">
                      <a16:colId xmlns:a16="http://schemas.microsoft.com/office/drawing/2014/main" val="2709059676"/>
                    </a:ext>
                  </a:extLst>
                </a:gridCol>
                <a:gridCol w="3122089">
                  <a:extLst>
                    <a:ext uri="{9D8B030D-6E8A-4147-A177-3AD203B41FA5}">
                      <a16:colId xmlns:a16="http://schemas.microsoft.com/office/drawing/2014/main" val="3340682738"/>
                    </a:ext>
                  </a:extLst>
                </a:gridCol>
              </a:tblGrid>
              <a:tr h="326671">
                <a:tc>
                  <a:txBody>
                    <a:bodyPr/>
                    <a:lstStyle/>
                    <a:p>
                      <a:pPr algn="ctr"/>
                      <a:r>
                        <a:rPr lang="en-US" altLang="zh-CN" sz="1600" b="1" dirty="0"/>
                        <a:t>1</a:t>
                      </a:r>
                      <a:endParaRPr lang="zh-CN" altLang="en-US" sz="1600" b="1"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600" b="1" dirty="0"/>
                        <a:t>333</a:t>
                      </a:r>
                      <a:endParaRPr lang="zh-CN" altLang="en-US" sz="1600" b="1" dirty="0"/>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4228156"/>
                  </a:ext>
                </a:extLst>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99864984"/>
              </p:ext>
            </p:extLst>
          </p:nvPr>
        </p:nvGraphicFramePr>
        <p:xfrm>
          <a:off x="1860362" y="3188200"/>
          <a:ext cx="4664068" cy="335280"/>
        </p:xfrm>
        <a:graphic>
          <a:graphicData uri="http://schemas.openxmlformats.org/drawingml/2006/table">
            <a:tbl>
              <a:tblPr firstRow="1" bandRow="1">
                <a:tableStyleId>{3B4B98B0-60AC-42C2-AFA5-B58CD77FA1E5}</a:tableStyleId>
              </a:tblPr>
              <a:tblGrid>
                <a:gridCol w="1579767">
                  <a:extLst>
                    <a:ext uri="{9D8B030D-6E8A-4147-A177-3AD203B41FA5}">
                      <a16:colId xmlns:a16="http://schemas.microsoft.com/office/drawing/2014/main" val="3939359128"/>
                    </a:ext>
                  </a:extLst>
                </a:gridCol>
                <a:gridCol w="3084301">
                  <a:extLst>
                    <a:ext uri="{9D8B030D-6E8A-4147-A177-3AD203B41FA5}">
                      <a16:colId xmlns:a16="http://schemas.microsoft.com/office/drawing/2014/main" val="4232542180"/>
                    </a:ext>
                  </a:extLst>
                </a:gridCol>
              </a:tblGrid>
              <a:tr h="303639">
                <a:tc>
                  <a:txBody>
                    <a:bodyPr/>
                    <a:lstStyle/>
                    <a:p>
                      <a:pPr algn="ctr"/>
                      <a:r>
                        <a:rPr lang="en-US" altLang="zh-CN" sz="1600" b="1" dirty="0"/>
                        <a:t>1</a:t>
                      </a:r>
                      <a:endParaRPr lang="zh-CN" altLang="en-US" sz="1600" b="1"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600" b="1" dirty="0"/>
                        <a:t>100</a:t>
                      </a:r>
                      <a:endParaRPr lang="zh-CN" altLang="en-US" sz="1600" b="1" dirty="0"/>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8104126"/>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815297346"/>
              </p:ext>
            </p:extLst>
          </p:nvPr>
        </p:nvGraphicFramePr>
        <p:xfrm>
          <a:off x="508396" y="4293746"/>
          <a:ext cx="5503764" cy="1981200"/>
        </p:xfrm>
        <a:graphic>
          <a:graphicData uri="http://schemas.openxmlformats.org/drawingml/2006/table">
            <a:tbl>
              <a:tblPr firstRow="1" bandRow="1">
                <a:tableStyleId>{3B4B98B0-60AC-42C2-AFA5-B58CD77FA1E5}</a:tableStyleId>
              </a:tblPr>
              <a:tblGrid>
                <a:gridCol w="1238347">
                  <a:extLst>
                    <a:ext uri="{9D8B030D-6E8A-4147-A177-3AD203B41FA5}">
                      <a16:colId xmlns:a16="http://schemas.microsoft.com/office/drawing/2014/main" val="2028649361"/>
                    </a:ext>
                  </a:extLst>
                </a:gridCol>
                <a:gridCol w="1703307">
                  <a:extLst>
                    <a:ext uri="{9D8B030D-6E8A-4147-A177-3AD203B41FA5}">
                      <a16:colId xmlns:a16="http://schemas.microsoft.com/office/drawing/2014/main" val="2856848530"/>
                    </a:ext>
                  </a:extLst>
                </a:gridCol>
                <a:gridCol w="2562110">
                  <a:extLst>
                    <a:ext uri="{9D8B030D-6E8A-4147-A177-3AD203B41FA5}">
                      <a16:colId xmlns:a16="http://schemas.microsoft.com/office/drawing/2014/main" val="219533740"/>
                    </a:ext>
                  </a:extLst>
                </a:gridCol>
              </a:tblGrid>
              <a:tr h="563843">
                <a:tc>
                  <a:txBody>
                    <a:bodyPr/>
                    <a:lstStyle/>
                    <a:p>
                      <a:pPr algn="ctr"/>
                      <a:endParaRPr lang="zh-CN" altLang="en-US" sz="1600" dirty="0"/>
                    </a:p>
                  </a:txBody>
                  <a:tcPr/>
                </a:tc>
                <a:tc>
                  <a:txBody>
                    <a:bodyPr/>
                    <a:lstStyle/>
                    <a:p>
                      <a:pPr algn="ctr"/>
                      <a:r>
                        <a:rPr lang="zh-CN" altLang="en-US" sz="1600" dirty="0">
                          <a:solidFill>
                            <a:srgbClr val="007FA3"/>
                          </a:solidFill>
                        </a:rPr>
                        <a:t>玫瑰</a:t>
                      </a:r>
                      <a:endParaRPr lang="en-US" altLang="zh-CN" sz="1600" dirty="0">
                        <a:solidFill>
                          <a:srgbClr val="007FA3"/>
                        </a:solidFill>
                      </a:endParaRPr>
                    </a:p>
                    <a:p>
                      <a:pPr algn="ctr"/>
                      <a:r>
                        <a:rPr lang="en-US" altLang="zh-CN" sz="1600" dirty="0"/>
                        <a:t> (</a:t>
                      </a:r>
                      <a:r>
                        <a:rPr lang="zh-CN" altLang="en-US" sz="1600" dirty="0"/>
                        <a:t>万朵</a:t>
                      </a:r>
                      <a:r>
                        <a:rPr lang="en-US" altLang="zh-CN" sz="1600" dirty="0"/>
                        <a:t>)</a:t>
                      </a:r>
                      <a:endParaRPr lang="zh-CN" altLang="en-US" sz="1600" dirty="0"/>
                    </a:p>
                  </a:txBody>
                  <a:tcPr/>
                </a:tc>
                <a:tc>
                  <a:txBody>
                    <a:bodyPr/>
                    <a:lstStyle/>
                    <a:p>
                      <a:pPr algn="ctr"/>
                      <a:r>
                        <a:rPr lang="zh-CN" altLang="en-US" sz="1600" dirty="0"/>
                        <a:t>以计算机衡量的</a:t>
                      </a:r>
                      <a:endParaRPr lang="en-US" altLang="zh-CN" sz="1600" dirty="0"/>
                    </a:p>
                    <a:p>
                      <a:pPr algn="ctr"/>
                      <a:r>
                        <a:rPr lang="zh-CN" altLang="en-US" sz="1600" dirty="0"/>
                        <a:t>机会成本</a:t>
                      </a:r>
                      <a:r>
                        <a:rPr lang="en-US" altLang="zh-CN" sz="1600" baseline="0" dirty="0"/>
                        <a:t>(</a:t>
                      </a:r>
                      <a:r>
                        <a:rPr lang="zh-CN" altLang="en-US" sz="1600" baseline="0" dirty="0"/>
                        <a:t>万台</a:t>
                      </a:r>
                      <a:r>
                        <a:rPr lang="en-US" altLang="zh-CN" sz="1600" baseline="0" dirty="0"/>
                        <a:t>)</a:t>
                      </a:r>
                      <a:endParaRPr lang="zh-CN" altLang="en-US" sz="1600" dirty="0"/>
                    </a:p>
                  </a:txBody>
                  <a:tcPr/>
                </a:tc>
                <a:extLst>
                  <a:ext uri="{0D108BD9-81ED-4DB2-BD59-A6C34878D82A}">
                    <a16:rowId xmlns:a16="http://schemas.microsoft.com/office/drawing/2014/main" val="310737256"/>
                  </a:ext>
                </a:extLst>
              </a:tr>
              <a:tr h="326671">
                <a:tc>
                  <a:txBody>
                    <a:bodyPr/>
                    <a:lstStyle/>
                    <a:p>
                      <a:pPr algn="ctr"/>
                      <a:r>
                        <a:rPr lang="zh-CN" altLang="en-US" sz="1600" dirty="0"/>
                        <a:t>美国</a:t>
                      </a:r>
                    </a:p>
                  </a:txBody>
                  <a:tcPr/>
                </a:tc>
                <a:tc>
                  <a:txBody>
                    <a:bodyPr/>
                    <a:lstStyle/>
                    <a:p>
                      <a:pPr algn="ctr"/>
                      <a:r>
                        <a:rPr lang="en-US" altLang="zh-CN" sz="1600" dirty="0"/>
                        <a:t>1000</a:t>
                      </a:r>
                      <a:endParaRPr lang="zh-CN" altLang="en-US" sz="1600" dirty="0"/>
                    </a:p>
                  </a:txBody>
                  <a:tcPr/>
                </a:tc>
                <a:tc>
                  <a:txBody>
                    <a:bodyPr/>
                    <a:lstStyle/>
                    <a:p>
                      <a:pPr algn="ctr"/>
                      <a:r>
                        <a:rPr lang="en-US" altLang="zh-CN" sz="1600" dirty="0"/>
                        <a:t>10</a:t>
                      </a:r>
                      <a:endParaRPr lang="zh-CN" altLang="en-US" sz="1600" dirty="0"/>
                    </a:p>
                  </a:txBody>
                  <a:tcPr/>
                </a:tc>
                <a:extLst>
                  <a:ext uri="{0D108BD9-81ED-4DB2-BD59-A6C34878D82A}">
                    <a16:rowId xmlns:a16="http://schemas.microsoft.com/office/drawing/2014/main" val="3731324872"/>
                  </a:ext>
                </a:extLst>
              </a:tr>
              <a:tr h="326671">
                <a:tc>
                  <a:txBody>
                    <a:bodyPr/>
                    <a:lstStyle/>
                    <a:p>
                      <a:pPr algn="ctr"/>
                      <a:endParaRPr lang="zh-CN" altLang="en-US" sz="1600"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936464739"/>
                  </a:ext>
                </a:extLst>
              </a:tr>
              <a:tr h="326671">
                <a:tc>
                  <a:txBody>
                    <a:bodyPr/>
                    <a:lstStyle/>
                    <a:p>
                      <a:pPr algn="ctr"/>
                      <a:r>
                        <a:rPr lang="zh-CN" altLang="en-US" sz="1600" b="1" dirty="0">
                          <a:solidFill>
                            <a:schemeClr val="tx1"/>
                          </a:solidFill>
                        </a:rPr>
                        <a:t>哥伦比亚</a:t>
                      </a:r>
                    </a:p>
                  </a:txBody>
                  <a:tcPr/>
                </a:tc>
                <a:tc>
                  <a:txBody>
                    <a:bodyPr/>
                    <a:lstStyle/>
                    <a:p>
                      <a:pPr algn="ctr"/>
                      <a:r>
                        <a:rPr lang="en-US" altLang="zh-CN" sz="1600" dirty="0"/>
                        <a:t>1000</a:t>
                      </a:r>
                      <a:endParaRPr lang="zh-CN" altLang="en-US" sz="1600" dirty="0"/>
                    </a:p>
                  </a:txBody>
                  <a:tcPr/>
                </a:tc>
                <a:tc>
                  <a:txBody>
                    <a:bodyPr/>
                    <a:lstStyle/>
                    <a:p>
                      <a:pPr algn="ctr"/>
                      <a:r>
                        <a:rPr lang="en-US" altLang="zh-CN" sz="1600" dirty="0"/>
                        <a:t>3</a:t>
                      </a:r>
                      <a:endParaRPr lang="zh-CN" altLang="en-US" sz="1600" dirty="0"/>
                    </a:p>
                  </a:txBody>
                  <a:tcPr/>
                </a:tc>
                <a:extLst>
                  <a:ext uri="{0D108BD9-81ED-4DB2-BD59-A6C34878D82A}">
                    <a16:rowId xmlns:a16="http://schemas.microsoft.com/office/drawing/2014/main" val="2473696934"/>
                  </a:ext>
                </a:extLst>
              </a:tr>
              <a:tr h="326671">
                <a:tc>
                  <a:txBody>
                    <a:bodyPr/>
                    <a:lstStyle/>
                    <a:p>
                      <a:pPr algn="ctr"/>
                      <a:endParaRPr lang="zh-CN" altLang="en-US" sz="160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83262045"/>
                  </a:ext>
                </a:extLst>
              </a:tr>
            </a:tbl>
          </a:graphicData>
        </a:graphic>
      </p:graphicFrame>
      <p:sp>
        <p:nvSpPr>
          <p:cNvPr id="8" name="矩形 7"/>
          <p:cNvSpPr/>
          <p:nvPr/>
        </p:nvSpPr>
        <p:spPr>
          <a:xfrm>
            <a:off x="6390755" y="4919367"/>
            <a:ext cx="2656610" cy="1200329"/>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zh-CN" altLang="en-US" dirty="0">
                <a:latin typeface="+mn-ea"/>
              </a:rPr>
              <a:t>哥伦比亚生产</a:t>
            </a:r>
            <a:r>
              <a:rPr lang="zh-CN" altLang="en-US" b="1" dirty="0">
                <a:solidFill>
                  <a:srgbClr val="007FA3"/>
                </a:solidFill>
                <a:latin typeface="+mn-ea"/>
              </a:rPr>
              <a:t>玫瑰</a:t>
            </a:r>
            <a:r>
              <a:rPr lang="zh-CN" altLang="en-US" dirty="0">
                <a:latin typeface="+mn-ea"/>
              </a:rPr>
              <a:t>的</a:t>
            </a:r>
            <a:r>
              <a:rPr lang="zh-CN" altLang="en-US" b="1" dirty="0">
                <a:solidFill>
                  <a:srgbClr val="FF0000"/>
                </a:solidFill>
                <a:latin typeface="Arial Narrow" panose="020B0606020202030204" pitchFamily="34" charset="0"/>
              </a:rPr>
              <a:t>机会成本较低</a:t>
            </a:r>
            <a:r>
              <a:rPr lang="zh-CN" altLang="en-US" dirty="0">
                <a:latin typeface="+mn-ea"/>
              </a:rPr>
              <a:t>，因此在玫瑰生产方面具有</a:t>
            </a:r>
            <a:r>
              <a:rPr lang="zh-CN" altLang="en-US" b="1" dirty="0">
                <a:solidFill>
                  <a:srgbClr val="FF0000"/>
                </a:solidFill>
                <a:latin typeface="Arial Narrow" panose="020B0606020202030204" pitchFamily="34" charset="0"/>
              </a:rPr>
              <a:t>相对优势</a:t>
            </a:r>
            <a:r>
              <a:rPr lang="zh-CN" altLang="en-US" dirty="0">
                <a:latin typeface="+mn-ea"/>
              </a:rPr>
              <a:t>。</a:t>
            </a:r>
            <a:endParaRPr lang="en-US" altLang="en-US" dirty="0">
              <a:latin typeface="+mn-ea"/>
            </a:endParaRPr>
          </a:p>
        </p:txBody>
      </p:sp>
      <p:cxnSp>
        <p:nvCxnSpPr>
          <p:cNvPr id="10" name="直接连接符 9"/>
          <p:cNvCxnSpPr/>
          <p:nvPr/>
        </p:nvCxnSpPr>
        <p:spPr>
          <a:xfrm>
            <a:off x="5505505" y="3431693"/>
            <a:ext cx="1137806" cy="310342"/>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505505" y="3736283"/>
            <a:ext cx="1137806" cy="369223"/>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5" name="表格 14"/>
          <p:cNvGraphicFramePr>
            <a:graphicFrameLocks noGrp="1"/>
          </p:cNvGraphicFramePr>
          <p:nvPr>
            <p:extLst>
              <p:ext uri="{D42A27DB-BD31-4B8C-83A1-F6EECF244321}">
                <p14:modId xmlns:p14="http://schemas.microsoft.com/office/powerpoint/2010/main" val="1963101009"/>
              </p:ext>
            </p:extLst>
          </p:nvPr>
        </p:nvGraphicFramePr>
        <p:xfrm>
          <a:off x="508396" y="2264981"/>
          <a:ext cx="5471631" cy="1981200"/>
        </p:xfrm>
        <a:graphic>
          <a:graphicData uri="http://schemas.openxmlformats.org/drawingml/2006/table">
            <a:tbl>
              <a:tblPr firstRow="1" bandRow="1">
                <a:tableStyleId>{3B4B98B0-60AC-42C2-AFA5-B58CD77FA1E5}</a:tableStyleId>
              </a:tblPr>
              <a:tblGrid>
                <a:gridCol w="1330926">
                  <a:extLst>
                    <a:ext uri="{9D8B030D-6E8A-4147-A177-3AD203B41FA5}">
                      <a16:colId xmlns:a16="http://schemas.microsoft.com/office/drawing/2014/main" val="2028649361"/>
                    </a:ext>
                  </a:extLst>
                </a:gridCol>
                <a:gridCol w="1552748">
                  <a:extLst>
                    <a:ext uri="{9D8B030D-6E8A-4147-A177-3AD203B41FA5}">
                      <a16:colId xmlns:a16="http://schemas.microsoft.com/office/drawing/2014/main" val="2856848530"/>
                    </a:ext>
                  </a:extLst>
                </a:gridCol>
                <a:gridCol w="2587957">
                  <a:extLst>
                    <a:ext uri="{9D8B030D-6E8A-4147-A177-3AD203B41FA5}">
                      <a16:colId xmlns:a16="http://schemas.microsoft.com/office/drawing/2014/main" val="219533740"/>
                    </a:ext>
                  </a:extLst>
                </a:gridCol>
              </a:tblGrid>
              <a:tr h="563843">
                <a:tc>
                  <a:txBody>
                    <a:bodyPr/>
                    <a:lstStyle/>
                    <a:p>
                      <a:pPr algn="ctr"/>
                      <a:endParaRPr lang="zh-CN" altLang="en-US" sz="1600" dirty="0"/>
                    </a:p>
                  </a:txBody>
                  <a:tcPr/>
                </a:tc>
                <a:tc>
                  <a:txBody>
                    <a:bodyPr/>
                    <a:lstStyle/>
                    <a:p>
                      <a:pPr algn="ctr"/>
                      <a:r>
                        <a:rPr lang="zh-CN" altLang="en-US" sz="1600" dirty="0">
                          <a:solidFill>
                            <a:srgbClr val="007FA3"/>
                          </a:solidFill>
                        </a:rPr>
                        <a:t>计算机</a:t>
                      </a:r>
                      <a:endParaRPr lang="en-US" altLang="zh-CN" sz="1600" dirty="0">
                        <a:solidFill>
                          <a:srgbClr val="007FA3"/>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a:t>(</a:t>
                      </a:r>
                      <a:r>
                        <a:rPr lang="zh-CN" altLang="en-US" sz="1600" baseline="0" dirty="0"/>
                        <a:t>万台</a:t>
                      </a:r>
                      <a:r>
                        <a:rPr lang="en-US" altLang="zh-CN" sz="1600" baseline="0" dirty="0"/>
                        <a:t>)</a:t>
                      </a:r>
                      <a:endParaRPr lang="zh-CN" altLang="en-US" sz="1600" dirty="0"/>
                    </a:p>
                  </a:txBody>
                  <a:tcPr/>
                </a:tc>
                <a:tc>
                  <a:txBody>
                    <a:bodyPr/>
                    <a:lstStyle/>
                    <a:p>
                      <a:pPr algn="ctr"/>
                      <a:r>
                        <a:rPr lang="zh-CN" altLang="en-US" sz="1600" dirty="0"/>
                        <a:t>以玫瑰衡量的</a:t>
                      </a:r>
                      <a:endParaRPr lang="en-US" altLang="zh-CN" sz="1600" dirty="0"/>
                    </a:p>
                    <a:p>
                      <a:pPr algn="ctr"/>
                      <a:r>
                        <a:rPr lang="zh-CN" altLang="en-US" sz="1600" dirty="0"/>
                        <a:t>机会成本</a:t>
                      </a:r>
                      <a:r>
                        <a:rPr lang="en-US" altLang="zh-CN" sz="1600" dirty="0"/>
                        <a:t>(</a:t>
                      </a:r>
                      <a:r>
                        <a:rPr lang="zh-CN" altLang="en-US" sz="1600" dirty="0"/>
                        <a:t>万朵</a:t>
                      </a:r>
                      <a:r>
                        <a:rPr lang="en-US" altLang="zh-CN" sz="1600" dirty="0"/>
                        <a:t>)</a:t>
                      </a:r>
                      <a:r>
                        <a:rPr lang="en-US" altLang="zh-CN" sz="1600" baseline="0" dirty="0"/>
                        <a:t> </a:t>
                      </a:r>
                      <a:endParaRPr lang="zh-CN" altLang="en-US" sz="1600" dirty="0"/>
                    </a:p>
                  </a:txBody>
                  <a:tcPr/>
                </a:tc>
                <a:extLst>
                  <a:ext uri="{0D108BD9-81ED-4DB2-BD59-A6C34878D82A}">
                    <a16:rowId xmlns:a16="http://schemas.microsoft.com/office/drawing/2014/main" val="310737256"/>
                  </a:ext>
                </a:extLst>
              </a:tr>
              <a:tr h="326671">
                <a:tc>
                  <a:txBody>
                    <a:bodyPr/>
                    <a:lstStyle/>
                    <a:p>
                      <a:pPr algn="ctr"/>
                      <a:r>
                        <a:rPr lang="zh-CN" altLang="en-US" sz="1600" b="1" dirty="0">
                          <a:solidFill>
                            <a:schemeClr val="tx1"/>
                          </a:solidFill>
                        </a:rPr>
                        <a:t>美国</a:t>
                      </a:r>
                    </a:p>
                  </a:txBody>
                  <a:tcPr/>
                </a:tc>
                <a:tc>
                  <a:txBody>
                    <a:bodyPr/>
                    <a:lstStyle/>
                    <a:p>
                      <a:pPr algn="ctr"/>
                      <a:r>
                        <a:rPr lang="en-US" altLang="zh-CN" sz="1600" dirty="0"/>
                        <a:t>10</a:t>
                      </a:r>
                      <a:endParaRPr lang="zh-CN" altLang="en-US" sz="1600" dirty="0"/>
                    </a:p>
                  </a:txBody>
                  <a:tcPr/>
                </a:tc>
                <a:tc>
                  <a:txBody>
                    <a:bodyPr/>
                    <a:lstStyle/>
                    <a:p>
                      <a:pPr algn="ctr"/>
                      <a:r>
                        <a:rPr lang="en-US" altLang="zh-CN" sz="1600" dirty="0"/>
                        <a:t>       1000</a:t>
                      </a:r>
                      <a:endParaRPr lang="zh-CN" altLang="en-US" sz="1600" dirty="0"/>
                    </a:p>
                  </a:txBody>
                  <a:tcPr/>
                </a:tc>
                <a:extLst>
                  <a:ext uri="{0D108BD9-81ED-4DB2-BD59-A6C34878D82A}">
                    <a16:rowId xmlns:a16="http://schemas.microsoft.com/office/drawing/2014/main" val="3731324872"/>
                  </a:ext>
                </a:extLst>
              </a:tr>
              <a:tr h="326671">
                <a:tc>
                  <a:txBody>
                    <a:bodyPr/>
                    <a:lstStyle/>
                    <a:p>
                      <a:pPr algn="ctr"/>
                      <a:endParaRPr lang="zh-CN" altLang="en-US" sz="1600"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936464739"/>
                  </a:ext>
                </a:extLst>
              </a:tr>
              <a:tr h="326671">
                <a:tc>
                  <a:txBody>
                    <a:bodyPr/>
                    <a:lstStyle/>
                    <a:p>
                      <a:pPr algn="ctr"/>
                      <a:r>
                        <a:rPr lang="zh-CN" altLang="en-US" sz="1600" dirty="0"/>
                        <a:t>哥伦比亚</a:t>
                      </a:r>
                    </a:p>
                  </a:txBody>
                  <a:tcPr/>
                </a:tc>
                <a:tc>
                  <a:txBody>
                    <a:bodyPr/>
                    <a:lstStyle/>
                    <a:p>
                      <a:pPr algn="ctr"/>
                      <a:r>
                        <a:rPr lang="en-US" altLang="zh-CN" sz="1600" dirty="0"/>
                        <a:t>3</a:t>
                      </a:r>
                      <a:endParaRPr lang="zh-CN" altLang="en-US" sz="1600" dirty="0"/>
                    </a:p>
                  </a:txBody>
                  <a:tcPr/>
                </a:tc>
                <a:tc>
                  <a:txBody>
                    <a:bodyPr/>
                    <a:lstStyle/>
                    <a:p>
                      <a:pPr algn="ctr"/>
                      <a:r>
                        <a:rPr lang="en-US" altLang="zh-CN" sz="1600" dirty="0"/>
                        <a:t>        1000</a:t>
                      </a:r>
                      <a:endParaRPr lang="zh-CN" altLang="en-US" sz="1600" dirty="0"/>
                    </a:p>
                  </a:txBody>
                  <a:tcPr/>
                </a:tc>
                <a:extLst>
                  <a:ext uri="{0D108BD9-81ED-4DB2-BD59-A6C34878D82A}">
                    <a16:rowId xmlns:a16="http://schemas.microsoft.com/office/drawing/2014/main" val="2473696934"/>
                  </a:ext>
                </a:extLst>
              </a:tr>
              <a:tr h="326671">
                <a:tc>
                  <a:txBody>
                    <a:bodyPr/>
                    <a:lstStyle/>
                    <a:p>
                      <a:pPr algn="ctr"/>
                      <a:endParaRPr lang="zh-CN" altLang="en-US" sz="160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83262045"/>
                  </a:ext>
                </a:extLst>
              </a:tr>
            </a:tbl>
          </a:graphicData>
        </a:graphic>
      </p:graphicFrame>
      <p:cxnSp>
        <p:nvCxnSpPr>
          <p:cNvPr id="17" name="直接连接符 16"/>
          <p:cNvCxnSpPr/>
          <p:nvPr/>
        </p:nvCxnSpPr>
        <p:spPr>
          <a:xfrm>
            <a:off x="5386624" y="5369198"/>
            <a:ext cx="1137806" cy="310342"/>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411124" y="5703322"/>
            <a:ext cx="1137806" cy="369223"/>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itle 1"/>
          <p:cNvSpPr>
            <a:spLocks noGrp="1"/>
          </p:cNvSpPr>
          <p:nvPr>
            <p:ph type="title"/>
          </p:nvPr>
        </p:nvSpPr>
        <p:spPr>
          <a:xfrm>
            <a:off x="304800" y="215372"/>
            <a:ext cx="8686800" cy="699028"/>
          </a:xfrm>
        </p:spPr>
        <p:txBody>
          <a:bodyPr/>
          <a:lstStyle/>
          <a:p>
            <a:r>
              <a:rPr lang="en-US" altLang="en-US" dirty="0">
                <a:ea typeface="ヒラギノ角ゴ Pro W3" pitchFamily="-84" charset="-128"/>
              </a:rPr>
              <a:t>1.</a:t>
            </a:r>
            <a:r>
              <a:rPr lang="zh-CN" altLang="en-US" dirty="0">
                <a:ea typeface="ヒラギノ角ゴ Pro W3" pitchFamily="-84" charset="-128"/>
              </a:rPr>
              <a:t>比较优势的概念</a:t>
            </a:r>
            <a:r>
              <a:rPr lang="en-US" altLang="en-US" sz="2000" b="0" dirty="0">
                <a:ea typeface="ヒラギノ角ゴ Pro W3" pitchFamily="-84" charset="-128"/>
              </a:rPr>
              <a:t>(2 of 4)</a:t>
            </a:r>
            <a:endParaRPr lang="en-US" sz="2000" b="0" dirty="0"/>
          </a:p>
        </p:txBody>
      </p:sp>
      <p:sp>
        <p:nvSpPr>
          <p:cNvPr id="2" name="内容占位符 2">
            <a:extLst>
              <a:ext uri="{FF2B5EF4-FFF2-40B4-BE49-F238E27FC236}">
                <a16:creationId xmlns:a16="http://schemas.microsoft.com/office/drawing/2014/main" id="{01B48DC4-CA0C-885C-B862-51D3510412D1}"/>
              </a:ext>
            </a:extLst>
          </p:cNvPr>
          <p:cNvSpPr>
            <a:spLocks noGrp="1"/>
          </p:cNvSpPr>
          <p:nvPr>
            <p:ph idx="1"/>
          </p:nvPr>
        </p:nvSpPr>
        <p:spPr>
          <a:xfrm>
            <a:off x="331100" y="980728"/>
            <a:ext cx="8660499" cy="1129547"/>
          </a:xfrm>
        </p:spPr>
        <p:txBody>
          <a:bodyPr/>
          <a:lstStyle/>
          <a:p>
            <a:pPr>
              <a:spcBef>
                <a:spcPts val="600"/>
              </a:spcBef>
            </a:pPr>
            <a:r>
              <a:rPr lang="zh-CN" altLang="en-US" sz="2000" dirty="0"/>
              <a:t>假定：在美国，可以用与</a:t>
            </a:r>
            <a:r>
              <a:rPr lang="en-US" altLang="zh-CN" sz="2000" dirty="0"/>
              <a:t>10</a:t>
            </a:r>
            <a:r>
              <a:rPr lang="zh-CN" altLang="en-US" sz="2000" dirty="0"/>
              <a:t>万台计算机相同的资源生产</a:t>
            </a:r>
            <a:r>
              <a:rPr lang="en-US" altLang="zh-CN" sz="2000" dirty="0"/>
              <a:t>1000</a:t>
            </a:r>
            <a:r>
              <a:rPr lang="zh-CN" altLang="en-US" sz="2000" dirty="0"/>
              <a:t>万朵玫瑰</a:t>
            </a:r>
            <a:r>
              <a:rPr lang="en-US" altLang="zh-CN" sz="2000" dirty="0"/>
              <a:t>; </a:t>
            </a:r>
          </a:p>
          <a:p>
            <a:pPr>
              <a:spcBef>
                <a:spcPts val="600"/>
              </a:spcBef>
            </a:pPr>
            <a:r>
              <a:rPr lang="en-US" altLang="zh-CN" sz="2000" dirty="0"/>
              <a:t>     </a:t>
            </a:r>
            <a:r>
              <a:rPr lang="zh-CN" altLang="en-US" sz="2000" dirty="0"/>
              <a:t>在哥伦比亚，可以用与</a:t>
            </a:r>
            <a:r>
              <a:rPr lang="en-US" altLang="zh-CN" sz="2000" dirty="0"/>
              <a:t>3</a:t>
            </a:r>
            <a:r>
              <a:rPr lang="zh-CN" altLang="en-US" sz="2000" dirty="0"/>
              <a:t>万台计算机相同的资源生产</a:t>
            </a:r>
            <a:r>
              <a:rPr lang="en-US" altLang="zh-CN" sz="2000" dirty="0"/>
              <a:t>1000</a:t>
            </a:r>
            <a:r>
              <a:rPr lang="zh-CN" altLang="en-US" sz="2000" dirty="0"/>
              <a:t>万朵玫瑰。</a:t>
            </a:r>
            <a:endParaRPr lang="en-US" altLang="zh-CN" sz="2000" dirty="0"/>
          </a:p>
          <a:p>
            <a:pPr>
              <a:spcBef>
                <a:spcPts val="600"/>
              </a:spcBef>
            </a:pPr>
            <a:r>
              <a:rPr lang="zh-CN" altLang="en-US" sz="2000" dirty="0"/>
              <a:t>那么，如何比较这两种商品的机会成本或它们在这两个国家的相对优势呢？ </a:t>
            </a:r>
          </a:p>
        </p:txBody>
      </p:sp>
    </p:spTree>
    <p:extLst>
      <p:ext uri="{BB962C8B-B14F-4D97-AF65-F5344CB8AC3E}">
        <p14:creationId xmlns:p14="http://schemas.microsoft.com/office/powerpoint/2010/main" val="8261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563" y="1122898"/>
            <a:ext cx="7772400" cy="1650202"/>
          </a:xfrm>
        </p:spPr>
        <p:txBody>
          <a:bodyPr/>
          <a:lstStyle/>
          <a:p>
            <a:pPr>
              <a:spcBef>
                <a:spcPts val="600"/>
              </a:spcBef>
            </a:pPr>
            <a:r>
              <a:rPr lang="zh-CN" altLang="en-US" sz="2400" dirty="0">
                <a:latin typeface="+mn-ea"/>
              </a:rPr>
              <a:t>假设哥伦比亚不生产电脑而只专业化生产玫瑰，美国不生产玫瑰而只生产电脑，同时两国通过交换来实现同时消费电脑和玫瑰。</a:t>
            </a:r>
            <a:endParaRPr lang="en-US" altLang="zh-CN" sz="2400" dirty="0">
              <a:latin typeface="+mn-ea"/>
            </a:endParaRPr>
          </a:p>
          <a:p>
            <a:pPr>
              <a:spcBef>
                <a:spcPts val="600"/>
              </a:spcBef>
            </a:pPr>
            <a:r>
              <a:rPr lang="zh-CN" altLang="en-US" sz="2400" dirty="0">
                <a:latin typeface="+mn-ea"/>
              </a:rPr>
              <a:t>两国都能过得更好吗？</a:t>
            </a:r>
            <a:endParaRPr lang="en-US" altLang="en-US" sz="2400" dirty="0">
              <a:latin typeface="+mn-ea"/>
            </a:endParaRPr>
          </a:p>
        </p:txBody>
      </p:sp>
      <p:graphicFrame>
        <p:nvGraphicFramePr>
          <p:cNvPr id="6" name="Table 2"/>
          <p:cNvGraphicFramePr>
            <a:graphicFrameLocks/>
          </p:cNvGraphicFramePr>
          <p:nvPr>
            <p:extLst>
              <p:ext uri="{D42A27DB-BD31-4B8C-83A1-F6EECF244321}">
                <p14:modId xmlns:p14="http://schemas.microsoft.com/office/powerpoint/2010/main" val="3562385984"/>
              </p:ext>
            </p:extLst>
          </p:nvPr>
        </p:nvGraphicFramePr>
        <p:xfrm>
          <a:off x="605522" y="2732891"/>
          <a:ext cx="7696200" cy="1752600"/>
        </p:xfrm>
        <a:graphic>
          <a:graphicData uri="http://schemas.openxmlformats.org/drawingml/2006/table">
            <a:tbl>
              <a:tblPr firstRow="1" lastRow="1">
                <a:tableStyleId>{3B4B98B0-60AC-42C2-AFA5-B58CD77FA1E5}</a:tableStyleId>
              </a:tblPr>
              <a:tblGrid>
                <a:gridCol w="20574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438150">
                <a:tc>
                  <a:txBody>
                    <a:bodyPr/>
                    <a:lstStyle/>
                    <a:p>
                      <a:pPr algn="ctr"/>
                      <a:r>
                        <a:rPr lang="en-US" sz="2000" dirty="0">
                          <a:solidFill>
                            <a:schemeClr val="bg1"/>
                          </a:solidFill>
                        </a:rPr>
                        <a:t>blank</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dirty="0"/>
                        <a:t>万朵玫瑰</a:t>
                      </a:r>
                      <a:endParaRPr lang="en-US" sz="20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dirty="0"/>
                        <a:t>万台计算机</a:t>
                      </a:r>
                      <a:endParaRPr lang="en-US" sz="20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8150">
                <a:tc>
                  <a:txBody>
                    <a:bodyPr/>
                    <a:lstStyle/>
                    <a:p>
                      <a:r>
                        <a:rPr lang="zh-CN" altLang="en-US" sz="2000" dirty="0"/>
                        <a:t>美国</a:t>
                      </a:r>
                      <a:endParaRPr lang="en-US" sz="20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endParaRPr lang="en-US" sz="20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endParaRPr lang="en-US" sz="20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38150">
                <a:tc>
                  <a:txBody>
                    <a:bodyPr/>
                    <a:lstStyle/>
                    <a:p>
                      <a:r>
                        <a:rPr lang="zh-CN" altLang="en-US" sz="2000" dirty="0"/>
                        <a:t>哥伦比亚</a:t>
                      </a:r>
                      <a:endParaRPr lang="en-US" sz="20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38150">
                <a:tc>
                  <a:txBody>
                    <a:bodyPr/>
                    <a:lstStyle/>
                    <a:p>
                      <a:r>
                        <a:rPr lang="en-US" sz="2000" dirty="0"/>
                        <a:t>Total</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 name="矩形 1"/>
          <p:cNvSpPr/>
          <p:nvPr/>
        </p:nvSpPr>
        <p:spPr>
          <a:xfrm>
            <a:off x="3604723" y="3253487"/>
            <a:ext cx="832279" cy="369332"/>
          </a:xfrm>
          <a:prstGeom prst="rect">
            <a:avLst/>
          </a:prstGeom>
        </p:spPr>
        <p:txBody>
          <a:bodyPr wrap="none">
            <a:spAutoFit/>
          </a:bodyPr>
          <a:lstStyle/>
          <a:p>
            <a:pPr algn="ctr"/>
            <a:r>
              <a:rPr lang="en-US" altLang="zh-CN" b="1" dirty="0">
                <a:solidFill>
                  <a:srgbClr val="008000"/>
                </a:solidFill>
              </a:rPr>
              <a:t>−1000</a:t>
            </a:r>
          </a:p>
        </p:txBody>
      </p:sp>
      <p:sp>
        <p:nvSpPr>
          <p:cNvPr id="4" name="矩形 3"/>
          <p:cNvSpPr/>
          <p:nvPr/>
        </p:nvSpPr>
        <p:spPr>
          <a:xfrm>
            <a:off x="6547080" y="3636044"/>
            <a:ext cx="447558" cy="369332"/>
          </a:xfrm>
          <a:prstGeom prst="rect">
            <a:avLst/>
          </a:prstGeom>
        </p:spPr>
        <p:txBody>
          <a:bodyPr wrap="none">
            <a:spAutoFit/>
          </a:bodyPr>
          <a:lstStyle/>
          <a:p>
            <a:pPr algn="ctr"/>
            <a:r>
              <a:rPr lang="en-US" altLang="zh-CN" b="1" dirty="0">
                <a:solidFill>
                  <a:srgbClr val="008000"/>
                </a:solidFill>
              </a:rPr>
              <a:t>−3</a:t>
            </a:r>
          </a:p>
        </p:txBody>
      </p:sp>
      <p:sp>
        <p:nvSpPr>
          <p:cNvPr id="7" name="矩形 6"/>
          <p:cNvSpPr/>
          <p:nvPr/>
        </p:nvSpPr>
        <p:spPr>
          <a:xfrm>
            <a:off x="6482959" y="3245872"/>
            <a:ext cx="575799" cy="369332"/>
          </a:xfrm>
          <a:prstGeom prst="rect">
            <a:avLst/>
          </a:prstGeom>
        </p:spPr>
        <p:txBody>
          <a:bodyPr wrap="none">
            <a:spAutoFit/>
          </a:bodyPr>
          <a:lstStyle/>
          <a:p>
            <a:pPr algn="ctr"/>
            <a:r>
              <a:rPr lang="en-US" altLang="zh-CN" dirty="0">
                <a:solidFill>
                  <a:srgbClr val="FF0000"/>
                </a:solidFill>
              </a:rPr>
              <a:t>+10</a:t>
            </a:r>
          </a:p>
        </p:txBody>
      </p:sp>
      <p:sp>
        <p:nvSpPr>
          <p:cNvPr id="8" name="矩形 7"/>
          <p:cNvSpPr/>
          <p:nvPr/>
        </p:nvSpPr>
        <p:spPr>
          <a:xfrm>
            <a:off x="3604722" y="3643475"/>
            <a:ext cx="832279" cy="369332"/>
          </a:xfrm>
          <a:prstGeom prst="rect">
            <a:avLst/>
          </a:prstGeom>
        </p:spPr>
        <p:txBody>
          <a:bodyPr wrap="none">
            <a:spAutoFit/>
          </a:bodyPr>
          <a:lstStyle/>
          <a:p>
            <a:pPr algn="ctr"/>
            <a:r>
              <a:rPr lang="en-US" altLang="zh-CN" dirty="0">
                <a:solidFill>
                  <a:srgbClr val="FF0000"/>
                </a:solidFill>
              </a:rPr>
              <a:t>+1000</a:t>
            </a:r>
          </a:p>
        </p:txBody>
      </p:sp>
      <p:graphicFrame>
        <p:nvGraphicFramePr>
          <p:cNvPr id="9" name="表格 8"/>
          <p:cNvGraphicFramePr>
            <a:graphicFrameLocks noGrp="1"/>
          </p:cNvGraphicFramePr>
          <p:nvPr>
            <p:extLst>
              <p:ext uri="{D42A27DB-BD31-4B8C-83A1-F6EECF244321}">
                <p14:modId xmlns:p14="http://schemas.microsoft.com/office/powerpoint/2010/main" val="3453013453"/>
              </p:ext>
            </p:extLst>
          </p:nvPr>
        </p:nvGraphicFramePr>
        <p:xfrm>
          <a:off x="2621191" y="4087976"/>
          <a:ext cx="5638800" cy="438150"/>
        </p:xfrm>
        <a:graphic>
          <a:graphicData uri="http://schemas.openxmlformats.org/drawingml/2006/table">
            <a:tbl>
              <a:tblPr firstRow="1" lastRow="1">
                <a:tableStyleId>{3B4B98B0-60AC-42C2-AFA5-B58CD77FA1E5}</a:tableStyleId>
              </a:tblPr>
              <a:tblGrid>
                <a:gridCol w="2667000">
                  <a:extLst>
                    <a:ext uri="{9D8B030D-6E8A-4147-A177-3AD203B41FA5}">
                      <a16:colId xmlns:a16="http://schemas.microsoft.com/office/drawing/2014/main" val="3202894038"/>
                    </a:ext>
                  </a:extLst>
                </a:gridCol>
                <a:gridCol w="2971800">
                  <a:extLst>
                    <a:ext uri="{9D8B030D-6E8A-4147-A177-3AD203B41FA5}">
                      <a16:colId xmlns:a16="http://schemas.microsoft.com/office/drawing/2014/main" val="826755640"/>
                    </a:ext>
                  </a:extLst>
                </a:gridCol>
              </a:tblGrid>
              <a:tr h="438150">
                <a:tc>
                  <a:txBody>
                    <a:bodyPr/>
                    <a:lstStyle/>
                    <a:p>
                      <a:pPr algn="ctr"/>
                      <a:r>
                        <a:rPr lang="en-US" sz="2000" dirty="0"/>
                        <a:t>  0</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+7</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1446172"/>
                  </a:ext>
                </a:extLst>
              </a:tr>
            </a:tbl>
          </a:graphicData>
        </a:graphic>
      </p:graphicFrame>
      <p:sp>
        <p:nvSpPr>
          <p:cNvPr id="10" name="矩形 9"/>
          <p:cNvSpPr/>
          <p:nvPr/>
        </p:nvSpPr>
        <p:spPr>
          <a:xfrm>
            <a:off x="459138" y="4841990"/>
            <a:ext cx="7988968" cy="830997"/>
          </a:xfrm>
          <a:prstGeom prst="rect">
            <a:avLst/>
          </a:prstGeom>
        </p:spPr>
        <p:txBody>
          <a:bodyPr wrap="square">
            <a:spAutoFit/>
          </a:bodyPr>
          <a:lstStyle/>
          <a:p>
            <a:pPr marL="342900" indent="-342900">
              <a:spcBef>
                <a:spcPct val="50000"/>
              </a:spcBef>
              <a:buFont typeface="Arial" panose="020B0604020202020204" pitchFamily="34" charset="0"/>
              <a:buChar char="•"/>
            </a:pPr>
            <a:r>
              <a:rPr lang="zh-CN" altLang="en-US" sz="2400" b="1" dirty="0">
                <a:solidFill>
                  <a:srgbClr val="001581"/>
                </a:solidFill>
                <a:latin typeface="+mn-ea"/>
              </a:rPr>
              <a:t>当各国专门从事具有比较优势的生产时，可以生产和消费更多的商品和服务。</a:t>
            </a:r>
            <a:endParaRPr lang="en-US" altLang="en-US" sz="2400" b="1" dirty="0">
              <a:solidFill>
                <a:srgbClr val="001581"/>
              </a:solidFill>
              <a:latin typeface="+mn-ea"/>
            </a:endParaRPr>
          </a:p>
        </p:txBody>
      </p:sp>
      <p:sp>
        <p:nvSpPr>
          <p:cNvPr id="12" name="左弧形箭头 11"/>
          <p:cNvSpPr/>
          <p:nvPr/>
        </p:nvSpPr>
        <p:spPr>
          <a:xfrm>
            <a:off x="3359567" y="3376775"/>
            <a:ext cx="227764" cy="533400"/>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solidFill>
                <a:schemeClr val="tx1"/>
              </a:solidFill>
            </a:endParaRPr>
          </a:p>
        </p:txBody>
      </p:sp>
      <p:sp>
        <p:nvSpPr>
          <p:cNvPr id="13" name="Title 1">
            <a:extLst>
              <a:ext uri="{FF2B5EF4-FFF2-40B4-BE49-F238E27FC236}">
                <a16:creationId xmlns:a16="http://schemas.microsoft.com/office/drawing/2014/main" id="{4E238604-358B-E4F0-D723-F67260A6FF3E}"/>
              </a:ext>
            </a:extLst>
          </p:cNvPr>
          <p:cNvSpPr>
            <a:spLocks noGrp="1"/>
          </p:cNvSpPr>
          <p:nvPr>
            <p:ph type="title"/>
          </p:nvPr>
        </p:nvSpPr>
        <p:spPr>
          <a:xfrm>
            <a:off x="304800" y="215372"/>
            <a:ext cx="8686800" cy="699028"/>
          </a:xfrm>
        </p:spPr>
        <p:txBody>
          <a:bodyPr/>
          <a:lstStyle/>
          <a:p>
            <a:r>
              <a:rPr lang="en-US" altLang="en-US" dirty="0">
                <a:ea typeface="ヒラギノ角ゴ Pro W3" pitchFamily="-84" charset="-128"/>
              </a:rPr>
              <a:t>1.</a:t>
            </a:r>
            <a:r>
              <a:rPr lang="zh-CN" altLang="en-US" dirty="0">
                <a:ea typeface="ヒラギノ角ゴ Pro W3" pitchFamily="-84" charset="-128"/>
              </a:rPr>
              <a:t>比较优势的概念</a:t>
            </a:r>
            <a:r>
              <a:rPr lang="en-US" altLang="en-US" sz="2000" b="0" dirty="0">
                <a:ea typeface="ヒラギノ角ゴ Pro W3" pitchFamily="-84" charset="-128"/>
              </a:rPr>
              <a:t>(3 of 4)</a:t>
            </a:r>
            <a:endParaRPr lang="en-US" sz="2000" b="0" dirty="0"/>
          </a:p>
        </p:txBody>
      </p:sp>
    </p:spTree>
    <p:extLst>
      <p:ext uri="{BB962C8B-B14F-4D97-AF65-F5344CB8AC3E}">
        <p14:creationId xmlns:p14="http://schemas.microsoft.com/office/powerpoint/2010/main" val="40174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10"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6">
            <a:extLst>
              <a:ext uri="{FF2B5EF4-FFF2-40B4-BE49-F238E27FC236}">
                <a16:creationId xmlns:a16="http://schemas.microsoft.com/office/drawing/2014/main" id="{2AEEBB35-5AF0-AA8F-E19F-969DC5A20D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C5FA30D-2AFA-438A-A730-F1FEC98234B7}" type="slidenum">
              <a:rPr lang="zh-CN" altLang="en-US" sz="1400"/>
              <a:pPr>
                <a:spcBef>
                  <a:spcPct val="0"/>
                </a:spcBef>
                <a:buFontTx/>
                <a:buNone/>
              </a:pPr>
              <a:t>8</a:t>
            </a:fld>
            <a:endParaRPr lang="en-US" altLang="zh-CN" sz="1400"/>
          </a:p>
        </p:txBody>
      </p:sp>
      <p:sp>
        <p:nvSpPr>
          <p:cNvPr id="30724" name="Rectangle 2">
            <a:extLst>
              <a:ext uri="{FF2B5EF4-FFF2-40B4-BE49-F238E27FC236}">
                <a16:creationId xmlns:a16="http://schemas.microsoft.com/office/drawing/2014/main" id="{C349B75D-CD0C-301C-15F3-14DC6EE6AE91}"/>
              </a:ext>
            </a:extLst>
          </p:cNvPr>
          <p:cNvSpPr>
            <a:spLocks noGrp="1" noChangeArrowheads="1"/>
          </p:cNvSpPr>
          <p:nvPr>
            <p:ph type="body" sz="half" idx="1"/>
          </p:nvPr>
        </p:nvSpPr>
        <p:spPr>
          <a:xfrm>
            <a:off x="453690" y="1040554"/>
            <a:ext cx="8291513" cy="5412782"/>
          </a:xfrm>
        </p:spPr>
        <p:txBody>
          <a:bodyPr/>
          <a:lstStyle/>
          <a:p>
            <a:pPr eaLnBrk="1" hangingPunct="1">
              <a:spcBef>
                <a:spcPts val="600"/>
              </a:spcBef>
            </a:pPr>
            <a:r>
              <a:rPr lang="zh-CN" altLang="en-US" sz="2400" b="1" dirty="0"/>
              <a:t>机会成本</a:t>
            </a:r>
          </a:p>
          <a:p>
            <a:pPr eaLnBrk="1" hangingPunct="1">
              <a:spcBef>
                <a:spcPts val="600"/>
              </a:spcBef>
              <a:buFontTx/>
              <a:buNone/>
            </a:pPr>
            <a:r>
              <a:rPr kumimoji="1" lang="zh-CN" altLang="en-US" sz="2400" b="1" dirty="0"/>
              <a:t>          </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t>为了多生产某种产品（例如布）而</a:t>
            </a:r>
            <a:r>
              <a:rPr kumimoji="1" lang="zh-CN" altLang="en-US" sz="2400" dirty="0">
                <a:solidFill>
                  <a:srgbClr val="007FA3"/>
                </a:solidFill>
              </a:rPr>
              <a:t>必须放弃</a:t>
            </a:r>
            <a:r>
              <a:rPr kumimoji="1" lang="zh-CN" altLang="en-US" sz="2400" dirty="0"/>
              <a:t>的其它产品（小麦）的数量，例如：</a:t>
            </a:r>
            <a:endParaRPr kumimoji="1" lang="en-US" altLang="zh-CN" sz="2400" dirty="0"/>
          </a:p>
          <a:p>
            <a:pPr eaLnBrk="1" hangingPunct="1">
              <a:spcBef>
                <a:spcPts val="600"/>
              </a:spcBef>
              <a:buFontTx/>
              <a:buNone/>
            </a:pPr>
            <a:endParaRPr kumimoji="1" lang="en-US" altLang="zh-CN" sz="2400" dirty="0"/>
          </a:p>
          <a:p>
            <a:pPr eaLnBrk="1" hangingPunct="1">
              <a:spcBef>
                <a:spcPts val="600"/>
              </a:spcBef>
              <a:buFontTx/>
              <a:buNone/>
            </a:pPr>
            <a:endParaRPr kumimoji="1" lang="en-US" altLang="zh-CN" sz="2400" dirty="0"/>
          </a:p>
          <a:p>
            <a:pPr eaLnBrk="1" hangingPunct="1">
              <a:spcBef>
                <a:spcPts val="600"/>
              </a:spcBef>
              <a:buClr>
                <a:schemeClr val="tx1"/>
              </a:buClr>
              <a:buFontTx/>
              <a:buBlip>
                <a:blip r:embed="rId4"/>
              </a:buBlip>
            </a:pPr>
            <a:r>
              <a:rPr lang="zh-CN" altLang="en-US" sz="2400" dirty="0">
                <a:latin typeface="宋体" panose="02010600030101010101" pitchFamily="2" charset="-122"/>
              </a:rPr>
              <a:t>比较优势还可以用相对劳动生产率来表示</a:t>
            </a:r>
            <a:endParaRPr lang="en-US" altLang="zh-CN" sz="2400" dirty="0">
              <a:latin typeface="宋体" panose="02010600030101010101" pitchFamily="2" charset="-122"/>
            </a:endParaRPr>
          </a:p>
          <a:p>
            <a:pPr eaLnBrk="1" hangingPunct="1">
              <a:spcBef>
                <a:spcPts val="600"/>
              </a:spcBef>
              <a:buClr>
                <a:schemeClr val="tx1"/>
              </a:buClr>
              <a:buFontTx/>
              <a:buBlip>
                <a:blip r:embed="rId4"/>
              </a:buBlip>
            </a:pPr>
            <a:r>
              <a:rPr lang="zh-CN" altLang="en-US" sz="2400" b="1" dirty="0">
                <a:solidFill>
                  <a:srgbClr val="FF0000"/>
                </a:solidFill>
                <a:latin typeface="宋体" panose="02010600030101010101" pitchFamily="2" charset="-122"/>
              </a:rPr>
              <a:t>相对劳动生产率</a:t>
            </a:r>
            <a:r>
              <a:rPr lang="zh-CN" altLang="en-US" sz="2400" dirty="0">
                <a:latin typeface="宋体" panose="02010600030101010101" pitchFamily="2" charset="-122"/>
              </a:rPr>
              <a:t>是不同产品劳动生产率的比率，或两种不同产品的人均产量之比：</a:t>
            </a:r>
            <a:endParaRPr lang="en-US" altLang="zh-CN" sz="2400" dirty="0">
              <a:latin typeface="宋体" panose="02010600030101010101" pitchFamily="2" charset="-122"/>
            </a:endParaRPr>
          </a:p>
          <a:p>
            <a:pPr eaLnBrk="1" hangingPunct="1">
              <a:spcBef>
                <a:spcPts val="600"/>
              </a:spcBef>
              <a:buClr>
                <a:schemeClr val="tx1"/>
              </a:buClr>
              <a:buFontTx/>
              <a:buBlip>
                <a:blip r:embed="rId4"/>
              </a:buBlip>
            </a:pPr>
            <a:endParaRPr lang="zh-CN" altLang="en-US" sz="2400" b="1" dirty="0">
              <a:latin typeface="宋体" panose="02010600030101010101" pitchFamily="2" charset="-122"/>
              <a:ea typeface="仿宋_GB2312" pitchFamily="49" charset="-122"/>
            </a:endParaRPr>
          </a:p>
          <a:p>
            <a:pPr eaLnBrk="1" hangingPunct="1">
              <a:spcBef>
                <a:spcPts val="600"/>
              </a:spcBef>
              <a:buClr>
                <a:schemeClr val="tx1"/>
              </a:buClr>
              <a:buFontTx/>
              <a:buBlip>
                <a:blip r:embed="rId4"/>
              </a:buBlip>
            </a:pPr>
            <a:endParaRPr lang="zh-CN" altLang="en-US" sz="2400" b="1" dirty="0">
              <a:latin typeface="宋体" panose="02010600030101010101" pitchFamily="2" charset="-122"/>
              <a:ea typeface="仿宋_GB2312" pitchFamily="49" charset="-122"/>
            </a:endParaRPr>
          </a:p>
          <a:p>
            <a:pPr eaLnBrk="1" hangingPunct="1">
              <a:spcBef>
                <a:spcPts val="0"/>
              </a:spcBef>
              <a:buClr>
                <a:schemeClr val="tx1"/>
              </a:buClr>
              <a:buFontTx/>
              <a:buBlip>
                <a:blip r:embed="rId4"/>
              </a:buBlip>
            </a:pPr>
            <a:r>
              <a:rPr kumimoji="1" lang="zh-CN" altLang="en-US" sz="2400" b="1" dirty="0">
                <a:solidFill>
                  <a:srgbClr val="007FA3"/>
                </a:solidFill>
                <a:latin typeface="隶书" panose="02010509060101010101" pitchFamily="49" charset="-122"/>
                <a:ea typeface="隶书" panose="02010509060101010101" pitchFamily="49" charset="-122"/>
              </a:rPr>
              <a:t>如果一个国家某种产品的相对劳动生产率高于其他国家同样产品的相对劳动生产率，该国在这一产品上就拥有比较优势。反之，则只有比较劣势。</a:t>
            </a:r>
            <a:endParaRPr lang="en-US" altLang="zh-CN" sz="2400" b="1" dirty="0">
              <a:solidFill>
                <a:srgbClr val="007FA3"/>
              </a:solidFill>
              <a:latin typeface="隶书" panose="02010509060101010101" pitchFamily="49" charset="-122"/>
              <a:ea typeface="隶书" panose="02010509060101010101" pitchFamily="49" charset="-122"/>
            </a:endParaRPr>
          </a:p>
        </p:txBody>
      </p:sp>
      <p:graphicFrame>
        <p:nvGraphicFramePr>
          <p:cNvPr id="30725" name="Object 11">
            <a:extLst>
              <a:ext uri="{FF2B5EF4-FFF2-40B4-BE49-F238E27FC236}">
                <a16:creationId xmlns:a16="http://schemas.microsoft.com/office/drawing/2014/main" id="{F69CF335-2AE2-0647-221A-025205048D1E}"/>
              </a:ext>
            </a:extLst>
          </p:cNvPr>
          <p:cNvGraphicFramePr>
            <a:graphicFrameLocks noGrp="1" noChangeAspect="1"/>
          </p:cNvGraphicFramePr>
          <p:nvPr>
            <p:ph sz="half" idx="2"/>
            <p:extLst>
              <p:ext uri="{D42A27DB-BD31-4B8C-83A1-F6EECF244321}">
                <p14:modId xmlns:p14="http://schemas.microsoft.com/office/powerpoint/2010/main" val="967618081"/>
              </p:ext>
            </p:extLst>
          </p:nvPr>
        </p:nvGraphicFramePr>
        <p:xfrm>
          <a:off x="1622934" y="2308439"/>
          <a:ext cx="5109307" cy="744720"/>
        </p:xfrm>
        <a:graphic>
          <a:graphicData uri="http://schemas.openxmlformats.org/presentationml/2006/ole">
            <mc:AlternateContent xmlns:mc="http://schemas.openxmlformats.org/markup-compatibility/2006">
              <mc:Choice xmlns:v="urn:schemas-microsoft-com:vml" Requires="v">
                <p:oleObj spid="_x0000_s1039" name="Equation" r:id="rId5" imgW="2451100" imgH="419100" progId="Equation.3">
                  <p:embed/>
                </p:oleObj>
              </mc:Choice>
              <mc:Fallback>
                <p:oleObj name="Equation" r:id="rId5" imgW="2451100" imgH="419100" progId="Equation.3">
                  <p:embed/>
                  <p:pic>
                    <p:nvPicPr>
                      <p:cNvPr id="30725" name="Object 11">
                        <a:extLst>
                          <a:ext uri="{FF2B5EF4-FFF2-40B4-BE49-F238E27FC236}">
                            <a16:creationId xmlns:a16="http://schemas.microsoft.com/office/drawing/2014/main" id="{F69CF335-2AE2-0647-221A-025205048D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2934" y="2308439"/>
                        <a:ext cx="5109307" cy="744720"/>
                      </a:xfrm>
                      <a:prstGeom prst="rect">
                        <a:avLst/>
                      </a:prstGeom>
                      <a:solidFill>
                        <a:srgbClr val="C0C0C0"/>
                      </a:solidFill>
                      <a:ln>
                        <a:noFill/>
                      </a:ln>
                      <a:effectLst/>
                    </p:spPr>
                  </p:pic>
                </p:oleObj>
              </mc:Fallback>
            </mc:AlternateContent>
          </a:graphicData>
        </a:graphic>
      </p:graphicFrame>
      <p:sp>
        <p:nvSpPr>
          <p:cNvPr id="4" name="Title 1">
            <a:extLst>
              <a:ext uri="{FF2B5EF4-FFF2-40B4-BE49-F238E27FC236}">
                <a16:creationId xmlns:a16="http://schemas.microsoft.com/office/drawing/2014/main" id="{52BC0723-7D7A-2D64-26B2-B7D38436AD3B}"/>
              </a:ext>
            </a:extLst>
          </p:cNvPr>
          <p:cNvSpPr>
            <a:spLocks noGrp="1"/>
          </p:cNvSpPr>
          <p:nvPr>
            <p:ph type="title"/>
          </p:nvPr>
        </p:nvSpPr>
        <p:spPr>
          <a:xfrm>
            <a:off x="304800" y="215372"/>
            <a:ext cx="8686800" cy="699028"/>
          </a:xfrm>
        </p:spPr>
        <p:txBody>
          <a:bodyPr/>
          <a:lstStyle/>
          <a:p>
            <a:r>
              <a:rPr lang="en-US" altLang="en-US" dirty="0">
                <a:ea typeface="ヒラギノ角ゴ Pro W3" pitchFamily="-84" charset="-128"/>
              </a:rPr>
              <a:t>1.</a:t>
            </a:r>
            <a:r>
              <a:rPr lang="zh-CN" altLang="en-US" dirty="0">
                <a:ea typeface="ヒラギノ角ゴ Pro W3" pitchFamily="-84" charset="-128"/>
              </a:rPr>
              <a:t>比较优势的概念</a:t>
            </a:r>
            <a:r>
              <a:rPr lang="en-US" altLang="en-US" sz="2000" b="0" dirty="0">
                <a:ea typeface="ヒラギノ角ゴ Pro W3" pitchFamily="-84" charset="-128"/>
              </a:rPr>
              <a:t>(4 of 4)</a:t>
            </a:r>
            <a:endParaRPr lang="en-US" sz="2000" b="0" dirty="0"/>
          </a:p>
        </p:txBody>
      </p:sp>
      <p:graphicFrame>
        <p:nvGraphicFramePr>
          <p:cNvPr id="5" name="Object 9">
            <a:extLst>
              <a:ext uri="{FF2B5EF4-FFF2-40B4-BE49-F238E27FC236}">
                <a16:creationId xmlns:a16="http://schemas.microsoft.com/office/drawing/2014/main" id="{0899E2DC-2702-4947-A6A6-5FDC7706E858}"/>
              </a:ext>
            </a:extLst>
          </p:cNvPr>
          <p:cNvGraphicFramePr>
            <a:graphicFrameLocks noChangeAspect="1"/>
          </p:cNvGraphicFramePr>
          <p:nvPr>
            <p:extLst>
              <p:ext uri="{D42A27DB-BD31-4B8C-83A1-F6EECF244321}">
                <p14:modId xmlns:p14="http://schemas.microsoft.com/office/powerpoint/2010/main" val="1653428747"/>
              </p:ext>
            </p:extLst>
          </p:nvPr>
        </p:nvGraphicFramePr>
        <p:xfrm>
          <a:off x="1187624" y="4462759"/>
          <a:ext cx="6543948" cy="673726"/>
        </p:xfrm>
        <a:graphic>
          <a:graphicData uri="http://schemas.openxmlformats.org/presentationml/2006/ole">
            <mc:AlternateContent xmlns:mc="http://schemas.openxmlformats.org/markup-compatibility/2006">
              <mc:Choice xmlns:v="urn:schemas-microsoft-com:vml" Requires="v">
                <p:oleObj spid="_x0000_s1040" name="Equation" r:id="rId7" imgW="4064000" imgH="419100" progId="Equation.3">
                  <p:embed/>
                </p:oleObj>
              </mc:Choice>
              <mc:Fallback>
                <p:oleObj name="Equation" r:id="rId7" imgW="4064000" imgH="419100" progId="Equation.3">
                  <p:embed/>
                  <p:pic>
                    <p:nvPicPr>
                      <p:cNvPr id="32773" name="Object 9">
                        <a:extLst>
                          <a:ext uri="{FF2B5EF4-FFF2-40B4-BE49-F238E27FC236}">
                            <a16:creationId xmlns:a16="http://schemas.microsoft.com/office/drawing/2014/main" id="{59940240-EBA7-2B9E-620A-A4D4807876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4462759"/>
                        <a:ext cx="6543948" cy="673726"/>
                      </a:xfrm>
                      <a:prstGeom prst="rect">
                        <a:avLst/>
                      </a:prstGeom>
                      <a:solidFill>
                        <a:srgbClr val="C0C0C0"/>
                      </a:solidFill>
                      <a:ln>
                        <a:noFill/>
                      </a:ln>
                      <a:effectLst/>
                    </p:spPr>
                  </p:pic>
                </p:oleObj>
              </mc:Fallback>
            </mc:AlternateContent>
          </a:graphicData>
        </a:graphic>
      </p:graphicFrame>
      <p:graphicFrame>
        <p:nvGraphicFramePr>
          <p:cNvPr id="6" name="表格 5">
            <a:extLst>
              <a:ext uri="{FF2B5EF4-FFF2-40B4-BE49-F238E27FC236}">
                <a16:creationId xmlns:a16="http://schemas.microsoft.com/office/drawing/2014/main" id="{7147CD0C-604B-7F9D-024C-5081570B3587}"/>
              </a:ext>
            </a:extLst>
          </p:cNvPr>
          <p:cNvGraphicFramePr>
            <a:graphicFrameLocks noGrp="1"/>
          </p:cNvGraphicFramePr>
          <p:nvPr>
            <p:extLst>
              <p:ext uri="{D42A27DB-BD31-4B8C-83A1-F6EECF244321}">
                <p14:modId xmlns:p14="http://schemas.microsoft.com/office/powerpoint/2010/main" val="3424491379"/>
              </p:ext>
            </p:extLst>
          </p:nvPr>
        </p:nvGraphicFramePr>
        <p:xfrm>
          <a:off x="6372200" y="2291925"/>
          <a:ext cx="1148866" cy="777748"/>
        </p:xfrm>
        <a:graphic>
          <a:graphicData uri="http://schemas.openxmlformats.org/drawingml/2006/table">
            <a:tbl>
              <a:tblPr firstRow="1" bandRow="1">
                <a:tableStyleId>{3B4B98B0-60AC-42C2-AFA5-B58CD77FA1E5}</a:tableStyleId>
              </a:tblPr>
              <a:tblGrid>
                <a:gridCol w="389133">
                  <a:extLst>
                    <a:ext uri="{9D8B030D-6E8A-4147-A177-3AD203B41FA5}">
                      <a16:colId xmlns:a16="http://schemas.microsoft.com/office/drawing/2014/main" val="2709059676"/>
                    </a:ext>
                  </a:extLst>
                </a:gridCol>
                <a:gridCol w="759733">
                  <a:extLst>
                    <a:ext uri="{9D8B030D-6E8A-4147-A177-3AD203B41FA5}">
                      <a16:colId xmlns:a16="http://schemas.microsoft.com/office/drawing/2014/main" val="3340682738"/>
                    </a:ext>
                  </a:extLst>
                </a:gridCol>
              </a:tblGrid>
              <a:tr h="326671">
                <a:tc>
                  <a:txBody>
                    <a:bodyPr/>
                    <a:lstStyle/>
                    <a:p>
                      <a:pPr algn="ctr">
                        <a:lnSpc>
                          <a:spcPct val="150000"/>
                        </a:lnSpc>
                      </a:pPr>
                      <a:endParaRPr lang="zh-CN" altLang="en-US" sz="1600" b="1" dirty="0">
                        <a:solidFill>
                          <a:srgbClr val="007FA3"/>
                        </a:solidFill>
                      </a:endParaRPr>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ct val="150000"/>
                        </a:lnSpc>
                      </a:pPr>
                      <a:r>
                        <a:rPr lang="en-US" altLang="zh-CN" sz="1600" b="1" dirty="0">
                          <a:solidFill>
                            <a:srgbClr val="007FA3"/>
                          </a:solidFill>
                        </a:rPr>
                        <a:t>1000   </a:t>
                      </a:r>
                    </a:p>
                    <a:p>
                      <a:pPr algn="l">
                        <a:lnSpc>
                          <a:spcPct val="150000"/>
                        </a:lnSpc>
                      </a:pPr>
                      <a:r>
                        <a:rPr lang="en-US" altLang="zh-CN" sz="1600" b="1" dirty="0">
                          <a:solidFill>
                            <a:srgbClr val="007FA3"/>
                          </a:solidFill>
                        </a:rPr>
                        <a:t>  10</a:t>
                      </a:r>
                      <a:endParaRPr lang="zh-CN" altLang="en-US" sz="1600" b="1" dirty="0">
                        <a:solidFill>
                          <a:srgbClr val="007FA3"/>
                        </a:solidFill>
                      </a:endParaRPr>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4228156"/>
                  </a:ext>
                </a:extLst>
              </a:tr>
            </a:tbl>
          </a:graphicData>
        </a:graphic>
      </p:graphicFrame>
      <p:cxnSp>
        <p:nvCxnSpPr>
          <p:cNvPr id="8" name="直接连接符 7">
            <a:extLst>
              <a:ext uri="{FF2B5EF4-FFF2-40B4-BE49-F238E27FC236}">
                <a16:creationId xmlns:a16="http://schemas.microsoft.com/office/drawing/2014/main" id="{E1B63324-1071-FE38-95D4-D8B781B75D4D}"/>
              </a:ext>
            </a:extLst>
          </p:cNvPr>
          <p:cNvCxnSpPr>
            <a:cxnSpLocks/>
          </p:cNvCxnSpPr>
          <p:nvPr/>
        </p:nvCxnSpPr>
        <p:spPr>
          <a:xfrm>
            <a:off x="6876256" y="2708920"/>
            <a:ext cx="644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738CEA4-9EED-9F17-EFCC-DF36BB60C392}"/>
              </a:ext>
            </a:extLst>
          </p:cNvPr>
          <p:cNvSpPr txBox="1"/>
          <p:nvPr/>
        </p:nvSpPr>
        <p:spPr>
          <a:xfrm>
            <a:off x="7566068" y="2524254"/>
            <a:ext cx="701824" cy="369332"/>
          </a:xfrm>
          <a:prstGeom prst="rect">
            <a:avLst/>
          </a:prstGeom>
          <a:noFill/>
        </p:spPr>
        <p:txBody>
          <a:bodyPr wrap="square">
            <a:spAutoFit/>
          </a:bodyPr>
          <a:lstStyle/>
          <a:p>
            <a:r>
              <a:rPr lang="en-US" altLang="zh-CN" sz="1800" b="1" dirty="0">
                <a:solidFill>
                  <a:srgbClr val="007FA3"/>
                </a:solidFill>
              </a:rPr>
              <a:t>=100</a:t>
            </a:r>
            <a:endParaRPr lang="zh-CN" altLang="en-US" dirty="0">
              <a:solidFill>
                <a:srgbClr val="007FA3"/>
              </a:solidFill>
            </a:endParaRPr>
          </a:p>
        </p:txBody>
      </p:sp>
      <p:sp>
        <p:nvSpPr>
          <p:cNvPr id="13" name="标注: 下箭头 12">
            <a:extLst>
              <a:ext uri="{FF2B5EF4-FFF2-40B4-BE49-F238E27FC236}">
                <a16:creationId xmlns:a16="http://schemas.microsoft.com/office/drawing/2014/main" id="{2514EAE7-F343-B527-0398-44BAFA4BCAAE}"/>
              </a:ext>
            </a:extLst>
          </p:cNvPr>
          <p:cNvSpPr/>
          <p:nvPr/>
        </p:nvSpPr>
        <p:spPr>
          <a:xfrm>
            <a:off x="5723242" y="494402"/>
            <a:ext cx="2950838" cy="987344"/>
          </a:xfrm>
          <a:prstGeom prst="downArrowCallout">
            <a:avLst>
              <a:gd name="adj1" fmla="val 9480"/>
              <a:gd name="adj2" fmla="val 13914"/>
              <a:gd name="adj3" fmla="val 14935"/>
              <a:gd name="adj4" fmla="val 7530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7FA3"/>
                </a:solidFill>
              </a:rPr>
              <a:t>在美国，生产</a:t>
            </a:r>
            <a:r>
              <a:rPr lang="en-US" altLang="zh-CN" sz="1600" b="1" dirty="0">
                <a:solidFill>
                  <a:srgbClr val="007FA3"/>
                </a:solidFill>
              </a:rPr>
              <a:t>10</a:t>
            </a:r>
            <a:r>
              <a:rPr lang="zh-CN" altLang="en-US" sz="1600" b="1" dirty="0">
                <a:solidFill>
                  <a:srgbClr val="007FA3"/>
                </a:solidFill>
              </a:rPr>
              <a:t>万台计算机，必须放弃生产</a:t>
            </a:r>
            <a:r>
              <a:rPr lang="en-US" altLang="zh-CN" sz="1600" b="1" dirty="0">
                <a:solidFill>
                  <a:srgbClr val="007FA3"/>
                </a:solidFill>
              </a:rPr>
              <a:t>1000</a:t>
            </a:r>
            <a:r>
              <a:rPr lang="zh-CN" altLang="en-US" sz="1600" b="1" dirty="0">
                <a:solidFill>
                  <a:srgbClr val="007FA3"/>
                </a:solidFill>
              </a:rPr>
              <a:t>万朵玫瑰</a:t>
            </a:r>
            <a:endParaRPr lang="zh-CN" altLang="en-US" sz="1600" b="1" dirty="0"/>
          </a:p>
        </p:txBody>
      </p:sp>
      <p:sp>
        <p:nvSpPr>
          <p:cNvPr id="15" name="文本框 14">
            <a:extLst>
              <a:ext uri="{FF2B5EF4-FFF2-40B4-BE49-F238E27FC236}">
                <a16:creationId xmlns:a16="http://schemas.microsoft.com/office/drawing/2014/main" id="{54649EB9-E0A5-A09C-56C8-447BB7EB6D64}"/>
              </a:ext>
            </a:extLst>
          </p:cNvPr>
          <p:cNvSpPr txBox="1"/>
          <p:nvPr/>
        </p:nvSpPr>
        <p:spPr>
          <a:xfrm>
            <a:off x="6588572" y="1992795"/>
            <a:ext cx="2085508" cy="338554"/>
          </a:xfrm>
          <a:prstGeom prst="rect">
            <a:avLst/>
          </a:prstGeom>
          <a:noFill/>
        </p:spPr>
        <p:txBody>
          <a:bodyPr wrap="square">
            <a:spAutoFit/>
          </a:bodyPr>
          <a:lstStyle/>
          <a:p>
            <a:r>
              <a:rPr lang="zh-CN" altLang="en-US" sz="1600" b="1" dirty="0">
                <a:solidFill>
                  <a:srgbClr val="007FA3"/>
                </a:solidFill>
                <a:latin typeface="+mn-ea"/>
              </a:rPr>
              <a:t>计算机</a:t>
            </a:r>
            <a:r>
              <a:rPr lang="zh-CN" altLang="en-US" sz="1600" dirty="0">
                <a:solidFill>
                  <a:srgbClr val="007FA3"/>
                </a:solidFill>
                <a:latin typeface="+mn-ea"/>
              </a:rPr>
              <a:t>的</a:t>
            </a:r>
            <a:r>
              <a:rPr lang="zh-CN" altLang="en-US" sz="1600" b="1" dirty="0">
                <a:solidFill>
                  <a:srgbClr val="007FA3"/>
                </a:solidFill>
                <a:latin typeface="Arial Narrow" panose="020B0606020202030204" pitchFamily="34" charset="0"/>
              </a:rPr>
              <a:t>机会成本：</a:t>
            </a:r>
            <a:endParaRPr lang="zh-CN" altLang="en-US" sz="1600" dirty="0">
              <a:solidFill>
                <a:srgbClr val="007FA3"/>
              </a:solidFill>
            </a:endParaRPr>
          </a:p>
        </p:txBody>
      </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0724">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0724">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07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73616" cy="693348"/>
          </a:xfrm>
        </p:spPr>
        <p:txBody>
          <a:bodyPr/>
          <a:lstStyle/>
          <a:p>
            <a:r>
              <a:rPr lang="en-US" altLang="en-US" sz="3600" dirty="0">
                <a:latin typeface="+mn-ea"/>
                <a:ea typeface="+mn-ea"/>
              </a:rPr>
              <a:t>2. </a:t>
            </a:r>
            <a:r>
              <a:rPr lang="zh-CN" altLang="en-US" sz="3600" dirty="0">
                <a:latin typeface="+mn-ea"/>
                <a:ea typeface="+mn-ea"/>
              </a:rPr>
              <a:t>单一要素经济</a:t>
            </a:r>
            <a:r>
              <a:rPr lang="en-US" altLang="en-US" sz="3600" dirty="0">
                <a:latin typeface="+mn-ea"/>
                <a:ea typeface="+mn-ea"/>
              </a:rPr>
              <a:t>(</a:t>
            </a:r>
            <a:r>
              <a:rPr lang="zh-CN" altLang="en-US" sz="3600" dirty="0">
                <a:latin typeface="+mn-ea"/>
                <a:ea typeface="+mn-ea"/>
              </a:rPr>
              <a:t>李嘉图模型</a:t>
            </a:r>
            <a:r>
              <a:rPr lang="en-US" altLang="en-US" sz="3600" dirty="0">
                <a:latin typeface="+mn-ea"/>
                <a:ea typeface="+mn-ea"/>
              </a:rPr>
              <a:t>)</a:t>
            </a:r>
            <a:r>
              <a:rPr lang="en-US" altLang="en-US" sz="2000" b="0" dirty="0">
                <a:latin typeface="+mn-ea"/>
                <a:ea typeface="+mn-ea"/>
              </a:rPr>
              <a:t>(1 of 3)</a:t>
            </a:r>
            <a:endParaRPr lang="en-US" sz="2000" b="0" dirty="0">
              <a:latin typeface="+mn-ea"/>
              <a:ea typeface="+mn-ea"/>
            </a:endParaRPr>
          </a:p>
        </p:txBody>
      </p:sp>
      <p:sp>
        <p:nvSpPr>
          <p:cNvPr id="3" name="Content Placeholder 2"/>
          <p:cNvSpPr>
            <a:spLocks noGrp="1"/>
          </p:cNvSpPr>
          <p:nvPr>
            <p:ph idx="1"/>
          </p:nvPr>
        </p:nvSpPr>
        <p:spPr>
          <a:xfrm>
            <a:off x="457200" y="1124744"/>
            <a:ext cx="8229600" cy="1368152"/>
          </a:xfrm>
        </p:spPr>
        <p:txBody>
          <a:bodyPr/>
          <a:lstStyle/>
          <a:p>
            <a:r>
              <a:rPr lang="zh-CN" altLang="en-US" sz="2400" dirty="0">
                <a:latin typeface="+mn-ea"/>
              </a:rPr>
              <a:t>玫瑰和电脑的简单例子解释了李嘉图模型背后的直觉。</a:t>
            </a:r>
            <a:endParaRPr lang="en-US" altLang="zh-CN" sz="2400" dirty="0">
              <a:latin typeface="+mn-ea"/>
            </a:endParaRPr>
          </a:p>
          <a:p>
            <a:r>
              <a:rPr lang="zh-CN" altLang="en-US" sz="2400" dirty="0">
                <a:latin typeface="+mn-ea"/>
              </a:rPr>
              <a:t>我们通过使用以下简化假设来构建稍微复杂一点的单因素李嘉图模型：</a:t>
            </a:r>
            <a:endParaRPr lang="en-US" altLang="zh-CN" sz="2400" dirty="0">
              <a:latin typeface="+mn-ea"/>
            </a:endParaRPr>
          </a:p>
          <a:p>
            <a:pPr>
              <a:spcBef>
                <a:spcPct val="50000"/>
              </a:spcBef>
            </a:pPr>
            <a:endParaRPr lang="en-US" altLang="en-US" sz="2400" dirty="0">
              <a:ea typeface="ヒラギノ角ゴ Pro W3" pitchFamily="-84" charset="-128"/>
            </a:endParaRPr>
          </a:p>
        </p:txBody>
      </p:sp>
      <p:sp>
        <p:nvSpPr>
          <p:cNvPr id="4" name="Content Placeholder 2">
            <a:extLst>
              <a:ext uri="{FF2B5EF4-FFF2-40B4-BE49-F238E27FC236}">
                <a16:creationId xmlns:a16="http://schemas.microsoft.com/office/drawing/2014/main" id="{9B4F7495-926F-239E-2027-5C0E8E870DD8}"/>
              </a:ext>
            </a:extLst>
          </p:cNvPr>
          <p:cNvSpPr txBox="1">
            <a:spLocks/>
          </p:cNvSpPr>
          <p:nvPr/>
        </p:nvSpPr>
        <p:spPr>
          <a:xfrm>
            <a:off x="755576" y="2557768"/>
            <a:ext cx="8075240" cy="3744416"/>
          </a:xfrm>
          <a:prstGeom prst="rect">
            <a:avLst/>
          </a:prstGeom>
          <a:ln>
            <a:solidFill>
              <a:schemeClr val="accent1"/>
            </a:solidFill>
          </a:ln>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buNone/>
            </a:pPr>
            <a:r>
              <a:rPr lang="zh-CN" altLang="en-US" sz="2800" dirty="0">
                <a:ea typeface="隶书" panose="02010509060101010101" pitchFamily="49" charset="-122"/>
              </a:rPr>
              <a:t>模型假定</a:t>
            </a:r>
            <a:endParaRPr lang="en-US" altLang="zh-CN" sz="2800" dirty="0">
              <a:ea typeface="隶书" panose="02010509060101010101" pitchFamily="49" charset="-122"/>
            </a:endParaRPr>
          </a:p>
          <a:p>
            <a:pPr marL="457200" indent="-457200">
              <a:spcBef>
                <a:spcPts val="0"/>
              </a:spcBef>
              <a:buFont typeface="+mj-ea"/>
              <a:buAutoNum type="circleNumDbPlain"/>
            </a:pPr>
            <a:r>
              <a:rPr lang="zh-CN" altLang="en-US" sz="2400" dirty="0">
                <a:solidFill>
                  <a:srgbClr val="FF0000"/>
                </a:solidFill>
                <a:ea typeface="隶书" panose="02010509060101010101" pitchFamily="49" charset="-122"/>
              </a:rPr>
              <a:t>两个国家</a:t>
            </a:r>
            <a:r>
              <a:rPr lang="en-US" altLang="en-US" sz="2400" dirty="0">
                <a:ea typeface="隶书" panose="02010509060101010101" pitchFamily="49" charset="-122"/>
              </a:rPr>
              <a:t>: </a:t>
            </a:r>
            <a:r>
              <a:rPr lang="zh-CN" altLang="en-US" sz="2400" dirty="0">
                <a:ea typeface="隶书" panose="02010509060101010101" pitchFamily="49" charset="-122"/>
              </a:rPr>
              <a:t>本国和外国</a:t>
            </a:r>
            <a:endParaRPr lang="en-US" altLang="en-US" sz="2400" dirty="0">
              <a:ea typeface="隶书" panose="02010509060101010101" pitchFamily="49" charset="-122"/>
            </a:endParaRPr>
          </a:p>
          <a:p>
            <a:pPr marL="457200" indent="-457200">
              <a:spcBef>
                <a:spcPts val="0"/>
              </a:spcBef>
              <a:buFont typeface="+mj-ea"/>
              <a:buAutoNum type="circleNumDbPlain"/>
            </a:pPr>
            <a:r>
              <a:rPr lang="zh-CN" altLang="en-US" sz="2400" dirty="0">
                <a:solidFill>
                  <a:srgbClr val="FF0000"/>
                </a:solidFill>
                <a:ea typeface="隶书" panose="02010509060101010101" pitchFamily="49" charset="-122"/>
              </a:rPr>
              <a:t>两种商品</a:t>
            </a:r>
            <a:r>
              <a:rPr lang="en-US" altLang="en-US" sz="2400" dirty="0">
                <a:ea typeface="隶书" panose="02010509060101010101" pitchFamily="49" charset="-122"/>
              </a:rPr>
              <a:t>:</a:t>
            </a:r>
            <a:r>
              <a:rPr lang="zh-CN" altLang="en-US" sz="2400" dirty="0">
                <a:ea typeface="隶书" panose="02010509060101010101" pitchFamily="49" charset="-122"/>
              </a:rPr>
              <a:t>酒和奶酪</a:t>
            </a:r>
            <a:r>
              <a:rPr lang="en-US" altLang="en-US" sz="2400" dirty="0">
                <a:ea typeface="隶书" panose="02010509060101010101" pitchFamily="49" charset="-122"/>
              </a:rPr>
              <a:t> </a:t>
            </a:r>
            <a:r>
              <a:rPr lang="en-US" altLang="en-US" sz="2400" dirty="0">
                <a:solidFill>
                  <a:srgbClr val="FF0000"/>
                </a:solidFill>
                <a:ea typeface="隶书" panose="02010509060101010101" pitchFamily="49" charset="-122"/>
              </a:rPr>
              <a:t>(Q</a:t>
            </a:r>
            <a:r>
              <a:rPr lang="en-US" altLang="en-US" sz="2400" baseline="-25000" dirty="0">
                <a:solidFill>
                  <a:srgbClr val="FF0000"/>
                </a:solidFill>
                <a:ea typeface="隶书" panose="02010509060101010101" pitchFamily="49" charset="-122"/>
              </a:rPr>
              <a:t>W</a:t>
            </a:r>
            <a:r>
              <a:rPr lang="en-US" altLang="en-US" sz="2400" dirty="0">
                <a:solidFill>
                  <a:srgbClr val="FF0000"/>
                </a:solidFill>
                <a:ea typeface="隶书" panose="02010509060101010101" pitchFamily="49" charset="-122"/>
              </a:rPr>
              <a:t> and Q</a:t>
            </a:r>
            <a:r>
              <a:rPr lang="en-US" altLang="en-US" sz="2400" baseline="-25000" dirty="0">
                <a:solidFill>
                  <a:srgbClr val="FF0000"/>
                </a:solidFill>
                <a:ea typeface="隶书" panose="02010509060101010101" pitchFamily="49" charset="-122"/>
              </a:rPr>
              <a:t>C</a:t>
            </a:r>
            <a:r>
              <a:rPr lang="en-US" altLang="en-US" sz="2400" dirty="0">
                <a:solidFill>
                  <a:srgbClr val="FF0000"/>
                </a:solidFill>
                <a:ea typeface="隶书" panose="02010509060101010101" pitchFamily="49" charset="-122"/>
              </a:rPr>
              <a:t>)</a:t>
            </a:r>
          </a:p>
          <a:p>
            <a:pPr marL="457200" indent="-457200">
              <a:spcBef>
                <a:spcPts val="0"/>
              </a:spcBef>
              <a:buFont typeface="+mj-ea"/>
              <a:buAutoNum type="circleNumDbPlain"/>
            </a:pPr>
            <a:r>
              <a:rPr lang="zh-CN" altLang="en-US" sz="2400" dirty="0">
                <a:solidFill>
                  <a:srgbClr val="FF0000"/>
                </a:solidFill>
                <a:ea typeface="隶书" panose="02010509060101010101" pitchFamily="49" charset="-122"/>
              </a:rPr>
              <a:t>劳动</a:t>
            </a:r>
            <a:r>
              <a:rPr lang="zh-CN" altLang="en-US" sz="2400" dirty="0">
                <a:ea typeface="隶书" panose="02010509060101010101" pitchFamily="49" charset="-122"/>
              </a:rPr>
              <a:t>是唯一的生产要素，但各国</a:t>
            </a:r>
            <a:r>
              <a:rPr lang="zh-CN" altLang="en-US" sz="2400" dirty="0">
                <a:solidFill>
                  <a:srgbClr val="FF0000"/>
                </a:solidFill>
                <a:ea typeface="隶书" panose="02010509060101010101" pitchFamily="49" charset="-122"/>
              </a:rPr>
              <a:t>劳动生产率不同</a:t>
            </a:r>
            <a:r>
              <a:rPr lang="en-US" altLang="en-US" sz="2400" dirty="0">
                <a:ea typeface="隶书" panose="02010509060101010101" pitchFamily="49" charset="-122"/>
              </a:rPr>
              <a:t> </a:t>
            </a:r>
            <a:r>
              <a:rPr lang="en-US" altLang="en-US" sz="2400" dirty="0">
                <a:solidFill>
                  <a:srgbClr val="FF0000"/>
                </a:solidFill>
                <a:ea typeface="隶书" panose="02010509060101010101" pitchFamily="49" charset="-122"/>
              </a:rPr>
              <a:t>(1/a)</a:t>
            </a:r>
            <a:r>
              <a:rPr lang="en-US" altLang="zh-CN" sz="2400" dirty="0">
                <a:ea typeface="隶书" panose="02010509060101010101" pitchFamily="49" charset="-122"/>
              </a:rPr>
              <a:t>;</a:t>
            </a:r>
            <a:r>
              <a:rPr lang="en-US" altLang="en-US" sz="2400" dirty="0">
                <a:ea typeface="隶书" panose="02010509060101010101" pitchFamily="49" charset="-122"/>
              </a:rPr>
              <a:t> </a:t>
            </a:r>
          </a:p>
          <a:p>
            <a:pPr marL="457200" indent="-457200">
              <a:spcBef>
                <a:spcPts val="0"/>
              </a:spcBef>
              <a:buFont typeface="+mj-ea"/>
              <a:buAutoNum type="circleNumDbPlain"/>
            </a:pPr>
            <a:r>
              <a:rPr lang="zh-CN" altLang="en-US" sz="2400" dirty="0">
                <a:ea typeface="隶书" panose="02010509060101010101" pitchFamily="49" charset="-122"/>
              </a:rPr>
              <a:t>两国的</a:t>
            </a:r>
            <a:r>
              <a:rPr lang="zh-CN" altLang="en-US" sz="2400" dirty="0">
                <a:solidFill>
                  <a:srgbClr val="FF0000"/>
                </a:solidFill>
                <a:ea typeface="隶书" panose="02010509060101010101" pitchFamily="49" charset="-122"/>
              </a:rPr>
              <a:t>劳动力供应</a:t>
            </a:r>
            <a:r>
              <a:rPr lang="zh-CN" altLang="en-US" sz="2400" dirty="0">
                <a:ea typeface="隶书" panose="02010509060101010101" pitchFamily="49" charset="-122"/>
              </a:rPr>
              <a:t>是固定的</a:t>
            </a:r>
            <a:r>
              <a:rPr lang="en-US" altLang="en-US" sz="2400" dirty="0">
                <a:solidFill>
                  <a:srgbClr val="FF0000"/>
                </a:solidFill>
                <a:ea typeface="隶书" panose="02010509060101010101" pitchFamily="49" charset="-122"/>
              </a:rPr>
              <a:t>(L)</a:t>
            </a:r>
            <a:r>
              <a:rPr lang="zh-CN" altLang="en-US" sz="2400" dirty="0">
                <a:ea typeface="隶书" panose="02010509060101010101" pitchFamily="49" charset="-122"/>
              </a:rPr>
              <a:t>，但劳动力可以在国内不同部门间自由流动，</a:t>
            </a:r>
            <a:endParaRPr lang="en-US" altLang="en-US" sz="2400" dirty="0">
              <a:ea typeface="隶书" panose="02010509060101010101" pitchFamily="49" charset="-122"/>
            </a:endParaRPr>
          </a:p>
          <a:p>
            <a:pPr marL="457200" indent="-457200">
              <a:spcBef>
                <a:spcPts val="0"/>
              </a:spcBef>
              <a:buFont typeface="+mj-ea"/>
              <a:buAutoNum type="circleNumDbPlain"/>
            </a:pPr>
            <a:r>
              <a:rPr lang="zh-CN" altLang="en-US" sz="2400" dirty="0">
                <a:ea typeface="隶书" panose="02010509060101010101" pitchFamily="49" charset="-122"/>
              </a:rPr>
              <a:t>劳动的规模收益不变 ；</a:t>
            </a:r>
          </a:p>
          <a:p>
            <a:pPr marL="457200" indent="-457200">
              <a:spcBef>
                <a:spcPts val="0"/>
              </a:spcBef>
              <a:buFont typeface="+mj-ea"/>
              <a:buAutoNum type="circleNumDbPlain"/>
            </a:pPr>
            <a:r>
              <a:rPr lang="zh-CN" altLang="en-US" sz="2400" dirty="0">
                <a:ea typeface="隶书" panose="02010509060101010101" pitchFamily="49" charset="-122"/>
              </a:rPr>
              <a:t>完全竞争市场。各国生产的产品价格都等于产品的平均生产成本，无经济利润；</a:t>
            </a:r>
          </a:p>
          <a:p>
            <a:pPr marL="457200" indent="-457200">
              <a:spcBef>
                <a:spcPts val="0"/>
              </a:spcBef>
              <a:buFont typeface="+mj-ea"/>
              <a:buAutoNum type="circleNumDbPlain"/>
            </a:pPr>
            <a:r>
              <a:rPr lang="zh-CN" altLang="en-US" sz="2400" dirty="0">
                <a:ea typeface="隶书" panose="02010509060101010101" pitchFamily="49" charset="-122"/>
              </a:rPr>
              <a:t>无运输成本等交易费用。</a:t>
            </a:r>
            <a:endParaRPr lang="en-US" altLang="en-US" sz="2400" dirty="0">
              <a:solidFill>
                <a:srgbClr val="FF0000"/>
              </a:solidFill>
              <a:ea typeface="隶书" panose="02010509060101010101" pitchFamily="49" charset="-122"/>
            </a:endParaRPr>
          </a:p>
        </p:txBody>
      </p:sp>
    </p:spTree>
    <p:extLst>
      <p:ext uri="{BB962C8B-B14F-4D97-AF65-F5344CB8AC3E}">
        <p14:creationId xmlns:p14="http://schemas.microsoft.com/office/powerpoint/2010/main" val="155969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经典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C01_KR</Template>
  <TotalTime>14034</TotalTime>
  <Words>4913</Words>
  <Application>Microsoft Macintosh PowerPoint</Application>
  <PresentationFormat>On-screen Show (4:3)</PresentationFormat>
  <Paragraphs>504</Paragraphs>
  <Slides>47</Slides>
  <Notes>14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60" baseType="lpstr">
      <vt:lpstr>楷体</vt:lpstr>
      <vt:lpstr>隶书</vt:lpstr>
      <vt:lpstr>黑体</vt:lpstr>
      <vt:lpstr>宋体</vt:lpstr>
      <vt:lpstr>Arial</vt:lpstr>
      <vt:lpstr>Arial Narrow</vt:lpstr>
      <vt:lpstr>Comic Sans MS</vt:lpstr>
      <vt:lpstr>Times New Roman</vt:lpstr>
      <vt:lpstr>Verdana</vt:lpstr>
      <vt:lpstr>Wingdings</vt:lpstr>
      <vt:lpstr>508 Lecture</vt:lpstr>
      <vt:lpstr>Equation</vt:lpstr>
      <vt:lpstr>公式</vt:lpstr>
      <vt:lpstr>International Economics: Theory and Policy     国际经济学 ：理论与政策</vt:lpstr>
      <vt:lpstr>学习目标</vt:lpstr>
      <vt:lpstr>本章简介</vt:lpstr>
      <vt:lpstr>目录</vt:lpstr>
      <vt:lpstr>1.比较优势的概念(1 of 4)</vt:lpstr>
      <vt:lpstr>1.比较优势的概念(2 of 4)</vt:lpstr>
      <vt:lpstr>1.比较优势的概念(3 of 4)</vt:lpstr>
      <vt:lpstr>1.比较优势的概念(4 of 4)</vt:lpstr>
      <vt:lpstr>2. 单一要素经济(李嘉图模型)(1 of 3)</vt:lpstr>
      <vt:lpstr>2. 单一要素经济(1 of 3)</vt:lpstr>
      <vt:lpstr>生产可能性 (1 of 4)</vt:lpstr>
      <vt:lpstr>生产可能性 (2 of 4)</vt:lpstr>
      <vt:lpstr>生产可能性(3 of 4)</vt:lpstr>
      <vt:lpstr>PowerPoint Presentation</vt:lpstr>
      <vt:lpstr>相对价格与供给 (1 of 3)</vt:lpstr>
      <vt:lpstr>相对价格与供给 (2 of 3)</vt:lpstr>
      <vt:lpstr>相对价格与供给 (3 of 3)</vt:lpstr>
      <vt:lpstr>3. 单一要素世界中的贸易(1 of 4)</vt:lpstr>
      <vt:lpstr>3. 单一要素世界中的贸易(2 of 4)</vt:lpstr>
      <vt:lpstr>3. 单一要素世界中的贸易(3 of 4)</vt:lpstr>
      <vt:lpstr>3. 单一要素世界中的贸易 (4 of 4)</vt:lpstr>
      <vt:lpstr>贸易之后相对价格的确定 (1 of 4)</vt:lpstr>
      <vt:lpstr>贸易之后相对价格的确定(2 of 4)</vt:lpstr>
      <vt:lpstr>贸易之后相对价格的确定(3 of 4)</vt:lpstr>
      <vt:lpstr>图3.3 世界相对供给和相对需求</vt:lpstr>
      <vt:lpstr>贸易所得(1 of 4)</vt:lpstr>
      <vt:lpstr>贸易所得(3 of 4)</vt:lpstr>
      <vt:lpstr>图 3.4 贸易使得消费可能性扩张</vt:lpstr>
      <vt:lpstr>相对工资(1 of 3)</vt:lpstr>
      <vt:lpstr>相对工资(2 of 3)</vt:lpstr>
      <vt:lpstr>相对工资(3 of 3)</vt:lpstr>
      <vt:lpstr>工资反映劳动生产率吗? </vt:lpstr>
      <vt:lpstr>4. 对比较优势的误解 (1 of 3)</vt:lpstr>
      <vt:lpstr>4. 对比较优势的误解 (2 of 3)</vt:lpstr>
      <vt:lpstr>4. 对比较优势的误解 (3 of 3)</vt:lpstr>
      <vt:lpstr>5.多种产品模型中的比较优势(1 of 3)</vt:lpstr>
      <vt:lpstr>5.多种产品模型中的比较优势(2 of 3)</vt:lpstr>
      <vt:lpstr>图3.2 本国和外国的单位产品劳动投入</vt:lpstr>
      <vt:lpstr>多种产品模型中相对工资的确定(1 of 2)</vt:lpstr>
      <vt:lpstr>图 3.5 相对工资的确定</vt:lpstr>
      <vt:lpstr>6. 运输费用和非贸易品</vt:lpstr>
      <vt:lpstr>7. 对李嘉图模型的实证分析</vt:lpstr>
      <vt:lpstr>总结</vt:lpstr>
      <vt:lpstr>李嘉图贸易理论的不足 </vt:lpstr>
      <vt:lpstr>作业</vt:lpstr>
      <vt:lpstr>本 章 完</vt:lpstr>
      <vt:lpstr>补充练习：</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 Theory and Policy, Eleventh Edition</dc:title>
  <dc:subject>Business</dc:subject>
  <dc:creator>Krugman/Obstfeld/Melitz</dc:creator>
  <cp:lastModifiedBy>Aizhen Chen</cp:lastModifiedBy>
  <cp:revision>2156</cp:revision>
  <dcterms:created xsi:type="dcterms:W3CDTF">2014-07-14T20:04:21Z</dcterms:created>
  <dcterms:modified xsi:type="dcterms:W3CDTF">2024-03-08T12:42:44Z</dcterms:modified>
</cp:coreProperties>
</file>