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584" r:id="rId5"/>
    <p:sldId id="587" r:id="rId6"/>
    <p:sldId id="585" r:id="rId7"/>
    <p:sldId id="852" r:id="rId8"/>
    <p:sldId id="586" r:id="rId9"/>
    <p:sldId id="258" r:id="rId10"/>
    <p:sldId id="259" r:id="rId11"/>
    <p:sldId id="260" r:id="rId12"/>
    <p:sldId id="261" r:id="rId13"/>
    <p:sldId id="262" r:id="rId14"/>
    <p:sldId id="263" r:id="rId15"/>
    <p:sldId id="264" r:id="rId16"/>
    <p:sldId id="265" r:id="rId17"/>
    <p:sldId id="266" r:id="rId18"/>
    <p:sldId id="267" r:id="rId19"/>
    <p:sldId id="268" r:id="rId20"/>
    <p:sldId id="270" r:id="rId21"/>
    <p:sldId id="271" r:id="rId22"/>
    <p:sldId id="272" r:id="rId23"/>
    <p:sldId id="273" r:id="rId24"/>
    <p:sldId id="274" r:id="rId25"/>
    <p:sldId id="155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1116" r:id="rId48"/>
    <p:sldId id="1117" r:id="rId49"/>
    <p:sldId id="1118" r:id="rId50"/>
    <p:sldId id="1119" r:id="rId51"/>
    <p:sldId id="1120" r:id="rId52"/>
    <p:sldId id="1121" r:id="rId53"/>
    <p:sldId id="1122" r:id="rId54"/>
    <p:sldId id="296" r:id="rId55"/>
    <p:sldId id="297" r:id="rId56"/>
    <p:sldId id="298" r:id="rId57"/>
    <p:sldId id="299" r:id="rId58"/>
    <p:sldId id="300" r:id="rId59"/>
    <p:sldId id="301" r:id="rId60"/>
    <p:sldId id="302" r:id="rId61"/>
    <p:sldId id="303" r:id="rId62"/>
    <p:sldId id="304" r:id="rId63"/>
    <p:sldId id="305" r:id="rId64"/>
    <p:sldId id="306" r:id="rId65"/>
    <p:sldId id="307" r:id="rId66"/>
    <p:sldId id="308" r:id="rId67"/>
    <p:sldId id="309" r:id="rId68"/>
    <p:sldId id="310" r:id="rId69"/>
    <p:sldId id="311" r:id="rId70"/>
    <p:sldId id="312" r:id="rId71"/>
    <p:sldId id="313" r:id="rId72"/>
    <p:sldId id="314" r:id="rId73"/>
    <p:sldId id="315" r:id="rId74"/>
    <p:sldId id="316" r:id="rId75"/>
    <p:sldId id="317" r:id="rId76"/>
    <p:sldId id="318" r:id="rId77"/>
    <p:sldId id="319" r:id="rId78"/>
    <p:sldId id="320" r:id="rId79"/>
    <p:sldId id="321" r:id="rId80"/>
    <p:sldId id="322" r:id="rId81"/>
    <p:sldId id="323" r:id="rId82"/>
    <p:sldId id="324" r:id="rId83"/>
    <p:sldId id="327" r:id="rId84"/>
    <p:sldId id="328" r:id="rId85"/>
    <p:sldId id="329" r:id="rId86"/>
    <p:sldId id="330" r:id="rId87"/>
    <p:sldId id="331" r:id="rId88"/>
    <p:sldId id="332" r:id="rId89"/>
    <p:sldId id="333" r:id="rId90"/>
    <p:sldId id="334" r:id="rId91"/>
    <p:sldId id="335" r:id="rId92"/>
    <p:sldId id="336" r:id="rId93"/>
    <p:sldId id="337" r:id="rId94"/>
    <p:sldId id="338" r:id="rId95"/>
    <p:sldId id="339" r:id="rId96"/>
    <p:sldId id="340" r:id="rId97"/>
    <p:sldId id="342" r:id="rId98"/>
    <p:sldId id="341" r:id="rId99"/>
    <p:sldId id="343" r:id="rId100"/>
    <p:sldId id="344" r:id="rId101"/>
    <p:sldId id="345" r:id="rId102"/>
    <p:sldId id="346" r:id="rId103"/>
    <p:sldId id="347" r:id="rId104"/>
    <p:sldId id="348" r:id="rId105"/>
    <p:sldId id="349" r:id="rId106"/>
    <p:sldId id="350" r:id="rId107"/>
    <p:sldId id="351" r:id="rId108"/>
    <p:sldId id="352" r:id="rId109"/>
    <p:sldId id="353" r:id="rId110"/>
    <p:sldId id="354" r:id="rId111"/>
    <p:sldId id="355" r:id="rId112"/>
    <p:sldId id="356" r:id="rId113"/>
    <p:sldId id="357" r:id="rId114"/>
    <p:sldId id="358" r:id="rId115"/>
    <p:sldId id="359" r:id="rId116"/>
    <p:sldId id="360" r:id="rId117"/>
    <p:sldId id="361" r:id="rId118"/>
    <p:sldId id="362" r:id="rId119"/>
    <p:sldId id="363" r:id="rId120"/>
    <p:sldId id="364" r:id="rId121"/>
    <p:sldId id="365" r:id="rId122"/>
    <p:sldId id="366" r:id="rId123"/>
    <p:sldId id="367" r:id="rId124"/>
    <p:sldId id="368" r:id="rId125"/>
    <p:sldId id="369" r:id="rId126"/>
    <p:sldId id="370" r:id="rId127"/>
    <p:sldId id="371" r:id="rId128"/>
    <p:sldId id="372" r:id="rId129"/>
    <p:sldId id="373" r:id="rId130"/>
    <p:sldId id="374" r:id="rId131"/>
    <p:sldId id="375" r:id="rId132"/>
    <p:sldId id="376" r:id="rId133"/>
    <p:sldId id="377" r:id="rId134"/>
    <p:sldId id="378" r:id="rId135"/>
    <p:sldId id="379" r:id="rId136"/>
    <p:sldId id="380" r:id="rId137"/>
    <p:sldId id="381" r:id="rId138"/>
    <p:sldId id="382" r:id="rId139"/>
    <p:sldId id="383" r:id="rId140"/>
    <p:sldId id="384" r:id="rId141"/>
    <p:sldId id="385" r:id="rId142"/>
    <p:sldId id="386" r:id="rId143"/>
    <p:sldId id="387" r:id="rId144"/>
    <p:sldId id="388" r:id="rId145"/>
    <p:sldId id="389" r:id="rId146"/>
    <p:sldId id="390" r:id="rId147"/>
    <p:sldId id="391" r:id="rId148"/>
    <p:sldId id="392" r:id="rId149"/>
    <p:sldId id="393" r:id="rId150"/>
    <p:sldId id="394" r:id="rId151"/>
    <p:sldId id="395" r:id="rId152"/>
    <p:sldId id="396" r:id="rId153"/>
    <p:sldId id="397" r:id="rId154"/>
    <p:sldId id="398" r:id="rId155"/>
    <p:sldId id="399" r:id="rId156"/>
    <p:sldId id="400" r:id="rId157"/>
    <p:sldId id="401" r:id="rId158"/>
    <p:sldId id="402" r:id="rId159"/>
    <p:sldId id="403" r:id="rId160"/>
    <p:sldId id="404" r:id="rId161"/>
    <p:sldId id="405" r:id="rId162"/>
    <p:sldId id="406" r:id="rId163"/>
    <p:sldId id="407" r:id="rId164"/>
    <p:sldId id="408" r:id="rId165"/>
    <p:sldId id="409" r:id="rId166"/>
    <p:sldId id="410" r:id="rId167"/>
    <p:sldId id="411" r:id="rId168"/>
    <p:sldId id="1346" r:id="rId169"/>
    <p:sldId id="1348" r:id="rId170"/>
    <p:sldId id="1349" r:id="rId171"/>
    <p:sldId id="1366" r:id="rId172"/>
    <p:sldId id="1350" r:id="rId173"/>
    <p:sldId id="1398" r:id="rId174"/>
    <p:sldId id="1351" r:id="rId175"/>
    <p:sldId id="1352" r:id="rId176"/>
    <p:sldId id="1353" r:id="rId177"/>
    <p:sldId id="1354" r:id="rId178"/>
    <p:sldId id="1355" r:id="rId179"/>
    <p:sldId id="1356" r:id="rId180"/>
    <p:sldId id="1357" r:id="rId181"/>
    <p:sldId id="1358" r:id="rId182"/>
    <p:sldId id="1359" r:id="rId183"/>
    <p:sldId id="1360" r:id="rId184"/>
    <p:sldId id="1361" r:id="rId185"/>
    <p:sldId id="1362" r:id="rId186"/>
    <p:sldId id="1363" r:id="rId187"/>
    <p:sldId id="1364" r:id="rId188"/>
    <p:sldId id="1365" r:id="rId189"/>
    <p:sldId id="412" r:id="rId190"/>
    <p:sldId id="413" r:id="rId191"/>
    <p:sldId id="414" r:id="rId192"/>
    <p:sldId id="415" r:id="rId193"/>
    <p:sldId id="416" r:id="rId194"/>
    <p:sldId id="417" r:id="rId195"/>
    <p:sldId id="418" r:id="rId196"/>
    <p:sldId id="419" r:id="rId197"/>
    <p:sldId id="420" r:id="rId198"/>
    <p:sldId id="421" r:id="rId199"/>
    <p:sldId id="422" r:id="rId200"/>
    <p:sldId id="423" r:id="rId201"/>
    <p:sldId id="424" r:id="rId202"/>
    <p:sldId id="425" r:id="rId203"/>
    <p:sldId id="426" r:id="rId204"/>
    <p:sldId id="427" r:id="rId205"/>
    <p:sldId id="428" r:id="rId206"/>
    <p:sldId id="429" r:id="rId207"/>
    <p:sldId id="430" r:id="rId208"/>
    <p:sldId id="431" r:id="rId209"/>
    <p:sldId id="432" r:id="rId210"/>
    <p:sldId id="434" r:id="rId211"/>
    <p:sldId id="433" r:id="rId212"/>
    <p:sldId id="435" r:id="rId213"/>
    <p:sldId id="436" r:id="rId214"/>
    <p:sldId id="437" r:id="rId215"/>
    <p:sldId id="438" r:id="rId216"/>
    <p:sldId id="439" r:id="rId217"/>
    <p:sldId id="440" r:id="rId218"/>
    <p:sldId id="441" r:id="rId219"/>
    <p:sldId id="442" r:id="rId220"/>
    <p:sldId id="443" r:id="rId221"/>
    <p:sldId id="444" r:id="rId222"/>
    <p:sldId id="1367" r:id="rId223"/>
    <p:sldId id="1368" r:id="rId224"/>
    <p:sldId id="1369" r:id="rId225"/>
    <p:sldId id="1370" r:id="rId226"/>
    <p:sldId id="1371" r:id="rId227"/>
    <p:sldId id="1372" r:id="rId228"/>
    <p:sldId id="1373" r:id="rId229"/>
    <p:sldId id="1374" r:id="rId230"/>
    <p:sldId id="1375" r:id="rId231"/>
    <p:sldId id="1376" r:id="rId232"/>
    <p:sldId id="1377" r:id="rId233"/>
    <p:sldId id="1378" r:id="rId234"/>
    <p:sldId id="1379" r:id="rId235"/>
    <p:sldId id="1380" r:id="rId236"/>
    <p:sldId id="1381" r:id="rId237"/>
    <p:sldId id="1382" r:id="rId238"/>
    <p:sldId id="1383" r:id="rId239"/>
    <p:sldId id="1384" r:id="rId240"/>
    <p:sldId id="1385" r:id="rId241"/>
    <p:sldId id="1386" r:id="rId242"/>
    <p:sldId id="1387" r:id="rId243"/>
    <p:sldId id="1388" r:id="rId244"/>
    <p:sldId id="1389" r:id="rId245"/>
    <p:sldId id="1390" r:id="rId246"/>
    <p:sldId id="1391" r:id="rId247"/>
    <p:sldId id="1392" r:id="rId248"/>
    <p:sldId id="1393" r:id="rId249"/>
    <p:sldId id="1394" r:id="rId250"/>
    <p:sldId id="1395" r:id="rId251"/>
    <p:sldId id="1396" r:id="rId252"/>
    <p:sldId id="1397" r:id="rId253"/>
    <p:sldId id="445" r:id="rId254"/>
    <p:sldId id="446" r:id="rId255"/>
    <p:sldId id="447" r:id="rId256"/>
    <p:sldId id="448" r:id="rId257"/>
    <p:sldId id="449" r:id="rId258"/>
    <p:sldId id="450" r:id="rId259"/>
    <p:sldId id="451" r:id="rId260"/>
    <p:sldId id="452" r:id="rId261"/>
    <p:sldId id="453" r:id="rId262"/>
    <p:sldId id="454" r:id="rId263"/>
    <p:sldId id="455" r:id="rId264"/>
    <p:sldId id="456" r:id="rId265"/>
    <p:sldId id="457" r:id="rId266"/>
    <p:sldId id="458" r:id="rId267"/>
    <p:sldId id="459" r:id="rId268"/>
    <p:sldId id="460" r:id="rId269"/>
    <p:sldId id="461" r:id="rId270"/>
    <p:sldId id="462" r:id="rId271"/>
    <p:sldId id="463" r:id="rId272"/>
    <p:sldId id="464" r:id="rId273"/>
    <p:sldId id="528" r:id="rId274"/>
    <p:sldId id="529" r:id="rId275"/>
    <p:sldId id="530" r:id="rId276"/>
    <p:sldId id="531" r:id="rId277"/>
    <p:sldId id="532" r:id="rId278"/>
    <p:sldId id="533" r:id="rId279"/>
    <p:sldId id="534" r:id="rId280"/>
    <p:sldId id="465" r:id="rId281"/>
    <p:sldId id="466" r:id="rId282"/>
    <p:sldId id="467" r:id="rId283"/>
    <p:sldId id="468" r:id="rId284"/>
    <p:sldId id="469" r:id="rId285"/>
    <p:sldId id="470" r:id="rId286"/>
    <p:sldId id="471" r:id="rId287"/>
    <p:sldId id="472" r:id="rId288"/>
    <p:sldId id="473" r:id="rId289"/>
    <p:sldId id="474" r:id="rId290"/>
    <p:sldId id="475" r:id="rId291"/>
    <p:sldId id="476" r:id="rId292"/>
    <p:sldId id="477" r:id="rId293"/>
    <p:sldId id="478" r:id="rId294"/>
    <p:sldId id="479" r:id="rId295"/>
    <p:sldId id="480" r:id="rId296"/>
    <p:sldId id="481" r:id="rId297"/>
    <p:sldId id="482" r:id="rId298"/>
    <p:sldId id="483" r:id="rId299"/>
    <p:sldId id="484" r:id="rId300"/>
    <p:sldId id="485" r:id="rId301"/>
    <p:sldId id="486" r:id="rId302"/>
    <p:sldId id="487" r:id="rId303"/>
    <p:sldId id="488" r:id="rId304"/>
    <p:sldId id="489" r:id="rId305"/>
    <p:sldId id="490" r:id="rId306"/>
    <p:sldId id="491" r:id="rId307"/>
    <p:sldId id="492" r:id="rId308"/>
    <p:sldId id="505" r:id="rId309"/>
    <p:sldId id="506" r:id="rId310"/>
    <p:sldId id="508" r:id="rId311"/>
    <p:sldId id="507" r:id="rId312"/>
    <p:sldId id="509" r:id="rId313"/>
    <p:sldId id="510" r:id="rId314"/>
    <p:sldId id="511" r:id="rId315"/>
    <p:sldId id="512" r:id="rId316"/>
    <p:sldId id="515" r:id="rId317"/>
    <p:sldId id="516" r:id="rId318"/>
    <p:sldId id="517" r:id="rId319"/>
    <p:sldId id="518" r:id="rId320"/>
    <p:sldId id="519" r:id="rId321"/>
    <p:sldId id="520" r:id="rId322"/>
    <p:sldId id="521" r:id="rId323"/>
    <p:sldId id="535" r:id="rId324"/>
    <p:sldId id="522" r:id="rId325"/>
    <p:sldId id="523" r:id="rId326"/>
    <p:sldId id="524" r:id="rId327"/>
    <p:sldId id="525" r:id="rId328"/>
    <p:sldId id="526" r:id="rId329"/>
  </p:sldIdLst>
  <p:sldSz cx="9144000" cy="6858000" type="screen4x3"/>
  <p:notesSz cx="6858000" cy="9144000"/>
  <p:custDataLst>
    <p:tags r:id="rId3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55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3" Type="http://schemas.openxmlformats.org/officeDocument/2006/relationships/tags" Target="tags/tag1.xml"/><Relationship Id="rId332" Type="http://schemas.openxmlformats.org/officeDocument/2006/relationships/tableStyles" Target="tableStyles.xml"/><Relationship Id="rId331" Type="http://schemas.openxmlformats.org/officeDocument/2006/relationships/viewProps" Target="viewProps.xml"/><Relationship Id="rId330" Type="http://schemas.openxmlformats.org/officeDocument/2006/relationships/presProps" Target="presProps.xml"/><Relationship Id="rId33" Type="http://schemas.openxmlformats.org/officeDocument/2006/relationships/slide" Target="slides/slide31.xml"/><Relationship Id="rId329" Type="http://schemas.openxmlformats.org/officeDocument/2006/relationships/slide" Target="slides/slide327.xml"/><Relationship Id="rId328" Type="http://schemas.openxmlformats.org/officeDocument/2006/relationships/slide" Target="slides/slide326.xml"/><Relationship Id="rId327" Type="http://schemas.openxmlformats.org/officeDocument/2006/relationships/slide" Target="slides/slide325.xml"/><Relationship Id="rId326" Type="http://schemas.openxmlformats.org/officeDocument/2006/relationships/slide" Target="slides/slide324.xml"/><Relationship Id="rId325" Type="http://schemas.openxmlformats.org/officeDocument/2006/relationships/slide" Target="slides/slide323.xml"/><Relationship Id="rId324" Type="http://schemas.openxmlformats.org/officeDocument/2006/relationships/slide" Target="slides/slide322.xml"/><Relationship Id="rId323" Type="http://schemas.openxmlformats.org/officeDocument/2006/relationships/slide" Target="slides/slide321.xml"/><Relationship Id="rId322" Type="http://schemas.openxmlformats.org/officeDocument/2006/relationships/slide" Target="slides/slide320.xml"/><Relationship Id="rId321" Type="http://schemas.openxmlformats.org/officeDocument/2006/relationships/slide" Target="slides/slide319.xml"/><Relationship Id="rId320" Type="http://schemas.openxmlformats.org/officeDocument/2006/relationships/slide" Target="slides/slide318.xml"/><Relationship Id="rId32" Type="http://schemas.openxmlformats.org/officeDocument/2006/relationships/slide" Target="slides/slide30.xml"/><Relationship Id="rId319" Type="http://schemas.openxmlformats.org/officeDocument/2006/relationships/slide" Target="slides/slide317.xml"/><Relationship Id="rId318" Type="http://schemas.openxmlformats.org/officeDocument/2006/relationships/slide" Target="slides/slide316.xml"/><Relationship Id="rId317" Type="http://schemas.openxmlformats.org/officeDocument/2006/relationships/slide" Target="slides/slide315.xml"/><Relationship Id="rId316" Type="http://schemas.openxmlformats.org/officeDocument/2006/relationships/slide" Target="slides/slide314.xml"/><Relationship Id="rId315" Type="http://schemas.openxmlformats.org/officeDocument/2006/relationships/slide" Target="slides/slide313.xml"/><Relationship Id="rId314" Type="http://schemas.openxmlformats.org/officeDocument/2006/relationships/slide" Target="slides/slide312.xml"/><Relationship Id="rId313" Type="http://schemas.openxmlformats.org/officeDocument/2006/relationships/slide" Target="slides/slide311.xml"/><Relationship Id="rId312" Type="http://schemas.openxmlformats.org/officeDocument/2006/relationships/slide" Target="slides/slide310.xml"/><Relationship Id="rId311" Type="http://schemas.openxmlformats.org/officeDocument/2006/relationships/slide" Target="slides/slide309.xml"/><Relationship Id="rId310" Type="http://schemas.openxmlformats.org/officeDocument/2006/relationships/slide" Target="slides/slide308.xml"/><Relationship Id="rId31" Type="http://schemas.openxmlformats.org/officeDocument/2006/relationships/slide" Target="slides/slide29.xml"/><Relationship Id="rId309" Type="http://schemas.openxmlformats.org/officeDocument/2006/relationships/slide" Target="slides/slide307.xml"/><Relationship Id="rId308" Type="http://schemas.openxmlformats.org/officeDocument/2006/relationships/slide" Target="slides/slide306.xml"/><Relationship Id="rId307" Type="http://schemas.openxmlformats.org/officeDocument/2006/relationships/slide" Target="slides/slide305.xml"/><Relationship Id="rId306" Type="http://schemas.openxmlformats.org/officeDocument/2006/relationships/slide" Target="slides/slide304.xml"/><Relationship Id="rId305" Type="http://schemas.openxmlformats.org/officeDocument/2006/relationships/slide" Target="slides/slide303.xml"/><Relationship Id="rId304" Type="http://schemas.openxmlformats.org/officeDocument/2006/relationships/slide" Target="slides/slide302.xml"/><Relationship Id="rId303" Type="http://schemas.openxmlformats.org/officeDocument/2006/relationships/slide" Target="slides/slide301.xml"/><Relationship Id="rId302" Type="http://schemas.openxmlformats.org/officeDocument/2006/relationships/slide" Target="slides/slide300.xml"/><Relationship Id="rId301" Type="http://schemas.openxmlformats.org/officeDocument/2006/relationships/slide" Target="slides/slide299.xml"/><Relationship Id="rId300" Type="http://schemas.openxmlformats.org/officeDocument/2006/relationships/slide" Target="slides/slide298.xml"/><Relationship Id="rId30" Type="http://schemas.openxmlformats.org/officeDocument/2006/relationships/slide" Target="slides/slide28.xml"/><Relationship Id="rId3" Type="http://schemas.openxmlformats.org/officeDocument/2006/relationships/slide" Target="slides/slide1.xml"/><Relationship Id="rId299" Type="http://schemas.openxmlformats.org/officeDocument/2006/relationships/slide" Target="slides/slide297.xml"/><Relationship Id="rId298" Type="http://schemas.openxmlformats.org/officeDocument/2006/relationships/slide" Target="slides/slide296.xml"/><Relationship Id="rId297" Type="http://schemas.openxmlformats.org/officeDocument/2006/relationships/slide" Target="slides/slide295.xml"/><Relationship Id="rId296" Type="http://schemas.openxmlformats.org/officeDocument/2006/relationships/slide" Target="slides/slide294.xml"/><Relationship Id="rId295" Type="http://schemas.openxmlformats.org/officeDocument/2006/relationships/slide" Target="slides/slide293.xml"/><Relationship Id="rId294" Type="http://schemas.openxmlformats.org/officeDocument/2006/relationships/slide" Target="slides/slide292.xml"/><Relationship Id="rId293" Type="http://schemas.openxmlformats.org/officeDocument/2006/relationships/slide" Target="slides/slide291.xml"/><Relationship Id="rId292" Type="http://schemas.openxmlformats.org/officeDocument/2006/relationships/slide" Target="slides/slide290.xml"/><Relationship Id="rId291" Type="http://schemas.openxmlformats.org/officeDocument/2006/relationships/slide" Target="slides/slide289.xml"/><Relationship Id="rId290" Type="http://schemas.openxmlformats.org/officeDocument/2006/relationships/slide" Target="slides/slide288.xml"/><Relationship Id="rId29" Type="http://schemas.openxmlformats.org/officeDocument/2006/relationships/slide" Target="slides/slide27.xml"/><Relationship Id="rId289" Type="http://schemas.openxmlformats.org/officeDocument/2006/relationships/slide" Target="slides/slide287.xml"/><Relationship Id="rId288" Type="http://schemas.openxmlformats.org/officeDocument/2006/relationships/slide" Target="slides/slide286.xml"/><Relationship Id="rId287" Type="http://schemas.openxmlformats.org/officeDocument/2006/relationships/slide" Target="slides/slide285.xml"/><Relationship Id="rId286" Type="http://schemas.openxmlformats.org/officeDocument/2006/relationships/slide" Target="slides/slide284.xml"/><Relationship Id="rId285" Type="http://schemas.openxmlformats.org/officeDocument/2006/relationships/slide" Target="slides/slide283.xml"/><Relationship Id="rId284" Type="http://schemas.openxmlformats.org/officeDocument/2006/relationships/slide" Target="slides/slide282.xml"/><Relationship Id="rId283" Type="http://schemas.openxmlformats.org/officeDocument/2006/relationships/slide" Target="slides/slide281.xml"/><Relationship Id="rId282" Type="http://schemas.openxmlformats.org/officeDocument/2006/relationships/slide" Target="slides/slide280.xml"/><Relationship Id="rId281" Type="http://schemas.openxmlformats.org/officeDocument/2006/relationships/slide" Target="slides/slide279.xml"/><Relationship Id="rId280" Type="http://schemas.openxmlformats.org/officeDocument/2006/relationships/slide" Target="slides/slide278.xml"/><Relationship Id="rId28" Type="http://schemas.openxmlformats.org/officeDocument/2006/relationships/slide" Target="slides/slide26.xml"/><Relationship Id="rId279" Type="http://schemas.openxmlformats.org/officeDocument/2006/relationships/slide" Target="slides/slide277.xml"/><Relationship Id="rId278" Type="http://schemas.openxmlformats.org/officeDocument/2006/relationships/slide" Target="slides/slide276.xml"/><Relationship Id="rId277" Type="http://schemas.openxmlformats.org/officeDocument/2006/relationships/slide" Target="slides/slide275.xml"/><Relationship Id="rId276" Type="http://schemas.openxmlformats.org/officeDocument/2006/relationships/slide" Target="slides/slide274.xml"/><Relationship Id="rId275" Type="http://schemas.openxmlformats.org/officeDocument/2006/relationships/slide" Target="slides/slide273.xml"/><Relationship Id="rId274" Type="http://schemas.openxmlformats.org/officeDocument/2006/relationships/slide" Target="slides/slide272.xml"/><Relationship Id="rId273" Type="http://schemas.openxmlformats.org/officeDocument/2006/relationships/slide" Target="slides/slide271.xml"/><Relationship Id="rId272" Type="http://schemas.openxmlformats.org/officeDocument/2006/relationships/slide" Target="slides/slide270.xml"/><Relationship Id="rId271" Type="http://schemas.openxmlformats.org/officeDocument/2006/relationships/slide" Target="slides/slide269.xml"/><Relationship Id="rId270" Type="http://schemas.openxmlformats.org/officeDocument/2006/relationships/slide" Target="slides/slide268.xml"/><Relationship Id="rId27" Type="http://schemas.openxmlformats.org/officeDocument/2006/relationships/slide" Target="slides/slide25.xml"/><Relationship Id="rId269" Type="http://schemas.openxmlformats.org/officeDocument/2006/relationships/slide" Target="slides/slide267.xml"/><Relationship Id="rId268" Type="http://schemas.openxmlformats.org/officeDocument/2006/relationships/slide" Target="slides/slide266.xml"/><Relationship Id="rId267" Type="http://schemas.openxmlformats.org/officeDocument/2006/relationships/slide" Target="slides/slide265.xml"/><Relationship Id="rId266" Type="http://schemas.openxmlformats.org/officeDocument/2006/relationships/slide" Target="slides/slide264.xml"/><Relationship Id="rId265" Type="http://schemas.openxmlformats.org/officeDocument/2006/relationships/slide" Target="slides/slide263.xml"/><Relationship Id="rId264" Type="http://schemas.openxmlformats.org/officeDocument/2006/relationships/slide" Target="slides/slide262.xml"/><Relationship Id="rId263" Type="http://schemas.openxmlformats.org/officeDocument/2006/relationships/slide" Target="slides/slide261.xml"/><Relationship Id="rId262" Type="http://schemas.openxmlformats.org/officeDocument/2006/relationships/slide" Target="slides/slide260.xml"/><Relationship Id="rId261" Type="http://schemas.openxmlformats.org/officeDocument/2006/relationships/slide" Target="slides/slide259.xml"/><Relationship Id="rId260" Type="http://schemas.openxmlformats.org/officeDocument/2006/relationships/slide" Target="slides/slide258.xml"/><Relationship Id="rId26" Type="http://schemas.openxmlformats.org/officeDocument/2006/relationships/slide" Target="slides/slide24.xml"/><Relationship Id="rId259" Type="http://schemas.openxmlformats.org/officeDocument/2006/relationships/slide" Target="slides/slide257.xml"/><Relationship Id="rId258" Type="http://schemas.openxmlformats.org/officeDocument/2006/relationships/slide" Target="slides/slide256.xml"/><Relationship Id="rId257" Type="http://schemas.openxmlformats.org/officeDocument/2006/relationships/slide" Target="slides/slide255.xml"/><Relationship Id="rId256" Type="http://schemas.openxmlformats.org/officeDocument/2006/relationships/slide" Target="slides/slide254.xml"/><Relationship Id="rId255" Type="http://schemas.openxmlformats.org/officeDocument/2006/relationships/slide" Target="slides/slide253.xml"/><Relationship Id="rId254" Type="http://schemas.openxmlformats.org/officeDocument/2006/relationships/slide" Target="slides/slide252.xml"/><Relationship Id="rId253" Type="http://schemas.openxmlformats.org/officeDocument/2006/relationships/slide" Target="slides/slide251.xml"/><Relationship Id="rId252" Type="http://schemas.openxmlformats.org/officeDocument/2006/relationships/slide" Target="slides/slide250.xml"/><Relationship Id="rId251" Type="http://schemas.openxmlformats.org/officeDocument/2006/relationships/slide" Target="slides/slide249.xml"/><Relationship Id="rId250" Type="http://schemas.openxmlformats.org/officeDocument/2006/relationships/slide" Target="slides/slide248.xml"/><Relationship Id="rId25" Type="http://schemas.openxmlformats.org/officeDocument/2006/relationships/slide" Target="slides/slide23.xml"/><Relationship Id="rId249" Type="http://schemas.openxmlformats.org/officeDocument/2006/relationships/slide" Target="slides/slide247.xml"/><Relationship Id="rId248" Type="http://schemas.openxmlformats.org/officeDocument/2006/relationships/slide" Target="slides/slide246.xml"/><Relationship Id="rId247" Type="http://schemas.openxmlformats.org/officeDocument/2006/relationships/slide" Target="slides/slide245.xml"/><Relationship Id="rId246" Type="http://schemas.openxmlformats.org/officeDocument/2006/relationships/slide" Target="slides/slide244.xml"/><Relationship Id="rId245" Type="http://schemas.openxmlformats.org/officeDocument/2006/relationships/slide" Target="slides/slide243.xml"/><Relationship Id="rId244" Type="http://schemas.openxmlformats.org/officeDocument/2006/relationships/slide" Target="slides/slide242.xml"/><Relationship Id="rId243" Type="http://schemas.openxmlformats.org/officeDocument/2006/relationships/slide" Target="slides/slide241.xml"/><Relationship Id="rId242" Type="http://schemas.openxmlformats.org/officeDocument/2006/relationships/slide" Target="slides/slide240.xml"/><Relationship Id="rId241" Type="http://schemas.openxmlformats.org/officeDocument/2006/relationships/slide" Target="slides/slide239.xml"/><Relationship Id="rId240" Type="http://schemas.openxmlformats.org/officeDocument/2006/relationships/slide" Target="slides/slide238.xml"/><Relationship Id="rId24" Type="http://schemas.openxmlformats.org/officeDocument/2006/relationships/slide" Target="slides/slide22.xml"/><Relationship Id="rId239" Type="http://schemas.openxmlformats.org/officeDocument/2006/relationships/slide" Target="slides/slide237.xml"/><Relationship Id="rId238" Type="http://schemas.openxmlformats.org/officeDocument/2006/relationships/slide" Target="slides/slide236.xml"/><Relationship Id="rId237" Type="http://schemas.openxmlformats.org/officeDocument/2006/relationships/slide" Target="slides/slide235.xml"/><Relationship Id="rId236" Type="http://schemas.openxmlformats.org/officeDocument/2006/relationships/slide" Target="slides/slide234.xml"/><Relationship Id="rId235" Type="http://schemas.openxmlformats.org/officeDocument/2006/relationships/slide" Target="slides/slide233.xml"/><Relationship Id="rId234" Type="http://schemas.openxmlformats.org/officeDocument/2006/relationships/slide" Target="slides/slide232.xml"/><Relationship Id="rId233" Type="http://schemas.openxmlformats.org/officeDocument/2006/relationships/slide" Target="slides/slide231.xml"/><Relationship Id="rId232" Type="http://schemas.openxmlformats.org/officeDocument/2006/relationships/slide" Target="slides/slide230.xml"/><Relationship Id="rId231" Type="http://schemas.openxmlformats.org/officeDocument/2006/relationships/slide" Target="slides/slide229.xml"/><Relationship Id="rId230" Type="http://schemas.openxmlformats.org/officeDocument/2006/relationships/slide" Target="slides/slide228.xml"/><Relationship Id="rId23" Type="http://schemas.openxmlformats.org/officeDocument/2006/relationships/slide" Target="slides/slide21.xml"/><Relationship Id="rId229" Type="http://schemas.openxmlformats.org/officeDocument/2006/relationships/slide" Target="slides/slide227.xml"/><Relationship Id="rId228" Type="http://schemas.openxmlformats.org/officeDocument/2006/relationships/slide" Target="slides/slide226.xml"/><Relationship Id="rId227" Type="http://schemas.openxmlformats.org/officeDocument/2006/relationships/slide" Target="slides/slide225.xml"/><Relationship Id="rId226" Type="http://schemas.openxmlformats.org/officeDocument/2006/relationships/slide" Target="slides/slide224.xml"/><Relationship Id="rId225" Type="http://schemas.openxmlformats.org/officeDocument/2006/relationships/slide" Target="slides/slide223.xml"/><Relationship Id="rId224" Type="http://schemas.openxmlformats.org/officeDocument/2006/relationships/slide" Target="slides/slide222.xml"/><Relationship Id="rId223" Type="http://schemas.openxmlformats.org/officeDocument/2006/relationships/slide" Target="slides/slide221.xml"/><Relationship Id="rId222" Type="http://schemas.openxmlformats.org/officeDocument/2006/relationships/slide" Target="slides/slide220.xml"/><Relationship Id="rId221" Type="http://schemas.openxmlformats.org/officeDocument/2006/relationships/slide" Target="slides/slide219.xml"/><Relationship Id="rId220" Type="http://schemas.openxmlformats.org/officeDocument/2006/relationships/slide" Target="slides/slide218.xml"/><Relationship Id="rId22" Type="http://schemas.openxmlformats.org/officeDocument/2006/relationships/slide" Target="slides/slide20.xml"/><Relationship Id="rId219" Type="http://schemas.openxmlformats.org/officeDocument/2006/relationships/slide" Target="slides/slide217.xml"/><Relationship Id="rId218" Type="http://schemas.openxmlformats.org/officeDocument/2006/relationships/slide" Target="slides/slide216.xml"/><Relationship Id="rId217" Type="http://schemas.openxmlformats.org/officeDocument/2006/relationships/slide" Target="slides/slide215.xml"/><Relationship Id="rId216" Type="http://schemas.openxmlformats.org/officeDocument/2006/relationships/slide" Target="slides/slide214.xml"/><Relationship Id="rId215" Type="http://schemas.openxmlformats.org/officeDocument/2006/relationships/slide" Target="slides/slide213.xml"/><Relationship Id="rId214" Type="http://schemas.openxmlformats.org/officeDocument/2006/relationships/slide" Target="slides/slide212.xml"/><Relationship Id="rId213" Type="http://schemas.openxmlformats.org/officeDocument/2006/relationships/slide" Target="slides/slide211.xml"/><Relationship Id="rId212" Type="http://schemas.openxmlformats.org/officeDocument/2006/relationships/slide" Target="slides/slide210.xml"/><Relationship Id="rId211" Type="http://schemas.openxmlformats.org/officeDocument/2006/relationships/slide" Target="slides/slide209.xml"/><Relationship Id="rId210" Type="http://schemas.openxmlformats.org/officeDocument/2006/relationships/slide" Target="slides/slide208.xml"/><Relationship Id="rId21" Type="http://schemas.openxmlformats.org/officeDocument/2006/relationships/slide" Target="slides/slide19.xml"/><Relationship Id="rId209" Type="http://schemas.openxmlformats.org/officeDocument/2006/relationships/slide" Target="slides/slide207.xml"/><Relationship Id="rId208" Type="http://schemas.openxmlformats.org/officeDocument/2006/relationships/slide" Target="slides/slide206.xml"/><Relationship Id="rId207" Type="http://schemas.openxmlformats.org/officeDocument/2006/relationships/slide" Target="slides/slide205.xml"/><Relationship Id="rId206" Type="http://schemas.openxmlformats.org/officeDocument/2006/relationships/slide" Target="slides/slide204.xml"/><Relationship Id="rId205" Type="http://schemas.openxmlformats.org/officeDocument/2006/relationships/slide" Target="slides/slide203.xml"/><Relationship Id="rId204" Type="http://schemas.openxmlformats.org/officeDocument/2006/relationships/slide" Target="slides/slide202.xml"/><Relationship Id="rId203" Type="http://schemas.openxmlformats.org/officeDocument/2006/relationships/slide" Target="slides/slide201.xml"/><Relationship Id="rId202" Type="http://schemas.openxmlformats.org/officeDocument/2006/relationships/slide" Target="slides/slide200.xml"/><Relationship Id="rId201" Type="http://schemas.openxmlformats.org/officeDocument/2006/relationships/slide" Target="slides/slide199.xml"/><Relationship Id="rId200" Type="http://schemas.openxmlformats.org/officeDocument/2006/relationships/slide" Target="slides/slide198.xml"/><Relationship Id="rId20" Type="http://schemas.openxmlformats.org/officeDocument/2006/relationships/slide" Target="slides/slide18.xml"/><Relationship Id="rId2" Type="http://schemas.openxmlformats.org/officeDocument/2006/relationships/theme" Target="theme/theme1.xml"/><Relationship Id="rId199" Type="http://schemas.openxmlformats.org/officeDocument/2006/relationships/slide" Target="slides/slide197.xml"/><Relationship Id="rId198" Type="http://schemas.openxmlformats.org/officeDocument/2006/relationships/slide" Target="slides/slide196.xml"/><Relationship Id="rId197" Type="http://schemas.openxmlformats.org/officeDocument/2006/relationships/slide" Target="slides/slide195.xml"/><Relationship Id="rId196" Type="http://schemas.openxmlformats.org/officeDocument/2006/relationships/slide" Target="slides/slide194.xml"/><Relationship Id="rId195" Type="http://schemas.openxmlformats.org/officeDocument/2006/relationships/slide" Target="slides/slide193.xml"/><Relationship Id="rId194" Type="http://schemas.openxmlformats.org/officeDocument/2006/relationships/slide" Target="slides/slide192.xml"/><Relationship Id="rId193" Type="http://schemas.openxmlformats.org/officeDocument/2006/relationships/slide" Target="slides/slide191.xml"/><Relationship Id="rId192" Type="http://schemas.openxmlformats.org/officeDocument/2006/relationships/slide" Target="slides/slide190.xml"/><Relationship Id="rId191" Type="http://schemas.openxmlformats.org/officeDocument/2006/relationships/slide" Target="slides/slide189.xml"/><Relationship Id="rId190" Type="http://schemas.openxmlformats.org/officeDocument/2006/relationships/slide" Target="slides/slide188.xml"/><Relationship Id="rId19" Type="http://schemas.openxmlformats.org/officeDocument/2006/relationships/slide" Target="slides/slide17.xml"/><Relationship Id="rId189" Type="http://schemas.openxmlformats.org/officeDocument/2006/relationships/slide" Target="slides/slide187.xml"/><Relationship Id="rId188" Type="http://schemas.openxmlformats.org/officeDocument/2006/relationships/slide" Target="slides/slide186.xml"/><Relationship Id="rId187" Type="http://schemas.openxmlformats.org/officeDocument/2006/relationships/slide" Target="slides/slide185.xml"/><Relationship Id="rId186" Type="http://schemas.openxmlformats.org/officeDocument/2006/relationships/slide" Target="slides/slide184.xml"/><Relationship Id="rId185" Type="http://schemas.openxmlformats.org/officeDocument/2006/relationships/slide" Target="slides/slide183.xml"/><Relationship Id="rId184" Type="http://schemas.openxmlformats.org/officeDocument/2006/relationships/slide" Target="slides/slide182.xml"/><Relationship Id="rId183" Type="http://schemas.openxmlformats.org/officeDocument/2006/relationships/slide" Target="slides/slide181.xml"/><Relationship Id="rId182" Type="http://schemas.openxmlformats.org/officeDocument/2006/relationships/slide" Target="slides/slide180.xml"/><Relationship Id="rId181" Type="http://schemas.openxmlformats.org/officeDocument/2006/relationships/slide" Target="slides/slide179.xml"/><Relationship Id="rId180" Type="http://schemas.openxmlformats.org/officeDocument/2006/relationships/slide" Target="slides/slide178.xml"/><Relationship Id="rId18" Type="http://schemas.openxmlformats.org/officeDocument/2006/relationships/slide" Target="slides/slide16.xml"/><Relationship Id="rId179" Type="http://schemas.openxmlformats.org/officeDocument/2006/relationships/slide" Target="slides/slide177.xml"/><Relationship Id="rId178" Type="http://schemas.openxmlformats.org/officeDocument/2006/relationships/slide" Target="slides/slide176.xml"/><Relationship Id="rId177" Type="http://schemas.openxmlformats.org/officeDocument/2006/relationships/slide" Target="slides/slide175.xml"/><Relationship Id="rId176" Type="http://schemas.openxmlformats.org/officeDocument/2006/relationships/slide" Target="slides/slide174.xml"/><Relationship Id="rId175" Type="http://schemas.openxmlformats.org/officeDocument/2006/relationships/slide" Target="slides/slide173.xml"/><Relationship Id="rId174" Type="http://schemas.openxmlformats.org/officeDocument/2006/relationships/slide" Target="slides/slide172.xml"/><Relationship Id="rId173" Type="http://schemas.openxmlformats.org/officeDocument/2006/relationships/slide" Target="slides/slide171.xml"/><Relationship Id="rId172" Type="http://schemas.openxmlformats.org/officeDocument/2006/relationships/slide" Target="slides/slide170.xml"/><Relationship Id="rId171" Type="http://schemas.openxmlformats.org/officeDocument/2006/relationships/slide" Target="slides/slide169.xml"/><Relationship Id="rId170" Type="http://schemas.openxmlformats.org/officeDocument/2006/relationships/slide" Target="slides/slide168.xml"/><Relationship Id="rId17" Type="http://schemas.openxmlformats.org/officeDocument/2006/relationships/slide" Target="slides/slide15.xml"/><Relationship Id="rId169" Type="http://schemas.openxmlformats.org/officeDocument/2006/relationships/slide" Target="slides/slide167.xml"/><Relationship Id="rId168" Type="http://schemas.openxmlformats.org/officeDocument/2006/relationships/slide" Target="slides/slide166.xml"/><Relationship Id="rId167" Type="http://schemas.openxmlformats.org/officeDocument/2006/relationships/slide" Target="slides/slide165.xml"/><Relationship Id="rId166" Type="http://schemas.openxmlformats.org/officeDocument/2006/relationships/slide" Target="slides/slide164.xml"/><Relationship Id="rId165" Type="http://schemas.openxmlformats.org/officeDocument/2006/relationships/slide" Target="slides/slide163.xml"/><Relationship Id="rId164" Type="http://schemas.openxmlformats.org/officeDocument/2006/relationships/slide" Target="slides/slide162.xml"/><Relationship Id="rId163" Type="http://schemas.openxmlformats.org/officeDocument/2006/relationships/slide" Target="slides/slide161.xml"/><Relationship Id="rId162" Type="http://schemas.openxmlformats.org/officeDocument/2006/relationships/slide" Target="slides/slide160.xml"/><Relationship Id="rId161" Type="http://schemas.openxmlformats.org/officeDocument/2006/relationships/slide" Target="slides/slide159.xml"/><Relationship Id="rId160" Type="http://schemas.openxmlformats.org/officeDocument/2006/relationships/slide" Target="slides/slide158.xml"/><Relationship Id="rId16" Type="http://schemas.openxmlformats.org/officeDocument/2006/relationships/slide" Target="slides/slide14.xml"/><Relationship Id="rId159" Type="http://schemas.openxmlformats.org/officeDocument/2006/relationships/slide" Target="slides/slide157.xml"/><Relationship Id="rId158" Type="http://schemas.openxmlformats.org/officeDocument/2006/relationships/slide" Target="slides/slide156.xml"/><Relationship Id="rId157" Type="http://schemas.openxmlformats.org/officeDocument/2006/relationships/slide" Target="slides/slide155.xml"/><Relationship Id="rId156" Type="http://schemas.openxmlformats.org/officeDocument/2006/relationships/slide" Target="slides/slide154.xml"/><Relationship Id="rId155" Type="http://schemas.openxmlformats.org/officeDocument/2006/relationships/slide" Target="slides/slide153.xml"/><Relationship Id="rId154" Type="http://schemas.openxmlformats.org/officeDocument/2006/relationships/slide" Target="slides/slide152.xml"/><Relationship Id="rId153" Type="http://schemas.openxmlformats.org/officeDocument/2006/relationships/slide" Target="slides/slide151.xml"/><Relationship Id="rId152" Type="http://schemas.openxmlformats.org/officeDocument/2006/relationships/slide" Target="slides/slide150.xml"/><Relationship Id="rId151" Type="http://schemas.openxmlformats.org/officeDocument/2006/relationships/slide" Target="slides/slide149.xml"/><Relationship Id="rId150" Type="http://schemas.openxmlformats.org/officeDocument/2006/relationships/slide" Target="slides/slide148.xml"/><Relationship Id="rId15" Type="http://schemas.openxmlformats.org/officeDocument/2006/relationships/slide" Target="slides/slide13.xml"/><Relationship Id="rId149" Type="http://schemas.openxmlformats.org/officeDocument/2006/relationships/slide" Target="slides/slide147.xml"/><Relationship Id="rId148" Type="http://schemas.openxmlformats.org/officeDocument/2006/relationships/slide" Target="slides/slide146.xml"/><Relationship Id="rId147" Type="http://schemas.openxmlformats.org/officeDocument/2006/relationships/slide" Target="slides/slide145.xml"/><Relationship Id="rId146" Type="http://schemas.openxmlformats.org/officeDocument/2006/relationships/slide" Target="slides/slide144.xml"/><Relationship Id="rId145" Type="http://schemas.openxmlformats.org/officeDocument/2006/relationships/slide" Target="slides/slide143.xml"/><Relationship Id="rId144" Type="http://schemas.openxmlformats.org/officeDocument/2006/relationships/slide" Target="slides/slide142.xml"/><Relationship Id="rId143" Type="http://schemas.openxmlformats.org/officeDocument/2006/relationships/slide" Target="slides/slide141.xml"/><Relationship Id="rId142" Type="http://schemas.openxmlformats.org/officeDocument/2006/relationships/slide" Target="slides/slide140.xml"/><Relationship Id="rId141" Type="http://schemas.openxmlformats.org/officeDocument/2006/relationships/slide" Target="slides/slide139.xml"/><Relationship Id="rId140" Type="http://schemas.openxmlformats.org/officeDocument/2006/relationships/slide" Target="slides/slide138.xml"/><Relationship Id="rId14" Type="http://schemas.openxmlformats.org/officeDocument/2006/relationships/slide" Target="slides/slide12.xml"/><Relationship Id="rId139" Type="http://schemas.openxmlformats.org/officeDocument/2006/relationships/slide" Target="slides/slide137.xml"/><Relationship Id="rId138" Type="http://schemas.openxmlformats.org/officeDocument/2006/relationships/slide" Target="slides/slide136.xml"/><Relationship Id="rId137" Type="http://schemas.openxmlformats.org/officeDocument/2006/relationships/slide" Target="slides/slide135.xml"/><Relationship Id="rId136" Type="http://schemas.openxmlformats.org/officeDocument/2006/relationships/slide" Target="slides/slide134.xml"/><Relationship Id="rId135" Type="http://schemas.openxmlformats.org/officeDocument/2006/relationships/slide" Target="slides/slide133.xml"/><Relationship Id="rId134" Type="http://schemas.openxmlformats.org/officeDocument/2006/relationships/slide" Target="slides/slide132.xml"/><Relationship Id="rId133" Type="http://schemas.openxmlformats.org/officeDocument/2006/relationships/slide" Target="slides/slide131.xml"/><Relationship Id="rId132" Type="http://schemas.openxmlformats.org/officeDocument/2006/relationships/slide" Target="slides/slide130.xml"/><Relationship Id="rId131" Type="http://schemas.openxmlformats.org/officeDocument/2006/relationships/slide" Target="slides/slide129.xml"/><Relationship Id="rId130" Type="http://schemas.openxmlformats.org/officeDocument/2006/relationships/slide" Target="slides/slide128.xml"/><Relationship Id="rId13" Type="http://schemas.openxmlformats.org/officeDocument/2006/relationships/slide" Target="slides/slide11.xml"/><Relationship Id="rId129" Type="http://schemas.openxmlformats.org/officeDocument/2006/relationships/slide" Target="slides/slide127.xml"/><Relationship Id="rId128" Type="http://schemas.openxmlformats.org/officeDocument/2006/relationships/slide" Target="slides/slide126.xml"/><Relationship Id="rId127" Type="http://schemas.openxmlformats.org/officeDocument/2006/relationships/slide" Target="slides/slide125.xml"/><Relationship Id="rId126" Type="http://schemas.openxmlformats.org/officeDocument/2006/relationships/slide" Target="slides/slide124.xml"/><Relationship Id="rId125" Type="http://schemas.openxmlformats.org/officeDocument/2006/relationships/slide" Target="slides/slide123.xml"/><Relationship Id="rId124" Type="http://schemas.openxmlformats.org/officeDocument/2006/relationships/slide" Target="slides/slide122.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a:t>单击此处编辑母版副标题样式</a:t>
            </a:r>
            <a:endParaRPr kumimoji="0" lang="en-US"/>
          </a:p>
        </p:txBody>
      </p:sp>
      <p:sp>
        <p:nvSpPr>
          <p:cNvPr id="4" name="日期占位符 3"/>
          <p:cNvSpPr>
            <a:spLocks noGrp="1"/>
          </p:cNvSpPr>
          <p:nvPr>
            <p:ph type="dt" sz="half" idx="10"/>
          </p:nvPr>
        </p:nvSpPr>
        <p:spPr/>
        <p:txBody>
          <a:bodyPr/>
          <a:lstStyle/>
          <a:p>
            <a:fld id="{1823C997-2487-41A3-AA70-A6EC0F5AB6F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5C2E68-4F67-45C5-A4AF-C5BB0E96636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1823C997-2487-41A3-AA70-A6EC0F5AB6F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5C2E68-4F67-45C5-A4AF-C5BB0E966369}" type="slidenum">
              <a:rPr lang="zh-CN" altLang="en-US" smtClean="0"/>
            </a:fld>
            <a:endParaRPr lang="zh-CN" altLang="en-US"/>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1823C997-2487-41A3-AA70-A6EC0F5AB6F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5C2E68-4F67-45C5-A4AF-C5BB0E96636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fld id="{1823C997-2487-41A3-AA70-A6EC0F5AB6F4}" type="datetimeFigureOut">
              <a:rPr lang="zh-CN" altLang="en-US" smtClean="0"/>
            </a:fld>
            <a:endParaRPr lang="zh-CN" altLang="en-US"/>
          </a:p>
        </p:txBody>
      </p:sp>
      <p:sp>
        <p:nvSpPr>
          <p:cNvPr id="5" name="页脚占位符 4"/>
          <p:cNvSpPr>
            <a:spLocks noGrp="1"/>
          </p:cNvSpPr>
          <p:nvPr>
            <p:ph type="ftr" sz="quarter" idx="11"/>
          </p:nvPr>
        </p:nvSpPr>
        <p:spPr>
          <a:xfrm>
            <a:off x="5330952" y="6400800"/>
            <a:ext cx="3733800" cy="283800"/>
          </a:xfrm>
        </p:spPr>
        <p:txBody>
          <a:bodyPr/>
          <a:lstStyle/>
          <a:p>
            <a:endParaRPr lang="zh-CN" altLang="en-US"/>
          </a:p>
        </p:txBody>
      </p:sp>
      <p:sp>
        <p:nvSpPr>
          <p:cNvPr id="6" name="灯片编号占位符 5"/>
          <p:cNvSpPr>
            <a:spLocks noGrp="1"/>
          </p:cNvSpPr>
          <p:nvPr>
            <p:ph type="sldNum" sz="quarter" idx="12"/>
          </p:nvPr>
        </p:nvSpPr>
        <p:spPr/>
        <p:txBody>
          <a:bodyPr/>
          <a:lstStyle/>
          <a:p>
            <a:fld id="{3C5C2E68-4F67-45C5-A4AF-C5BB0E96636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1823C997-2487-41A3-AA70-A6EC0F5AB6F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5C2E68-4F67-45C5-A4AF-C5BB0E96636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1823C997-2487-41A3-AA70-A6EC0F5AB6F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5C2E68-4F67-45C5-A4AF-C5BB0E96636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a:t>单击此处编辑母版文本样式</a:t>
            </a:r>
            <a:endParaRPr kumimoji="0"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a:t>单击此处编辑母版文本样式</a:t>
            </a:r>
            <a:endParaRPr kumimoji="0"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1823C997-2487-41A3-AA70-A6EC0F5AB6F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C5C2E68-4F67-45C5-A4AF-C5BB0E96636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1823C997-2487-41A3-AA70-A6EC0F5AB6F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C5C2E68-4F67-45C5-A4AF-C5BB0E96636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23C997-2487-41A3-AA70-A6EC0F5AB6F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C5C2E68-4F67-45C5-A4AF-C5BB0E966369}"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1823C997-2487-41A3-AA70-A6EC0F5AB6F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5C2E68-4F67-45C5-A4AF-C5BB0E96636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1823C997-2487-41A3-AA70-A6EC0F5AB6F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5C2E68-4F67-45C5-A4AF-C5BB0E966369}"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a:t>单击此处编辑母版文本样式</a:t>
            </a:r>
            <a:endParaRPr kumimoji="0" lang="zh-CN" altLang="en-US"/>
          </a:p>
          <a:p>
            <a:pPr lvl="1" eaLnBrk="1" latinLnBrk="0" hangingPunct="1"/>
            <a:r>
              <a:rPr kumimoji="0" lang="zh-CN" altLang="en-US"/>
              <a:t>第二级</a:t>
            </a:r>
            <a:endParaRPr kumimoji="0" lang="zh-CN" altLang="en-US"/>
          </a:p>
          <a:p>
            <a:pPr lvl="2" eaLnBrk="1" latinLnBrk="0" hangingPunct="1"/>
            <a:r>
              <a:rPr kumimoji="0" lang="zh-CN" altLang="en-US"/>
              <a:t>第三级</a:t>
            </a:r>
            <a:endParaRPr kumimoji="0" lang="zh-CN" altLang="en-US"/>
          </a:p>
          <a:p>
            <a:pPr lvl="3" eaLnBrk="1" latinLnBrk="0" hangingPunct="1"/>
            <a:r>
              <a:rPr kumimoji="0" lang="zh-CN" altLang="en-US"/>
              <a:t>第四级</a:t>
            </a:r>
            <a:endParaRPr kumimoji="0" lang="zh-CN" altLang="en-US"/>
          </a:p>
          <a:p>
            <a:pPr lvl="4" eaLnBrk="1" latinLnBrk="0" hangingPunct="1"/>
            <a:r>
              <a:rPr kumimoji="0" lang="zh-CN" altLang="en-US"/>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1823C997-2487-41A3-AA70-A6EC0F5AB6F4}" type="datetimeFigureOut">
              <a:rPr lang="zh-CN" altLang="en-US" smtClean="0"/>
            </a:fld>
            <a:endParaRPr lang="zh-CN" altLang="en-US"/>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endParaRPr lang="zh-CN" altLang="en-US"/>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3C5C2E68-4F67-45C5-A4AF-C5BB0E966369}" type="slidenum">
              <a:rPr lang="zh-CN" altLang="en-US" smtClean="0"/>
            </a:fld>
            <a:endParaRPr lang="zh-CN" altLang="en-US"/>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panose="05020102010507070707"/>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panose="05020102010507070707"/>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panose="05020102010507070707"/>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panose="05020102010507070707"/>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panose="05020102010507070707"/>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马克思主义政治经济学概论</a:t>
            </a:r>
            <a:endParaRPr lang="zh-CN" altLang="en-US" dirty="0"/>
          </a:p>
        </p:txBody>
      </p:sp>
      <p:sp>
        <p:nvSpPr>
          <p:cNvPr id="3" name="副标题 2"/>
          <p:cNvSpPr>
            <a:spLocks noGrp="1"/>
          </p:cNvSpPr>
          <p:nvPr>
            <p:ph type="subTitle" idx="1"/>
          </p:nvPr>
        </p:nvSpPr>
        <p:spPr/>
        <p:txBody>
          <a:bodyPr>
            <a:normAutofit lnSpcReduction="10000"/>
          </a:bodyPr>
          <a:lstStyle/>
          <a:p>
            <a:endParaRPr lang="en-US" altLang="zh-CN" dirty="0"/>
          </a:p>
          <a:p>
            <a:r>
              <a:rPr lang="zh-CN" altLang="en-US" b="1" dirty="0">
                <a:latin typeface="宋体" panose="02010600030101010101" pitchFamily="2" charset="-122"/>
                <a:ea typeface="宋体" panose="02010600030101010101" pitchFamily="2" charset="-122"/>
              </a:rPr>
              <a:t>刘龙政</a:t>
            </a:r>
            <a:endParaRPr lang="en-US" altLang="zh-CN" b="1" dirty="0">
              <a:latin typeface="宋体" panose="02010600030101010101" pitchFamily="2" charset="-122"/>
              <a:ea typeface="宋体" panose="02010600030101010101" pitchFamily="2" charset="-122"/>
            </a:endParaRPr>
          </a:p>
          <a:p>
            <a:r>
              <a:rPr lang="en-US" altLang="zh-CN" b="1" dirty="0">
                <a:latin typeface="宋体" panose="02010600030101010101" pitchFamily="2" charset="-122"/>
                <a:ea typeface="宋体" panose="02010600030101010101" pitchFamily="2" charset="-122"/>
              </a:rPr>
              <a:t>2022</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9</a:t>
            </a:r>
            <a:endParaRPr lang="zh-CN" altLang="en-US" b="1" dirty="0">
              <a:latin typeface="宋体" panose="02010600030101010101" pitchFamily="2" charset="-122"/>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生产力是人类利用自然和改造自然、进行物质资料生产的能力。它主要包括三个要素</a:t>
            </a:r>
            <a:r>
              <a:rPr lang="en-US" altLang="zh-CN" dirty="0"/>
              <a:t>:</a:t>
            </a:r>
            <a:r>
              <a:rPr lang="zh-CN" altLang="zh-CN" dirty="0"/>
              <a:t>劳动者、劳动资料和劳动对象。</a:t>
            </a:r>
            <a:endParaRPr lang="en-US" altLang="zh-CN" dirty="0"/>
          </a:p>
          <a:p>
            <a:r>
              <a:rPr lang="zh-CN" altLang="zh-CN" dirty="0"/>
              <a:t>生产关系是人们在生产过程中形成的相互关系。 物质资料生产不是单个人的孤立的生产</a:t>
            </a:r>
            <a:r>
              <a:rPr lang="en-US" altLang="zh-CN" dirty="0"/>
              <a:t>,</a:t>
            </a:r>
            <a:r>
              <a:rPr lang="zh-CN" altLang="zh-CN" dirty="0"/>
              <a:t>而是在社会中进行的具有一定社会性质的生产。</a:t>
            </a:r>
            <a:endParaRPr lang="zh-CN" alt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资本原始积累过程</a:t>
            </a:r>
            <a:r>
              <a:rPr lang="en-US" altLang="zh-CN" dirty="0"/>
              <a:t>,</a:t>
            </a:r>
            <a:r>
              <a:rPr lang="zh-CN" altLang="zh-CN" dirty="0"/>
              <a:t>是指在</a:t>
            </a:r>
            <a:r>
              <a:rPr lang="en-US" altLang="zh-CN" dirty="0"/>
              <a:t>15</a:t>
            </a:r>
            <a:r>
              <a:rPr lang="zh-CN" altLang="zh-CN" dirty="0"/>
              <a:t>、</a:t>
            </a:r>
            <a:r>
              <a:rPr lang="en-US" altLang="zh-CN" dirty="0"/>
              <a:t>16</a:t>
            </a:r>
            <a:r>
              <a:rPr lang="zh-CN" altLang="zh-CN" dirty="0"/>
              <a:t>世纪</a:t>
            </a:r>
            <a:r>
              <a:rPr lang="en-US" altLang="zh-CN" dirty="0"/>
              <a:t>,</a:t>
            </a:r>
            <a:r>
              <a:rPr lang="zh-CN" altLang="zh-CN" dirty="0"/>
              <a:t>通过暴力手段迫使生产者和生产资料相分离的历史过程。这个过程</a:t>
            </a:r>
            <a:r>
              <a:rPr lang="en-US" altLang="zh-CN" dirty="0"/>
              <a:t>,</a:t>
            </a:r>
            <a:r>
              <a:rPr lang="zh-CN" altLang="zh-CN" dirty="0"/>
              <a:t>一方面使大量的社会财富迅速集中在少数人手中并转化为资本</a:t>
            </a:r>
            <a:r>
              <a:rPr lang="en-US" altLang="zh-CN" dirty="0"/>
              <a:t>,</a:t>
            </a:r>
            <a:r>
              <a:rPr lang="zh-CN" altLang="zh-CN" dirty="0"/>
              <a:t>另一方面使大批的直接生产者被剥夺了生产资料而变成一无所有的自由劳动者</a:t>
            </a:r>
            <a:r>
              <a:rPr lang="en-US" altLang="zh-CN" dirty="0"/>
              <a:t>,</a:t>
            </a:r>
            <a:r>
              <a:rPr lang="zh-CN" altLang="zh-CN" dirty="0"/>
              <a:t>由此为资本主义制度的产生创造出经济前提。</a:t>
            </a:r>
            <a:endParaRPr lang="zh-CN" altLang="zh-CN" dirty="0"/>
          </a:p>
          <a:p>
            <a:r>
              <a:rPr lang="zh-CN" altLang="zh-CN" dirty="0"/>
              <a:t>对直接生产者特别是农民的份地的剥夺</a:t>
            </a:r>
            <a:r>
              <a:rPr lang="en-US" altLang="zh-CN" dirty="0"/>
              <a:t>,</a:t>
            </a:r>
            <a:r>
              <a:rPr lang="zh-CN" altLang="zh-CN" dirty="0"/>
              <a:t>是整个资本原始积累过程的基础。</a:t>
            </a:r>
            <a:endParaRPr lang="zh-CN" alt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马克思说</a:t>
            </a:r>
            <a:r>
              <a:rPr lang="en-US" altLang="zh-CN" dirty="0"/>
              <a:t>,</a:t>
            </a:r>
            <a:r>
              <a:rPr lang="zh-CN" altLang="zh-CN" dirty="0"/>
              <a:t>暴力是每一个孕育着新社会的旧社会的助产婆</a:t>
            </a:r>
            <a:r>
              <a:rPr lang="en-US" altLang="zh-CN" dirty="0"/>
              <a:t>,</a:t>
            </a:r>
            <a:r>
              <a:rPr lang="zh-CN" altLang="zh-CN" dirty="0"/>
              <a:t>暴力本身就是一种经济力。资本原始积累催生了资本主义生产关系</a:t>
            </a:r>
            <a:r>
              <a:rPr lang="en-US" altLang="zh-CN" dirty="0"/>
              <a:t>,</a:t>
            </a:r>
            <a:r>
              <a:rPr lang="zh-CN" altLang="zh-CN" dirty="0"/>
              <a:t>其实质是用暴力的手段为资本主义的发展创造历史条件。</a:t>
            </a:r>
            <a:endParaRPr lang="zh-CN" altLang="zh-CN" dirty="0"/>
          </a:p>
          <a:p>
            <a:endParaRPr lang="zh-CN" alt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资本主义生产关系代替封建生产关系还需要相应的政治条件</a:t>
            </a:r>
            <a:r>
              <a:rPr lang="en-US" altLang="zh-CN" dirty="0"/>
              <a:t>,</a:t>
            </a:r>
            <a:r>
              <a:rPr lang="zh-CN" altLang="zh-CN" dirty="0"/>
              <a:t>这就是资本主义的政治制度。</a:t>
            </a:r>
            <a:r>
              <a:rPr lang="en-US" altLang="zh-CN" dirty="0"/>
              <a:t>17</a:t>
            </a:r>
            <a:r>
              <a:rPr lang="zh-CN" altLang="zh-CN" dirty="0"/>
              <a:t>世纪中叶后</a:t>
            </a:r>
            <a:r>
              <a:rPr lang="en-US" altLang="zh-CN" dirty="0"/>
              <a:t>,</a:t>
            </a:r>
            <a:r>
              <a:rPr lang="zh-CN" altLang="zh-CN" dirty="0"/>
              <a:t>英法等西欧国家先后兴起了资产阶级革命</a:t>
            </a:r>
            <a:r>
              <a:rPr lang="en-US" altLang="zh-CN" dirty="0"/>
              <a:t>,</a:t>
            </a:r>
            <a:r>
              <a:rPr lang="zh-CN" altLang="zh-CN" dirty="0"/>
              <a:t>推翻了封建制度</a:t>
            </a:r>
            <a:r>
              <a:rPr lang="en-US" altLang="zh-CN" dirty="0"/>
              <a:t>,</a:t>
            </a:r>
            <a:r>
              <a:rPr lang="zh-CN" altLang="zh-CN" dirty="0"/>
              <a:t>确立了资产阶级的政治统治</a:t>
            </a:r>
            <a:r>
              <a:rPr lang="en-US" altLang="zh-CN" dirty="0"/>
              <a:t>,</a:t>
            </a:r>
            <a:r>
              <a:rPr lang="zh-CN" altLang="zh-CN" dirty="0"/>
              <a:t>实行了一系则有利于资本主义发展的经济</a:t>
            </a:r>
            <a:r>
              <a:rPr lang="en-US" altLang="zh-CN" dirty="0"/>
              <a:t>,</a:t>
            </a:r>
            <a:r>
              <a:rPr lang="zh-CN" altLang="zh-CN" dirty="0"/>
              <a:t>政治</a:t>
            </a:r>
            <a:r>
              <a:rPr lang="en-US" altLang="zh-CN" dirty="0"/>
              <a:t>,</a:t>
            </a:r>
            <a:r>
              <a:rPr lang="zh-CN" altLang="zh-CN" dirty="0"/>
              <a:t>法律文化等措施</a:t>
            </a:r>
            <a:r>
              <a:rPr lang="en-US" altLang="zh-CN" dirty="0"/>
              <a:t>.</a:t>
            </a:r>
            <a:r>
              <a:rPr lang="zh-CN" altLang="zh-CN" dirty="0"/>
              <a:t>由此</a:t>
            </a:r>
            <a:r>
              <a:rPr lang="en-US" altLang="zh-CN" dirty="0"/>
              <a:t>,</a:t>
            </a:r>
            <a:r>
              <a:rPr lang="zh-CN" altLang="zh-CN" dirty="0"/>
              <a:t>为资本主义生产关系的发展扫清了道路</a:t>
            </a:r>
            <a:r>
              <a:rPr lang="en-US" altLang="zh-CN" dirty="0"/>
              <a:t>,</a:t>
            </a:r>
            <a:r>
              <a:rPr lang="zh-CN" altLang="zh-CN" dirty="0"/>
              <a:t>大大加速了资本主义经济制度的形成与发展。</a:t>
            </a:r>
            <a:endParaRPr lang="zh-CN" alt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从</a:t>
            </a:r>
            <a:r>
              <a:rPr lang="en-US" altLang="zh-CN" dirty="0"/>
              <a:t>18</a:t>
            </a:r>
            <a:r>
              <a:rPr lang="zh-CN" altLang="zh-CN" dirty="0"/>
              <a:t>世纪</a:t>
            </a:r>
            <a:r>
              <a:rPr lang="en-US" altLang="zh-CN" dirty="0"/>
              <a:t>60</a:t>
            </a:r>
            <a:r>
              <a:rPr lang="zh-CN" altLang="zh-CN" dirty="0"/>
              <a:t>年代开始一直到</a:t>
            </a:r>
            <a:r>
              <a:rPr lang="en-US" altLang="zh-CN" dirty="0"/>
              <a:t>19</a:t>
            </a:r>
            <a:r>
              <a:rPr lang="zh-CN" altLang="zh-CN" dirty="0"/>
              <a:t>世纪</a:t>
            </a:r>
            <a:r>
              <a:rPr lang="en-US" altLang="zh-CN" dirty="0"/>
              <a:t>30</a:t>
            </a:r>
            <a:r>
              <a:rPr lang="zh-CN" altLang="zh-CN" dirty="0"/>
              <a:t>年代</a:t>
            </a:r>
            <a:r>
              <a:rPr lang="en-US" altLang="zh-CN" dirty="0"/>
              <a:t>,</a:t>
            </a:r>
            <a:r>
              <a:rPr lang="zh-CN" altLang="zh-CN" dirty="0"/>
              <a:t>英国率先发生和完成丁工业革命</a:t>
            </a:r>
            <a:r>
              <a:rPr lang="en-US" altLang="zh-CN" dirty="0"/>
              <a:t>,</a:t>
            </a:r>
            <a:r>
              <a:rPr lang="zh-CN" altLang="zh-CN" dirty="0"/>
              <a:t>机器大工业为主体的工厂制度代替了以手工技术为基础的手工工场。</a:t>
            </a:r>
            <a:r>
              <a:rPr lang="en-US" altLang="zh-CN" dirty="0"/>
              <a:t>19</a:t>
            </a:r>
            <a:r>
              <a:rPr lang="zh-CN" altLang="zh-CN" dirty="0"/>
              <a:t>世纪</a:t>
            </a:r>
            <a:r>
              <a:rPr lang="en-US" altLang="zh-CN" dirty="0"/>
              <a:t>30</a:t>
            </a:r>
            <a:r>
              <a:rPr lang="zh-CN" altLang="zh-CN" dirty="0"/>
              <a:t>年代以后</a:t>
            </a:r>
            <a:r>
              <a:rPr lang="en-US" altLang="zh-CN" dirty="0"/>
              <a:t>,</a:t>
            </a:r>
            <a:r>
              <a:rPr lang="zh-CN" altLang="zh-CN" dirty="0"/>
              <a:t>其他各主要资本主义国家利用英国工业革命的技术和经验</a:t>
            </a:r>
            <a:r>
              <a:rPr lang="en-US" altLang="zh-CN" dirty="0"/>
              <a:t>,</a:t>
            </a:r>
            <a:r>
              <a:rPr lang="zh-CN" altLang="zh-CN" dirty="0"/>
              <a:t>也先后实现了工业化</a:t>
            </a:r>
            <a:r>
              <a:rPr lang="en-US" altLang="zh-CN" dirty="0"/>
              <a:t>,</a:t>
            </a:r>
            <a:r>
              <a:rPr lang="zh-CN" altLang="zh-CN" dirty="0"/>
              <a:t>建立起资本主义机器大工业生产体系。</a:t>
            </a:r>
            <a:endParaRPr lang="zh-CN" alt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工业革命先是从工业领域开始</a:t>
            </a:r>
            <a:r>
              <a:rPr lang="en-US" altLang="zh-CN" dirty="0"/>
              <a:t>,</a:t>
            </a:r>
            <a:r>
              <a:rPr lang="zh-CN" altLang="zh-CN" dirty="0"/>
              <a:t>逐渐扩展到交通运输等领域。通过大幅度提高劳动生产率</a:t>
            </a:r>
            <a:r>
              <a:rPr lang="en-US" altLang="zh-CN" dirty="0"/>
              <a:t>,</a:t>
            </a:r>
            <a:r>
              <a:rPr lang="zh-CN" altLang="zh-CN" dirty="0"/>
              <a:t>以机器为主体的工厂制度逐步在各生产领域取代了以手工技术为基础的手工工场制度</a:t>
            </a:r>
            <a:r>
              <a:rPr lang="en-US" altLang="zh-CN" dirty="0"/>
              <a:t>,</a:t>
            </a:r>
            <a:r>
              <a:rPr lang="zh-CN" altLang="zh-CN" dirty="0"/>
              <a:t>社会生产因此发生了巨大变革。工业革命不仅引起生产技术的革新</a:t>
            </a:r>
            <a:r>
              <a:rPr lang="en-US" altLang="zh-CN" dirty="0"/>
              <a:t>,</a:t>
            </a:r>
            <a:r>
              <a:rPr lang="zh-CN" altLang="zh-CN" dirty="0"/>
              <a:t>使生产力获得了空前发展</a:t>
            </a:r>
            <a:r>
              <a:rPr lang="en-US" altLang="zh-CN" dirty="0"/>
              <a:t>,</a:t>
            </a:r>
            <a:r>
              <a:rPr lang="zh-CN" altLang="zh-CN" dirty="0"/>
              <a:t>开创了人类物质文明发展的新时代</a:t>
            </a:r>
            <a:r>
              <a:rPr lang="en-US" altLang="zh-CN" dirty="0"/>
              <a:t>,</a:t>
            </a:r>
            <a:r>
              <a:rPr lang="zh-CN" altLang="zh-CN" dirty="0"/>
              <a:t>而且引发了生产关系上的重大变革</a:t>
            </a:r>
            <a:r>
              <a:rPr lang="en-US" altLang="zh-CN" dirty="0"/>
              <a:t>,</a:t>
            </a:r>
            <a:r>
              <a:rPr lang="zh-CN" altLang="zh-CN" dirty="0"/>
              <a:t>最终使资本主义制度得以确立。</a:t>
            </a:r>
            <a:endParaRPr lang="zh-CN" altLang="zh-CN" dirty="0"/>
          </a:p>
          <a:p>
            <a:endParaRPr lang="zh-CN" alt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b="1" dirty="0"/>
            </a:br>
            <a:r>
              <a:rPr lang="zh-CN" altLang="zh-CN" b="1" dirty="0"/>
              <a:t>第二节</a:t>
            </a:r>
            <a:r>
              <a:rPr lang="en-US" altLang="zh-CN" b="1" dirty="0"/>
              <a:t>   </a:t>
            </a:r>
            <a:r>
              <a:rPr lang="zh-CN" altLang="zh-CN" b="1" dirty="0"/>
              <a:t>资本主义所有制</a:t>
            </a:r>
            <a:br>
              <a:rPr lang="zh-CN" altLang="zh-CN" dirty="0"/>
            </a:br>
            <a:endParaRPr lang="zh-CN" altLang="en-US" dirty="0"/>
          </a:p>
        </p:txBody>
      </p:sp>
      <p:sp>
        <p:nvSpPr>
          <p:cNvPr id="3" name="内容占位符 2"/>
          <p:cNvSpPr>
            <a:spLocks noGrp="1"/>
          </p:cNvSpPr>
          <p:nvPr>
            <p:ph idx="1"/>
          </p:nvPr>
        </p:nvSpPr>
        <p:spPr/>
        <p:txBody>
          <a:bodyPr/>
          <a:lstStyle/>
          <a:p>
            <a:r>
              <a:rPr lang="zh-CN" altLang="zh-CN" b="1" dirty="0"/>
              <a:t>一、资本主义所有制的本质特征</a:t>
            </a:r>
            <a:endParaRPr lang="zh-CN" altLang="zh-CN" dirty="0"/>
          </a:p>
          <a:p>
            <a:r>
              <a:rPr lang="zh-CN" altLang="zh-CN" dirty="0"/>
              <a:t>资本主义所有制具有私有制的一般特征</a:t>
            </a:r>
            <a:r>
              <a:rPr lang="en-US" altLang="zh-CN" dirty="0"/>
              <a:t>,</a:t>
            </a:r>
            <a:r>
              <a:rPr lang="zh-CN" altLang="zh-CN" dirty="0"/>
              <a:t>比如</a:t>
            </a:r>
            <a:r>
              <a:rPr lang="en-US" altLang="zh-CN" dirty="0"/>
              <a:t>,</a:t>
            </a:r>
            <a:r>
              <a:rPr lang="zh-CN" altLang="zh-CN" dirty="0"/>
              <a:t>生产资料归私人占有</a:t>
            </a:r>
            <a:r>
              <a:rPr lang="en-US" altLang="zh-CN" dirty="0"/>
              <a:t>,</a:t>
            </a:r>
            <a:r>
              <a:rPr lang="zh-CN" altLang="zh-CN" dirty="0"/>
              <a:t>劳动者与生产资料相分离</a:t>
            </a:r>
            <a:r>
              <a:rPr lang="en-US" altLang="zh-CN" dirty="0"/>
              <a:t>,</a:t>
            </a:r>
            <a:r>
              <a:rPr lang="zh-CN" altLang="zh-CN" dirty="0"/>
              <a:t>私人所有者控制着生产过程并剥削劳动者的剩余劳动</a:t>
            </a:r>
            <a:r>
              <a:rPr lang="en-US" altLang="zh-CN" dirty="0"/>
              <a:t>,</a:t>
            </a:r>
            <a:r>
              <a:rPr lang="zh-CN" altLang="zh-CN" dirty="0"/>
              <a:t>等等。但是</a:t>
            </a:r>
            <a:r>
              <a:rPr lang="en-US" altLang="zh-CN" dirty="0"/>
              <a:t>,</a:t>
            </a:r>
            <a:r>
              <a:rPr lang="zh-CN" altLang="zh-CN" dirty="0"/>
              <a:t>它又具有与人类历史上其他社会形态中的私有制相区别的特殊规定性。</a:t>
            </a:r>
            <a:endParaRPr lang="zh-CN" alt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资本主义所有制的本质特征是资本对劳动的雇佣和剥削。 在资本主义生产关系中</a:t>
            </a:r>
            <a:r>
              <a:rPr lang="en-US" altLang="zh-CN" dirty="0"/>
              <a:t>,</a:t>
            </a:r>
            <a:r>
              <a:rPr lang="zh-CN" altLang="zh-CN" dirty="0"/>
              <a:t>生产资料与劳动力的结合是通过建立雇佣劳动关系实现的。当资本实现对劳动力的雇佣后</a:t>
            </a:r>
            <a:r>
              <a:rPr lang="en-US" altLang="zh-CN" dirty="0"/>
              <a:t>,</a:t>
            </a:r>
            <a:r>
              <a:rPr lang="zh-CN" altLang="zh-CN" dirty="0"/>
              <a:t>资本主义生产过程随之展开。 在资本主义生产中</a:t>
            </a:r>
            <a:r>
              <a:rPr lang="en-US" altLang="zh-CN" dirty="0"/>
              <a:t>,</a:t>
            </a:r>
            <a:r>
              <a:rPr lang="zh-CN" altLang="zh-CN" dirty="0"/>
              <a:t>工人创造的剩余价值被资本家凭借生产资料所有权而无偿占有</a:t>
            </a:r>
            <a:r>
              <a:rPr lang="en-US" altLang="zh-CN" dirty="0"/>
              <a:t>,</a:t>
            </a:r>
            <a:r>
              <a:rPr lang="zh-CN" altLang="zh-CN" dirty="0"/>
              <a:t>这构成了资本主义剥削的本质。</a:t>
            </a:r>
            <a:endParaRPr lang="zh-CN" alt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资本主义所有制是资本主义生产关系的基础</a:t>
            </a:r>
            <a:r>
              <a:rPr lang="en-US" altLang="zh-CN" dirty="0"/>
              <a:t>,</a:t>
            </a:r>
            <a:r>
              <a:rPr lang="zh-CN" altLang="zh-CN" dirty="0"/>
              <a:t>资本主义的生产、交换、分配和消费过程都要服从于资本对劳动的雇佣和剥削。 资本与劳动的关系构成了资本主义社会所有经济关系的基础</a:t>
            </a:r>
            <a:r>
              <a:rPr lang="en-US" altLang="zh-CN" dirty="0"/>
              <a:t>,</a:t>
            </a:r>
            <a:r>
              <a:rPr lang="zh-CN" altLang="zh-CN" dirty="0"/>
              <a:t>整个资本主义经济的运动过程和运动规律就是以此为基础的。</a:t>
            </a:r>
            <a:endParaRPr lang="zh-CN" altLang="zh-CN" dirty="0"/>
          </a:p>
          <a:p>
            <a:endParaRPr lang="zh-CN" alt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b="1" dirty="0"/>
              <a:t>二、资本主义所有制的主要形式</a:t>
            </a:r>
            <a:endParaRPr lang="zh-CN" altLang="zh-CN" dirty="0"/>
          </a:p>
          <a:p>
            <a:r>
              <a:rPr lang="zh-CN" altLang="zh-CN" dirty="0"/>
              <a:t>一定的所有制关系在现实中会表现为多种形式。 资本主义所有制最初的形式是独资经营的业主制企业。 在这一阶段</a:t>
            </a:r>
            <a:r>
              <a:rPr lang="en-US" altLang="zh-CN" dirty="0"/>
              <a:t>,</a:t>
            </a:r>
            <a:r>
              <a:rPr lang="zh-CN" altLang="zh-CN" dirty="0"/>
              <a:t>企业生产规模较小</a:t>
            </a:r>
            <a:r>
              <a:rPr lang="en-US" altLang="zh-CN" dirty="0"/>
              <a:t>,</a:t>
            </a:r>
            <a:r>
              <a:rPr lang="zh-CN" altLang="zh-CN" dirty="0"/>
              <a:t>每个私人资本都独立执行资本职能</a:t>
            </a:r>
            <a:r>
              <a:rPr lang="en-US" altLang="zh-CN" dirty="0"/>
              <a:t>,</a:t>
            </a:r>
            <a:r>
              <a:rPr lang="zh-CN" altLang="zh-CN" dirty="0"/>
              <a:t>企业主对私人资本拥有所有权、支配权、收益权和最终处置权。这一所有制适应了当时并不太高的社会生产力发展水平。在生产规模和生产范围都相对较小的条件下</a:t>
            </a:r>
            <a:r>
              <a:rPr lang="en-US" altLang="zh-CN" dirty="0"/>
              <a:t>,</a:t>
            </a:r>
            <a:r>
              <a:rPr lang="zh-CN" altLang="zh-CN" dirty="0"/>
              <a:t>企业适合由资本所有者直接控制和经营</a:t>
            </a:r>
            <a:r>
              <a:rPr lang="en-US" altLang="zh-CN" dirty="0"/>
              <a:t>,</a:t>
            </a:r>
            <a:r>
              <a:rPr lang="zh-CN" altLang="zh-CN" dirty="0"/>
              <a:t>所有者对企业资产拥有完全的控制权</a:t>
            </a:r>
            <a:r>
              <a:rPr lang="en-US" altLang="zh-CN" dirty="0"/>
              <a:t>,</a:t>
            </a:r>
            <a:r>
              <a:rPr lang="zh-CN" altLang="zh-CN" dirty="0"/>
              <a:t>有助于降低管理成本</a:t>
            </a:r>
            <a:r>
              <a:rPr lang="en-US" altLang="zh-CN" dirty="0"/>
              <a:t>,</a:t>
            </a:r>
            <a:r>
              <a:rPr lang="zh-CN" altLang="zh-CN" dirty="0"/>
              <a:t>提高效率。但是</a:t>
            </a:r>
            <a:r>
              <a:rPr lang="en-US" altLang="zh-CN" dirty="0"/>
              <a:t>,</a:t>
            </a:r>
            <a:r>
              <a:rPr lang="zh-CN" altLang="zh-CN" dirty="0"/>
              <a:t>独资经营的业主制具有许多局限性。 </a:t>
            </a:r>
            <a:endParaRPr lang="zh-CN" alt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随着资本主义商品经济的发展</a:t>
            </a:r>
            <a:r>
              <a:rPr lang="en-US" altLang="zh-CN" dirty="0"/>
              <a:t>,</a:t>
            </a:r>
            <a:r>
              <a:rPr lang="zh-CN" altLang="zh-CN" dirty="0"/>
              <a:t>科学技术在生产领域得到广泛应用</a:t>
            </a:r>
            <a:r>
              <a:rPr lang="en-US" altLang="zh-CN" dirty="0"/>
              <a:t>,</a:t>
            </a:r>
            <a:r>
              <a:rPr lang="zh-CN" altLang="zh-CN" dirty="0"/>
              <a:t>企业规模不断扩大</a:t>
            </a:r>
            <a:r>
              <a:rPr lang="en-US" altLang="zh-CN" dirty="0"/>
              <a:t>,</a:t>
            </a:r>
            <a:r>
              <a:rPr lang="zh-CN" altLang="zh-CN" dirty="0"/>
              <a:t>资本主义所有制形式地有了新的发展。在</a:t>
            </a:r>
            <a:r>
              <a:rPr lang="en-US" altLang="zh-CN" dirty="0"/>
              <a:t>19</a:t>
            </a:r>
            <a:r>
              <a:rPr lang="zh-CN" altLang="zh-CN" dirty="0"/>
              <a:t>世纪末</a:t>
            </a:r>
            <a:r>
              <a:rPr lang="en-US" altLang="zh-CN" dirty="0"/>
              <a:t>,20</a:t>
            </a:r>
            <a:r>
              <a:rPr lang="zh-CN" altLang="zh-CN" dirty="0"/>
              <a:t>世纪初</a:t>
            </a:r>
            <a:r>
              <a:rPr lang="en-US" altLang="zh-CN" dirty="0"/>
              <a:t>,</a:t>
            </a:r>
            <a:r>
              <a:rPr lang="zh-CN" altLang="zh-CN" dirty="0"/>
              <a:t>私人股份所有制成为资本主义所有制的主要形式。</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zh-CN" b="1" dirty="0"/>
              <a:t>二、生产关系是马克思主义政治经济学的研究对象</a:t>
            </a:r>
            <a:endParaRPr lang="en-US" altLang="zh-CN" b="1" dirty="0"/>
          </a:p>
          <a:p>
            <a:pPr marL="0" indent="0">
              <a:buNone/>
            </a:pPr>
            <a:r>
              <a:rPr lang="zh-CN" altLang="zh-CN" dirty="0"/>
              <a:t>马克思主义政治经济学的研究对象是生产关系</a:t>
            </a:r>
            <a:r>
              <a:rPr lang="en-US" altLang="zh-CN" dirty="0"/>
              <a:t>,</a:t>
            </a:r>
            <a:r>
              <a:rPr lang="zh-CN" altLang="zh-CN" dirty="0"/>
              <a:t>同时这种研究要联系生产力和上层建筑。</a:t>
            </a:r>
            <a:endParaRPr lang="zh-CN" alt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a:t>私人股份所有制的特点主要有</a:t>
            </a:r>
            <a:r>
              <a:rPr lang="en-US" altLang="zh-CN" dirty="0"/>
              <a:t>:</a:t>
            </a:r>
            <a:endParaRPr lang="en-US" altLang="zh-CN" dirty="0"/>
          </a:p>
          <a:p>
            <a:r>
              <a:rPr lang="zh-CN" altLang="zh-CN" dirty="0"/>
              <a:t>第一</a:t>
            </a:r>
            <a:r>
              <a:rPr lang="en-US" altLang="zh-CN" dirty="0"/>
              <a:t>,</a:t>
            </a:r>
            <a:r>
              <a:rPr lang="zh-CN" altLang="zh-CN" dirty="0"/>
              <a:t>资本的所有者具有多元性。</a:t>
            </a:r>
            <a:endParaRPr lang="en-US" altLang="zh-CN" dirty="0"/>
          </a:p>
          <a:p>
            <a:r>
              <a:rPr lang="zh-CN" altLang="zh-CN" dirty="0"/>
              <a:t>第二</a:t>
            </a:r>
            <a:r>
              <a:rPr lang="en-US" altLang="zh-CN" dirty="0"/>
              <a:t>,</a:t>
            </a:r>
            <a:r>
              <a:rPr lang="zh-CN" altLang="zh-CN" dirty="0"/>
              <a:t>资本所有权具有一定的社会性。</a:t>
            </a:r>
            <a:endParaRPr lang="en-US" altLang="zh-CN" dirty="0"/>
          </a:p>
          <a:p>
            <a:r>
              <a:rPr lang="zh-CN" altLang="zh-CN" dirty="0"/>
              <a:t>第三</a:t>
            </a:r>
            <a:r>
              <a:rPr lang="en-US" altLang="zh-CN" dirty="0"/>
              <a:t>,</a:t>
            </a:r>
            <a:r>
              <a:rPr lang="zh-CN" altLang="zh-CN" dirty="0"/>
              <a:t>企业经营具有长期连续性。 </a:t>
            </a:r>
            <a:endParaRPr lang="en-US" altLang="zh-CN" dirty="0"/>
          </a:p>
          <a:p>
            <a:r>
              <a:rPr lang="zh-CN" altLang="zh-CN" dirty="0"/>
              <a:t>第四</a:t>
            </a:r>
            <a:r>
              <a:rPr lang="en-US" altLang="zh-CN" dirty="0"/>
              <a:t>,</a:t>
            </a:r>
            <a:r>
              <a:rPr lang="zh-CN" altLang="zh-CN" dirty="0"/>
              <a:t>资本的所有者与经营者相分离。</a:t>
            </a:r>
            <a:endParaRPr lang="zh-CN" alt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法人持股有助于加强法人组织间的联系</a:t>
            </a:r>
            <a:r>
              <a:rPr lang="en-US" altLang="zh-CN" dirty="0"/>
              <a:t>,</a:t>
            </a:r>
            <a:r>
              <a:rPr lang="zh-CN" altLang="zh-CN" dirty="0"/>
              <a:t>克服公司行为的短期性。 法人持股与个人或家族持股的最大区别</a:t>
            </a:r>
            <a:r>
              <a:rPr lang="en-US" altLang="zh-CN" dirty="0"/>
              <a:t>,</a:t>
            </a:r>
            <a:r>
              <a:rPr lang="zh-CN" altLang="zh-CN" dirty="0"/>
              <a:t>是法人机构通过联合持股、交叉持股、相互持股</a:t>
            </a:r>
            <a:r>
              <a:rPr lang="en-US" altLang="zh-CN" dirty="0"/>
              <a:t>,</a:t>
            </a:r>
            <a:r>
              <a:rPr lang="zh-CN" altLang="zh-CN" dirty="0"/>
              <a:t>以及互兼董事等方式导致法人组织之间发生资本的融合和人事的结合。</a:t>
            </a:r>
            <a:endParaRPr lang="zh-CN" alt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由于股份制度的发展</a:t>
            </a:r>
            <a:r>
              <a:rPr lang="en-US" altLang="zh-CN" dirty="0"/>
              <a:t>,</a:t>
            </a:r>
            <a:r>
              <a:rPr lang="zh-CN" altLang="zh-CN" dirty="0"/>
              <a:t>资本主义所有制已发展成为一个复杂的财产关系体系</a:t>
            </a:r>
            <a:r>
              <a:rPr lang="en-US" altLang="zh-CN" dirty="0"/>
              <a:t>,</a:t>
            </a:r>
            <a:r>
              <a:rPr lang="zh-CN" altLang="zh-CN" dirty="0"/>
              <a:t>与个人资本相比</a:t>
            </a:r>
            <a:r>
              <a:rPr lang="en-US" altLang="zh-CN" dirty="0"/>
              <a:t>,</a:t>
            </a:r>
            <a:r>
              <a:rPr lang="zh-CN" altLang="zh-CN" dirty="0"/>
              <a:t>具有一定的社会性。资本所有权与经营权相分离</a:t>
            </a:r>
            <a:r>
              <a:rPr lang="en-US" altLang="zh-CN" dirty="0"/>
              <a:t>,</a:t>
            </a:r>
            <a:r>
              <a:rPr lang="zh-CN" altLang="zh-CN" dirty="0"/>
              <a:t>资本的管理职能由职业经理人来承担。资本的社会化在一定程度上适应了生产社会化的发展。 但是</a:t>
            </a:r>
            <a:r>
              <a:rPr lang="en-US" altLang="zh-CN" dirty="0"/>
              <a:t>,</a:t>
            </a:r>
            <a:r>
              <a:rPr lang="zh-CN" altLang="zh-CN" dirty="0"/>
              <a:t>股份制作为资本主义所有制的实现形式并没有从根本上改变私有制的本质及其内在矛盾。</a:t>
            </a:r>
            <a:endParaRPr lang="zh-CN" alt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国家资本早在资本主义发展初期就出现了</a:t>
            </a:r>
            <a:r>
              <a:rPr lang="en-US" altLang="zh-CN" dirty="0"/>
              <a:t>,</a:t>
            </a:r>
            <a:r>
              <a:rPr lang="zh-CN" altLang="zh-CN" dirty="0"/>
              <a:t>主要是国家在少数行业投资</a:t>
            </a:r>
            <a:r>
              <a:rPr lang="en-US" altLang="zh-CN" dirty="0"/>
              <a:t>,</a:t>
            </a:r>
            <a:r>
              <a:rPr lang="zh-CN" altLang="zh-CN" dirty="0"/>
              <a:t>如兵工厂、邮政系统和国有铁路等。此时国家资本的地位和作用仅仅体现在辅助功能上</a:t>
            </a:r>
            <a:r>
              <a:rPr lang="en-US" altLang="zh-CN" dirty="0"/>
              <a:t>,</a:t>
            </a:r>
            <a:r>
              <a:rPr lang="zh-CN" altLang="zh-CN" dirty="0"/>
              <a:t>在社会经济生活中不占重要地位。随着资本主义的发展</a:t>
            </a:r>
            <a:r>
              <a:rPr lang="en-US" altLang="zh-CN" dirty="0"/>
              <a:t>,</a:t>
            </a:r>
            <a:r>
              <a:rPr lang="zh-CN" altLang="zh-CN" dirty="0"/>
              <a:t>生产社会化和生产资料资本主义私人占有的矛盾日益尖锐</a:t>
            </a:r>
            <a:r>
              <a:rPr lang="en-US" altLang="zh-CN" dirty="0"/>
              <a:t>,</a:t>
            </a:r>
            <a:r>
              <a:rPr lang="zh-CN" altLang="zh-CN" dirty="0"/>
              <a:t>政府利用国家资本对经济生活进行干预成为必要。</a:t>
            </a:r>
            <a:endParaRPr lang="zh-CN" alt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zh-CN" dirty="0"/>
              <a:t>在资本主义经济发展不同历史阶段产生的各种不同的所有制形式</a:t>
            </a:r>
            <a:r>
              <a:rPr lang="en-US" altLang="zh-CN" dirty="0"/>
              <a:t>,</a:t>
            </a:r>
            <a:r>
              <a:rPr lang="zh-CN" altLang="zh-CN" dirty="0"/>
              <a:t>具有各自的优势和不足</a:t>
            </a:r>
            <a:r>
              <a:rPr lang="en-US" altLang="zh-CN" dirty="0"/>
              <a:t>,</a:t>
            </a:r>
            <a:r>
              <a:rPr lang="zh-CN" altLang="zh-CN" dirty="0"/>
              <a:t>从而需要发挥它们的互补作用</a:t>
            </a:r>
            <a:r>
              <a:rPr lang="en-US" altLang="zh-CN" dirty="0"/>
              <a:t>,</a:t>
            </a:r>
            <a:r>
              <a:rPr lang="zh-CN" altLang="zh-CN" dirty="0"/>
              <a:t>这样就产生了混合资本所有制形式。 这种混合资本</a:t>
            </a:r>
            <a:r>
              <a:rPr lang="en-US" altLang="zh-CN" dirty="0"/>
              <a:t>,</a:t>
            </a:r>
            <a:r>
              <a:rPr lang="zh-CN" altLang="zh-CN" dirty="0"/>
              <a:t>既有资本主义私人资本与国家资本的混合</a:t>
            </a:r>
            <a:r>
              <a:rPr lang="en-US" altLang="zh-CN" dirty="0"/>
              <a:t>,</a:t>
            </a:r>
            <a:r>
              <a:rPr lang="zh-CN" altLang="zh-CN" dirty="0"/>
              <a:t>也有私人资本与合作经济的混合</a:t>
            </a:r>
            <a:r>
              <a:rPr lang="en-US" altLang="zh-CN" dirty="0"/>
              <a:t>,</a:t>
            </a:r>
            <a:r>
              <a:rPr lang="zh-CN" altLang="zh-CN" dirty="0"/>
              <a:t>甚至有私人资本与劳动者之间的合股形式。 在各种混合资本中</a:t>
            </a:r>
            <a:r>
              <a:rPr lang="en-US" altLang="zh-CN" dirty="0"/>
              <a:t>,</a:t>
            </a:r>
            <a:r>
              <a:rPr lang="zh-CN" altLang="zh-CN" dirty="0"/>
              <a:t>国家资本与私人资本的混合是最重要的形式。 各种混合资本的发展</a:t>
            </a:r>
            <a:r>
              <a:rPr lang="en-US" altLang="zh-CN" dirty="0"/>
              <a:t>,</a:t>
            </a:r>
            <a:r>
              <a:rPr lang="zh-CN" altLang="zh-CN" dirty="0"/>
              <a:t>使资本主义所有制的具体形式更加复杂化。</a:t>
            </a:r>
            <a:endParaRPr lang="zh-CN" alt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b="1" dirty="0"/>
            </a:br>
            <a:br>
              <a:rPr lang="en-US" altLang="zh-CN" b="1" dirty="0"/>
            </a:br>
            <a:r>
              <a:rPr lang="zh-CN" altLang="zh-CN" sz="4000" b="1" dirty="0"/>
              <a:t>第三节  资本主义经济制度的演变</a:t>
            </a:r>
            <a:br>
              <a:rPr lang="zh-CN" altLang="zh-CN" sz="4000" dirty="0"/>
            </a:br>
            <a:endParaRPr lang="zh-CN" altLang="en-US" sz="4000" dirty="0"/>
          </a:p>
        </p:txBody>
      </p:sp>
      <p:sp>
        <p:nvSpPr>
          <p:cNvPr id="3" name="内容占位符 2"/>
          <p:cNvSpPr>
            <a:spLocks noGrp="1"/>
          </p:cNvSpPr>
          <p:nvPr>
            <p:ph idx="1"/>
          </p:nvPr>
        </p:nvSpPr>
        <p:spPr/>
        <p:txBody>
          <a:bodyPr/>
          <a:lstStyle/>
          <a:p>
            <a:r>
              <a:rPr lang="zh-CN" altLang="zh-CN" b="1" dirty="0"/>
              <a:t>一、自由竞争资本主义</a:t>
            </a:r>
            <a:endParaRPr lang="zh-CN" altLang="zh-CN" dirty="0"/>
          </a:p>
          <a:p>
            <a:r>
              <a:rPr lang="zh-CN" altLang="zh-CN" dirty="0"/>
              <a:t>从所有制形式的角度看</a:t>
            </a:r>
            <a:r>
              <a:rPr lang="en-US" altLang="zh-CN" dirty="0"/>
              <a:t>,</a:t>
            </a:r>
            <a:r>
              <a:rPr lang="zh-CN" altLang="zh-CN" dirty="0"/>
              <a:t>资本主义经济制度的历史演变经历了业主制</a:t>
            </a:r>
            <a:r>
              <a:rPr lang="en-US" altLang="zh-CN" dirty="0"/>
              <a:t>,</a:t>
            </a:r>
            <a:r>
              <a:rPr lang="zh-CN" altLang="zh-CN" dirty="0"/>
              <a:t>私人股份制、法人股份制和国家资本等不同形式。 如果从经济运行特征的角度看</a:t>
            </a:r>
            <a:r>
              <a:rPr lang="en-US" altLang="zh-CN" dirty="0"/>
              <a:t>,</a:t>
            </a:r>
            <a:r>
              <a:rPr lang="zh-CN" altLang="zh-CN" dirty="0"/>
              <a:t>即从国家</a:t>
            </a:r>
            <a:r>
              <a:rPr lang="en-US" altLang="zh-CN" dirty="0"/>
              <a:t>,</a:t>
            </a:r>
            <a:r>
              <a:rPr lang="zh-CN" altLang="zh-CN" dirty="0"/>
              <a:t>企业和市场关系的角度看</a:t>
            </a:r>
            <a:r>
              <a:rPr lang="en-US" altLang="zh-CN" dirty="0"/>
              <a:t>,</a:t>
            </a:r>
            <a:r>
              <a:rPr lang="zh-CN" altLang="zh-CN" dirty="0"/>
              <a:t>则大体可以分为三个阶段</a:t>
            </a:r>
            <a:r>
              <a:rPr lang="en-US" altLang="zh-CN" dirty="0"/>
              <a:t>:</a:t>
            </a:r>
            <a:r>
              <a:rPr lang="zh-CN" altLang="zh-CN" dirty="0"/>
              <a:t>自由竞争资本主义</a:t>
            </a:r>
            <a:r>
              <a:rPr lang="en-US" altLang="zh-CN" dirty="0"/>
              <a:t>,</a:t>
            </a:r>
            <a:r>
              <a:rPr lang="zh-CN" altLang="zh-CN" dirty="0"/>
              <a:t>垄断资本主义和国家垄断资本主义。</a:t>
            </a:r>
            <a:endParaRPr lang="zh-CN" altLang="zh-CN" dirty="0"/>
          </a:p>
          <a:p>
            <a:endParaRPr lang="zh-CN" alt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zh-CN" b="1" dirty="0"/>
              <a:t>二、从自由竞争到垄断</a:t>
            </a:r>
            <a:endParaRPr lang="zh-CN" altLang="zh-CN" dirty="0"/>
          </a:p>
          <a:p>
            <a:r>
              <a:rPr lang="en-US" altLang="zh-CN" dirty="0"/>
              <a:t>19</a:t>
            </a:r>
            <a:r>
              <a:rPr lang="zh-CN" altLang="zh-CN" dirty="0"/>
              <a:t>世纪六七十年代</a:t>
            </a:r>
            <a:r>
              <a:rPr lang="en-US" altLang="zh-CN" dirty="0"/>
              <a:t>,</a:t>
            </a:r>
            <a:r>
              <a:rPr lang="zh-CN" altLang="zh-CN" dirty="0"/>
              <a:t>自由竞争资本主义发展到顶峰</a:t>
            </a:r>
            <a:r>
              <a:rPr lang="en-US" altLang="zh-CN" dirty="0"/>
              <a:t>,</a:t>
            </a:r>
            <a:r>
              <a:rPr lang="zh-CN" altLang="zh-CN" dirty="0"/>
              <a:t>开始向垄断资本主义过渡。</a:t>
            </a:r>
            <a:endParaRPr lang="en-US" altLang="zh-CN" dirty="0"/>
          </a:p>
          <a:p>
            <a:r>
              <a:rPr lang="zh-CN" altLang="zh-CN" dirty="0"/>
              <a:t>生产集中是指社会生产日益集中于少数企业的过程。生产集中表现为资本集中。</a:t>
            </a:r>
            <a:endParaRPr lang="en-US" altLang="zh-CN" dirty="0"/>
          </a:p>
          <a:p>
            <a:r>
              <a:rPr lang="zh-CN" altLang="zh-CN" dirty="0"/>
              <a:t>生产集中和资本集中的发展导致了垄断的出现。所谓垄断是指在生产集中和资本集中高度发展的基础上</a:t>
            </a:r>
            <a:r>
              <a:rPr lang="en-US" altLang="zh-CN" dirty="0"/>
              <a:t>,</a:t>
            </a:r>
            <a:r>
              <a:rPr lang="zh-CN" altLang="zh-CN" dirty="0"/>
              <a:t>少数资本主义大企业为获得高额垄断利润而对某些部门的生产和市场实施独占或控制。</a:t>
            </a:r>
            <a:endParaRPr lang="zh-CN" alt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垄断资本主义也适应了生产力进一步发展的客观要求。</a:t>
            </a:r>
            <a:endParaRPr lang="en-US" altLang="zh-CN" dirty="0"/>
          </a:p>
          <a:p>
            <a:r>
              <a:rPr lang="zh-CN" altLang="zh-CN" dirty="0"/>
              <a:t>第一</a:t>
            </a:r>
            <a:r>
              <a:rPr lang="en-US" altLang="zh-CN" dirty="0"/>
              <a:t>,</a:t>
            </a:r>
            <a:r>
              <a:rPr lang="zh-CN" altLang="zh-CN" dirty="0"/>
              <a:t>垄断资本主义创造了规模巨大的企业</a:t>
            </a:r>
            <a:r>
              <a:rPr lang="en-US" altLang="zh-CN" dirty="0"/>
              <a:t>,</a:t>
            </a:r>
            <a:r>
              <a:rPr lang="zh-CN" altLang="zh-CN" dirty="0"/>
              <a:t>扩大了生产规模</a:t>
            </a:r>
            <a:r>
              <a:rPr lang="en-US" altLang="zh-CN" dirty="0"/>
              <a:t>,</a:t>
            </a:r>
            <a:r>
              <a:rPr lang="zh-CN" altLang="zh-CN" dirty="0"/>
              <a:t>能够发挥规模效应的优势。第二</a:t>
            </a:r>
            <a:r>
              <a:rPr lang="en-US" altLang="zh-CN" dirty="0"/>
              <a:t>,</a:t>
            </a:r>
            <a:r>
              <a:rPr lang="zh-CN" altLang="zh-CN" dirty="0"/>
              <a:t>通过横向和纵向联合</a:t>
            </a:r>
            <a:r>
              <a:rPr lang="en-US" altLang="zh-CN" dirty="0"/>
              <a:t>,</a:t>
            </a:r>
            <a:r>
              <a:rPr lang="zh-CN" altLang="zh-CN" dirty="0"/>
              <a:t>垄断资本主义能够有效降低市场交易成本和企业管理成本</a:t>
            </a:r>
            <a:r>
              <a:rPr lang="en-US" altLang="zh-CN" dirty="0"/>
              <a:t>,</a:t>
            </a:r>
            <a:r>
              <a:rPr lang="zh-CN" altLang="zh-CN" dirty="0"/>
              <a:t>提高经济效益。</a:t>
            </a:r>
            <a:endParaRPr lang="en-US" altLang="zh-CN" dirty="0"/>
          </a:p>
          <a:p>
            <a:r>
              <a:rPr lang="zh-CN" altLang="zh-CN" dirty="0"/>
              <a:t>第三</a:t>
            </a:r>
            <a:r>
              <a:rPr lang="en-US" altLang="zh-CN" dirty="0"/>
              <a:t>,</a:t>
            </a:r>
            <a:r>
              <a:rPr lang="zh-CN" altLang="zh-CN" dirty="0"/>
              <a:t>垄断资本主义有足够的财力进行科技和生产研发活动</a:t>
            </a:r>
            <a:r>
              <a:rPr lang="en-US" altLang="zh-CN" dirty="0"/>
              <a:t>,</a:t>
            </a:r>
            <a:r>
              <a:rPr lang="zh-CN" altLang="zh-CN" dirty="0"/>
              <a:t>推动了技术革新进程。</a:t>
            </a:r>
            <a:endParaRPr lang="zh-CN" alt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三、</a:t>
            </a:r>
            <a:r>
              <a:rPr lang="zh-CN" altLang="zh-CN" b="1" dirty="0">
                <a:sym typeface="+mn-ea"/>
              </a:rPr>
              <a:t>垄断资本主义和</a:t>
            </a:r>
            <a:r>
              <a:rPr lang="zh-CN" altLang="zh-CN" b="1" dirty="0"/>
              <a:t>帝国主义</a:t>
            </a:r>
            <a:endParaRPr lang="zh-CN" altLang="zh-CN" b="1" dirty="0"/>
          </a:p>
          <a:p>
            <a:r>
              <a:rPr lang="en-US" altLang="zh-CN" b="1" dirty="0"/>
              <a:t>1,</a:t>
            </a:r>
            <a:r>
              <a:rPr lang="zh-CN" altLang="zh-CN" b="1" dirty="0"/>
              <a:t>帝国主义的特征</a:t>
            </a:r>
            <a:endParaRPr lang="zh-CN" altLang="zh-CN" dirty="0"/>
          </a:p>
          <a:p>
            <a:r>
              <a:rPr lang="zh-CN" altLang="zh-CN" dirty="0"/>
              <a:t>列宁根据</a:t>
            </a:r>
            <a:r>
              <a:rPr lang="en-US" altLang="zh-CN" dirty="0"/>
              <a:t>19</a:t>
            </a:r>
            <a:r>
              <a:rPr lang="zh-CN" altLang="zh-CN" dirty="0"/>
              <a:t>世纪末</a:t>
            </a:r>
            <a:r>
              <a:rPr lang="en-US" altLang="zh-CN" dirty="0"/>
              <a:t>20</a:t>
            </a:r>
            <a:r>
              <a:rPr lang="zh-CN" altLang="zh-CN" dirty="0"/>
              <a:t>世纪初世界的经济政治情况</a:t>
            </a:r>
            <a:r>
              <a:rPr lang="en-US" altLang="zh-CN" dirty="0"/>
              <a:t>,</a:t>
            </a:r>
            <a:r>
              <a:rPr lang="zh-CN" altLang="zh-CN" dirty="0"/>
              <a:t>从资本主义经渐运行规律出发</a:t>
            </a:r>
            <a:r>
              <a:rPr lang="en-US" altLang="zh-CN" dirty="0"/>
              <a:t>,</a:t>
            </a:r>
            <a:r>
              <a:rPr lang="zh-CN" altLang="zh-CN" dirty="0"/>
              <a:t>阐明了垄断资本主义的基本特征和实质</a:t>
            </a:r>
            <a:r>
              <a:rPr lang="en-US" altLang="zh-CN" dirty="0"/>
              <a:t>,</a:t>
            </a:r>
            <a:r>
              <a:rPr lang="zh-CN" altLang="zh-CN" dirty="0"/>
              <a:t>即帝国主义就是垄断资本主义</a:t>
            </a:r>
            <a:r>
              <a:rPr lang="en-US" altLang="zh-CN" dirty="0"/>
              <a:t>,</a:t>
            </a:r>
            <a:r>
              <a:rPr lang="zh-CN" altLang="zh-CN" dirty="0"/>
              <a:t>是资本主义的垄断阶段</a:t>
            </a:r>
            <a:r>
              <a:rPr lang="en-US" altLang="zh-CN" dirty="0"/>
              <a:t>,</a:t>
            </a:r>
            <a:r>
              <a:rPr lang="zh-CN" altLang="zh-CN" dirty="0"/>
              <a:t>具有五个方面的特征</a:t>
            </a:r>
            <a:r>
              <a:rPr lang="en-US" altLang="zh-CN" dirty="0"/>
              <a:t>:</a:t>
            </a:r>
            <a:endParaRPr lang="zh-CN" altLang="zh-CN" dirty="0"/>
          </a:p>
          <a:p>
            <a:endParaRPr lang="zh-CN" alt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zh-CN" dirty="0"/>
              <a:t>第一，生产和资本的集中发展到这样高的程度</a:t>
            </a:r>
            <a:r>
              <a:rPr lang="en-US" altLang="zh-CN" dirty="0"/>
              <a:t>,</a:t>
            </a:r>
            <a:r>
              <a:rPr lang="zh-CN" altLang="zh-CN" dirty="0"/>
              <a:t>以致造成了在经济生活中起决定作用的垄断组织</a:t>
            </a:r>
            <a:r>
              <a:rPr lang="en-US" altLang="zh-CN" dirty="0"/>
              <a:t>;</a:t>
            </a:r>
            <a:endParaRPr lang="zh-CN" altLang="zh-CN" dirty="0"/>
          </a:p>
          <a:p>
            <a:r>
              <a:rPr lang="zh-CN" altLang="zh-CN" dirty="0"/>
              <a:t>第二，银行垄断资本和工业垄断资本已经融合起来形成金融资本</a:t>
            </a:r>
            <a:r>
              <a:rPr lang="en-US" altLang="zh-CN" dirty="0"/>
              <a:t>,</a:t>
            </a:r>
            <a:r>
              <a:rPr lang="zh-CN" altLang="zh-CN" dirty="0"/>
              <a:t>并在此基础上形成了金融寡头</a:t>
            </a:r>
            <a:r>
              <a:rPr lang="en-US" altLang="zh-CN" dirty="0"/>
              <a:t>;</a:t>
            </a:r>
            <a:endParaRPr lang="zh-CN" altLang="zh-CN" dirty="0"/>
          </a:p>
          <a:p>
            <a:r>
              <a:rPr lang="zh-CN" altLang="zh-CN" dirty="0"/>
              <a:t>第三，与商品输出不同的资本输出有了特别重要的意义</a:t>
            </a:r>
            <a:r>
              <a:rPr lang="en-US" altLang="zh-CN" dirty="0"/>
              <a:t>;</a:t>
            </a:r>
            <a:endParaRPr lang="zh-CN" altLang="zh-CN" dirty="0"/>
          </a:p>
          <a:p>
            <a:r>
              <a:rPr lang="zh-CN" altLang="zh-CN" dirty="0"/>
              <a:t>第四，瓜分世界的资本家国际垄断同盟已经形成</a:t>
            </a:r>
            <a:r>
              <a:rPr lang="en-US" altLang="zh-CN" dirty="0"/>
              <a:t>;</a:t>
            </a:r>
            <a:endParaRPr lang="zh-CN" altLang="zh-CN" dirty="0"/>
          </a:p>
          <a:p>
            <a:r>
              <a:rPr lang="zh-CN" altLang="zh-CN" dirty="0"/>
              <a:t>第五，资本主义列强已把世界上的领土分割完毕。</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zh-CN" dirty="0"/>
              <a:t>生产关系分为广义与狭义两个层次。狭义的生产关系是指直接生产过程中形成的经济关系</a:t>
            </a:r>
            <a:r>
              <a:rPr lang="en-US" altLang="zh-CN" dirty="0"/>
              <a:t>,</a:t>
            </a:r>
            <a:r>
              <a:rPr lang="zh-CN" altLang="zh-CN" dirty="0"/>
              <a:t>主要是生产资料所有制关系。 广义的生产关系是指再生产过程中的经济关系。人类社会不可能停止自己的消费</a:t>
            </a:r>
            <a:r>
              <a:rPr lang="en-US" altLang="zh-CN" dirty="0"/>
              <a:t>,</a:t>
            </a:r>
            <a:r>
              <a:rPr lang="zh-CN" altLang="zh-CN" dirty="0"/>
              <a:t>因而也不可能停止自己的生产。 连续不断的社会生产就是再生产</a:t>
            </a:r>
            <a:r>
              <a:rPr lang="en-US" altLang="zh-CN" dirty="0"/>
              <a:t>,</a:t>
            </a:r>
            <a:r>
              <a:rPr lang="zh-CN" altLang="zh-CN" dirty="0"/>
              <a:t>它包括生产</a:t>
            </a:r>
            <a:r>
              <a:rPr lang="en-US" altLang="zh-CN" dirty="0"/>
              <a:t>(</a:t>
            </a:r>
            <a:r>
              <a:rPr lang="zh-CN" altLang="zh-CN" dirty="0"/>
              <a:t>直接生产过程</a:t>
            </a:r>
            <a:r>
              <a:rPr lang="en-US" altLang="zh-CN" dirty="0"/>
              <a:t>)</a:t>
            </a:r>
            <a:r>
              <a:rPr lang="zh-CN" altLang="zh-CN" dirty="0"/>
              <a:t>、分配、交换和消费四个相互联系的环节。 在这四个环节上形成的社会经济关系的有机整体</a:t>
            </a:r>
            <a:r>
              <a:rPr lang="en-US" altLang="zh-CN" dirty="0"/>
              <a:t>,</a:t>
            </a:r>
            <a:r>
              <a:rPr lang="zh-CN" altLang="zh-CN" dirty="0"/>
              <a:t>就是广义的生产关系。</a:t>
            </a:r>
            <a:endParaRPr lang="zh-CN" alt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这五个方面是内在联系的</a:t>
            </a:r>
            <a:r>
              <a:rPr lang="en-US" altLang="zh-CN" dirty="0"/>
              <a:t>,</a:t>
            </a:r>
            <a:r>
              <a:rPr lang="zh-CN" altLang="zh-CN" dirty="0"/>
              <a:t>其中垄断是帝国主义的经济基础</a:t>
            </a:r>
            <a:r>
              <a:rPr lang="en-US" altLang="zh-CN" dirty="0"/>
              <a:t>,</a:t>
            </a:r>
            <a:r>
              <a:rPr lang="zh-CN" altLang="zh-CN" dirty="0"/>
              <a:t>金融资本的统治地位是帝国主义的突出特点</a:t>
            </a:r>
            <a:r>
              <a:rPr lang="en-US" altLang="zh-CN" dirty="0"/>
              <a:t>,</a:t>
            </a:r>
            <a:r>
              <a:rPr lang="zh-CN" altLang="zh-CN" dirty="0"/>
              <a:t>资本的输出、国际垄断同盟的形成和列强分割世界是垄断资本向外扩张的必然结果。</a:t>
            </a:r>
            <a:endParaRPr lang="zh-CN" alt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en-US" altLang="zh-CN" b="1" dirty="0"/>
              <a:t>2.</a:t>
            </a:r>
            <a:r>
              <a:rPr lang="zh-CN" altLang="zh-CN" b="1" dirty="0"/>
              <a:t>垄断与金融资本的统治</a:t>
            </a:r>
            <a:endParaRPr lang="zh-CN" altLang="zh-CN" dirty="0"/>
          </a:p>
          <a:p>
            <a:r>
              <a:rPr lang="en-US" altLang="zh-CN" dirty="0"/>
              <a:t>20</a:t>
            </a:r>
            <a:r>
              <a:rPr lang="zh-CN" altLang="zh-CN" dirty="0"/>
              <a:t>世纪初期</a:t>
            </a:r>
            <a:r>
              <a:rPr lang="en-US" altLang="zh-CN" dirty="0"/>
              <a:t>,</a:t>
            </a:r>
            <a:r>
              <a:rPr lang="zh-CN" altLang="zh-CN" dirty="0"/>
              <a:t>各主要资本主义国家生产集中和资本集中已经达到很高程度</a:t>
            </a:r>
            <a:r>
              <a:rPr lang="en-US" altLang="zh-CN" dirty="0"/>
              <a:t>,</a:t>
            </a:r>
            <a:r>
              <a:rPr lang="zh-CN" altLang="zh-CN" dirty="0"/>
              <a:t>工业垄断组织已经成为资本主义市场经济的主体。 </a:t>
            </a:r>
            <a:endParaRPr lang="en-US" altLang="zh-CN" dirty="0"/>
          </a:p>
          <a:p>
            <a:r>
              <a:rPr lang="zh-CN" altLang="zh-CN" dirty="0"/>
              <a:t>工业垄断组织包括</a:t>
            </a:r>
            <a:r>
              <a:rPr lang="en-US" altLang="zh-CN" dirty="0"/>
              <a:t>:</a:t>
            </a:r>
            <a:r>
              <a:rPr lang="zh-CN" altLang="zh-CN" dirty="0"/>
              <a:t>在部门内瓜分市场、通过垄断协议来规定产量份额和销售价格的卡特尔组织</a:t>
            </a:r>
            <a:r>
              <a:rPr lang="en-US" altLang="zh-CN" dirty="0"/>
              <a:t>; </a:t>
            </a:r>
            <a:endParaRPr lang="en-US" altLang="zh-CN" dirty="0"/>
          </a:p>
          <a:p>
            <a:r>
              <a:rPr lang="zh-CN" altLang="zh-CN" dirty="0"/>
              <a:t>联合采购原材料并销售产品的辛迪加组织</a:t>
            </a:r>
            <a:r>
              <a:rPr lang="en-US" altLang="zh-CN" dirty="0"/>
              <a:t>;</a:t>
            </a:r>
            <a:endParaRPr lang="en-US" altLang="zh-CN" dirty="0"/>
          </a:p>
          <a:p>
            <a:r>
              <a:rPr lang="zh-CN" altLang="zh-CN" dirty="0"/>
              <a:t>统一管理各成员企业生产、购销及财务活动以实现整体经营的托拉斯组织</a:t>
            </a:r>
            <a:r>
              <a:rPr lang="en-US" altLang="zh-CN" dirty="0"/>
              <a:t>;</a:t>
            </a:r>
            <a:endParaRPr lang="en-US" altLang="zh-CN" dirty="0"/>
          </a:p>
          <a:p>
            <a:r>
              <a:rPr lang="zh-CN" altLang="zh-CN" dirty="0"/>
              <a:t>以实力雄厚的大公司为核心</a:t>
            </a:r>
            <a:r>
              <a:rPr lang="en-US" altLang="zh-CN" dirty="0"/>
              <a:t>,</a:t>
            </a:r>
            <a:r>
              <a:rPr lang="zh-CN" altLang="zh-CN" dirty="0"/>
              <a:t>由不同部门的企业结成联合集团的康采恩组织。</a:t>
            </a:r>
            <a:endParaRPr lang="zh-CN" altLang="zh-CN" dirty="0"/>
          </a:p>
          <a:p>
            <a:endParaRPr lang="zh-CN" alt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工业和银行业的垄断资本互相渗透</a:t>
            </a:r>
            <a:r>
              <a:rPr lang="en-US" altLang="zh-CN" dirty="0"/>
              <a:t>,</a:t>
            </a:r>
            <a:r>
              <a:rPr lang="zh-CN" altLang="zh-CN" dirty="0"/>
              <a:t>彼此融合或混合生长</a:t>
            </a:r>
            <a:r>
              <a:rPr lang="en-US" altLang="zh-CN" dirty="0"/>
              <a:t>,</a:t>
            </a:r>
            <a:r>
              <a:rPr lang="zh-CN" altLang="zh-CN" dirty="0"/>
              <a:t>形成了垄断阶段上最高形态的垄断资本</a:t>
            </a:r>
            <a:r>
              <a:rPr lang="en-US" altLang="zh-CN" dirty="0"/>
              <a:t>,</a:t>
            </a:r>
            <a:r>
              <a:rPr lang="zh-CN" altLang="zh-CN" dirty="0"/>
              <a:t>即金融资本。</a:t>
            </a:r>
            <a:endParaRPr lang="zh-CN" alt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dirty="0"/>
              <a:t>3.</a:t>
            </a:r>
            <a:r>
              <a:rPr lang="zh-CN" altLang="zh-CN" b="1" dirty="0"/>
              <a:t>垄断资本的全球扩张</a:t>
            </a:r>
            <a:endParaRPr lang="zh-CN" altLang="zh-CN" dirty="0"/>
          </a:p>
          <a:p>
            <a:r>
              <a:rPr lang="zh-CN" altLang="zh-CN" dirty="0"/>
              <a:t>资本的本性是在运动中最大限度地获得利润</a:t>
            </a:r>
            <a:r>
              <a:rPr lang="en-US" altLang="zh-CN" dirty="0"/>
              <a:t>,</a:t>
            </a:r>
            <a:r>
              <a:rPr lang="zh-CN" altLang="zh-CN" dirty="0"/>
              <a:t>资本必然要不断向外扩张。</a:t>
            </a:r>
            <a:endParaRPr lang="en-US" altLang="zh-CN" dirty="0"/>
          </a:p>
          <a:p>
            <a:r>
              <a:rPr lang="zh-CN" altLang="zh-CN" dirty="0"/>
              <a:t>自由竞争阶段资本主义的对外经济关系主要表现为商品输出</a:t>
            </a:r>
            <a:r>
              <a:rPr lang="en-US" altLang="zh-CN" dirty="0"/>
              <a:t>,</a:t>
            </a:r>
            <a:r>
              <a:rPr lang="zh-CN" altLang="zh-CN" dirty="0"/>
              <a:t>而垄断阶段这种对外经济关系则主要表现为资本输出</a:t>
            </a:r>
            <a:r>
              <a:rPr lang="zh-CN" altLang="en-US" dirty="0"/>
              <a:t>。</a:t>
            </a:r>
            <a:endParaRPr lang="zh-CN" alt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dirty="0"/>
              <a:t>4.</a:t>
            </a:r>
            <a:r>
              <a:rPr lang="zh-CN" altLang="zh-CN" b="1" dirty="0"/>
              <a:t>垄断资本主义的新特点</a:t>
            </a:r>
            <a:endParaRPr lang="zh-CN" altLang="zh-CN" dirty="0"/>
          </a:p>
          <a:p>
            <a:r>
              <a:rPr lang="zh-CN" altLang="zh-CN" dirty="0"/>
              <a:t>第二次世界大战后</a:t>
            </a:r>
            <a:r>
              <a:rPr lang="en-US" altLang="zh-CN" dirty="0"/>
              <a:t>,</a:t>
            </a:r>
            <a:r>
              <a:rPr lang="zh-CN" altLang="zh-CN" dirty="0"/>
              <a:t>随着科技革命的出现和经济全球化的发展</a:t>
            </a:r>
            <a:r>
              <a:rPr lang="en-US" altLang="zh-CN" dirty="0"/>
              <a:t>,</a:t>
            </a:r>
            <a:r>
              <a:rPr lang="zh-CN" altLang="zh-CN" dirty="0"/>
              <a:t>垄断资本主义呈现出一些新特点</a:t>
            </a:r>
            <a:r>
              <a:rPr lang="en-US" altLang="zh-CN" dirty="0"/>
              <a:t>,</a:t>
            </a:r>
            <a:r>
              <a:rPr lang="zh-CN" altLang="zh-CN" dirty="0"/>
              <a:t>主要表现为以下方面</a:t>
            </a:r>
            <a:r>
              <a:rPr lang="en-US" altLang="zh-CN" dirty="0"/>
              <a:t>:</a:t>
            </a:r>
            <a:endParaRPr lang="en-US" altLang="zh-CN" dirty="0"/>
          </a:p>
          <a:p>
            <a:r>
              <a:rPr lang="zh-CN" altLang="zh-CN" dirty="0"/>
              <a:t>第一</a:t>
            </a:r>
            <a:r>
              <a:rPr lang="en-US" altLang="zh-CN" dirty="0"/>
              <a:t>,</a:t>
            </a:r>
            <a:r>
              <a:rPr lang="zh-CN" altLang="zh-CN" dirty="0"/>
              <a:t>生产和资本的集中度进一步加强</a:t>
            </a:r>
            <a:r>
              <a:rPr lang="en-US" altLang="zh-CN" dirty="0"/>
              <a:t>,</a:t>
            </a:r>
            <a:r>
              <a:rPr lang="zh-CN" altLang="zh-CN" dirty="0"/>
              <a:t>兼并、收购、联合、重组成为垄断资本扩张势力的基本途径</a:t>
            </a:r>
            <a:r>
              <a:rPr lang="en-US" altLang="zh-CN" dirty="0"/>
              <a:t>,</a:t>
            </a:r>
            <a:r>
              <a:rPr lang="zh-CN" altLang="zh-CN" dirty="0"/>
              <a:t>巨型垄断企业不断出现。</a:t>
            </a:r>
            <a:endParaRPr lang="zh-CN" alt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第二</a:t>
            </a:r>
            <a:r>
              <a:rPr lang="en-US" altLang="zh-CN" dirty="0"/>
              <a:t>,</a:t>
            </a:r>
            <a:r>
              <a:rPr lang="zh-CN" altLang="zh-CN" dirty="0"/>
              <a:t>金融资本的统治地位进一步加强了。</a:t>
            </a:r>
            <a:endParaRPr lang="en-US" altLang="zh-CN" dirty="0"/>
          </a:p>
          <a:p>
            <a:r>
              <a:rPr lang="zh-CN" altLang="zh-CN" dirty="0"/>
              <a:t>第三，随着金融资本的巨大增长对外输出资本的规模迅速增大</a:t>
            </a:r>
            <a:r>
              <a:rPr lang="en-US" altLang="zh-CN" dirty="0"/>
              <a:t>,</a:t>
            </a:r>
            <a:r>
              <a:rPr lang="zh-CN" altLang="zh-CN" dirty="0"/>
              <a:t>其中发达国家之间的资本输出增长迅速。</a:t>
            </a:r>
            <a:endParaRPr lang="en-US" altLang="zh-CN" dirty="0"/>
          </a:p>
          <a:p>
            <a:r>
              <a:rPr lang="zh-CN" altLang="zh-CN" dirty="0"/>
              <a:t>第四</a:t>
            </a:r>
            <a:r>
              <a:rPr lang="en-US" altLang="zh-CN" dirty="0"/>
              <a:t>,</a:t>
            </a:r>
            <a:r>
              <a:rPr lang="zh-CN" altLang="zh-CN" dirty="0"/>
              <a:t>国际垄断同盟得到了发展。</a:t>
            </a:r>
            <a:endParaRPr lang="en-US" altLang="zh-CN" dirty="0"/>
          </a:p>
          <a:p>
            <a:r>
              <a:rPr lang="zh-CN" altLang="zh-CN" dirty="0"/>
              <a:t>第五</a:t>
            </a:r>
            <a:r>
              <a:rPr lang="en-US" altLang="zh-CN" dirty="0"/>
              <a:t>,</a:t>
            </a:r>
            <a:r>
              <a:rPr lang="zh-CN" altLang="zh-CN" dirty="0"/>
              <a:t>采用新的方法继续对发展中国家进行控制和掠夺。</a:t>
            </a:r>
            <a:endParaRPr lang="zh-CN" alt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b="1" dirty="0"/>
              <a:t>四、国家垄断资本主义及其新发展</a:t>
            </a:r>
            <a:endParaRPr lang="zh-CN" altLang="zh-CN" dirty="0"/>
          </a:p>
          <a:p>
            <a:r>
              <a:rPr lang="zh-CN" altLang="zh-CN" dirty="0"/>
              <a:t>直到</a:t>
            </a:r>
            <a:r>
              <a:rPr lang="en-US" altLang="zh-CN" dirty="0"/>
              <a:t>20</a:t>
            </a:r>
            <a:r>
              <a:rPr lang="zh-CN" altLang="zh-CN" dirty="0"/>
              <a:t>世纪三四十年代以前</a:t>
            </a:r>
            <a:r>
              <a:rPr lang="en-US" altLang="zh-CN" dirty="0"/>
              <a:t>,</a:t>
            </a:r>
            <a:r>
              <a:rPr lang="zh-CN" altLang="zh-CN" dirty="0"/>
              <a:t>政府在资本主义社会中都是作为社会的</a:t>
            </a:r>
            <a:r>
              <a:rPr lang="en-US" altLang="zh-CN" dirty="0"/>
              <a:t>“</a:t>
            </a:r>
            <a:r>
              <a:rPr lang="zh-CN" altLang="zh-CN" dirty="0"/>
              <a:t>守夜人</a:t>
            </a:r>
            <a:r>
              <a:rPr lang="en-US" altLang="zh-CN" dirty="0"/>
              <a:t>”</a:t>
            </a:r>
            <a:r>
              <a:rPr lang="zh-CN" altLang="zh-CN" dirty="0"/>
              <a:t>和市场经济的</a:t>
            </a:r>
            <a:r>
              <a:rPr lang="en-US" altLang="zh-CN" dirty="0"/>
              <a:t>“</a:t>
            </a:r>
            <a:r>
              <a:rPr lang="zh-CN" altLang="zh-CN" dirty="0"/>
              <a:t>局外人</a:t>
            </a:r>
            <a:r>
              <a:rPr lang="en-US" altLang="zh-CN" dirty="0"/>
              <a:t>”</a:t>
            </a:r>
            <a:r>
              <a:rPr lang="zh-CN" altLang="zh-CN" dirty="0"/>
              <a:t>出现的</a:t>
            </a:r>
            <a:r>
              <a:rPr lang="en-US" altLang="zh-CN" dirty="0"/>
              <a:t>,</a:t>
            </a:r>
            <a:r>
              <a:rPr lang="zh-CN" altLang="zh-CN" dirty="0"/>
              <a:t>除保护社会安全的基本职能外</a:t>
            </a:r>
            <a:r>
              <a:rPr lang="en-US" altLang="zh-CN" dirty="0"/>
              <a:t>,</a:t>
            </a:r>
            <a:r>
              <a:rPr lang="zh-CN" altLang="zh-CN" dirty="0"/>
              <a:t>一般不干预经济活动</a:t>
            </a:r>
            <a:r>
              <a:rPr lang="en-US" altLang="zh-CN" dirty="0"/>
              <a:t>,</a:t>
            </a:r>
            <a:r>
              <a:rPr lang="zh-CN" altLang="zh-CN" dirty="0"/>
              <a:t>而任由市场自发调节</a:t>
            </a:r>
            <a:r>
              <a:rPr lang="en-US" altLang="zh-CN" dirty="0"/>
              <a:t>,</a:t>
            </a:r>
            <a:r>
              <a:rPr lang="zh-CN" altLang="zh-CN" dirty="0"/>
              <a:t>奉行自由放任主义。</a:t>
            </a:r>
            <a:endParaRPr lang="en-US" altLang="zh-CN" dirty="0"/>
          </a:p>
          <a:p>
            <a:r>
              <a:rPr lang="en-US" altLang="zh-CN" dirty="0"/>
              <a:t>1929-1933</a:t>
            </a:r>
            <a:r>
              <a:rPr lang="zh-CN" altLang="zh-CN" dirty="0"/>
              <a:t>年席卷世界的资本主义经济大危机沉重打市了资本主义的经济</a:t>
            </a:r>
            <a:r>
              <a:rPr lang="en-US" altLang="zh-CN" dirty="0"/>
              <a:t>,</a:t>
            </a:r>
            <a:r>
              <a:rPr lang="zh-CN" altLang="zh-CN" dirty="0"/>
              <a:t>对人民的生活造成了极大的危害。严重的经济危机使人们认识到</a:t>
            </a:r>
            <a:r>
              <a:rPr lang="en-US" altLang="zh-CN" dirty="0"/>
              <a:t>,</a:t>
            </a:r>
            <a:r>
              <a:rPr lang="zh-CN" altLang="zh-CN" dirty="0"/>
              <a:t>自由放任的政策已经不能完全适应经济发展的要求，国家对经济的干预应运而生。</a:t>
            </a:r>
            <a:endParaRPr lang="zh-CN" alt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国家垄断资本主义就是资本主义国家和私人垄断资本相结合而形成的一种垄断资本主义。由一般垄断资本主义向国家垄断资本主义发展是资本主义基本矛盾发展的必然结果</a:t>
            </a:r>
            <a:r>
              <a:rPr lang="en-US" altLang="zh-CN" dirty="0"/>
              <a:t>,</a:t>
            </a:r>
            <a:r>
              <a:rPr lang="zh-CN" altLang="zh-CN" dirty="0"/>
              <a:t>其原因主要有</a:t>
            </a:r>
            <a:r>
              <a:rPr lang="en-US" altLang="zh-CN" dirty="0"/>
              <a:t>:</a:t>
            </a:r>
            <a:endParaRPr lang="en-US" altLang="zh-CN" dirty="0"/>
          </a:p>
          <a:p>
            <a:r>
              <a:rPr lang="zh-CN" altLang="zh-CN" dirty="0"/>
              <a:t>第一</a:t>
            </a:r>
            <a:r>
              <a:rPr lang="en-US" altLang="zh-CN" dirty="0"/>
              <a:t>,</a:t>
            </a:r>
            <a:r>
              <a:rPr lang="zh-CN" altLang="zh-CN" dirty="0"/>
              <a:t>私人垄断资本无法满足大规模生产需要的巨额投资。</a:t>
            </a:r>
            <a:endParaRPr lang="en-US" altLang="zh-CN" dirty="0"/>
          </a:p>
          <a:p>
            <a:r>
              <a:rPr lang="zh-CN" altLang="zh-CN" dirty="0"/>
              <a:t>第二</a:t>
            </a:r>
            <a:r>
              <a:rPr lang="en-US" altLang="zh-CN" dirty="0"/>
              <a:t>,</a:t>
            </a:r>
            <a:r>
              <a:rPr lang="zh-CN" altLang="zh-CN" dirty="0"/>
              <a:t>私人垄断资本不愿投资大规模公共设施的建设。</a:t>
            </a:r>
            <a:endParaRPr lang="en-US" altLang="zh-CN" dirty="0"/>
          </a:p>
          <a:p>
            <a:endParaRPr lang="zh-CN" alt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第三</a:t>
            </a:r>
            <a:r>
              <a:rPr lang="en-US" altLang="zh-CN" dirty="0"/>
              <a:t>,</a:t>
            </a:r>
            <a:r>
              <a:rPr lang="zh-CN" altLang="zh-CN" dirty="0"/>
              <a:t>私人垄断资本不愿涉足重大的科学研究和技术开发。</a:t>
            </a:r>
            <a:endParaRPr lang="en-US" altLang="zh-CN" dirty="0"/>
          </a:p>
          <a:p>
            <a:r>
              <a:rPr lang="zh-CN" altLang="zh-CN" dirty="0"/>
              <a:t>第四</a:t>
            </a:r>
            <a:r>
              <a:rPr lang="en-US" altLang="zh-CN" dirty="0"/>
              <a:t>,</a:t>
            </a:r>
            <a:r>
              <a:rPr lang="zh-CN" altLang="zh-CN" dirty="0"/>
              <a:t>私人垄断资本难以解决社会总产品的实现问题。</a:t>
            </a:r>
            <a:endParaRPr lang="en-US" altLang="zh-CN" dirty="0"/>
          </a:p>
          <a:p>
            <a:r>
              <a:rPr lang="zh-CN" altLang="zh-CN" dirty="0"/>
              <a:t>第五</a:t>
            </a:r>
            <a:r>
              <a:rPr lang="en-US" altLang="zh-CN" dirty="0"/>
              <a:t>,</a:t>
            </a:r>
            <a:r>
              <a:rPr lang="zh-CN" altLang="zh-CN" dirty="0"/>
              <a:t>私人垄断资本无力调节社会财富的两极分化。</a:t>
            </a:r>
            <a:endParaRPr lang="zh-CN" alt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zh-CN" dirty="0"/>
              <a:t>根据国家和私人垄断资本结合的不同情况</a:t>
            </a:r>
            <a:r>
              <a:rPr lang="en-US" altLang="zh-CN" dirty="0"/>
              <a:t>,</a:t>
            </a:r>
            <a:r>
              <a:rPr lang="zh-CN" altLang="zh-CN" dirty="0"/>
              <a:t>国家垄断资本主义形成了各种形式</a:t>
            </a:r>
            <a:r>
              <a:rPr lang="en-US" altLang="zh-CN" dirty="0"/>
              <a:t>:</a:t>
            </a:r>
            <a:endParaRPr lang="zh-CN" altLang="zh-CN" dirty="0"/>
          </a:p>
          <a:p>
            <a:r>
              <a:rPr lang="zh-CN" altLang="zh-CN" dirty="0"/>
              <a:t>第一</a:t>
            </a:r>
            <a:r>
              <a:rPr lang="en-US" altLang="zh-CN" dirty="0"/>
              <a:t>,</a:t>
            </a:r>
            <a:r>
              <a:rPr lang="zh-CN" altLang="zh-CN" dirty="0"/>
              <a:t>实施国家调节</a:t>
            </a:r>
            <a:r>
              <a:rPr lang="en-US" altLang="zh-CN" dirty="0"/>
              <a:t>,</a:t>
            </a:r>
            <a:r>
              <a:rPr lang="zh-CN" altLang="zh-CN" dirty="0"/>
              <a:t>即作为总资本家的国家通过财政</a:t>
            </a:r>
            <a:r>
              <a:rPr lang="en-US" altLang="zh-CN" dirty="0"/>
              <a:t>,</a:t>
            </a:r>
            <a:r>
              <a:rPr lang="zh-CN" altLang="zh-CN" dirty="0"/>
              <a:t>金融和法律等手段对资本主义经济的运行过程进行调节</a:t>
            </a:r>
            <a:r>
              <a:rPr lang="en-US" altLang="zh-CN" dirty="0"/>
              <a:t>,</a:t>
            </a:r>
            <a:r>
              <a:rPr lang="zh-CN" altLang="zh-CN" dirty="0"/>
              <a:t>为资本主义经济的发展创造有利的宏观条件。</a:t>
            </a:r>
            <a:endParaRPr lang="zh-CN" altLang="zh-CN" dirty="0"/>
          </a:p>
          <a:p>
            <a:r>
              <a:rPr lang="zh-CN" altLang="zh-CN" dirty="0"/>
              <a:t>第二</a:t>
            </a:r>
            <a:r>
              <a:rPr lang="en-US" altLang="zh-CN" dirty="0"/>
              <a:t>,</a:t>
            </a:r>
            <a:r>
              <a:rPr lang="zh-CN" altLang="zh-CN" dirty="0"/>
              <a:t>创办合营企业</a:t>
            </a:r>
            <a:r>
              <a:rPr lang="en-US" altLang="zh-CN" dirty="0"/>
              <a:t>,</a:t>
            </a:r>
            <a:r>
              <a:rPr lang="zh-CN" altLang="zh-CN" dirty="0"/>
              <a:t>即国家资本与私人垄断资本家联合投资创办企业</a:t>
            </a:r>
            <a:r>
              <a:rPr lang="en-US" altLang="zh-CN" dirty="0"/>
              <a:t>,</a:t>
            </a:r>
            <a:r>
              <a:rPr lang="zh-CN" altLang="zh-CN" dirty="0"/>
              <a:t>或相互购买对方企业的股票。</a:t>
            </a:r>
            <a:endParaRPr lang="zh-CN" altLang="zh-CN" dirty="0"/>
          </a:p>
          <a:p>
            <a:r>
              <a:rPr lang="zh-CN" altLang="zh-CN" dirty="0"/>
              <a:t>第三</a:t>
            </a:r>
            <a:r>
              <a:rPr lang="en-US" altLang="zh-CN" dirty="0"/>
              <a:t>,</a:t>
            </a:r>
            <a:r>
              <a:rPr lang="zh-CN" altLang="zh-CN" dirty="0"/>
              <a:t>建立国有企业</a:t>
            </a:r>
            <a:r>
              <a:rPr lang="en-US" altLang="zh-CN" dirty="0"/>
              <a:t>,</a:t>
            </a:r>
            <a:r>
              <a:rPr lang="zh-CN" altLang="zh-CN" dirty="0"/>
              <a:t>即国家作为资本家的总代表成为企业的所有者</a:t>
            </a:r>
            <a:r>
              <a:rPr lang="en-US" altLang="zh-CN" dirty="0"/>
              <a:t>,</a:t>
            </a:r>
            <a:r>
              <a:rPr lang="zh-CN" altLang="zh-CN" dirty="0"/>
              <a:t>国家资本和垄断资本融合为一体。</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dirty="0"/>
              <a:t>1</a:t>
            </a:r>
            <a:r>
              <a:rPr lang="zh-CN" altLang="zh-CN" dirty="0"/>
              <a:t>、生产和消费</a:t>
            </a:r>
            <a:endParaRPr lang="zh-CN" altLang="zh-CN" dirty="0"/>
          </a:p>
          <a:p>
            <a:pPr marL="0" indent="0">
              <a:buNone/>
            </a:pPr>
            <a:r>
              <a:rPr lang="en-US" altLang="zh-CN" dirty="0"/>
              <a:t>2</a:t>
            </a:r>
            <a:r>
              <a:rPr lang="zh-CN" altLang="zh-CN" dirty="0"/>
              <a:t>、生产和分配</a:t>
            </a:r>
            <a:endParaRPr lang="en-US" altLang="zh-CN" dirty="0"/>
          </a:p>
          <a:p>
            <a:pPr marL="0" indent="0">
              <a:buNone/>
            </a:pPr>
            <a:r>
              <a:rPr lang="en-US" altLang="zh-CN" dirty="0"/>
              <a:t>3</a:t>
            </a:r>
            <a:r>
              <a:rPr lang="zh-CN" altLang="zh-CN" dirty="0"/>
              <a:t>、生产和交换</a:t>
            </a:r>
            <a:endParaRPr lang="zh-CN" altLang="zh-CN" dirty="0"/>
          </a:p>
          <a:p>
            <a:endParaRPr lang="zh-CN" alt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b="1" dirty="0"/>
              <a:t>思考题</a:t>
            </a:r>
            <a:r>
              <a:rPr lang="en-US" altLang="zh-CN" b="1" dirty="0"/>
              <a:t>:</a:t>
            </a:r>
            <a:endParaRPr lang="zh-CN" altLang="zh-CN" dirty="0"/>
          </a:p>
          <a:p>
            <a:r>
              <a:rPr lang="en-US" altLang="zh-CN" dirty="0"/>
              <a:t>1.</a:t>
            </a:r>
            <a:r>
              <a:rPr lang="zh-CN" altLang="zh-CN" dirty="0"/>
              <a:t>解释下列概念</a:t>
            </a:r>
            <a:r>
              <a:rPr lang="en-US" altLang="zh-CN" dirty="0"/>
              <a:t>:</a:t>
            </a:r>
            <a:r>
              <a:rPr lang="zh-CN" altLang="zh-CN" dirty="0"/>
              <a:t>垄断、国家垄断资本主义。</a:t>
            </a:r>
            <a:endParaRPr lang="zh-CN" altLang="zh-CN" dirty="0"/>
          </a:p>
          <a:p>
            <a:r>
              <a:rPr lang="en-US" altLang="zh-CN" dirty="0"/>
              <a:t>2.</a:t>
            </a:r>
            <a:r>
              <a:rPr lang="zh-CN" altLang="zh-CN" dirty="0"/>
              <a:t>简述资本原始积累的过程及其实质。</a:t>
            </a:r>
            <a:endParaRPr lang="zh-CN" altLang="zh-CN" dirty="0"/>
          </a:p>
          <a:p>
            <a:r>
              <a:rPr lang="en-US" altLang="zh-CN" dirty="0"/>
              <a:t>3.</a:t>
            </a:r>
            <a:r>
              <a:rPr lang="zh-CN" altLang="zh-CN" dirty="0"/>
              <a:t>资本主义所有制的本质特征是什么</a:t>
            </a:r>
            <a:r>
              <a:rPr lang="en-US" altLang="zh-CN" dirty="0"/>
              <a:t>?</a:t>
            </a:r>
            <a:endParaRPr lang="zh-CN" altLang="zh-CN" dirty="0"/>
          </a:p>
          <a:p>
            <a:r>
              <a:rPr lang="en-US" altLang="zh-CN" dirty="0"/>
              <a:t>4.</a:t>
            </a:r>
            <a:r>
              <a:rPr lang="zh-CN" altLang="zh-CN" dirty="0"/>
              <a:t>简述私人股份所有制的特点及其历史作用。</a:t>
            </a:r>
            <a:endParaRPr lang="zh-CN" altLang="zh-CN" dirty="0"/>
          </a:p>
          <a:p>
            <a:r>
              <a:rPr lang="en-US" altLang="zh-CN" dirty="0"/>
              <a:t>5.</a:t>
            </a:r>
            <a:r>
              <a:rPr lang="zh-CN" altLang="zh-CN" dirty="0"/>
              <a:t>简述法人股份所有制为成为资本主义占主导地位的所有制形式的原因。</a:t>
            </a:r>
            <a:endParaRPr lang="zh-CN" altLang="zh-CN" dirty="0"/>
          </a:p>
          <a:p>
            <a:r>
              <a:rPr lang="en-US" altLang="zh-CN" dirty="0"/>
              <a:t>6.</a:t>
            </a:r>
            <a:r>
              <a:rPr lang="zh-CN" altLang="zh-CN" dirty="0"/>
              <a:t>简述垄断对资本主义经济的影响。</a:t>
            </a:r>
            <a:endParaRPr lang="zh-CN" altLang="zh-CN" dirty="0"/>
          </a:p>
          <a:p>
            <a:r>
              <a:rPr lang="en-US" altLang="zh-CN" dirty="0"/>
              <a:t>7.</a:t>
            </a:r>
            <a:r>
              <a:rPr lang="zh-CN" altLang="zh-CN" dirty="0"/>
              <a:t>为什么说国家垄断资本主义的出现是资本主义基本矛盾发展的必然结果</a:t>
            </a:r>
            <a:r>
              <a:rPr lang="en-US" altLang="zh-CN" dirty="0"/>
              <a:t>?</a:t>
            </a:r>
            <a:endParaRPr lang="zh-CN" altLang="zh-CN" dirty="0"/>
          </a:p>
          <a:p>
            <a:endParaRPr lang="zh-CN" alt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第五章</a:t>
            </a:r>
            <a:r>
              <a:rPr lang="en-US" altLang="zh-CN" b="1" dirty="0"/>
              <a:t>  </a:t>
            </a:r>
            <a:r>
              <a:rPr lang="zh-CN" altLang="zh-CN" b="1" dirty="0"/>
              <a:t> 资本主义生产</a:t>
            </a:r>
            <a:endParaRPr lang="zh-CN" altLang="zh-CN" dirty="0"/>
          </a:p>
        </p:txBody>
      </p:sp>
      <p:sp>
        <p:nvSpPr>
          <p:cNvPr id="3" name="内容占位符 2"/>
          <p:cNvSpPr>
            <a:spLocks noGrp="1"/>
          </p:cNvSpPr>
          <p:nvPr>
            <p:ph idx="1"/>
          </p:nvPr>
        </p:nvSpPr>
        <p:spPr/>
        <p:txBody>
          <a:bodyPr/>
          <a:lstStyle/>
          <a:p>
            <a:r>
              <a:rPr lang="zh-CN" altLang="zh-CN" dirty="0"/>
              <a:t>剩余价值理论是马克思主义政治经济学的基石</a:t>
            </a:r>
            <a:r>
              <a:rPr lang="en-US" altLang="zh-CN" dirty="0"/>
              <a:t>,</a:t>
            </a:r>
            <a:r>
              <a:rPr lang="zh-CN" altLang="zh-CN" dirty="0"/>
              <a:t>剩余价值规律是资杰主义的绝对规律</a:t>
            </a:r>
            <a:r>
              <a:rPr lang="en-US" altLang="zh-CN" dirty="0"/>
              <a:t>,</a:t>
            </a:r>
            <a:r>
              <a:rPr lang="zh-CN" altLang="zh-CN" dirty="0"/>
              <a:t>劳动力成为商品是货币转化为资本的前提</a:t>
            </a:r>
            <a:r>
              <a:rPr lang="en-US" altLang="zh-CN" dirty="0"/>
              <a:t>,</a:t>
            </a:r>
            <a:r>
              <a:rPr lang="zh-CN" altLang="zh-CN" dirty="0"/>
              <a:t>工资的本质是劳动力价值或价格。资本主义是劳动过程和剩余价值生产过程的统一</a:t>
            </a:r>
            <a:r>
              <a:rPr lang="en-US" altLang="zh-CN" dirty="0"/>
              <a:t>,</a:t>
            </a:r>
            <a:r>
              <a:rPr lang="zh-CN" altLang="zh-CN" dirty="0"/>
              <a:t>其目的是最大限度地追求剩余价值。 随着资本主义的发展</a:t>
            </a:r>
            <a:r>
              <a:rPr lang="en-US" altLang="zh-CN" dirty="0"/>
              <a:t>,</a:t>
            </a:r>
            <a:r>
              <a:rPr lang="zh-CN" altLang="zh-CN" dirty="0"/>
              <a:t>工资形式和劳资关系不断发生变化</a:t>
            </a:r>
            <a:r>
              <a:rPr lang="en-US" altLang="zh-CN" dirty="0"/>
              <a:t>,</a:t>
            </a:r>
            <a:r>
              <a:rPr lang="zh-CN" altLang="zh-CN" dirty="0"/>
              <a:t>但没有改变资本主义雇佣劳动关系的本质。</a:t>
            </a:r>
            <a:endParaRPr lang="zh-CN" altLang="zh-CN" dirty="0"/>
          </a:p>
          <a:p>
            <a:endParaRPr lang="zh-CN" alt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b="1" dirty="0"/>
            </a:br>
            <a:r>
              <a:rPr lang="zh-CN" altLang="zh-CN" b="1" dirty="0"/>
              <a:t>第一节</a:t>
            </a:r>
            <a:r>
              <a:rPr lang="en-US" altLang="zh-CN" b="1" dirty="0"/>
              <a:t>   </a:t>
            </a:r>
            <a:r>
              <a:rPr lang="zh-CN" altLang="zh-CN" b="1" dirty="0"/>
              <a:t> 货币转化为资本</a:t>
            </a:r>
            <a:br>
              <a:rPr lang="zh-CN" altLang="zh-CN" dirty="0"/>
            </a:br>
            <a:endParaRPr lang="zh-CN" altLang="en-US" dirty="0"/>
          </a:p>
        </p:txBody>
      </p:sp>
      <p:sp>
        <p:nvSpPr>
          <p:cNvPr id="3" name="内容占位符 2"/>
          <p:cNvSpPr>
            <a:spLocks noGrp="1"/>
          </p:cNvSpPr>
          <p:nvPr>
            <p:ph idx="1"/>
          </p:nvPr>
        </p:nvSpPr>
        <p:spPr/>
        <p:txBody>
          <a:bodyPr/>
          <a:lstStyle/>
          <a:p>
            <a:r>
              <a:rPr lang="zh-CN" altLang="zh-CN" b="1" dirty="0"/>
              <a:t>一、资本总公式及其矛盾</a:t>
            </a:r>
            <a:endParaRPr lang="zh-CN" altLang="zh-CN" dirty="0"/>
          </a:p>
          <a:p>
            <a:r>
              <a:rPr lang="zh-CN" altLang="zh-CN" dirty="0"/>
              <a:t>商品交换的发展导致了货市的出现</a:t>
            </a:r>
            <a:r>
              <a:rPr lang="en-US" altLang="zh-CN" dirty="0"/>
              <a:t>,</a:t>
            </a:r>
            <a:r>
              <a:rPr lang="zh-CN" altLang="zh-CN" dirty="0"/>
              <a:t>而货币在一定条件下则转变成为资本</a:t>
            </a:r>
            <a:r>
              <a:rPr lang="en-US" altLang="zh-CN" dirty="0"/>
              <a:t>,</a:t>
            </a:r>
            <a:r>
              <a:rPr lang="zh-CN" altLang="zh-CN" dirty="0"/>
              <a:t>无论在历史上还是在现实生活中</a:t>
            </a:r>
            <a:r>
              <a:rPr lang="en-US" altLang="zh-CN" dirty="0"/>
              <a:t>,</a:t>
            </a:r>
            <a:r>
              <a:rPr lang="zh-CN" altLang="zh-CN" dirty="0"/>
              <a:t>货币都是资本的最初表现形式但是</a:t>
            </a:r>
            <a:r>
              <a:rPr lang="en-US" altLang="zh-CN" dirty="0"/>
              <a:t>,</a:t>
            </a:r>
            <a:r>
              <a:rPr lang="zh-CN" altLang="zh-CN" dirty="0"/>
              <a:t>货币本身并不就是资本</a:t>
            </a:r>
            <a:r>
              <a:rPr lang="en-US" altLang="zh-CN" dirty="0"/>
              <a:t>,</a:t>
            </a:r>
            <a:r>
              <a:rPr lang="zh-CN" altLang="zh-CN" dirty="0"/>
              <a:t>作为资本的货币与作为商品流通媒介的货币是有区别的。</a:t>
            </a:r>
            <a:endParaRPr lang="zh-CN" alt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简单商品流通的公式是</a:t>
            </a:r>
            <a:r>
              <a:rPr lang="en-US" altLang="zh-CN" dirty="0"/>
              <a:t>:</a:t>
            </a:r>
            <a:r>
              <a:rPr lang="zh-CN" altLang="zh-CN" dirty="0"/>
              <a:t>商品一货币一商品</a:t>
            </a:r>
            <a:r>
              <a:rPr lang="en-US" altLang="zh-CN" dirty="0"/>
              <a:t>(W-G-W).</a:t>
            </a:r>
            <a:r>
              <a:rPr lang="zh-CN" altLang="zh-CN" dirty="0"/>
              <a:t>商品生产者先是出卖自己的商品</a:t>
            </a:r>
            <a:r>
              <a:rPr lang="en-US" altLang="zh-CN" dirty="0"/>
              <a:t>,</a:t>
            </a:r>
            <a:r>
              <a:rPr lang="zh-CN" altLang="zh-CN" dirty="0"/>
              <a:t>取得货币</a:t>
            </a:r>
            <a:r>
              <a:rPr lang="en-US" altLang="zh-CN" dirty="0"/>
              <a:t>,</a:t>
            </a:r>
            <a:r>
              <a:rPr lang="zh-CN" altLang="zh-CN" dirty="0"/>
              <a:t>然后再以货币买进自己所需的商品。在这个公式中</a:t>
            </a:r>
            <a:r>
              <a:rPr lang="en-US" altLang="zh-CN" dirty="0"/>
              <a:t>,</a:t>
            </a:r>
            <a:r>
              <a:rPr lang="zh-CN" altLang="zh-CN" dirty="0"/>
              <a:t>货币是单纯作为流通媒介存在的。</a:t>
            </a:r>
            <a:endParaRPr lang="en-US" altLang="zh-CN" dirty="0"/>
          </a:p>
          <a:p>
            <a:r>
              <a:rPr lang="zh-CN" altLang="zh-CN" dirty="0"/>
              <a:t>资本流通的公式是</a:t>
            </a:r>
            <a:r>
              <a:rPr lang="en-US" altLang="zh-CN" dirty="0"/>
              <a:t>:</a:t>
            </a:r>
            <a:r>
              <a:rPr lang="zh-CN" altLang="zh-CN" dirty="0"/>
              <a:t>货币一商品一货币</a:t>
            </a:r>
            <a:r>
              <a:rPr lang="en-US" altLang="zh-CN" dirty="0"/>
              <a:t>(G-W-G')</a:t>
            </a:r>
            <a:r>
              <a:rPr lang="zh-CN" altLang="zh-CN" dirty="0"/>
              <a:t>。资本家用货币买进商品</a:t>
            </a:r>
            <a:r>
              <a:rPr lang="en-US" altLang="zh-CN" dirty="0"/>
              <a:t>,</a:t>
            </a:r>
            <a:r>
              <a:rPr lang="zh-CN" altLang="zh-CN" dirty="0"/>
              <a:t>然后再把商品卖出去</a:t>
            </a:r>
            <a:r>
              <a:rPr lang="en-US" altLang="zh-CN" dirty="0"/>
              <a:t>,</a:t>
            </a:r>
            <a:r>
              <a:rPr lang="zh-CN" altLang="zh-CN" dirty="0"/>
              <a:t>重新取得货币。</a:t>
            </a:r>
            <a:endParaRPr lang="zh-CN" altLang="zh-CN" dirty="0"/>
          </a:p>
          <a:p>
            <a:endParaRPr lang="zh-CN" alt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这两种流通形式的区别是明显的。商品流通是为买而卖</a:t>
            </a:r>
            <a:r>
              <a:rPr lang="en-US" altLang="zh-CN" dirty="0"/>
              <a:t>,</a:t>
            </a:r>
            <a:r>
              <a:rPr lang="zh-CN" altLang="zh-CN" dirty="0"/>
              <a:t>目的是消费</a:t>
            </a:r>
            <a:r>
              <a:rPr lang="en-US" altLang="zh-CN" dirty="0"/>
              <a:t>,</a:t>
            </a:r>
            <a:r>
              <a:rPr lang="zh-CN" altLang="zh-CN" dirty="0"/>
              <a:t>是要得到另一种使用价值。处在简单商品流通公式两端的两种商品在价值量上是相等的。</a:t>
            </a:r>
            <a:endParaRPr lang="en-US" altLang="zh-CN" dirty="0"/>
          </a:p>
          <a:p>
            <a:r>
              <a:rPr lang="zh-CN" altLang="zh-CN" dirty="0"/>
              <a:t>资本流通是为卖而买</a:t>
            </a:r>
            <a:r>
              <a:rPr lang="en-US" altLang="zh-CN" dirty="0"/>
              <a:t>,</a:t>
            </a:r>
            <a:r>
              <a:rPr lang="zh-CN" altLang="zh-CN" dirty="0"/>
              <a:t>目的是要得到增殖了的价值</a:t>
            </a:r>
            <a:r>
              <a:rPr lang="en-US" altLang="zh-CN" dirty="0"/>
              <a:t>,</a:t>
            </a:r>
            <a:r>
              <a:rPr lang="zh-CN" altLang="zh-CN" dirty="0"/>
              <a:t>即资本家先用货币购买商品</a:t>
            </a:r>
            <a:r>
              <a:rPr lang="en-US" altLang="zh-CN" dirty="0"/>
              <a:t>,</a:t>
            </a:r>
            <a:r>
              <a:rPr lang="zh-CN" altLang="zh-CN" dirty="0"/>
              <a:t>再出卖商品换回更多的货币。</a:t>
            </a:r>
            <a:endParaRPr lang="zh-CN" alt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从形式上看</a:t>
            </a:r>
            <a:r>
              <a:rPr lang="en-US" altLang="zh-CN" dirty="0"/>
              <a:t>,</a:t>
            </a:r>
            <a:r>
              <a:rPr lang="zh-CN" altLang="zh-CN" dirty="0"/>
              <a:t>资本总公式是同价值规律相矛盾的。 价值规律要求商品交换按照等价原则进行</a:t>
            </a:r>
            <a:r>
              <a:rPr lang="en-US" altLang="zh-CN" dirty="0"/>
              <a:t>,</a:t>
            </a:r>
            <a:r>
              <a:rPr lang="zh-CN" altLang="zh-CN" dirty="0"/>
              <a:t>因而交换的结果只会使价值的表现形式发生变化</a:t>
            </a:r>
            <a:r>
              <a:rPr lang="en-US" altLang="zh-CN" dirty="0"/>
              <a:t>,</a:t>
            </a:r>
            <a:r>
              <a:rPr lang="zh-CN" altLang="zh-CN" dirty="0"/>
              <a:t>而价值量不会发生变化。 但资本总公式表明</a:t>
            </a:r>
            <a:r>
              <a:rPr lang="en-US" altLang="zh-CN" dirty="0"/>
              <a:t>,</a:t>
            </a:r>
            <a:r>
              <a:rPr lang="zh-CN" altLang="zh-CN" dirty="0"/>
              <a:t>货币资本在流通过程中发生了增殖。这就是资本总公式的矛盾。</a:t>
            </a:r>
            <a:endParaRPr lang="en-US" altLang="zh-CN" dirty="0"/>
          </a:p>
          <a:p>
            <a:r>
              <a:rPr lang="zh-CN" altLang="zh-CN" dirty="0"/>
              <a:t> 如何解释这一矛盾呢</a:t>
            </a:r>
            <a:r>
              <a:rPr lang="en-US" altLang="zh-CN" dirty="0"/>
              <a:t>?</a:t>
            </a:r>
            <a:endParaRPr lang="zh-CN" alt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在资本总公式中</a:t>
            </a:r>
            <a:r>
              <a:rPr lang="en-US" altLang="zh-CN" dirty="0"/>
              <a:t>,</a:t>
            </a:r>
            <a:r>
              <a:rPr lang="zh-CN" altLang="zh-CN" dirty="0"/>
              <a:t>剩余价值表现为流通的结果。但是</a:t>
            </a:r>
            <a:r>
              <a:rPr lang="en-US" altLang="zh-CN" dirty="0"/>
              <a:t>,</a:t>
            </a:r>
            <a:r>
              <a:rPr lang="zh-CN" altLang="zh-CN" dirty="0"/>
              <a:t>剩余价值是不可能从流通领域中产生的。 在商品流通中</a:t>
            </a:r>
            <a:r>
              <a:rPr lang="en-US" altLang="zh-CN" dirty="0"/>
              <a:t>,</a:t>
            </a:r>
            <a:r>
              <a:rPr lang="zh-CN" altLang="zh-CN" dirty="0"/>
              <a:t>无论是等价交换还是不等价交换</a:t>
            </a:r>
            <a:r>
              <a:rPr lang="en-US" altLang="zh-CN" dirty="0"/>
              <a:t>,</a:t>
            </a:r>
            <a:r>
              <a:rPr lang="zh-CN" altLang="zh-CN" dirty="0"/>
              <a:t>都不能产生剩余价值。</a:t>
            </a:r>
            <a:endParaRPr lang="zh-CN" alt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流通中的价值总量没有增加。那么</a:t>
            </a:r>
            <a:r>
              <a:rPr lang="en-US" altLang="zh-CN" dirty="0"/>
              <a:t>,</a:t>
            </a:r>
            <a:r>
              <a:rPr lang="zh-CN" altLang="zh-CN" dirty="0"/>
              <a:t>剩余价值离开流通过程能不能产生呢</a:t>
            </a:r>
            <a:r>
              <a:rPr lang="en-US" altLang="zh-CN" dirty="0"/>
              <a:t>?</a:t>
            </a:r>
            <a:r>
              <a:rPr lang="zh-CN" altLang="zh-CN" dirty="0"/>
              <a:t>也不能。</a:t>
            </a:r>
            <a:endParaRPr lang="en-US" altLang="zh-CN" dirty="0"/>
          </a:p>
          <a:p>
            <a:r>
              <a:rPr lang="zh-CN" altLang="zh-CN" dirty="0"/>
              <a:t>如果离开流通过程</a:t>
            </a:r>
            <a:r>
              <a:rPr lang="en-US" altLang="zh-CN" dirty="0"/>
              <a:t>,</a:t>
            </a:r>
            <a:r>
              <a:rPr lang="zh-CN" altLang="zh-CN" dirty="0"/>
              <a:t>即货币所有者把货币贮存起来</a:t>
            </a:r>
            <a:r>
              <a:rPr lang="en-US" altLang="zh-CN" dirty="0"/>
              <a:t>,</a:t>
            </a:r>
            <a:r>
              <a:rPr lang="zh-CN" altLang="zh-CN" dirty="0"/>
              <a:t>不同其他商品所有者发生联系</a:t>
            </a:r>
            <a:r>
              <a:rPr lang="en-US" altLang="zh-CN" dirty="0"/>
              <a:t>,</a:t>
            </a:r>
            <a:r>
              <a:rPr lang="zh-CN" altLang="zh-CN" dirty="0"/>
              <a:t>价值和剩余价值既无从产生</a:t>
            </a:r>
            <a:r>
              <a:rPr lang="en-US" altLang="zh-CN" dirty="0"/>
              <a:t>,</a:t>
            </a:r>
            <a:r>
              <a:rPr lang="zh-CN" altLang="zh-CN" dirty="0"/>
              <a:t>也无法实现。由此可见</a:t>
            </a:r>
            <a:r>
              <a:rPr lang="en-US" altLang="zh-CN" dirty="0"/>
              <a:t>,</a:t>
            </a:r>
            <a:r>
              <a:rPr lang="zh-CN" altLang="zh-CN" dirty="0"/>
              <a:t>剩余价值不能产生于流通过程</a:t>
            </a:r>
            <a:r>
              <a:rPr lang="en-US" altLang="zh-CN" dirty="0"/>
              <a:t>,</a:t>
            </a:r>
            <a:r>
              <a:rPr lang="zh-CN" altLang="zh-CN" dirty="0"/>
              <a:t>但又离不开流通过程</a:t>
            </a:r>
            <a:r>
              <a:rPr lang="en-US" altLang="zh-CN" dirty="0"/>
              <a:t>,</a:t>
            </a:r>
            <a:r>
              <a:rPr lang="zh-CN" altLang="zh-CN" dirty="0"/>
              <a:t>它必须以流通过程为媒介。这就是解决资本总公式矛盾的条件。</a:t>
            </a:r>
            <a:endParaRPr lang="zh-CN" alt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那么</a:t>
            </a:r>
            <a:r>
              <a:rPr lang="en-US" altLang="zh-CN" dirty="0"/>
              <a:t>,</a:t>
            </a:r>
            <a:r>
              <a:rPr lang="zh-CN" altLang="zh-CN" dirty="0"/>
              <a:t>价值增殖究竟从哪里发生的呢</a:t>
            </a:r>
            <a:r>
              <a:rPr lang="en-US" altLang="zh-CN" dirty="0"/>
              <a:t>?</a:t>
            </a:r>
            <a:r>
              <a:rPr lang="zh-CN" altLang="zh-CN" dirty="0"/>
              <a:t>答案是</a:t>
            </a:r>
            <a:r>
              <a:rPr lang="en-US" altLang="zh-CN" dirty="0"/>
              <a:t>,</a:t>
            </a:r>
            <a:r>
              <a:rPr lang="zh-CN" altLang="zh-CN" dirty="0"/>
              <a:t>货币所有者购买到了某种特殊的商品</a:t>
            </a:r>
            <a:r>
              <a:rPr lang="en-US" altLang="zh-CN" dirty="0"/>
              <a:t>,</a:t>
            </a:r>
            <a:r>
              <a:rPr lang="zh-CN" altLang="zh-CN" dirty="0"/>
              <a:t>这种商品具有特殊的使用价值</a:t>
            </a:r>
            <a:r>
              <a:rPr lang="en-US" altLang="zh-CN" dirty="0"/>
              <a:t>,</a:t>
            </a:r>
            <a:r>
              <a:rPr lang="zh-CN" altLang="zh-CN" dirty="0"/>
              <a:t>通过对它的使用能创造价值</a:t>
            </a:r>
            <a:r>
              <a:rPr lang="en-US" altLang="zh-CN" dirty="0"/>
              <a:t>,</a:t>
            </a:r>
            <a:r>
              <a:rPr lang="zh-CN" altLang="zh-CN" dirty="0"/>
              <a:t>特别是能够创造比这种商品自身价值更大的价值。这种特殊商品就是劳动力</a:t>
            </a:r>
            <a:r>
              <a:rPr lang="en-US" altLang="zh-CN" dirty="0"/>
              <a:t>,</a:t>
            </a:r>
            <a:r>
              <a:rPr lang="zh-CN" altLang="zh-CN" dirty="0"/>
              <a:t>劳动力成为商品</a:t>
            </a:r>
            <a:r>
              <a:rPr lang="en-US" altLang="zh-CN" dirty="0"/>
              <a:t>,</a:t>
            </a:r>
            <a:r>
              <a:rPr lang="zh-CN" altLang="zh-CN" dirty="0"/>
              <a:t>是货币转化为资本的前提。</a:t>
            </a:r>
            <a:endParaRPr lang="zh-CN" alt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二、劳动力的买和卖</a:t>
            </a:r>
            <a:endParaRPr lang="en-US" altLang="zh-CN" b="1" dirty="0"/>
          </a:p>
          <a:p>
            <a:r>
              <a:rPr lang="zh-CN" altLang="zh-CN" dirty="0"/>
              <a:t>劳动力是人体中存在的、每当人生产某种使用价值时所运用的体力和智力的总和。在任何社会</a:t>
            </a:r>
            <a:r>
              <a:rPr lang="en-US" altLang="zh-CN" dirty="0"/>
              <a:t>,</a:t>
            </a:r>
            <a:r>
              <a:rPr lang="zh-CN" altLang="zh-CN" dirty="0"/>
              <a:t>劳动力都是基本的生产要素</a:t>
            </a:r>
            <a:r>
              <a:rPr lang="en-US" altLang="zh-CN" dirty="0"/>
              <a:t>,</a:t>
            </a:r>
            <a:r>
              <a:rPr lang="zh-CN" altLang="zh-CN" dirty="0"/>
              <a:t>但是</a:t>
            </a:r>
            <a:r>
              <a:rPr lang="en-US" altLang="zh-CN" dirty="0"/>
              <a:t>,</a:t>
            </a:r>
            <a:r>
              <a:rPr lang="zh-CN" altLang="zh-CN" dirty="0"/>
              <a:t>劳动力并非天然都是商品。</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b="1" dirty="0"/>
              <a:t>    </a:t>
            </a:r>
            <a:r>
              <a:rPr lang="zh-CN" altLang="zh-CN" b="1" dirty="0"/>
              <a:t>三、研究生产关系必须联系生产力和上层建筑</a:t>
            </a:r>
            <a:endParaRPr lang="en-US" altLang="zh-CN" b="1" dirty="0"/>
          </a:p>
          <a:p>
            <a:pPr marL="0" indent="0">
              <a:buNone/>
            </a:pPr>
            <a:r>
              <a:rPr lang="zh-CN" altLang="zh-CN" dirty="0"/>
              <a:t>生产关系与生产力、上层建筑之间存在着紧密的关系。生产关系受生产力决定</a:t>
            </a:r>
            <a:r>
              <a:rPr lang="en-US" altLang="zh-CN" dirty="0"/>
              <a:t>,</a:t>
            </a:r>
            <a:r>
              <a:rPr lang="zh-CN" altLang="zh-CN" dirty="0"/>
              <a:t>同时又对生产力具有反作用</a:t>
            </a:r>
            <a:r>
              <a:rPr lang="en-US" altLang="zh-CN" dirty="0"/>
              <a:t>;</a:t>
            </a:r>
            <a:r>
              <a:rPr lang="zh-CN" altLang="zh-CN" dirty="0"/>
              <a:t>生产关系的总和构成社会的经济基础</a:t>
            </a:r>
            <a:r>
              <a:rPr lang="en-US" altLang="zh-CN" dirty="0"/>
              <a:t>,</a:t>
            </a:r>
            <a:r>
              <a:rPr lang="zh-CN" altLang="zh-CN" dirty="0"/>
              <a:t>上层建筑受经济基础决定</a:t>
            </a:r>
            <a:r>
              <a:rPr lang="en-US" altLang="zh-CN" dirty="0"/>
              <a:t>,</a:t>
            </a:r>
            <a:r>
              <a:rPr lang="zh-CN" altLang="zh-CN" dirty="0"/>
              <a:t>同时又对经济基础具有反作用。</a:t>
            </a:r>
            <a:endParaRPr lang="zh-CN" altLang="zh-CN" dirty="0"/>
          </a:p>
          <a:p>
            <a:endParaRPr lang="zh-CN" alt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dirty="0"/>
              <a:t>劳动力成为商品</a:t>
            </a:r>
            <a:r>
              <a:rPr lang="en-US" altLang="zh-CN" dirty="0"/>
              <a:t>,</a:t>
            </a:r>
            <a:r>
              <a:rPr lang="zh-CN" altLang="zh-CN" dirty="0"/>
              <a:t>作为买卖对象</a:t>
            </a:r>
            <a:r>
              <a:rPr lang="en-US" altLang="zh-CN" dirty="0"/>
              <a:t>,</a:t>
            </a:r>
            <a:r>
              <a:rPr lang="zh-CN" altLang="zh-CN" dirty="0"/>
              <a:t>必须具备两个基本条件。</a:t>
            </a:r>
            <a:endParaRPr lang="en-US" altLang="zh-CN" dirty="0"/>
          </a:p>
          <a:p>
            <a:r>
              <a:rPr lang="zh-CN" altLang="zh-CN" dirty="0"/>
              <a:t>第一</a:t>
            </a:r>
            <a:r>
              <a:rPr lang="en-US" altLang="zh-CN" dirty="0"/>
              <a:t>,</a:t>
            </a:r>
            <a:r>
              <a:rPr lang="zh-CN" altLang="zh-CN" dirty="0"/>
              <a:t>劳动者必须有人身自由</a:t>
            </a:r>
            <a:r>
              <a:rPr lang="en-US" altLang="zh-CN" dirty="0"/>
              <a:t>,</a:t>
            </a:r>
            <a:r>
              <a:rPr lang="zh-CN" altLang="zh-CN" dirty="0"/>
              <a:t>有权支配自已</a:t>
            </a:r>
            <a:r>
              <a:rPr lang="en-US" altLang="zh-CN" dirty="0"/>
              <a:t>,</a:t>
            </a:r>
            <a:r>
              <a:rPr lang="zh-CN" altLang="zh-CN" dirty="0"/>
              <a:t>能将自己的劳动力使用权当做商品出卖。 而且</a:t>
            </a:r>
            <a:r>
              <a:rPr lang="en-US" altLang="zh-CN" dirty="0"/>
              <a:t>,</a:t>
            </a:r>
            <a:r>
              <a:rPr lang="zh-CN" altLang="zh-CN" dirty="0"/>
              <a:t>劳动者必须将劳动力按一定的时间一次一次地出卖</a:t>
            </a:r>
            <a:r>
              <a:rPr lang="en-US" altLang="zh-CN" dirty="0"/>
              <a:t>,</a:t>
            </a:r>
            <a:r>
              <a:rPr lang="zh-CN" altLang="zh-CN" dirty="0"/>
              <a:t>而不是一次卖尽</a:t>
            </a:r>
            <a:r>
              <a:rPr lang="en-US" altLang="zh-CN" dirty="0"/>
              <a:t>,</a:t>
            </a:r>
            <a:r>
              <a:rPr lang="zh-CN" altLang="zh-CN" dirty="0"/>
              <a:t>否则就会成为卖身的奴隶</a:t>
            </a:r>
            <a:r>
              <a:rPr lang="en-US" altLang="zh-CN" dirty="0"/>
              <a:t>,</a:t>
            </a:r>
            <a:r>
              <a:rPr lang="zh-CN" altLang="zh-CN" dirty="0"/>
              <a:t>而不再成为自由的劳动者。</a:t>
            </a:r>
            <a:endParaRPr lang="en-US" altLang="zh-CN" dirty="0"/>
          </a:p>
          <a:p>
            <a:r>
              <a:rPr lang="zh-CN" altLang="zh-CN" dirty="0"/>
              <a:t>第二</a:t>
            </a:r>
            <a:r>
              <a:rPr lang="en-US" altLang="zh-CN" dirty="0"/>
              <a:t>,</a:t>
            </a:r>
            <a:r>
              <a:rPr lang="zh-CN" altLang="zh-CN" dirty="0"/>
              <a:t>劳动者丧失了生产资料和生活资料</a:t>
            </a:r>
            <a:r>
              <a:rPr lang="en-US" altLang="zh-CN" dirty="0"/>
              <a:t>,</a:t>
            </a:r>
            <a:r>
              <a:rPr lang="zh-CN" altLang="zh-CN" dirty="0"/>
              <a:t>既没有发挥自己劳动力的物质条件</a:t>
            </a:r>
            <a:r>
              <a:rPr lang="en-US" altLang="zh-CN" dirty="0"/>
              <a:t>,</a:t>
            </a:r>
            <a:r>
              <a:rPr lang="zh-CN" altLang="zh-CN" dirty="0"/>
              <a:t>也没有其他手段来维持生存</a:t>
            </a:r>
            <a:r>
              <a:rPr lang="en-US" altLang="zh-CN" dirty="0"/>
              <a:t>,</a:t>
            </a:r>
            <a:r>
              <a:rPr lang="zh-CN" altLang="zh-CN" dirty="0"/>
              <a:t>除了自己的劳动力以外ー无所有</a:t>
            </a:r>
            <a:r>
              <a:rPr lang="en-US" altLang="zh-CN" dirty="0"/>
              <a:t>,</a:t>
            </a:r>
            <a:r>
              <a:rPr lang="zh-CN" altLang="zh-CN" dirty="0"/>
              <a:t>因而不得不靠出卖劳动力为生。</a:t>
            </a:r>
            <a:endParaRPr lang="zh-CN" alt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zh-CN" dirty="0"/>
              <a:t>作为买卖对象的劳动力商品</a:t>
            </a:r>
            <a:r>
              <a:rPr lang="en-US" altLang="zh-CN" dirty="0"/>
              <a:t>,</a:t>
            </a:r>
            <a:r>
              <a:rPr lang="zh-CN" altLang="zh-CN" dirty="0"/>
              <a:t>同样具有使用价值和价值两个因素。劳动力的价值也是由生产和再生产这种特殊商品所必需的劳动时间决定的。</a:t>
            </a:r>
            <a:endParaRPr lang="en-US" altLang="zh-CN" dirty="0"/>
          </a:p>
          <a:p>
            <a:r>
              <a:rPr lang="zh-CN" altLang="zh-CN" dirty="0"/>
              <a:t>具体包括三个部分</a:t>
            </a:r>
            <a:r>
              <a:rPr lang="en-US" altLang="zh-CN" dirty="0"/>
              <a:t>:</a:t>
            </a:r>
            <a:r>
              <a:rPr lang="zh-CN" altLang="zh-CN" dirty="0"/>
              <a:t>在正常状况下维持工人本人生活所必需的生活资料价值的总和</a:t>
            </a:r>
            <a:r>
              <a:rPr lang="en-US" altLang="zh-CN" dirty="0"/>
              <a:t>;</a:t>
            </a:r>
            <a:r>
              <a:rPr lang="zh-CN" altLang="zh-CN" dirty="0"/>
              <a:t>维持工人家属所必需的生活资料的价值</a:t>
            </a:r>
            <a:r>
              <a:rPr lang="en-US" altLang="zh-CN" dirty="0"/>
              <a:t>;</a:t>
            </a:r>
            <a:r>
              <a:rPr lang="zh-CN" altLang="zh-CN" dirty="0"/>
              <a:t>劳动者的教育和培训费用。劳动力的价值是由生产、发展、维持和延续劳动力所必需的生活资料的价值构成的。</a:t>
            </a:r>
            <a:endParaRPr lang="zh-CN" alt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zh-CN" dirty="0"/>
              <a:t>劳动力商品的最主要特点</a:t>
            </a:r>
            <a:r>
              <a:rPr lang="en-US" altLang="zh-CN" dirty="0"/>
              <a:t>,</a:t>
            </a:r>
            <a:r>
              <a:rPr lang="zh-CN" altLang="zh-CN" dirty="0"/>
              <a:t>表现在它的使用价值上。 普通商品在消费或使用时</a:t>
            </a:r>
            <a:r>
              <a:rPr lang="en-US" altLang="zh-CN" dirty="0"/>
              <a:t>,</a:t>
            </a:r>
            <a:r>
              <a:rPr lang="zh-CN" altLang="zh-CN" dirty="0"/>
              <a:t>随着使用价值的消失</a:t>
            </a:r>
            <a:r>
              <a:rPr lang="en-US" altLang="zh-CN" dirty="0"/>
              <a:t>,</a:t>
            </a:r>
            <a:r>
              <a:rPr lang="zh-CN" altLang="zh-CN" dirty="0"/>
              <a:t>价值也消失或转移到新产品中去。劳动力的使用价值就是它能够生产商品和创造价值</a:t>
            </a:r>
            <a:r>
              <a:rPr lang="en-US" altLang="zh-CN" dirty="0"/>
              <a:t>,</a:t>
            </a:r>
            <a:r>
              <a:rPr lang="zh-CN" altLang="zh-CN" dirty="0"/>
              <a:t>它的使用或消费就是劳动</a:t>
            </a:r>
            <a:r>
              <a:rPr lang="en-US" altLang="zh-CN" dirty="0"/>
              <a:t>,</a:t>
            </a:r>
            <a:r>
              <a:rPr lang="zh-CN" altLang="zh-CN" dirty="0"/>
              <a:t>而劳动凝结在商品中则形成价值。因此</a:t>
            </a:r>
            <a:r>
              <a:rPr lang="en-US" altLang="zh-CN" dirty="0"/>
              <a:t>,</a:t>
            </a:r>
            <a:r>
              <a:rPr lang="zh-CN" altLang="zh-CN" dirty="0"/>
              <a:t>劳动力商品的使用价值的特殊性在于它是价值的源泉。劳动力的使用不仅能为它的购买者创造出等同于劳动力价值的新价值</a:t>
            </a:r>
            <a:r>
              <a:rPr lang="en-US" altLang="zh-CN" dirty="0"/>
              <a:t>,</a:t>
            </a:r>
            <a:r>
              <a:rPr lang="zh-CN" altLang="zh-CN" dirty="0"/>
              <a:t>还能够创造出超出劳动力价值的剩余价值。</a:t>
            </a:r>
            <a:endParaRPr lang="zh-CN" alt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第二节 </a:t>
            </a:r>
            <a:r>
              <a:rPr lang="en-US" altLang="zh-CN" b="1" dirty="0"/>
              <a:t>  </a:t>
            </a:r>
            <a:r>
              <a:rPr lang="zh-CN" altLang="zh-CN" b="1" dirty="0"/>
              <a:t>剩余价值的生产</a:t>
            </a:r>
            <a:endParaRPr lang="zh-CN" altLang="en-US" dirty="0"/>
          </a:p>
        </p:txBody>
      </p:sp>
      <p:sp>
        <p:nvSpPr>
          <p:cNvPr id="3" name="内容占位符 2"/>
          <p:cNvSpPr>
            <a:spLocks noGrp="1"/>
          </p:cNvSpPr>
          <p:nvPr>
            <p:ph idx="1"/>
          </p:nvPr>
        </p:nvSpPr>
        <p:spPr/>
        <p:txBody>
          <a:bodyPr/>
          <a:lstStyle/>
          <a:p>
            <a:r>
              <a:rPr lang="zh-CN" altLang="zh-CN" dirty="0"/>
              <a:t>一、</a:t>
            </a:r>
            <a:r>
              <a:rPr lang="zh-CN" altLang="zh-CN" b="1" dirty="0"/>
              <a:t>劳动过程和价值增殖过程</a:t>
            </a:r>
            <a:endParaRPr lang="en-US" altLang="zh-CN" b="1" dirty="0"/>
          </a:p>
          <a:p>
            <a:r>
              <a:rPr lang="zh-CN" altLang="zh-CN" dirty="0"/>
              <a:t>劳动力商品被资本家购买以后</a:t>
            </a:r>
            <a:r>
              <a:rPr lang="en-US" altLang="zh-CN" dirty="0"/>
              <a:t>,</a:t>
            </a:r>
            <a:r>
              <a:rPr lang="zh-CN" altLang="zh-CN" dirty="0"/>
              <a:t>就离开流通领域进入了生产过程。资本主义生产是以雇佣劳动为基础的商品生产</a:t>
            </a:r>
            <a:r>
              <a:rPr lang="en-US" altLang="zh-CN" dirty="0"/>
              <a:t>,</a:t>
            </a:r>
            <a:r>
              <a:rPr lang="zh-CN" altLang="zh-CN" dirty="0"/>
              <a:t>其生产过程具有两重性</a:t>
            </a:r>
            <a:r>
              <a:rPr lang="en-US" altLang="zh-CN" dirty="0"/>
              <a:t>:</a:t>
            </a:r>
            <a:r>
              <a:rPr lang="zh-CN" altLang="zh-CN" dirty="0"/>
              <a:t>一方面是生产使用价值的劳动过程</a:t>
            </a:r>
            <a:r>
              <a:rPr lang="en-US" altLang="zh-CN" dirty="0"/>
              <a:t>:</a:t>
            </a:r>
            <a:r>
              <a:rPr lang="zh-CN" altLang="zh-CN" dirty="0"/>
              <a:t>另一方面是生产剩余价值的价值增殖过程。所以</a:t>
            </a:r>
            <a:r>
              <a:rPr lang="en-US" altLang="zh-CN" dirty="0"/>
              <a:t>,</a:t>
            </a:r>
            <a:r>
              <a:rPr lang="zh-CN" altLang="zh-CN" dirty="0"/>
              <a:t>资本主义生产过程是劳动过程与价值增殖过程的统一。</a:t>
            </a:r>
            <a:endParaRPr lang="zh-CN" alt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那么</a:t>
            </a:r>
            <a:r>
              <a:rPr lang="en-US" altLang="zh-CN" dirty="0"/>
              <a:t>,</a:t>
            </a:r>
            <a:r>
              <a:rPr lang="zh-CN" altLang="zh-CN" dirty="0"/>
              <a:t>价值形成过程是如何变成了剩余价值的生产过程呢</a:t>
            </a:r>
            <a:r>
              <a:rPr lang="en-US" altLang="zh-CN" dirty="0"/>
              <a:t>?</a:t>
            </a:r>
            <a:r>
              <a:rPr lang="zh-CN" altLang="zh-CN" dirty="0"/>
              <a:t>其实</a:t>
            </a:r>
            <a:r>
              <a:rPr lang="en-US" altLang="zh-CN" dirty="0"/>
              <a:t>,</a:t>
            </a:r>
            <a:r>
              <a:rPr lang="zh-CN" altLang="zh-CN" dirty="0"/>
              <a:t>价值增殖过程不外是超过一定点而延长了的价值形成过程。这个</a:t>
            </a:r>
            <a:r>
              <a:rPr lang="en-US" altLang="zh-CN" dirty="0"/>
              <a:t>“</a:t>
            </a:r>
            <a:r>
              <a:rPr lang="zh-CN" altLang="zh-CN" dirty="0"/>
              <a:t>一定点</a:t>
            </a:r>
            <a:r>
              <a:rPr lang="en-US" altLang="zh-CN" dirty="0"/>
              <a:t>”</a:t>
            </a:r>
            <a:r>
              <a:rPr lang="zh-CN" altLang="zh-CN" dirty="0"/>
              <a:t>就是雇佣工人的活劳动所创造的新价值等于劳动力本身价值的那一点。</a:t>
            </a:r>
            <a:endParaRPr lang="zh-CN" alt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简单地说</a:t>
            </a:r>
            <a:r>
              <a:rPr lang="en-US" altLang="zh-CN" dirty="0"/>
              <a:t>,</a:t>
            </a:r>
            <a:r>
              <a:rPr lang="zh-CN" altLang="zh-CN" dirty="0"/>
              <a:t>雇佣工人的劳动时间可以分为两部分</a:t>
            </a:r>
            <a:r>
              <a:rPr lang="en-US" altLang="zh-CN" dirty="0"/>
              <a:t>:</a:t>
            </a:r>
            <a:r>
              <a:rPr lang="zh-CN" altLang="zh-CN" dirty="0"/>
              <a:t>一部分是必要劳动时间用于再生产劳动力的价值</a:t>
            </a:r>
            <a:r>
              <a:rPr lang="en-US" altLang="zh-CN" dirty="0"/>
              <a:t>;</a:t>
            </a:r>
            <a:r>
              <a:rPr lang="zh-CN" altLang="zh-CN" dirty="0"/>
              <a:t>另一部分是剩余劳动时间</a:t>
            </a:r>
            <a:r>
              <a:rPr lang="en-US" altLang="zh-CN" dirty="0"/>
              <a:t>,</a:t>
            </a:r>
            <a:r>
              <a:rPr lang="zh-CN" altLang="zh-CN" dirty="0"/>
              <a:t>用于无偿地为资本家生产剩余价值。 剩余价值就是雇佣工人所创造的并被资本家无偿占有的超过劳动力价值的那部分价值。 它是雇佣工人在剩余劳动时间创造的价值。</a:t>
            </a:r>
            <a:endParaRPr lang="zh-CN" alt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dirty="0"/>
              <a:t>由此可见</a:t>
            </a:r>
            <a:r>
              <a:rPr lang="en-US" altLang="zh-CN" dirty="0"/>
              <a:t>,</a:t>
            </a:r>
            <a:r>
              <a:rPr lang="zh-CN" altLang="zh-CN" dirty="0"/>
              <a:t>资本家购买了劳动力这一特殊商品之后</a:t>
            </a:r>
            <a:r>
              <a:rPr lang="en-US" altLang="zh-CN" dirty="0"/>
              <a:t>,</a:t>
            </a:r>
            <a:r>
              <a:rPr lang="zh-CN" altLang="zh-CN" dirty="0"/>
              <a:t>在生产过程中</a:t>
            </a:r>
            <a:r>
              <a:rPr lang="en-US" altLang="zh-CN" dirty="0"/>
              <a:t>,</a:t>
            </a:r>
            <a:r>
              <a:rPr lang="zh-CN" altLang="zh-CN" dirty="0"/>
              <a:t>劳动力的使用创造了价值量大于劳动力价值的商品</a:t>
            </a:r>
            <a:r>
              <a:rPr lang="en-US" altLang="zh-CN" dirty="0"/>
              <a:t>,</a:t>
            </a:r>
            <a:r>
              <a:rPr lang="zh-CN" altLang="zh-CN" dirty="0"/>
              <a:t>资本家按商品价值出卖商品</a:t>
            </a:r>
            <a:r>
              <a:rPr lang="en-US" altLang="zh-CN" dirty="0"/>
              <a:t>,</a:t>
            </a:r>
            <a:r>
              <a:rPr lang="zh-CN" altLang="zh-CN" dirty="0"/>
              <a:t>不仅收回了资本价值</a:t>
            </a:r>
            <a:r>
              <a:rPr lang="en-US" altLang="zh-CN" dirty="0"/>
              <a:t>,</a:t>
            </a:r>
            <a:r>
              <a:rPr lang="zh-CN" altLang="zh-CN" dirty="0"/>
              <a:t>而且获得了剩余价值。货币转化为资本的过程</a:t>
            </a:r>
            <a:r>
              <a:rPr lang="en-US" altLang="zh-CN" dirty="0"/>
              <a:t>,</a:t>
            </a:r>
            <a:r>
              <a:rPr lang="zh-CN" altLang="zh-CN" dirty="0"/>
              <a:t>既在流通领域进行</a:t>
            </a:r>
            <a:r>
              <a:rPr lang="en-US" altLang="zh-CN" dirty="0"/>
              <a:t>(</a:t>
            </a:r>
            <a:r>
              <a:rPr lang="zh-CN" altLang="zh-CN" dirty="0"/>
              <a:t>资本家必须在流通领域购买到劳动力这一特殊商品</a:t>
            </a:r>
            <a:r>
              <a:rPr lang="en-US" altLang="zh-CN" dirty="0"/>
              <a:t>),</a:t>
            </a:r>
            <a:r>
              <a:rPr lang="zh-CN" altLang="zh-CN" dirty="0"/>
              <a:t>又不在流通领域进行</a:t>
            </a:r>
            <a:r>
              <a:rPr lang="en-US" altLang="zh-CN" dirty="0"/>
              <a:t>(</a:t>
            </a:r>
            <a:r>
              <a:rPr lang="zh-CN" altLang="zh-CN" dirty="0"/>
              <a:t>价值增殖发生在使用劳动力的生产过程</a:t>
            </a:r>
            <a:r>
              <a:rPr lang="en-US" altLang="zh-CN" dirty="0"/>
              <a:t>)</a:t>
            </a:r>
            <a:r>
              <a:rPr lang="zh-CN" altLang="zh-CN" dirty="0"/>
              <a:t>。全部过程都符合价值规律</a:t>
            </a:r>
            <a:r>
              <a:rPr lang="en-US" altLang="zh-CN" dirty="0"/>
              <a:t>,</a:t>
            </a:r>
            <a:r>
              <a:rPr lang="zh-CN" altLang="zh-CN" dirty="0"/>
              <a:t>即资本家购买或出售商品都是以价值规律为基础。整个过程的关键在于劳动力具有特殊的使用价值</a:t>
            </a:r>
            <a:r>
              <a:rPr lang="en-US" altLang="zh-CN" dirty="0"/>
              <a:t>,</a:t>
            </a:r>
            <a:r>
              <a:rPr lang="zh-CN" altLang="zh-CN" dirty="0"/>
              <a:t>它的使用能创造出大于自身价值的价值。</a:t>
            </a:r>
            <a:endParaRPr lang="zh-CN" alt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二、不变资本和可变资本</a:t>
            </a:r>
            <a:endParaRPr lang="en-US" altLang="zh-CN" b="1" dirty="0"/>
          </a:p>
          <a:p>
            <a:r>
              <a:rPr lang="zh-CN" altLang="zh-CN" dirty="0"/>
              <a:t>资本家为了进行生产</a:t>
            </a:r>
            <a:r>
              <a:rPr lang="en-US" altLang="zh-CN" dirty="0"/>
              <a:t>,</a:t>
            </a:r>
            <a:r>
              <a:rPr lang="zh-CN" altLang="zh-CN" dirty="0"/>
              <a:t>就必须先垫付资本</a:t>
            </a:r>
            <a:r>
              <a:rPr lang="en-US" altLang="zh-CN" dirty="0"/>
              <a:t>,</a:t>
            </a:r>
            <a:r>
              <a:rPr lang="zh-CN" altLang="zh-CN" dirty="0"/>
              <a:t>一部分用于购买生产资料</a:t>
            </a:r>
            <a:r>
              <a:rPr lang="en-US" altLang="zh-CN" dirty="0"/>
              <a:t>,</a:t>
            </a:r>
            <a:r>
              <a:rPr lang="zh-CN" altLang="zh-CN" dirty="0"/>
              <a:t>另一部分用于购买劳动力。 马克思根据这两部分资本在剩余价值生产计程或价值增殖过程中所起作用的不同</a:t>
            </a:r>
            <a:r>
              <a:rPr lang="en-US" altLang="zh-CN" dirty="0"/>
              <a:t>,</a:t>
            </a:r>
            <a:r>
              <a:rPr lang="zh-CN" altLang="zh-CN" dirty="0"/>
              <a:t>区分为不变资本和可变资本。</a:t>
            </a:r>
            <a:endParaRPr lang="zh-CN" alt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a:t>不变资本以生产资料的形式存在</a:t>
            </a:r>
            <a:r>
              <a:rPr lang="en-US" altLang="zh-CN" dirty="0"/>
              <a:t>,</a:t>
            </a:r>
            <a:r>
              <a:rPr lang="zh-CN" altLang="zh-CN" dirty="0"/>
              <a:t>它在生产过程中被消耗</a:t>
            </a:r>
            <a:r>
              <a:rPr lang="en-US" altLang="zh-CN" dirty="0"/>
              <a:t>,</a:t>
            </a:r>
            <a:r>
              <a:rPr lang="zh-CN" altLang="zh-CN" dirty="0"/>
              <a:t>生产出新产品</a:t>
            </a:r>
            <a:r>
              <a:rPr lang="zh-CN" altLang="en-US" dirty="0"/>
              <a:t>。</a:t>
            </a:r>
            <a:r>
              <a:rPr lang="zh-CN" altLang="zh-CN" dirty="0"/>
              <a:t>生产资料的价值是通过工人的具体劳动被转移到新产品中</a:t>
            </a:r>
            <a:r>
              <a:rPr lang="en-US" altLang="zh-CN" dirty="0"/>
              <a:t>,</a:t>
            </a:r>
            <a:r>
              <a:rPr lang="zh-CN" altLang="zh-CN" dirty="0"/>
              <a:t>其转移的价值量不会大于它原有的量。 以生产资料形式存在的资本在生产过程中不改变自己的价值量</a:t>
            </a:r>
            <a:r>
              <a:rPr lang="en-US" altLang="zh-CN" dirty="0"/>
              <a:t>,</a:t>
            </a:r>
            <a:r>
              <a:rPr lang="zh-CN" altLang="zh-CN" dirty="0"/>
              <a:t>所以叫做不变资本</a:t>
            </a:r>
            <a:r>
              <a:rPr lang="en-US" altLang="zh-CN" dirty="0"/>
              <a:t>(c)</a:t>
            </a:r>
            <a:r>
              <a:rPr lang="zh-CN" altLang="zh-CN" dirty="0"/>
              <a:t>。</a:t>
            </a:r>
            <a:endParaRPr lang="zh-CN" alt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a:t>可变资本是变为劳动力的那部分资本。 劳动力的价值是由工人的劳动创造的新价值的一部分来补偿的。 劳动力在生产过程中发挥作用的结果</a:t>
            </a:r>
            <a:r>
              <a:rPr lang="en-US" altLang="zh-CN" dirty="0"/>
              <a:t>,</a:t>
            </a:r>
            <a:r>
              <a:rPr lang="zh-CN" altLang="zh-CN" dirty="0"/>
              <a:t>不仅再生产出劳动力的价值</a:t>
            </a:r>
            <a:r>
              <a:rPr lang="en-US" altLang="zh-CN" dirty="0"/>
              <a:t>,</a:t>
            </a:r>
            <a:r>
              <a:rPr lang="zh-CN" altLang="zh-CN" dirty="0"/>
              <a:t>而且生产出剩余价值。 以劳动力形式存在的这部分资本价值</a:t>
            </a:r>
            <a:r>
              <a:rPr lang="en-US" altLang="zh-CN" dirty="0"/>
              <a:t>,</a:t>
            </a:r>
            <a:r>
              <a:rPr lang="zh-CN" altLang="zh-CN" dirty="0"/>
              <a:t>在生产过程中发生了量的变化</a:t>
            </a:r>
            <a:r>
              <a:rPr lang="en-US" altLang="zh-CN" dirty="0"/>
              <a:t>,</a:t>
            </a:r>
            <a:r>
              <a:rPr lang="zh-CN" altLang="zh-CN" dirty="0"/>
              <a:t>即发生了价值增殖</a:t>
            </a:r>
            <a:r>
              <a:rPr lang="en-US" altLang="zh-CN" dirty="0"/>
              <a:t>,</a:t>
            </a:r>
            <a:r>
              <a:rPr lang="zh-CN" altLang="zh-CN" dirty="0"/>
              <a:t>所以叫做可变资本</a:t>
            </a:r>
            <a:r>
              <a:rPr lang="en-US" altLang="zh-CN" dirty="0"/>
              <a:t>(v).</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dirty="0"/>
              <a:t>   1.</a:t>
            </a:r>
            <a:r>
              <a:rPr lang="zh-CN" altLang="zh-CN" dirty="0"/>
              <a:t>生产力和生产关系之间的相互关系</a:t>
            </a:r>
            <a:endParaRPr lang="zh-CN" altLang="zh-CN" dirty="0"/>
          </a:p>
          <a:p>
            <a:pPr marL="0" indent="0">
              <a:buNone/>
            </a:pPr>
            <a:r>
              <a:rPr lang="en-US" altLang="zh-CN" dirty="0"/>
              <a:t> </a:t>
            </a:r>
            <a:r>
              <a:rPr lang="zh-CN" altLang="zh-CN" dirty="0"/>
              <a:t>生产力和生产关系是社会生产过程中两个不可分割的方面。生产力代表生产的物质内容</a:t>
            </a:r>
            <a:r>
              <a:rPr lang="en-US" altLang="zh-CN" dirty="0"/>
              <a:t>,</a:t>
            </a:r>
            <a:r>
              <a:rPr lang="zh-CN" altLang="zh-CN" dirty="0"/>
              <a:t>生产关系则是生产的社会形式。</a:t>
            </a:r>
            <a:endParaRPr lang="en-US" altLang="zh-CN" dirty="0"/>
          </a:p>
          <a:p>
            <a:pPr marL="0" indent="0">
              <a:buNone/>
            </a:pPr>
            <a:r>
              <a:rPr lang="en-US" altLang="zh-CN" dirty="0"/>
              <a:t>   2.</a:t>
            </a:r>
            <a:r>
              <a:rPr lang="zh-CN" altLang="zh-CN" dirty="0"/>
              <a:t>经济基础和上层建筑之间的相互关系</a:t>
            </a:r>
            <a:endParaRPr lang="zh-CN" altLang="zh-CN" dirty="0"/>
          </a:p>
          <a:p>
            <a:pPr marL="0" indent="0">
              <a:buNone/>
            </a:pPr>
            <a:r>
              <a:rPr lang="zh-CN" altLang="zh-CN" dirty="0"/>
              <a:t>生产关系的总和构成社会的经济基础。</a:t>
            </a:r>
            <a:endParaRPr lang="zh-CN" alt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三、剩余价值率</a:t>
            </a:r>
            <a:endParaRPr lang="en-US" altLang="zh-CN" b="1" dirty="0"/>
          </a:p>
          <a:p>
            <a:r>
              <a:rPr lang="zh-CN" altLang="zh-CN" dirty="0"/>
              <a:t>把资本划分为不变资本与可变资本对于了解资本家的剥削程度具有重要意义。</a:t>
            </a:r>
            <a:endParaRPr lang="zh-CN" alt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剩余价值率的表示方法有两种</a:t>
            </a:r>
            <a:endParaRPr lang="en-US" altLang="zh-CN" dirty="0"/>
          </a:p>
          <a:p>
            <a:r>
              <a:rPr lang="zh-CN" altLang="zh-CN" dirty="0"/>
              <a:t>一种是物化劳动即价值表示法</a:t>
            </a:r>
            <a:r>
              <a:rPr lang="en-US" altLang="zh-CN" dirty="0"/>
              <a:t>:</a:t>
            </a:r>
            <a:endParaRPr lang="en-US" altLang="zh-CN" dirty="0"/>
          </a:p>
          <a:p>
            <a:r>
              <a:rPr lang="zh-CN" altLang="zh-CN" dirty="0"/>
              <a:t>剩余价值率</a:t>
            </a:r>
            <a:r>
              <a:rPr lang="en-US" altLang="zh-CN" dirty="0"/>
              <a:t>(m')=</a:t>
            </a:r>
            <a:r>
              <a:rPr lang="zh-CN" altLang="zh-CN" dirty="0"/>
              <a:t>剩余价值</a:t>
            </a:r>
            <a:r>
              <a:rPr lang="en-US" altLang="zh-CN" dirty="0"/>
              <a:t>/</a:t>
            </a:r>
            <a:r>
              <a:rPr lang="zh-CN" altLang="zh-CN" dirty="0"/>
              <a:t>可变资本</a:t>
            </a:r>
            <a:r>
              <a:rPr lang="en-US" altLang="zh-CN" dirty="0"/>
              <a:t>=m/v</a:t>
            </a:r>
            <a:endParaRPr lang="en-US" altLang="zh-CN" dirty="0"/>
          </a:p>
          <a:p>
            <a:pPr>
              <a:buNone/>
            </a:pPr>
            <a:r>
              <a:rPr lang="en-US" altLang="zh-CN" dirty="0"/>
              <a:t>   </a:t>
            </a:r>
            <a:r>
              <a:rPr lang="zh-CN" altLang="zh-CN" dirty="0"/>
              <a:t>它表示在雇佣工人的劳动所创造的价值中</a:t>
            </a:r>
            <a:r>
              <a:rPr lang="en-US" altLang="zh-CN" dirty="0"/>
              <a:t>,</a:t>
            </a:r>
            <a:r>
              <a:rPr lang="zh-CN" altLang="zh-CN" dirty="0"/>
              <a:t>资本家和工人各占多少份额。</a:t>
            </a:r>
            <a:endParaRPr lang="en-US" altLang="zh-CN" dirty="0"/>
          </a:p>
          <a:p>
            <a:pPr>
              <a:buNone/>
            </a:pPr>
            <a:r>
              <a:rPr lang="en-US" altLang="zh-CN" dirty="0"/>
              <a:t>    </a:t>
            </a:r>
            <a:r>
              <a:rPr lang="zh-CN" altLang="zh-CN" dirty="0"/>
              <a:t>另一种是活劳动即劳动时间表示法</a:t>
            </a:r>
            <a:r>
              <a:rPr lang="en-US" altLang="zh-CN" dirty="0"/>
              <a:t>:</a:t>
            </a:r>
            <a:r>
              <a:rPr lang="zh-CN" altLang="zh-CN" dirty="0"/>
              <a:t>剩余价值率</a:t>
            </a:r>
            <a:r>
              <a:rPr lang="en-US" altLang="zh-CN" dirty="0"/>
              <a:t>(m')=</a:t>
            </a:r>
            <a:r>
              <a:rPr lang="zh-CN" altLang="zh-CN" dirty="0"/>
              <a:t>剩余劳动时间</a:t>
            </a:r>
            <a:r>
              <a:rPr lang="en-US" altLang="zh-CN" dirty="0"/>
              <a:t>/</a:t>
            </a:r>
            <a:r>
              <a:rPr lang="zh-CN" altLang="zh-CN" dirty="0"/>
              <a:t>必要劳动时间</a:t>
            </a:r>
            <a:endParaRPr lang="zh-CN" alt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剩余价值率的高低是决定资本家获得剩余价值量多少的一个重要因素</a:t>
            </a:r>
            <a:r>
              <a:rPr lang="en-US" altLang="zh-CN" dirty="0"/>
              <a:t>,</a:t>
            </a:r>
            <a:r>
              <a:rPr lang="zh-CN" altLang="zh-CN" dirty="0"/>
              <a:t>另外ー个因素是雇佣工人数量或可变资本总量的多少。如果资本家雇佣工人总数是一定的</a:t>
            </a:r>
            <a:r>
              <a:rPr lang="en-US" altLang="zh-CN" dirty="0"/>
              <a:t>,</a:t>
            </a:r>
            <a:r>
              <a:rPr lang="zh-CN" altLang="zh-CN" dirty="0"/>
              <a:t>则剩余价值率越高</a:t>
            </a:r>
            <a:r>
              <a:rPr lang="en-US" altLang="zh-CN" dirty="0"/>
              <a:t>,</a:t>
            </a:r>
            <a:r>
              <a:rPr lang="zh-CN" altLang="zh-CN" dirty="0"/>
              <a:t>他获得的剩余价值量也越多。可见</a:t>
            </a:r>
            <a:r>
              <a:rPr lang="en-US" altLang="zh-CN" dirty="0"/>
              <a:t>,</a:t>
            </a:r>
            <a:r>
              <a:rPr lang="zh-CN" altLang="zh-CN" dirty="0"/>
              <a:t>资本家要获得更多的剩余价值</a:t>
            </a:r>
            <a:r>
              <a:rPr lang="en-US" altLang="zh-CN" dirty="0"/>
              <a:t>,</a:t>
            </a:r>
            <a:r>
              <a:rPr lang="zh-CN" altLang="zh-CN" dirty="0"/>
              <a:t>一般可以通过两条途径</a:t>
            </a:r>
            <a:r>
              <a:rPr lang="en-US" altLang="zh-CN" dirty="0"/>
              <a:t>:</a:t>
            </a:r>
            <a:r>
              <a:rPr lang="zh-CN" altLang="zh-CN" dirty="0"/>
              <a:t>提高对工人的剥削程度和增加可变资本总量。</a:t>
            </a:r>
            <a:endParaRPr lang="zh-CN" alt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b="1" dirty="0"/>
              <a:t>第三节  剩余价值生产的两种形式</a:t>
            </a:r>
            <a:endParaRPr lang="zh-CN" altLang="en-US" dirty="0"/>
          </a:p>
        </p:txBody>
      </p:sp>
      <p:sp>
        <p:nvSpPr>
          <p:cNvPr id="3" name="内容占位符 2"/>
          <p:cNvSpPr>
            <a:spLocks noGrp="1"/>
          </p:cNvSpPr>
          <p:nvPr>
            <p:ph idx="1"/>
          </p:nvPr>
        </p:nvSpPr>
        <p:spPr/>
        <p:txBody>
          <a:bodyPr/>
          <a:lstStyle/>
          <a:p>
            <a:r>
              <a:rPr lang="zh-CN" altLang="zh-CN" b="1" dirty="0"/>
              <a:t>一、绝对剩余价值生产</a:t>
            </a:r>
            <a:endParaRPr lang="en-US" altLang="zh-CN" b="1" dirty="0"/>
          </a:p>
          <a:p>
            <a:r>
              <a:rPr lang="zh-CN" altLang="zh-CN" dirty="0"/>
              <a:t>资本家剥削工人的具体办法是多种多样的</a:t>
            </a:r>
            <a:r>
              <a:rPr lang="en-US" altLang="zh-CN" dirty="0"/>
              <a:t>,</a:t>
            </a:r>
            <a:r>
              <a:rPr lang="zh-CN" altLang="zh-CN" dirty="0"/>
              <a:t>但概括起来有两种基本方法</a:t>
            </a:r>
            <a:r>
              <a:rPr lang="en-US" altLang="zh-CN" dirty="0"/>
              <a:t>,</a:t>
            </a:r>
            <a:r>
              <a:rPr lang="zh-CN" altLang="zh-CN" dirty="0"/>
              <a:t>即绝对</a:t>
            </a:r>
            <a:r>
              <a:rPr lang="zh-CN" altLang="en-US" dirty="0"/>
              <a:t>剩</a:t>
            </a:r>
            <a:r>
              <a:rPr lang="zh-CN" altLang="zh-CN" dirty="0"/>
              <a:t>余价</a:t>
            </a:r>
            <a:r>
              <a:rPr lang="zh-CN" altLang="en-US" dirty="0"/>
              <a:t>值</a:t>
            </a:r>
            <a:r>
              <a:rPr lang="zh-CN" altLang="zh-CN" dirty="0"/>
              <a:t>生产和相对剩余价值生产。</a:t>
            </a:r>
            <a:endParaRPr lang="en-US" altLang="zh-CN" dirty="0"/>
          </a:p>
          <a:p>
            <a:r>
              <a:rPr lang="zh-CN" altLang="zh-CN" dirty="0"/>
              <a:t>绝对剩余价值就是指在必要劳动时间不变的条件下</a:t>
            </a:r>
            <a:r>
              <a:rPr lang="en-US" altLang="zh-CN" dirty="0"/>
              <a:t>,</a:t>
            </a:r>
            <a:r>
              <a:rPr lang="zh-CN" altLang="zh-CN" dirty="0"/>
              <a:t>由于延长工作日的劳动时间而生产的剩余价值</a:t>
            </a:r>
            <a:r>
              <a:rPr lang="zh-CN" altLang="en-US" dirty="0"/>
              <a:t>。</a:t>
            </a:r>
            <a:endParaRPr lang="zh-CN" alt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此外</a:t>
            </a:r>
            <a:r>
              <a:rPr lang="en-US" altLang="zh-CN" dirty="0"/>
              <a:t>,</a:t>
            </a:r>
            <a:r>
              <a:rPr lang="zh-CN" altLang="zh-CN" dirty="0"/>
              <a:t>资本家还用提高工人劳动强度的方法来榨取剩余价值。提高劳动强度</a:t>
            </a:r>
            <a:r>
              <a:rPr lang="en-US" altLang="zh-CN" dirty="0"/>
              <a:t>,</a:t>
            </a:r>
            <a:r>
              <a:rPr lang="zh-CN" altLang="zh-CN" dirty="0"/>
              <a:t>意味着工人在同样的工作日劳动时间内支出了更多的劳动量</a:t>
            </a:r>
            <a:r>
              <a:rPr lang="en-US" altLang="zh-CN" dirty="0"/>
              <a:t>,</a:t>
            </a:r>
            <a:r>
              <a:rPr lang="zh-CN" altLang="zh-CN" dirty="0"/>
              <a:t>实际上等于延长了工作日。</a:t>
            </a:r>
            <a:endParaRPr lang="zh-CN" alt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b="1" dirty="0"/>
              <a:t>二、相对剩余价值生产</a:t>
            </a:r>
            <a:endParaRPr lang="en-US" altLang="zh-CN" b="1" dirty="0"/>
          </a:p>
          <a:p>
            <a:r>
              <a:rPr lang="zh-CN" altLang="zh-CN" dirty="0"/>
              <a:t>资本家为了在工作日劳动时间长度既定的条件下提高剥削程度</a:t>
            </a:r>
            <a:r>
              <a:rPr lang="en-US" altLang="zh-CN" dirty="0"/>
              <a:t>,</a:t>
            </a:r>
            <a:r>
              <a:rPr lang="zh-CN" altLang="zh-CN" dirty="0"/>
              <a:t>就需要改变工作日中必要劳动时间和剩余劳动时间的比例</a:t>
            </a:r>
            <a:r>
              <a:rPr lang="en-US" altLang="zh-CN" dirty="0"/>
              <a:t>,</a:t>
            </a:r>
            <a:r>
              <a:rPr lang="zh-CN" altLang="zh-CN" dirty="0"/>
              <a:t>缩短必要劳动时间以延长剩余劳动时间。这种在工作日劳动时间长度不变的余件下</a:t>
            </a:r>
            <a:r>
              <a:rPr lang="en-US" altLang="zh-CN" dirty="0"/>
              <a:t>,</a:t>
            </a:r>
            <a:r>
              <a:rPr lang="zh-CN" altLang="zh-CN" dirty="0"/>
              <a:t>资本家通过缩短必要劳动时间相对延长剩余劳动时间而生产的剩余价值</a:t>
            </a:r>
            <a:r>
              <a:rPr lang="en-US" altLang="zh-CN" dirty="0"/>
              <a:t>,</a:t>
            </a:r>
            <a:r>
              <a:rPr lang="zh-CN" altLang="zh-CN" dirty="0"/>
              <a:t>就是相对剩余价值。</a:t>
            </a:r>
            <a:endParaRPr lang="zh-CN" alt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绝对剩余价值生产和相对剩余价值生产作为资本家提高剥削程度的两种基本方法</a:t>
            </a:r>
            <a:r>
              <a:rPr lang="en-US" altLang="zh-CN" dirty="0"/>
              <a:t>,</a:t>
            </a:r>
            <a:r>
              <a:rPr lang="zh-CN" altLang="zh-CN" dirty="0"/>
              <a:t>既有联系又有区别。</a:t>
            </a:r>
            <a:endParaRPr lang="en-US" altLang="zh-CN" dirty="0"/>
          </a:p>
          <a:p>
            <a:r>
              <a:rPr lang="zh-CN" altLang="zh-CN" dirty="0"/>
              <a:t>两种提高剥削程度的方法在资本主义发展的不同阶段上起着不同的作用。</a:t>
            </a:r>
            <a:endParaRPr lang="zh-CN" alt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zh-CN" b="1" dirty="0"/>
              <a:t>三、剩余价值规律是资本主义的绝对规律</a:t>
            </a:r>
            <a:endParaRPr lang="en-US" altLang="zh-CN" b="1" dirty="0"/>
          </a:p>
          <a:p>
            <a:r>
              <a:rPr lang="zh-CN" altLang="zh-CN" dirty="0"/>
              <a:t>资本主义的基本经济规律就是剩余价值规律</a:t>
            </a:r>
            <a:r>
              <a:rPr lang="en-US" altLang="zh-CN" dirty="0"/>
              <a:t>,</a:t>
            </a:r>
            <a:r>
              <a:rPr lang="zh-CN" altLang="zh-CN" dirty="0"/>
              <a:t>即资本主义的生产目的和动机是最大限度地追求剩余价值。 达到这一目的的手段是不断扩大和加强对雇佣劳动的剥削。 正如马克思所说</a:t>
            </a:r>
            <a:r>
              <a:rPr lang="en-US" altLang="zh-CN" dirty="0"/>
              <a:t>:</a:t>
            </a:r>
            <a:r>
              <a:rPr lang="zh-CN" altLang="en-US" dirty="0"/>
              <a:t>“</a:t>
            </a:r>
            <a:r>
              <a:rPr lang="zh-CN" altLang="zh-CN" dirty="0"/>
              <a:t>生产剩余价值或赚钱</a:t>
            </a:r>
            <a:r>
              <a:rPr lang="en-US" altLang="zh-CN" dirty="0"/>
              <a:t>,</a:t>
            </a:r>
            <a:r>
              <a:rPr lang="zh-CN" altLang="zh-CN" dirty="0"/>
              <a:t>是这个生产方式的绝对规律。</a:t>
            </a:r>
            <a:r>
              <a:rPr lang="zh-CN" altLang="en-US" dirty="0"/>
              <a:t>”</a:t>
            </a:r>
            <a:endParaRPr lang="en-US" altLang="zh-CN" dirty="0"/>
          </a:p>
          <a:p>
            <a:r>
              <a:rPr lang="zh-CN" altLang="zh-CN" dirty="0"/>
              <a:t>剩余价值规律决定着资本主义生产的实质。 资本主义生产的实质就是增殖资本的价值或者说生产剩余价值。</a:t>
            </a:r>
            <a:endParaRPr lang="zh-CN" alt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zh-CN" dirty="0"/>
              <a:t>剩余价值规律决定着资本主义生产的实质。 资本主义生产的实质就是增殖资本的价值或者说生产剩余价值。</a:t>
            </a:r>
            <a:endParaRPr lang="en-US" altLang="zh-CN" dirty="0"/>
          </a:p>
          <a:p>
            <a:r>
              <a:rPr lang="zh-CN" altLang="en-US" dirty="0"/>
              <a:t>剩余</a:t>
            </a:r>
            <a:r>
              <a:rPr lang="zh-CN" altLang="zh-CN" dirty="0"/>
              <a:t>价值规律决定着资本主义生产发展的一切主要方面和主要过程。资本主义的生产、流通、分配和消费等主要方面和主要过程</a:t>
            </a:r>
            <a:r>
              <a:rPr lang="en-US" altLang="zh-CN" dirty="0"/>
              <a:t>,</a:t>
            </a:r>
            <a:r>
              <a:rPr lang="zh-CN" altLang="zh-CN" dirty="0"/>
              <a:t>都是以获取剩余价值为出发点和归宿点的。 </a:t>
            </a:r>
            <a:endParaRPr lang="en-US" altLang="zh-CN" dirty="0"/>
          </a:p>
          <a:p>
            <a:r>
              <a:rPr lang="zh-CN" altLang="zh-CN" dirty="0"/>
              <a:t>剩余价值规律还决定了资本主义经济的发展及其历史趋势。</a:t>
            </a:r>
            <a:endParaRPr lang="zh-CN" alt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第四节 </a:t>
            </a:r>
            <a:r>
              <a:rPr lang="en-US" altLang="zh-CN" b="1" dirty="0"/>
              <a:t> </a:t>
            </a:r>
            <a:r>
              <a:rPr lang="zh-CN" altLang="zh-CN" b="1" dirty="0"/>
              <a:t> 资本主义工资</a:t>
            </a:r>
            <a:endParaRPr lang="zh-CN" altLang="en-US" dirty="0"/>
          </a:p>
        </p:txBody>
      </p:sp>
      <p:sp>
        <p:nvSpPr>
          <p:cNvPr id="3" name="内容占位符 2"/>
          <p:cNvSpPr>
            <a:spLocks noGrp="1"/>
          </p:cNvSpPr>
          <p:nvPr>
            <p:ph idx="1"/>
          </p:nvPr>
        </p:nvSpPr>
        <p:spPr/>
        <p:txBody>
          <a:bodyPr/>
          <a:lstStyle/>
          <a:p>
            <a:r>
              <a:rPr lang="zh-CN" altLang="zh-CN" b="1" dirty="0"/>
              <a:t>一、资本主义工资的本质</a:t>
            </a:r>
            <a:endParaRPr lang="en-US" altLang="zh-CN" b="1" dirty="0"/>
          </a:p>
          <a:p>
            <a:r>
              <a:rPr lang="zh-CN" altLang="zh-CN" dirty="0"/>
              <a:t>劳动力和劳动是两个不同的概念。在资本家同工人的买卖关系中</a:t>
            </a:r>
            <a:r>
              <a:rPr lang="en-US" altLang="zh-CN" dirty="0"/>
              <a:t>,</a:t>
            </a:r>
            <a:r>
              <a:rPr lang="zh-CN" altLang="zh-CN" dirty="0"/>
              <a:t>工人出卖的是劳动力</a:t>
            </a:r>
            <a:r>
              <a:rPr lang="en-US" altLang="zh-CN" dirty="0"/>
              <a:t>,</a:t>
            </a:r>
            <a:r>
              <a:rPr lang="zh-CN" altLang="zh-CN" dirty="0"/>
              <a:t>而不是劳动</a:t>
            </a:r>
            <a:r>
              <a:rPr lang="en-US" altLang="zh-CN" dirty="0"/>
              <a:t>,</a:t>
            </a:r>
            <a:r>
              <a:rPr lang="zh-CN" altLang="zh-CN" dirty="0"/>
              <a:t>能成为商品的只是劳动力</a:t>
            </a:r>
            <a:r>
              <a:rPr lang="en-US" altLang="zh-CN" dirty="0"/>
              <a:t>,</a:t>
            </a:r>
            <a:r>
              <a:rPr lang="zh-CN" altLang="zh-CN" dirty="0"/>
              <a:t>而劳动则根本不能成为商品</a:t>
            </a:r>
            <a:r>
              <a:rPr lang="zh-CN" altLang="en-US" dirty="0"/>
              <a:t>。</a:t>
            </a:r>
            <a:endParaRPr lang="en-US" altLang="zh-CN" dirty="0"/>
          </a:p>
          <a:p>
            <a:r>
              <a:rPr lang="zh-CN" altLang="en-US" dirty="0"/>
              <a:t>为什么？</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b="1" dirty="0"/>
            </a:br>
            <a:r>
              <a:rPr lang="zh-CN" altLang="zh-CN" b="1" dirty="0"/>
              <a:t>第三节 马克思主义政治经济学的</a:t>
            </a:r>
            <a:br>
              <a:rPr lang="en-US" altLang="zh-CN" b="1" dirty="0"/>
            </a:br>
            <a:r>
              <a:rPr lang="zh-CN" altLang="zh-CN" b="1" dirty="0"/>
              <a:t>性质、任务和方法</a:t>
            </a:r>
            <a:br>
              <a:rPr lang="zh-CN" altLang="zh-CN" dirty="0"/>
            </a:br>
            <a:endParaRPr lang="zh-CN" altLang="en-US" dirty="0"/>
          </a:p>
        </p:txBody>
      </p:sp>
      <p:sp>
        <p:nvSpPr>
          <p:cNvPr id="3" name="内容占位符 2"/>
          <p:cNvSpPr>
            <a:spLocks noGrp="1"/>
          </p:cNvSpPr>
          <p:nvPr>
            <p:ph idx="1"/>
          </p:nvPr>
        </p:nvSpPr>
        <p:spPr/>
        <p:txBody>
          <a:bodyPr/>
          <a:lstStyle/>
          <a:p>
            <a:pPr marL="0" indent="0">
              <a:buNone/>
            </a:pPr>
            <a:r>
              <a:rPr lang="zh-CN" altLang="zh-CN" b="1" dirty="0"/>
              <a:t>一、马克思主义政治经济学的性质</a:t>
            </a:r>
            <a:endParaRPr lang="zh-CN" altLang="zh-CN" dirty="0"/>
          </a:p>
          <a:p>
            <a:endParaRPr lang="zh-CN" alt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a:t>首先</a:t>
            </a:r>
            <a:r>
              <a:rPr lang="en-US" altLang="zh-CN" dirty="0"/>
              <a:t>,</a:t>
            </a:r>
            <a:r>
              <a:rPr lang="zh-CN" altLang="zh-CN" dirty="0"/>
              <a:t>如果劳动是商品</a:t>
            </a:r>
            <a:r>
              <a:rPr lang="en-US" altLang="zh-CN" dirty="0"/>
              <a:t>,</a:t>
            </a:r>
            <a:r>
              <a:rPr lang="zh-CN" altLang="zh-CN" dirty="0"/>
              <a:t>价值量就无法计算。</a:t>
            </a:r>
            <a:endParaRPr lang="en-US" altLang="zh-CN" dirty="0"/>
          </a:p>
          <a:p>
            <a:r>
              <a:rPr lang="zh-CN" altLang="zh-CN" dirty="0"/>
              <a:t>其次</a:t>
            </a:r>
            <a:r>
              <a:rPr lang="en-US" altLang="zh-CN" dirty="0"/>
              <a:t>,</a:t>
            </a:r>
            <a:r>
              <a:rPr lang="zh-CN" altLang="zh-CN" dirty="0"/>
              <a:t>劳动不是独立存在的实体</a:t>
            </a:r>
            <a:r>
              <a:rPr lang="en-US" altLang="zh-CN" dirty="0"/>
              <a:t>,</a:t>
            </a:r>
            <a:r>
              <a:rPr lang="zh-CN" altLang="zh-CN" dirty="0"/>
              <a:t>不能作为商品出卖。</a:t>
            </a:r>
            <a:endParaRPr lang="en-US" altLang="zh-CN" dirty="0"/>
          </a:p>
          <a:p>
            <a:r>
              <a:rPr lang="zh-CN" altLang="zh-CN" dirty="0"/>
              <a:t>再次</a:t>
            </a:r>
            <a:r>
              <a:rPr lang="en-US" altLang="zh-CN" dirty="0"/>
              <a:t>,</a:t>
            </a:r>
            <a:r>
              <a:rPr lang="zh-CN" altLang="zh-CN" dirty="0"/>
              <a:t>把劳动看做商品</a:t>
            </a:r>
            <a:r>
              <a:rPr lang="en-US" altLang="zh-CN" dirty="0"/>
              <a:t>,</a:t>
            </a:r>
            <a:r>
              <a:rPr lang="zh-CN" altLang="zh-CN" dirty="0"/>
              <a:t>不是违反价值规律</a:t>
            </a:r>
            <a:r>
              <a:rPr lang="en-US" altLang="zh-CN" dirty="0"/>
              <a:t>,</a:t>
            </a:r>
            <a:r>
              <a:rPr lang="zh-CN" altLang="zh-CN" dirty="0"/>
              <a:t>就是违背剩余价值规律。</a:t>
            </a:r>
            <a:endParaRPr lang="en-US" altLang="zh-CN" dirty="0"/>
          </a:p>
          <a:p>
            <a:r>
              <a:rPr lang="zh-CN" altLang="zh-CN" dirty="0"/>
              <a:t>其实</a:t>
            </a:r>
            <a:r>
              <a:rPr lang="en-US" altLang="zh-CN" dirty="0"/>
              <a:t>,</a:t>
            </a:r>
            <a:r>
              <a:rPr lang="zh-CN" altLang="zh-CN" dirty="0"/>
              <a:t>劳动不是商品</a:t>
            </a:r>
            <a:r>
              <a:rPr lang="en-US" altLang="zh-CN" dirty="0"/>
              <a:t>,</a:t>
            </a:r>
            <a:r>
              <a:rPr lang="zh-CN" altLang="zh-CN" dirty="0"/>
              <a:t>劳动力才是商品</a:t>
            </a:r>
            <a:r>
              <a:rPr lang="en-US" altLang="zh-CN" dirty="0"/>
              <a:t>,</a:t>
            </a:r>
            <a:r>
              <a:rPr lang="zh-CN" altLang="zh-CN" dirty="0"/>
              <a:t>劳动者出卖的是劳动力</a:t>
            </a:r>
            <a:r>
              <a:rPr lang="en-US" altLang="zh-CN" dirty="0"/>
              <a:t>,</a:t>
            </a:r>
            <a:r>
              <a:rPr lang="zh-CN" altLang="zh-CN" dirty="0"/>
              <a:t>而不是劳动。因此</a:t>
            </a:r>
            <a:r>
              <a:rPr lang="en-US" altLang="zh-CN" dirty="0"/>
              <a:t>,</a:t>
            </a:r>
            <a:r>
              <a:rPr lang="zh-CN" altLang="zh-CN" dirty="0"/>
              <a:t>工资不过是劳动力价值</a:t>
            </a:r>
            <a:r>
              <a:rPr lang="en-US" altLang="zh-CN" dirty="0"/>
              <a:t>(</a:t>
            </a:r>
            <a:r>
              <a:rPr lang="zh-CN" altLang="zh-CN" dirty="0"/>
              <a:t>或价格</a:t>
            </a:r>
            <a:r>
              <a:rPr lang="en-US" altLang="zh-CN" dirty="0"/>
              <a:t>)</a:t>
            </a:r>
            <a:r>
              <a:rPr lang="zh-CN" altLang="zh-CN" dirty="0"/>
              <a:t>的转化形式。</a:t>
            </a:r>
            <a:endParaRPr lang="zh-CN" alt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总之</a:t>
            </a:r>
            <a:r>
              <a:rPr lang="en-US" altLang="zh-CN" dirty="0"/>
              <a:t>,</a:t>
            </a:r>
            <a:r>
              <a:rPr lang="zh-CN" altLang="zh-CN" dirty="0"/>
              <a:t>工资的本质是劳动力价值或价格</a:t>
            </a:r>
            <a:r>
              <a:rPr lang="en-US" altLang="zh-CN" dirty="0"/>
              <a:t>,</a:t>
            </a:r>
            <a:r>
              <a:rPr lang="zh-CN" altLang="zh-CN" dirty="0"/>
              <a:t>而不是劳动的价值或价格。在资本主义社会</a:t>
            </a:r>
            <a:r>
              <a:rPr lang="en-US" altLang="zh-CN" dirty="0"/>
              <a:t>,</a:t>
            </a:r>
            <a:r>
              <a:rPr lang="zh-CN" altLang="zh-CN" dirty="0"/>
              <a:t>资本家和工人阶级之间经济利益的对立和冲突</a:t>
            </a:r>
            <a:r>
              <a:rPr lang="en-US" altLang="zh-CN" dirty="0"/>
              <a:t>,</a:t>
            </a:r>
            <a:r>
              <a:rPr lang="zh-CN" altLang="zh-CN" dirty="0"/>
              <a:t>最直接地表现在工资问题上。</a:t>
            </a:r>
            <a:endParaRPr lang="zh-CN" alt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二、资本主义工资的基本形式</a:t>
            </a:r>
            <a:endParaRPr lang="zh-CN" altLang="en-US" dirty="0"/>
          </a:p>
          <a:p>
            <a:r>
              <a:rPr lang="zh-CN" altLang="en-US" dirty="0"/>
              <a:t>资本主义工资的形式多种多样</a:t>
            </a:r>
            <a:r>
              <a:rPr lang="en-US" altLang="zh-CN" dirty="0"/>
              <a:t>,</a:t>
            </a:r>
            <a:r>
              <a:rPr lang="zh-CN" altLang="en-US" dirty="0"/>
              <a:t>但其基本形式不外两种</a:t>
            </a:r>
            <a:r>
              <a:rPr lang="en-US" altLang="zh-CN" dirty="0"/>
              <a:t>:</a:t>
            </a:r>
            <a:r>
              <a:rPr lang="zh-CN" altLang="en-US" dirty="0"/>
              <a:t>计时工资和计件工资。计时工资是按照劳动时间支付工资的形式。 如日工资、周工资</a:t>
            </a:r>
            <a:r>
              <a:rPr lang="en-US" altLang="zh-CN" dirty="0"/>
              <a:t>,</a:t>
            </a:r>
            <a:r>
              <a:rPr lang="zh-CN" altLang="en-US" dirty="0"/>
              <a:t>月工资</a:t>
            </a:r>
            <a:r>
              <a:rPr lang="en-US" altLang="zh-CN" dirty="0"/>
              <a:t>,</a:t>
            </a:r>
            <a:r>
              <a:rPr lang="zh-CN" altLang="en-US" dirty="0"/>
              <a:t>年工资等。从现象看</a:t>
            </a:r>
            <a:r>
              <a:rPr lang="en-US" altLang="zh-CN" dirty="0"/>
              <a:t>,</a:t>
            </a:r>
            <a:r>
              <a:rPr lang="zh-CN" altLang="en-US" dirty="0"/>
              <a:t>它表现为活劳动的报酬</a:t>
            </a:r>
            <a:r>
              <a:rPr lang="en-US" altLang="zh-CN" dirty="0"/>
              <a:t>,</a:t>
            </a:r>
            <a:r>
              <a:rPr lang="zh-CN" altLang="en-US" dirty="0"/>
              <a:t>实质是劳动力的日价值、周价值、月价值、年价值的转化形式。</a:t>
            </a:r>
            <a:endParaRPr lang="zh-CN" altLang="en-US" dirty="0"/>
          </a:p>
          <a:p>
            <a:endParaRPr lang="zh-CN" alt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三、资本主义工资数量的变动趋势</a:t>
            </a:r>
            <a:endParaRPr lang="zh-CN" altLang="en-US" dirty="0"/>
          </a:p>
          <a:p>
            <a:r>
              <a:rPr lang="zh-CN" altLang="en-US" dirty="0"/>
              <a:t>工资采取货币形式</a:t>
            </a:r>
            <a:r>
              <a:rPr lang="en-US" altLang="zh-CN" dirty="0"/>
              <a:t>,</a:t>
            </a:r>
            <a:r>
              <a:rPr lang="zh-CN" altLang="en-US" dirty="0"/>
              <a:t>就必然存在名义工资和实际工资的问题。名义工资即货币工资</a:t>
            </a:r>
            <a:r>
              <a:rPr lang="en-US" altLang="zh-CN" dirty="0"/>
              <a:t>,</a:t>
            </a:r>
            <a:r>
              <a:rPr lang="zh-CN" altLang="en-US" dirty="0"/>
              <a:t>是指工人出卖劳动力所得到的货币数量。 实际工资是指工人用货币工资实际买到的各类生活资料和服务的数量。 在实际生活中</a:t>
            </a:r>
            <a:r>
              <a:rPr lang="en-US" altLang="zh-CN" dirty="0"/>
              <a:t>,</a:t>
            </a:r>
            <a:r>
              <a:rPr lang="zh-CN" altLang="en-US" dirty="0"/>
              <a:t>实际工资是用名义工资扣除物价变动因素来加以衡量的。</a:t>
            </a:r>
            <a:endParaRPr lang="zh-CN" altLang="en-US" dirty="0"/>
          </a:p>
          <a:p>
            <a:endParaRPr lang="zh-CN" alt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资本主义工资的变动趋势具有以下特征</a:t>
            </a:r>
            <a:r>
              <a:rPr lang="en-US" altLang="zh-CN" dirty="0"/>
              <a:t>:</a:t>
            </a:r>
            <a:endParaRPr lang="en-US" altLang="zh-CN" dirty="0"/>
          </a:p>
          <a:p>
            <a:r>
              <a:rPr lang="zh-CN" altLang="en-US" dirty="0"/>
              <a:t>第一</a:t>
            </a:r>
            <a:r>
              <a:rPr lang="en-US" altLang="zh-CN" dirty="0"/>
              <a:t>,</a:t>
            </a:r>
            <a:r>
              <a:rPr lang="zh-CN" altLang="en-US" dirty="0"/>
              <a:t>名义工资一般呈增加趋势。因为货币工资是劳动力价值的货币表现</a:t>
            </a:r>
            <a:r>
              <a:rPr lang="en-US" altLang="zh-CN" dirty="0"/>
              <a:t>,</a:t>
            </a:r>
            <a:r>
              <a:rPr lang="zh-CN" altLang="en-US" dirty="0"/>
              <a:t>而资本主义国家的货市田于存在通货膨胀而不断贬值</a:t>
            </a:r>
            <a:r>
              <a:rPr lang="en-US" altLang="zh-CN" dirty="0"/>
              <a:t>,</a:t>
            </a:r>
            <a:r>
              <a:rPr lang="zh-CN" altLang="en-US" dirty="0"/>
              <a:t>致使物价不断上涨</a:t>
            </a:r>
            <a:r>
              <a:rPr lang="en-US" altLang="zh-CN" dirty="0"/>
              <a:t>,</a:t>
            </a:r>
            <a:r>
              <a:rPr lang="zh-CN" altLang="en-US" dirty="0"/>
              <a:t>从而使名义工资不能不有所增加。</a:t>
            </a:r>
            <a:endParaRPr lang="en-US" altLang="zh-CN" dirty="0"/>
          </a:p>
          <a:p>
            <a:r>
              <a:rPr lang="zh-CN" altLang="en-US" dirty="0"/>
              <a:t>第二</a:t>
            </a:r>
            <a:r>
              <a:rPr lang="en-US" altLang="zh-CN" dirty="0"/>
              <a:t>,</a:t>
            </a:r>
            <a:r>
              <a:rPr lang="zh-CN" altLang="en-US" dirty="0"/>
              <a:t>从资本主义发展的历史过程来看</a:t>
            </a:r>
            <a:r>
              <a:rPr lang="en-US" altLang="zh-CN" dirty="0"/>
              <a:t>,</a:t>
            </a:r>
            <a:r>
              <a:rPr lang="zh-CN" altLang="en-US" dirty="0"/>
              <a:t>实际工资则有时降体有时提高。 </a:t>
            </a:r>
            <a:endParaRPr lang="zh-CN" alt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en-US" dirty="0"/>
              <a:t>四、工资的国民差异</a:t>
            </a:r>
            <a:endParaRPr lang="zh-CN" altLang="en-US" dirty="0"/>
          </a:p>
          <a:p>
            <a:r>
              <a:rPr lang="zh-CN" altLang="en-US" dirty="0"/>
              <a:t>工资是劳动力价值或价格的转化形式。 通常</a:t>
            </a:r>
            <a:r>
              <a:rPr lang="en-US" altLang="zh-CN" dirty="0"/>
              <a:t>,</a:t>
            </a:r>
            <a:r>
              <a:rPr lang="zh-CN" altLang="en-US" dirty="0"/>
              <a:t>劳动力在部门和地域间的自由流动和转移</a:t>
            </a:r>
            <a:r>
              <a:rPr lang="en-US" altLang="zh-CN" dirty="0"/>
              <a:t>,</a:t>
            </a:r>
            <a:r>
              <a:rPr lang="zh-CN" altLang="en-US" dirty="0"/>
              <a:t>会推动同工同酬原则的实现</a:t>
            </a:r>
            <a:r>
              <a:rPr lang="en-US" altLang="zh-CN" dirty="0"/>
              <a:t>,</a:t>
            </a:r>
            <a:r>
              <a:rPr lang="zh-CN" altLang="en-US" dirty="0"/>
              <a:t>相同劳动力获得大体相同的劳动力价值</a:t>
            </a:r>
            <a:r>
              <a:rPr lang="en-US" altLang="zh-CN" dirty="0"/>
              <a:t>,</a:t>
            </a:r>
            <a:r>
              <a:rPr lang="zh-CN" altLang="en-US" dirty="0"/>
              <a:t>其工资报酬水平大体相同。但从国际范围看</a:t>
            </a:r>
            <a:r>
              <a:rPr lang="en-US" altLang="zh-CN" dirty="0"/>
              <a:t>,</a:t>
            </a:r>
            <a:r>
              <a:rPr lang="zh-CN" altLang="en-US" dirty="0"/>
              <a:t>劳动力在国家间的自由流动和转移受到若干客观因素的制约</a:t>
            </a:r>
            <a:r>
              <a:rPr lang="en-US" altLang="zh-CN" dirty="0"/>
              <a:t>,</a:t>
            </a:r>
            <a:r>
              <a:rPr lang="zh-CN" altLang="en-US" dirty="0"/>
              <a:t>因此</a:t>
            </a:r>
            <a:r>
              <a:rPr lang="en-US" altLang="zh-CN" dirty="0"/>
              <a:t>,</a:t>
            </a:r>
            <a:r>
              <a:rPr lang="zh-CN" altLang="en-US" dirty="0"/>
              <a:t>相同劳动力在不同国家的劳动力价值往往会存在巨大的差异</a:t>
            </a:r>
            <a:r>
              <a:rPr lang="en-US" altLang="zh-CN" dirty="0"/>
              <a:t>,</a:t>
            </a:r>
            <a:r>
              <a:rPr lang="zh-CN" altLang="en-US" dirty="0"/>
              <a:t>这导致了工资的国民差异。</a:t>
            </a:r>
            <a:endParaRPr lang="zh-CN" alt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劳动力不能在国家间自由流动时</a:t>
            </a:r>
            <a:r>
              <a:rPr lang="en-US" altLang="zh-CN" dirty="0"/>
              <a:t>,</a:t>
            </a:r>
            <a:r>
              <a:rPr lang="zh-CN" altLang="en-US" dirty="0"/>
              <a:t>劳动力价值及工资的国民差异主要取决于三方面原因</a:t>
            </a:r>
            <a:r>
              <a:rPr lang="en-US" altLang="zh-CN" dirty="0"/>
              <a:t>:</a:t>
            </a:r>
            <a:endParaRPr lang="en-US" altLang="zh-CN" dirty="0"/>
          </a:p>
          <a:p>
            <a:r>
              <a:rPr lang="zh-CN" altLang="en-US" dirty="0"/>
              <a:t>第一</a:t>
            </a:r>
            <a:r>
              <a:rPr lang="en-US" altLang="zh-CN" dirty="0"/>
              <a:t>,</a:t>
            </a:r>
            <a:r>
              <a:rPr lang="zh-CN" altLang="en-US" dirty="0"/>
              <a:t>劳动生产率的国际性差异。</a:t>
            </a:r>
            <a:endParaRPr lang="en-US" altLang="zh-CN" dirty="0"/>
          </a:p>
          <a:p>
            <a:r>
              <a:rPr lang="zh-CN" altLang="en-US" dirty="0"/>
              <a:t>第二</a:t>
            </a:r>
            <a:r>
              <a:rPr lang="en-US" altLang="zh-CN" dirty="0"/>
              <a:t>,</a:t>
            </a:r>
            <a:r>
              <a:rPr lang="zh-CN" altLang="en-US" dirty="0"/>
              <a:t>劳资力量对比的国际性差异。</a:t>
            </a:r>
            <a:endParaRPr lang="en-US" altLang="zh-CN" dirty="0"/>
          </a:p>
          <a:p>
            <a:r>
              <a:rPr lang="zh-CN" altLang="en-US" dirty="0"/>
              <a:t>第三</a:t>
            </a:r>
            <a:r>
              <a:rPr lang="en-US" altLang="zh-CN" dirty="0"/>
              <a:t>,</a:t>
            </a:r>
            <a:r>
              <a:rPr lang="zh-CN" altLang="en-US" dirty="0"/>
              <a:t>垄断资本主义世界体系下落后国家与发达国家的差异。</a:t>
            </a:r>
            <a:endParaRPr lang="zh-CN" alt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dirty="0">
                <a:sym typeface="+mn-ea"/>
              </a:rPr>
              <a:t>第五节  资本主义再生产和资本积累</a:t>
            </a:r>
            <a:endParaRPr lang="zh-CN" altLang="en-US"/>
          </a:p>
        </p:txBody>
      </p:sp>
      <p:sp>
        <p:nvSpPr>
          <p:cNvPr id="3" name="内容占位符 2"/>
          <p:cNvSpPr>
            <a:spLocks noGrp="1"/>
          </p:cNvSpPr>
          <p:nvPr>
            <p:ph idx="1"/>
          </p:nvPr>
        </p:nvSpPr>
        <p:spPr/>
        <p:txBody>
          <a:bodyPr>
            <a:normAutofit fontScale="70000"/>
          </a:bodyPr>
          <a:p>
            <a:r>
              <a:rPr lang="zh-CN" altLang="en-US" sz="4000" b="1"/>
              <a:t>一、资本主义简单再生产和扩大再生产</a:t>
            </a:r>
            <a:endParaRPr lang="zh-CN" altLang="en-US" sz="4000" b="1"/>
          </a:p>
          <a:p>
            <a:r>
              <a:rPr lang="zh-CN" altLang="en-US"/>
              <a:t>ー个社会任何时候都不能停止消费,因而也就不能停止生产,社会的生产总是连续不断、周而复始地进行的。 每一个社会生产过程,同时也是再生产过程。再生产按其规模来说,可以分为简单再生产和扩大再生产。简单再生产就是在原有规模上进行的再生产。在简单再生产的条件下,新生产的产品仅够补偿已经消耗掉的生产资料和生活资料。 扩大再生产则是大于原有生产规模的生产。在这种条件下,新生产的产品除了用以补偿已经消耗掉的各种物质资料以外,还有剩余的部分。</a:t>
            </a:r>
            <a:endParaRPr lang="zh-CN" altLang="en-US"/>
          </a:p>
          <a:p>
            <a:r>
              <a:rPr lang="zh-CN" altLang="en-US"/>
              <a:t>资本主义再生产的特点是扩大再生产,而不是简单再生产。但是生产无论怎么扩大,总要以原有的规模作为基础和出发点。 因此,研究资本主义再生产必须从它的简单再生产开始。</a:t>
            </a:r>
            <a:endParaRPr lang="zh-CN" altLang="en-US"/>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1.资本主义简单再生产</a:t>
            </a:r>
            <a:endParaRPr lang="zh-CN" altLang="en-US"/>
          </a:p>
          <a:p>
            <a:r>
              <a:rPr lang="zh-CN" altLang="en-US"/>
              <a:t>在简单再生产的情况下,工人所创造的全部剩余价值都被资本家用于个人消费,再生产只是在原有规模上重复进行。分析资本主义简单再生产,可以更清楚地认识资本主义生产过程的某些重要特点。</a:t>
            </a:r>
            <a:endParaRPr lang="zh-CN" altLang="en-US"/>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fontScale="70000"/>
          </a:bodyPr>
          <a:p>
            <a:r>
              <a:rPr lang="zh-CN" altLang="en-US"/>
              <a:t>首先,对再生产过程的分析可表明,资本家购买劳动力的可变资本，即支付给劳动者的购买生活资料的价值,是劳动者自己创造的。</a:t>
            </a:r>
            <a:endParaRPr lang="zh-CN" altLang="en-US"/>
          </a:p>
          <a:p>
            <a:r>
              <a:rPr lang="zh-CN" altLang="en-US"/>
              <a:t>其次,对再生产过程的分析还表明,资本家手中的全部资本不管它最初是怎么来的,经过一定的时期后,都会变成剩余价值的积累物,变成由剩余价值积累起来的资本。</a:t>
            </a:r>
            <a:endParaRPr lang="zh-CN" altLang="en-US"/>
          </a:p>
          <a:p>
            <a:r>
              <a:rPr lang="zh-CN" altLang="en-US"/>
              <a:t>最后,对再生产过程的分析进一步表明,雇佣工人的个人消费也是完全从属于资本家追逐剩余价值需要的。在资本主义再生产过程中,工人进行着两种消费:一种是生产消费,这种消费是工人在生产过程中消耗生产资料和自己的劳动力,其结果是为资本家生产出包含着剩余价值的商品;另一种是个人消费,这种消费是工人用工资购买生活资料以满足自己的生活需要。</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zh-CN" b="1" dirty="0"/>
              <a:t>二、马克思主义政治经济学的任务</a:t>
            </a:r>
            <a:endParaRPr lang="en-US" altLang="zh-CN" b="1" dirty="0"/>
          </a:p>
          <a:p>
            <a:pPr marL="0" indent="0">
              <a:buNone/>
            </a:pPr>
            <a:r>
              <a:rPr lang="en-US" altLang="zh-CN" dirty="0"/>
              <a:t>1.</a:t>
            </a:r>
            <a:r>
              <a:rPr lang="zh-CN" altLang="zh-CN" dirty="0"/>
              <a:t>研究资本主义生产关系及其发展和变化规律</a:t>
            </a:r>
            <a:endParaRPr lang="en-US" altLang="zh-CN" dirty="0"/>
          </a:p>
          <a:p>
            <a:pPr marL="0" indent="0">
              <a:buNone/>
            </a:pPr>
            <a:r>
              <a:rPr lang="en-US" altLang="zh-CN" dirty="0"/>
              <a:t>2.</a:t>
            </a:r>
            <a:r>
              <a:rPr lang="zh-CN" altLang="zh-CN" dirty="0"/>
              <a:t>研究社会主义生产关系及其发展和变化规律</a:t>
            </a:r>
            <a:endParaRPr lang="zh-CN" altLang="zh-CN" dirty="0"/>
          </a:p>
          <a:p>
            <a:pPr marL="0" indent="0">
              <a:buNone/>
            </a:pPr>
            <a:r>
              <a:rPr lang="en-US" altLang="zh-CN" dirty="0"/>
              <a:t>3.</a:t>
            </a:r>
            <a:r>
              <a:rPr lang="zh-CN" altLang="zh-CN" dirty="0"/>
              <a:t>揭示经济运动的普遍规律</a:t>
            </a:r>
            <a:endParaRPr lang="zh-CN" altLang="zh-CN" dirty="0"/>
          </a:p>
          <a:p>
            <a:pPr marL="0" indent="0">
              <a:buNone/>
            </a:pPr>
            <a:endParaRPr lang="zh-CN" alt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在再生产过程中,工人不仅生产出商品,生产出剩余价值,而目还田再生产出资本家的全部资本和劳动者自身,即把资本主义生产关系存本的条件也重新生产出来了。这就充分证明,资本主义再生产是物质资料再生产和资本主义生产关系再生产的统一。</a:t>
            </a:r>
            <a:endParaRPr lang="zh-CN" altLang="en-US"/>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lnSpcReduction="10000"/>
          </a:bodyPr>
          <a:p>
            <a:r>
              <a:rPr lang="zh-CN" altLang="en-US"/>
              <a:t>2.资本主义扩大再生产和资本积累</a:t>
            </a:r>
            <a:endParaRPr lang="zh-CN" altLang="en-US"/>
          </a:p>
          <a:p>
            <a:r>
              <a:rPr lang="zh-CN" altLang="en-US"/>
              <a:t>如果资本家不把全部剩余价值用于个人消费,而是将其中的一部分会并到原有的资本中去,用以购买生产资料和劳动力,使生产在扩大的规模上进行,这就是资本主义的扩大再生产。而把剩余价值转化为资本,或者说,剩余价值的资本化,就叫做资本积累。扩大再生产是从物质形态上看的,资本积累是从价值形态上看的,它们是同一个事物的两个方面。</a:t>
            </a:r>
            <a:endParaRPr lang="zh-CN" altLang="en-US"/>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fontScale="70000"/>
          </a:bodyPr>
          <a:p>
            <a:r>
              <a:rPr lang="zh-CN" altLang="en-US" dirty="0" smtClean="0">
                <a:sym typeface="+mn-ea"/>
              </a:rPr>
              <a:t>假设某</a:t>
            </a:r>
            <a:r>
              <a:rPr lang="zh-CN" altLang="en-US" dirty="0">
                <a:sym typeface="+mn-ea"/>
              </a:rPr>
              <a:t>资本家拥有资本</a:t>
            </a:r>
            <a:r>
              <a:rPr lang="en-US" altLang="zh-CN" dirty="0">
                <a:sym typeface="+mn-ea"/>
              </a:rPr>
              <a:t>100</a:t>
            </a:r>
            <a:r>
              <a:rPr lang="zh-CN" altLang="en-US" dirty="0">
                <a:sym typeface="+mn-ea"/>
              </a:rPr>
              <a:t>万元，其中</a:t>
            </a:r>
            <a:r>
              <a:rPr lang="en-US" altLang="zh-CN" dirty="0">
                <a:sym typeface="+mn-ea"/>
              </a:rPr>
              <a:t>80</a:t>
            </a:r>
            <a:r>
              <a:rPr lang="zh-CN" altLang="en-US" dirty="0">
                <a:sym typeface="+mn-ea"/>
              </a:rPr>
              <a:t>万元为不变资本，</a:t>
            </a:r>
            <a:r>
              <a:rPr lang="en-US" altLang="zh-CN" dirty="0">
                <a:sym typeface="+mn-ea"/>
              </a:rPr>
              <a:t>20</a:t>
            </a:r>
            <a:r>
              <a:rPr lang="zh-CN" altLang="en-US" dirty="0">
                <a:sym typeface="+mn-ea"/>
              </a:rPr>
              <a:t>万元为可变资本</a:t>
            </a:r>
            <a:r>
              <a:rPr lang="zh-CN" altLang="en-US" dirty="0" smtClean="0">
                <a:sym typeface="+mn-ea"/>
              </a:rPr>
              <a:t>，剩余价值率为</a:t>
            </a:r>
            <a:r>
              <a:rPr lang="en-US" altLang="zh-CN" dirty="0" smtClean="0">
                <a:sym typeface="+mn-ea"/>
              </a:rPr>
              <a:t>100%</a:t>
            </a:r>
            <a:r>
              <a:rPr lang="zh-CN" altLang="en-US" dirty="0">
                <a:sym typeface="+mn-ea"/>
              </a:rPr>
              <a:t>。在当期生产结束后</a:t>
            </a:r>
            <a:r>
              <a:rPr lang="zh-CN" altLang="en-US" dirty="0" smtClean="0">
                <a:sym typeface="+mn-ea"/>
              </a:rPr>
              <a:t>，工人就</a:t>
            </a:r>
            <a:r>
              <a:rPr lang="zh-CN" altLang="en-US" dirty="0">
                <a:sym typeface="+mn-ea"/>
              </a:rPr>
              <a:t>为资本家创造了</a:t>
            </a:r>
            <a:r>
              <a:rPr lang="en-US" altLang="zh-CN" dirty="0">
                <a:sym typeface="+mn-ea"/>
              </a:rPr>
              <a:t>20</a:t>
            </a:r>
            <a:r>
              <a:rPr lang="zh-CN" altLang="en-US" dirty="0" smtClean="0">
                <a:sym typeface="+mn-ea"/>
              </a:rPr>
              <a:t>万元的</a:t>
            </a:r>
            <a:r>
              <a:rPr lang="zh-CN" altLang="en-US" dirty="0">
                <a:sym typeface="+mn-ea"/>
              </a:rPr>
              <a:t>剩余价值。假设资本家为了扩大再生产</a:t>
            </a:r>
            <a:r>
              <a:rPr lang="zh-CN" altLang="en-US" dirty="0" smtClean="0">
                <a:sym typeface="+mn-ea"/>
              </a:rPr>
              <a:t>，将剩余价值</a:t>
            </a:r>
            <a:r>
              <a:rPr lang="zh-CN" altLang="en-US" dirty="0">
                <a:sym typeface="+mn-ea"/>
              </a:rPr>
              <a:t>中的</a:t>
            </a:r>
            <a:r>
              <a:rPr lang="en-US" altLang="zh-CN" dirty="0">
                <a:sym typeface="+mn-ea"/>
              </a:rPr>
              <a:t>10</a:t>
            </a:r>
            <a:r>
              <a:rPr lang="zh-CN" altLang="en-US" dirty="0">
                <a:sym typeface="+mn-ea"/>
              </a:rPr>
              <a:t>万元转化为资本，如果不变资本和可变资本的比例不变</a:t>
            </a:r>
            <a:r>
              <a:rPr lang="zh-CN" altLang="en-US" dirty="0" smtClean="0">
                <a:sym typeface="+mn-ea"/>
              </a:rPr>
              <a:t>，则</a:t>
            </a:r>
            <a:r>
              <a:rPr lang="zh-CN" altLang="en-US" dirty="0">
                <a:sym typeface="+mn-ea"/>
              </a:rPr>
              <a:t>会有新增不变资本</a:t>
            </a:r>
            <a:r>
              <a:rPr lang="en-US" altLang="zh-CN" dirty="0">
                <a:sym typeface="+mn-ea"/>
              </a:rPr>
              <a:t>8</a:t>
            </a:r>
            <a:r>
              <a:rPr lang="zh-CN" altLang="en-US" dirty="0">
                <a:sym typeface="+mn-ea"/>
              </a:rPr>
              <a:t>万元和可变资本</a:t>
            </a:r>
            <a:r>
              <a:rPr lang="en-US" altLang="zh-CN" dirty="0">
                <a:sym typeface="+mn-ea"/>
              </a:rPr>
              <a:t>2</a:t>
            </a:r>
            <a:r>
              <a:rPr lang="zh-CN" altLang="en-US" dirty="0">
                <a:sym typeface="+mn-ea"/>
              </a:rPr>
              <a:t>万元，追加到原有的资本中去</a:t>
            </a:r>
            <a:r>
              <a:rPr lang="zh-CN" altLang="en-US" dirty="0" smtClean="0">
                <a:sym typeface="+mn-ea"/>
              </a:rPr>
              <a:t>，而</a:t>
            </a:r>
            <a:r>
              <a:rPr lang="zh-CN" altLang="en-US" dirty="0">
                <a:sym typeface="+mn-ea"/>
              </a:rPr>
              <a:t>总资本也扩大为</a:t>
            </a:r>
            <a:r>
              <a:rPr lang="en-US" altLang="zh-CN" dirty="0" smtClean="0">
                <a:sym typeface="+mn-ea"/>
              </a:rPr>
              <a:t>110</a:t>
            </a:r>
            <a:r>
              <a:rPr lang="zh-CN" altLang="en-US" dirty="0">
                <a:sym typeface="+mn-ea"/>
              </a:rPr>
              <a:t>万</a:t>
            </a:r>
            <a:r>
              <a:rPr lang="zh-CN" altLang="en-US" dirty="0" smtClean="0">
                <a:sym typeface="+mn-ea"/>
              </a:rPr>
              <a:t>元。资本</a:t>
            </a:r>
            <a:r>
              <a:rPr lang="zh-CN" altLang="en-US" dirty="0">
                <a:sym typeface="+mn-ea"/>
              </a:rPr>
              <a:t>规模扩大了，在其他条件不变的情况下</a:t>
            </a:r>
            <a:r>
              <a:rPr lang="zh-CN" altLang="en-US" dirty="0" smtClean="0">
                <a:sym typeface="+mn-ea"/>
              </a:rPr>
              <a:t>，资本家</a:t>
            </a:r>
            <a:r>
              <a:rPr lang="zh-CN" altLang="en-US" dirty="0">
                <a:sym typeface="+mn-ea"/>
              </a:rPr>
              <a:t>就</a:t>
            </a:r>
            <a:r>
              <a:rPr lang="zh-CN" altLang="en-US" dirty="0" smtClean="0">
                <a:sym typeface="+mn-ea"/>
              </a:rPr>
              <a:t>能够购买</a:t>
            </a:r>
            <a:r>
              <a:rPr lang="zh-CN" altLang="en-US" dirty="0">
                <a:sym typeface="+mn-ea"/>
              </a:rPr>
              <a:t>更多的生产资料和</a:t>
            </a:r>
            <a:r>
              <a:rPr lang="zh-CN" altLang="en-US" dirty="0" smtClean="0">
                <a:sym typeface="+mn-ea"/>
              </a:rPr>
              <a:t>劳动力，使生产规模扩大。如果剩余价值率不变，那么</a:t>
            </a:r>
            <a:r>
              <a:rPr lang="zh-CN" altLang="en-US" dirty="0">
                <a:sym typeface="+mn-ea"/>
              </a:rPr>
              <a:t>在第二期生产结束后，资本家就能够获得</a:t>
            </a:r>
            <a:r>
              <a:rPr lang="en-US" altLang="zh-CN" dirty="0">
                <a:sym typeface="+mn-ea"/>
              </a:rPr>
              <a:t>22</a:t>
            </a:r>
            <a:r>
              <a:rPr lang="zh-CN" altLang="en-US" dirty="0">
                <a:sym typeface="+mn-ea"/>
              </a:rPr>
              <a:t>万元的剩余价值</a:t>
            </a:r>
            <a:r>
              <a:rPr lang="zh-CN" altLang="en-US" dirty="0" smtClean="0">
                <a:sym typeface="+mn-ea"/>
              </a:rPr>
              <a:t>，这样</a:t>
            </a:r>
            <a:r>
              <a:rPr lang="zh-CN" altLang="en-US" dirty="0">
                <a:sym typeface="+mn-ea"/>
              </a:rPr>
              <a:t>不断进行下去，资本规模就能不断增加，生产规模也会不断扩大</a:t>
            </a:r>
            <a:r>
              <a:rPr lang="zh-CN" altLang="en-US" dirty="0" smtClean="0">
                <a:sym typeface="+mn-ea"/>
              </a:rPr>
              <a:t>，而</a:t>
            </a:r>
            <a:r>
              <a:rPr lang="zh-CN" altLang="en-US" dirty="0">
                <a:sym typeface="+mn-ea"/>
              </a:rPr>
              <a:t>剩余价值的数量也会不断增多。</a:t>
            </a:r>
            <a:endParaRPr lang="zh-CN" altLang="en-US" dirty="0"/>
          </a:p>
          <a:p>
            <a:endParaRPr lang="zh-CN" altLang="en-US"/>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fontScale="70000"/>
          </a:bodyPr>
          <a:p>
            <a:r>
              <a:rPr lang="zh-CN" altLang="en-US"/>
              <a:t>资本积累的本质不过是资本家通过无偿占有工人创造的剰余价值来扩大自己的资本,并以此为基础进一步占有更多的剩余价值。从资本积累中还可以看出,劳动力的买卖从形式上看是等价交换,但实际上是资本家用无偿占有的剩余价值去占有工人生产的更大量的剩余价值,以等价交换为基础的商品所有权规律就这样转化成为资本主义的占有规律。劳动力的不断买卖是形式,其内容则是,资本家用他占有的已经物化的工人劳动的一部分,来不断换取更大量的工人的活劳动。</a:t>
            </a:r>
            <a:endParaRPr lang="zh-CN" altLang="en-US"/>
          </a:p>
          <a:p>
            <a:r>
              <a:rPr lang="zh-CN" altLang="en-US"/>
              <a:t>因此,资本积累不仅是资本家剥削工人的结果,而且是资本家扩大剥削的重要手段;由资本积累而实现的资本主义扩大再生产,同时也是资本主义生产关系的扩大再生产。</a:t>
            </a:r>
            <a:endParaRPr lang="zh-CN" altLang="en-US"/>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b="1"/>
              <a:t>二、资本主义积累的一般规律</a:t>
            </a:r>
            <a:endParaRPr lang="zh-CN" altLang="en-US" b="1"/>
          </a:p>
          <a:p>
            <a:r>
              <a:rPr lang="zh-CN" altLang="en-US"/>
              <a:t>资本积累过程对资本主义经济运动过程有什么样的影响呢?为了考察这一问题,马克思用资本有机构成这一范畴揭示了资本积累的一般后果和趋势。</a:t>
            </a:r>
            <a:endParaRPr lang="zh-CN" altLang="en-US"/>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fontScale="70000"/>
          </a:bodyPr>
          <a:p>
            <a:r>
              <a:rPr lang="zh-CN" altLang="en-US"/>
              <a:t>1.资本有机构成的提高</a:t>
            </a:r>
            <a:endParaRPr lang="zh-CN" altLang="en-US"/>
          </a:p>
          <a:p>
            <a:r>
              <a:rPr lang="zh-CN" altLang="en-US"/>
              <a:t>资本的构成可以从两个方面来理解。 从物质形态上看,资本是由生产资料和劳动力构成的,两者之间存在一定的比例。一般地说,这种比例是由生产的技术水平决定的,即技术水平越高,每个劳动力运用的生产资料就越多。 这种反映生产技术水平的生产资料和劳动力的比例,叫做资本技术构成。 从价值形态上看,资本是由不变资本和可变资本构成的,它们之间的比例叫做资本价值构成。 资本的技术构成和价值构成之间有密切的联系。一般来说,前者决定后者,并且前者的变化引起后者的变化。 这种由资本技术构成决定并且反映技术构成变化的资本价值构成，叫做资本有机构成。</a:t>
            </a:r>
            <a:endParaRPr lang="zh-CN" altLang="en-US"/>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从资本积累的规律看,资本有机构成具有不断提高的趋势。 这是因为资本主义生产的目的是无止境地追求剩余价值,而增加剩余价值的方式不外乎两种,即绝对剩余价值生产和相对剩余价值生产。 由于绝对剩余价值生产要受到劳动者生理和社会条件的限制,因而,不断提高劳动生产率,通过缩短必要劳动时间,来相对增加剩余劳动时间的方式就成了增加剩余价值的主要手段。</a:t>
            </a:r>
            <a:endParaRPr lang="zh-CN" altLang="en-US"/>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fontScale="90000" lnSpcReduction="20000"/>
          </a:bodyPr>
          <a:p>
            <a:r>
              <a:rPr lang="zh-CN" altLang="en-US"/>
              <a:t>一般说来,劳动生产率的提高表现为每个劳动者所运用的生产资料增多。资本技术构成的这一变化反映在资本的价值构成上,是资本价值的不变部分的增加和可变部分的减少。资本价值构成对于资本技术构成的反映虽然只是近似的,但是,从总体和长期的趋势看,资本有机构成随着劳动生产率的提高具有不断提高的趋势。 而劳动生产率和资本有机构成的提高同时也就是加速资本积累的方法。 剩余价值不断转化为资本,表现为进人生产过程的资本量的不断增长。 这种增长又成为不断扩大生产规模和提高劳动生产率的基础。</a:t>
            </a:r>
            <a:endParaRPr lang="zh-CN" altLang="en-US"/>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fontScale="70000"/>
          </a:bodyPr>
          <a:p>
            <a:r>
              <a:rPr lang="en-US" altLang="zh-CN"/>
              <a:t>2</a:t>
            </a:r>
            <a:r>
              <a:rPr lang="zh-CN" altLang="en-US"/>
              <a:t>、相对</a:t>
            </a:r>
            <a:r>
              <a:rPr lang="zh-CN" altLang="en-US">
                <a:sym typeface="+mn-ea"/>
              </a:rPr>
              <a:t>过剩</a:t>
            </a:r>
            <a:r>
              <a:rPr lang="zh-CN" altLang="en-US"/>
              <a:t>人口和失业</a:t>
            </a:r>
            <a:endParaRPr lang="zh-CN" altLang="en-US"/>
          </a:p>
          <a:p>
            <a:r>
              <a:rPr lang="zh-CN" altLang="en-US"/>
              <a:t>随着资本积累的发展和资本有机构成的提高,社会总资本中不变部分和可变部分的比例会发生变化,可变资本部分相对减少,不变资本部分相对增加。 由于对劳动力的需求不是由总资本的大小决定的,而是由总资本中可变部分的大小决定的,所以在资本有机构成提高的条件下,对劳动力的需求,同资本量相比相对地减少了。 从表面上看,总资本的可变部分的相对减少,好像是由于工人人口的绝对增长超过了可变资本的增长。但实际上,人口的过剩是由资本增殖的需要决定的,这种人口过剩既不是绝对的,也不是自然的,而是由资本主义制度造成的相对于资本增殖需要而言的人口过剩。</a:t>
            </a:r>
            <a:endParaRPr lang="zh-CN" altLang="en-US"/>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fontScale="70000"/>
          </a:bodyPr>
          <a:p>
            <a:r>
              <a:rPr lang="zh-CN" altLang="en-US"/>
              <a:t>在现实经济运行过程中,相对</a:t>
            </a:r>
            <a:r>
              <a:rPr lang="zh-CN" altLang="en-US">
                <a:sym typeface="+mn-ea"/>
              </a:rPr>
              <a:t>过剩</a:t>
            </a:r>
            <a:r>
              <a:rPr lang="zh-CN" altLang="en-US"/>
              <a:t>人口规律并不是以简单的机械的方式赤裸裸地表现出来的,也就是说,相对人口过剩并不简单地表现为就业人数的不断下降,而是随着资本积累运动而周期性地变化,并分布在不同的生产部门之中。在有些部门,资本有机构成发生变化而资本的绝对量没有增长；在有些部门,资本的绝对量的增长是同它的可变部分或它所吸收的劳动力的绝对减少结合在一起的;在有些部门,资本时而在一定技术基础上持续增长,并按照它增长的比例吸收追加的劳动力,时而有机构成发生变化,资本的可变部分缩小。从总体的和发展的趋势上看,随着资本积累的发展,资本的有机构成总是在不断提高,因此,工人人口本身在生产出资本积累的同时,也以日益扩大的规模生产出使他们成为相对过剰人口的手段,这就是资本主义特有的人口规律。</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zh-CN" b="1" dirty="0"/>
              <a:t>三、马克思主义政治经济学的研究方法</a:t>
            </a:r>
            <a:endParaRPr lang="en-US" altLang="zh-CN" b="1" dirty="0"/>
          </a:p>
          <a:p>
            <a:pPr marL="0" indent="0">
              <a:buNone/>
            </a:pPr>
            <a:r>
              <a:rPr lang="zh-CN" altLang="zh-CN" dirty="0"/>
              <a:t>马克思在创立政治经济学科学体系过程中</a:t>
            </a:r>
            <a:r>
              <a:rPr lang="en-US" altLang="zh-CN" dirty="0"/>
              <a:t>,</a:t>
            </a:r>
            <a:r>
              <a:rPr lang="zh-CN" altLang="zh-CN" dirty="0"/>
              <a:t>坚持辩证唯物主义和历史唯物主义的世界观和方法论</a:t>
            </a:r>
            <a:r>
              <a:rPr lang="en-US" altLang="zh-CN" dirty="0"/>
              <a:t>,</a:t>
            </a:r>
            <a:r>
              <a:rPr lang="zh-CN" altLang="zh-CN" dirty="0"/>
              <a:t>创立了政治经济学研究的科学方法。</a:t>
            </a:r>
            <a:endParaRPr lang="en-US" altLang="zh-CN" dirty="0"/>
          </a:p>
          <a:p>
            <a:pPr marL="0" indent="0">
              <a:buNone/>
            </a:pPr>
            <a:r>
              <a:rPr lang="zh-CN" altLang="zh-CN" dirty="0"/>
              <a:t>在《资本论》中</a:t>
            </a:r>
            <a:r>
              <a:rPr lang="en-US" altLang="zh-CN" dirty="0"/>
              <a:t>,</a:t>
            </a:r>
            <a:r>
              <a:rPr lang="zh-CN" altLang="zh-CN" dirty="0"/>
              <a:t>唯物主义的逻辑、辩证法和认识论都应用于一门科学。</a:t>
            </a:r>
            <a:endParaRPr lang="zh-CN" alt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fontScale="70000"/>
          </a:bodyPr>
          <a:p>
            <a:r>
              <a:rPr lang="zh-CN" altLang="en-US"/>
              <a:t>相对人口过剩是资本积累的必然产物,同时反过来又成为资本积累的杠杆,甚至成为资本主义生产存在的一个条件。劳动力商品是资本主义经济存在的前提,这种特殊的商品同样要受价值规律和市场机制的调节,相对过剩人口的存在构成了劳动力市场和剩余价值规律发生作用的机制和条件。这是因为,首先,资本主义经济的运动是由繁荣、危机、萧条和复苏等阶段组成的周期性的波动过程,资本增殖对于劳动力的需要随着经济的周期性波动而在不断发生变化,相对过剩人口的存在可以随时调节和满足不同时期资本对劳动力的需要,从而起到劳动力蓄水池的作用。其次,过剩人口形成一支可供支配的产业后备军,不仅可以随时为资本增殖的需要提供劳动力资源,而且通过劳动市场的竞争,对工人的就业和工资水平的形成施加压力,从而把劳动力市场的作用范围限制在符合资本增殖需要的界限之内。</a:t>
            </a:r>
            <a:endParaRPr lang="zh-CN" altLang="en-US"/>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相对过剩人口的存在意味着,在资本主义经济制度下,失业问题是制度性的,是资本主义制度的不治之症。 相对</a:t>
            </a:r>
            <a:r>
              <a:rPr lang="zh-CN" altLang="en-US">
                <a:sym typeface="+mn-ea"/>
              </a:rPr>
              <a:t>过剩</a:t>
            </a:r>
            <a:r>
              <a:rPr lang="zh-CN" altLang="en-US"/>
              <a:t>人口规律的存在,是无产阶级生活陷于贫困、工人对资本依赖不断加深的重要根源。</a:t>
            </a:r>
            <a:endParaRPr lang="zh-CN" altLang="en-US"/>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fontScale="90000" lnSpcReduction="10000"/>
          </a:bodyPr>
          <a:p>
            <a:r>
              <a:rPr lang="en-US" altLang="zh-CN"/>
              <a:t>3</a:t>
            </a:r>
            <a:r>
              <a:rPr lang="zh-CN" altLang="en-US"/>
              <a:t>.资本的积聚和集中</a:t>
            </a:r>
            <a:endParaRPr lang="zh-CN" altLang="en-US"/>
          </a:p>
          <a:p>
            <a:r>
              <a:rPr lang="zh-CN" altLang="en-US"/>
              <a:t>在资本主义经济中,个别资本的增大是通过资本的积聚和集中两种形式予以实现的。 </a:t>
            </a:r>
            <a:r>
              <a:rPr lang="zh-CN" altLang="en-US">
                <a:ln w="22225">
                  <a:solidFill>
                    <a:schemeClr val="accent2"/>
                  </a:solidFill>
                  <a:prstDash val="solid"/>
                </a:ln>
                <a:solidFill>
                  <a:schemeClr val="accent2">
                    <a:lumMod val="40000"/>
                    <a:lumOff val="60000"/>
                  </a:schemeClr>
                </a:solidFill>
                <a:effectLst/>
              </a:rPr>
              <a:t>资本积聚</a:t>
            </a:r>
            <a:r>
              <a:rPr lang="zh-CN" altLang="en-US"/>
              <a:t>是指个别资本依靠自身剩余价值的资本化来增大资本总额。因此,资本积聚不外乎是资本积累的直接结果,它和资本积累直接联系。资本积累的规模越大,资本就积聚得越多,从而个别资本的规模也就越大。但是,仅仅依靠资本积聚,那些影响资本积累规模的诸多因素,也直接限制了个别资本规模扩大的速度。真正使得个别资本规模迅速增大的是资本集中。</a:t>
            </a:r>
            <a:endParaRPr lang="zh-CN" altLang="en-US"/>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fontScale="60000"/>
          </a:bodyPr>
          <a:p>
            <a:r>
              <a:rPr lang="zh-CN" altLang="en-US"/>
              <a:t>所谓</a:t>
            </a:r>
            <a:r>
              <a:rPr lang="zh-CN" altLang="en-US">
                <a:ln w="22225">
                  <a:solidFill>
                    <a:schemeClr val="accent2"/>
                  </a:solidFill>
                  <a:prstDash val="solid"/>
                </a:ln>
                <a:solidFill>
                  <a:schemeClr val="accent2">
                    <a:lumMod val="40000"/>
                    <a:lumOff val="60000"/>
                  </a:schemeClr>
                </a:solidFill>
                <a:effectLst/>
              </a:rPr>
              <a:t>资本集中,</a:t>
            </a:r>
            <a:r>
              <a:rPr lang="zh-CN" altLang="en-US"/>
              <a:t>是指几个资本结合成为一个较大的资本而引起的个别资本规模的增大,也即许多分散的小资本通过相互合并或者联合形成少数大的资本。 在资本集中的过程中,资本之间的相互竞争是一个有力的杠杆。在竞争的过程中,那些分散的小资本不断地被大资本排挤和打击,并最终因失败而被大资本吞并。 这是因为:在生产技术上,大资本具有相对于小资本较大的优势,大资本所建立的生产过程能够广泛地使用各种先进的技术和科学的劳动组织,实行广泛的劳动分工和专业化生产,从而具有较高的劳动生产率;大资本建立的生产和销售体系能够提高设备利用率,更方便地利用物流和营销方面的便利条件,从而能够节省生产费用和降低成本;大资本也更容易获得银行和其他金融机构的支持,等等。 正是由于大资本具有的这些有利因素,不仅使其能够占据较大的市场份额,而且使其平均成本也较低,因此在竞争中也常常处于相对有利的地位。 大资本可以凭借这些有利因素迅速地打败小资本,使其破产并以较低价格将其吞并,或者通过清偿债务和自愿联合等方式将众多小资本吸纳进自己的体系。所以,资本主义的竞争过程同时也是资本的集中过程。</a:t>
            </a:r>
            <a:endParaRPr lang="zh-CN" altLang="en-US"/>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促进资本集中的另一个强有力的因素是信用。一方面,资本主义信用能够通过贷款等金融工具加强大资本的竞争能力,邦助其在竞争中取得相对于小资本的生产和市场优势;另一方面,资本主义信用也能够促使一些原来分散的小资本主动联合起来形成规模较大的股份公司。因此,资本主义信用体系的发展必然会大大加速资本集中的进程。</a:t>
            </a:r>
            <a:endParaRPr lang="zh-CN" altLang="en-US"/>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fontScale="70000"/>
          </a:bodyPr>
          <a:p>
            <a:r>
              <a:rPr lang="zh-CN" altLang="en-US"/>
              <a:t>虽然资本的积聚和集中都是个别资本增大的形式,但是它们之间有着显著的</a:t>
            </a:r>
            <a:r>
              <a:rPr lang="zh-CN" altLang="en-US">
                <a:ln w="22225">
                  <a:solidFill>
                    <a:schemeClr val="accent2"/>
                  </a:solidFill>
                  <a:prstDash val="solid"/>
                </a:ln>
                <a:solidFill>
                  <a:schemeClr val="accent2">
                    <a:lumMod val="40000"/>
                    <a:lumOff val="60000"/>
                  </a:schemeClr>
                </a:solidFill>
                <a:effectLst/>
              </a:rPr>
              <a:t>区别</a:t>
            </a:r>
            <a:r>
              <a:rPr lang="zh-CN" altLang="en-US"/>
              <a:t>:资本积聚是依靠剩余价值的资本化实现的,因此随着个别资本的积聚,社会资本</a:t>
            </a:r>
            <a:r>
              <a:rPr lang="zh-CN" altLang="en-US">
                <a:ln w="22225">
                  <a:solidFill>
                    <a:schemeClr val="accent2"/>
                  </a:solidFill>
                  <a:prstDash val="solid"/>
                </a:ln>
                <a:solidFill>
                  <a:schemeClr val="accent2">
                    <a:lumMod val="40000"/>
                    <a:lumOff val="60000"/>
                  </a:schemeClr>
                </a:solidFill>
                <a:effectLst/>
              </a:rPr>
              <a:t>总额也会随之增大</a:t>
            </a:r>
            <a:r>
              <a:rPr lang="zh-CN" altLang="en-US"/>
              <a:t>; 而资本集中则是通过资本在资本之间的重新分配和组合,从众多分散的小资本转换为少数集中的大资本,因此它</a:t>
            </a:r>
            <a:r>
              <a:rPr lang="zh-CN" altLang="en-US">
                <a:ln w="22225">
                  <a:solidFill>
                    <a:schemeClr val="accent2"/>
                  </a:solidFill>
                  <a:prstDash val="solid"/>
                </a:ln>
                <a:solidFill>
                  <a:schemeClr val="accent2">
                    <a:lumMod val="40000"/>
                    <a:lumOff val="60000"/>
                  </a:schemeClr>
                </a:solidFill>
                <a:effectLst/>
              </a:rPr>
              <a:t>不会改变社会资本的总额</a:t>
            </a:r>
            <a:r>
              <a:rPr lang="zh-CN" altLang="en-US"/>
              <a:t>。 同时,资本的积聚和集中之间也有着紧密的联系:随有着资本积聚的不断进行,在其他条件相同的情况下,大资本能够把规模更大的剩余价值用于资本积累,使得其竞争能力更强,从而促进资本集中更为迅速的发展;另一方面,资本集中的加速反过来又会促进资本积聚,这是因为集中起来的大资本所具有的诸多优势使其能够获取更多的剩余价值,从而增大积累的规模,促进资本积聚。</a:t>
            </a:r>
            <a:endParaRPr lang="zh-CN" altLang="en-US"/>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fontScale="80000"/>
          </a:bodyPr>
          <a:p>
            <a:r>
              <a:rPr lang="zh-CN" altLang="en-US"/>
              <a:t>4、资本积累的一般规律与两极分化</a:t>
            </a:r>
            <a:endParaRPr lang="zh-CN" altLang="en-US"/>
          </a:p>
          <a:p>
            <a:r>
              <a:rPr lang="zh-CN" altLang="en-US"/>
              <a:t>上述分析表明，在资本主义制度中，随着生产力的发展和劳动生产力的提高，资本对劳动力的需要相对减少，劳动者的相对地位进一步恶化。因此资本积累的结果一级是财富的积累，另一级是贫困的阶段，这就是资本积累的一般规定。马克思对资本积累的一般规定做过这样的表述，社会的财富及执行职能的资本越大，它的增长的规模和能力越大，从而无产阶级的绝对数量和他们的劳动生产力也大，产业后备金也越大，可供支配的劳动力同资本的膨胀率一样，是由同一些原因发展起来的。</a:t>
            </a:r>
            <a:endParaRPr lang="zh-CN" altLang="en-US"/>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fontScale="90000"/>
          </a:bodyPr>
          <a:p>
            <a:r>
              <a:rPr lang="zh-CN" altLang="en-US"/>
              <a:t>因此，产业后备军的相对量和财富的力量一样增长，一同增长。但是同现役劳动军相比，这种后备军越大，常备的过剩人口也越多，他们的贫困同他们所受的劳动折磨等访比，最后功能阶级中贫苦阶层和产业后备军越大，官方认为需要救济人平民也就越多，这就是资本主义积累的绝对的一般的规定，资本积累的这一规定，必然导致资产阶级以及无产阶级在财富占有上的两极分化。</a:t>
            </a:r>
            <a:endParaRPr lang="zh-CN" altLang="en-US"/>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第六节  资本主义生产的新变化</a:t>
            </a:r>
            <a:endParaRPr lang="zh-CN" altLang="en-US" dirty="0"/>
          </a:p>
        </p:txBody>
      </p:sp>
      <p:sp>
        <p:nvSpPr>
          <p:cNvPr id="3" name="内容占位符 2"/>
          <p:cNvSpPr>
            <a:spLocks noGrp="1"/>
          </p:cNvSpPr>
          <p:nvPr>
            <p:ph idx="1"/>
          </p:nvPr>
        </p:nvSpPr>
        <p:spPr/>
        <p:txBody>
          <a:bodyPr/>
          <a:lstStyle/>
          <a:p>
            <a:r>
              <a:rPr lang="zh-CN" altLang="en-US" b="1" dirty="0"/>
              <a:t>一、生产社会化的发展</a:t>
            </a:r>
            <a:endParaRPr lang="zh-CN" altLang="en-US" b="1" dirty="0"/>
          </a:p>
          <a:p>
            <a:r>
              <a:rPr lang="zh-CN" altLang="en-US" dirty="0"/>
              <a:t>生产社会化是指由分散的、小规模的个体生产</a:t>
            </a:r>
            <a:r>
              <a:rPr lang="en-US" altLang="zh-CN" dirty="0"/>
              <a:t>,</a:t>
            </a:r>
            <a:r>
              <a:rPr lang="zh-CN" altLang="en-US" dirty="0"/>
              <a:t>转变为集中的、由社会分工联系起来的大规模社会生产过程</a:t>
            </a:r>
            <a:r>
              <a:rPr lang="en-US" altLang="zh-CN" dirty="0"/>
              <a:t>,</a:t>
            </a:r>
            <a:r>
              <a:rPr lang="zh-CN" altLang="en-US" dirty="0"/>
              <a:t>是社会生产力和社会分工发展到一定高度的必然表现。 其基本发展趋势是</a:t>
            </a:r>
            <a:r>
              <a:rPr lang="en-US" altLang="zh-CN" dirty="0"/>
              <a:t>:</a:t>
            </a:r>
            <a:r>
              <a:rPr lang="zh-CN" altLang="en-US" dirty="0"/>
              <a:t>生产力越发展</a:t>
            </a:r>
            <a:r>
              <a:rPr lang="en-US" altLang="zh-CN" dirty="0"/>
              <a:t>,</a:t>
            </a:r>
            <a:r>
              <a:rPr lang="zh-CN" altLang="en-US" dirty="0"/>
              <a:t>社会分工越细致越深化</a:t>
            </a:r>
            <a:r>
              <a:rPr lang="en-US" altLang="zh-CN" dirty="0"/>
              <a:t>,</a:t>
            </a:r>
            <a:r>
              <a:rPr lang="zh-CN" altLang="en-US" dirty="0"/>
              <a:t>协作的范围越宽广</a:t>
            </a:r>
            <a:r>
              <a:rPr lang="en-US" altLang="zh-CN" dirty="0"/>
              <a:t>,</a:t>
            </a:r>
            <a:r>
              <a:rPr lang="zh-CN" altLang="en-US" dirty="0"/>
              <a:t>生产就越来越具有社会化的性质。</a:t>
            </a:r>
            <a:endParaRPr lang="zh-CN" alt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不同时期的生产社会化主要表现</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第四节 马克思主义政治经济学的创立和发展</a:t>
            </a:r>
            <a:endParaRPr lang="zh-CN" altLang="en-US" dirty="0"/>
          </a:p>
        </p:txBody>
      </p:sp>
      <p:sp>
        <p:nvSpPr>
          <p:cNvPr id="3" name="内容占位符 2"/>
          <p:cNvSpPr>
            <a:spLocks noGrp="1"/>
          </p:cNvSpPr>
          <p:nvPr>
            <p:ph idx="1"/>
          </p:nvPr>
        </p:nvSpPr>
        <p:spPr/>
        <p:txBody>
          <a:bodyPr/>
          <a:lstStyle/>
          <a:p>
            <a:pPr marL="0" indent="0">
              <a:buNone/>
            </a:pPr>
            <a:r>
              <a:rPr lang="zh-CN" altLang="en-US" b="1" dirty="0"/>
              <a:t>一、马克思主义政治经济学的创立</a:t>
            </a:r>
            <a:endParaRPr lang="en-US" altLang="zh-CN" b="1" dirty="0"/>
          </a:p>
          <a:p>
            <a:pPr marL="0" indent="0">
              <a:buNone/>
            </a:pPr>
            <a:r>
              <a:rPr lang="zh-CN" altLang="en-US" dirty="0"/>
              <a:t>古典政治经济学</a:t>
            </a:r>
            <a:endParaRPr lang="zh-CN" alt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a:t>二、劳动对资本从属关系的演变</a:t>
            </a:r>
            <a:endParaRPr lang="zh-CN" altLang="en-US" b="1" dirty="0"/>
          </a:p>
          <a:p>
            <a:r>
              <a:rPr lang="zh-CN" altLang="en-US" dirty="0"/>
              <a:t>资本主义经济制度产生以后</a:t>
            </a:r>
            <a:r>
              <a:rPr lang="en-US" altLang="zh-CN" dirty="0"/>
              <a:t>,</a:t>
            </a:r>
            <a:r>
              <a:rPr lang="zh-CN" altLang="en-US" dirty="0"/>
              <a:t>劳动方式相继经历了简单协作、以分工为基础的工场手工业、以机器大工业为基础的工厂三个阶段。这几个阶段</a:t>
            </a:r>
            <a:r>
              <a:rPr lang="en-US" altLang="zh-CN" dirty="0"/>
              <a:t>,</a:t>
            </a:r>
            <a:r>
              <a:rPr lang="zh-CN" altLang="en-US" dirty="0"/>
              <a:t>一方面是社会生产力和劳动生产率不断提高的过程</a:t>
            </a:r>
            <a:r>
              <a:rPr lang="en-US" altLang="zh-CN" dirty="0"/>
              <a:t>;</a:t>
            </a:r>
            <a:r>
              <a:rPr lang="zh-CN" altLang="en-US" dirty="0"/>
              <a:t>另一方面又是资本主义生产关系不断发展、资本对雇佣劳动剥削不断加强</a:t>
            </a:r>
            <a:r>
              <a:rPr lang="en-US" altLang="zh-CN" dirty="0"/>
              <a:t>,</a:t>
            </a:r>
            <a:r>
              <a:rPr lang="zh-CN" altLang="en-US" dirty="0"/>
              <a:t>以及劳动对资本隶属不断加深的过程。</a:t>
            </a:r>
            <a:endParaRPr lang="zh-CN" altLang="en-US" dirty="0"/>
          </a:p>
          <a:p>
            <a:endParaRPr lang="zh-CN" alt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r>
              <a:rPr lang="zh-CN" altLang="en-US" dirty="0"/>
              <a:t>劳动对资本的隶属关系</a:t>
            </a:r>
            <a:r>
              <a:rPr lang="en-US" altLang="zh-CN" dirty="0"/>
              <a:t>,</a:t>
            </a:r>
            <a:r>
              <a:rPr lang="zh-CN" altLang="en-US" dirty="0"/>
              <a:t>不仅与生产资料的资本主义私有制有关</a:t>
            </a:r>
            <a:r>
              <a:rPr lang="en-US" altLang="zh-CN" dirty="0"/>
              <a:t>,</a:t>
            </a:r>
            <a:r>
              <a:rPr lang="zh-CN" altLang="en-US" dirty="0"/>
              <a:t>而且与生产力的发展紧密联系。在资本主义条件下</a:t>
            </a:r>
            <a:r>
              <a:rPr lang="en-US" altLang="zh-CN" dirty="0"/>
              <a:t>,</a:t>
            </a:r>
            <a:r>
              <a:rPr lang="zh-CN" altLang="en-US" dirty="0"/>
              <a:t>生产力成为资本的生产力</a:t>
            </a:r>
            <a:r>
              <a:rPr lang="en-US" altLang="zh-CN" dirty="0"/>
              <a:t>,</a:t>
            </a:r>
            <a:r>
              <a:rPr lang="zh-CN" altLang="en-US" dirty="0"/>
              <a:t>成为资本支配、统治雇佣劳动者的手段</a:t>
            </a:r>
            <a:r>
              <a:rPr lang="en-US" altLang="zh-CN" dirty="0"/>
              <a:t>,</a:t>
            </a:r>
            <a:r>
              <a:rPr lang="zh-CN" altLang="en-US" dirty="0"/>
              <a:t>劳动者自己创造的生产力异化为与劳动者相对立的力量。在资本主义生产体系内部</a:t>
            </a:r>
            <a:r>
              <a:rPr lang="en-US" altLang="zh-CN" dirty="0"/>
              <a:t>,</a:t>
            </a:r>
            <a:r>
              <a:rPr lang="zh-CN" altLang="en-US" dirty="0"/>
              <a:t>提高社会劳动生产率的办法是靠牺牲工人个人来实现的</a:t>
            </a:r>
            <a:r>
              <a:rPr lang="en-US" altLang="zh-CN" dirty="0"/>
              <a:t>,</a:t>
            </a:r>
            <a:r>
              <a:rPr lang="zh-CN" altLang="en-US" dirty="0"/>
              <a:t>发展生产的手段变成统治和剥削生产者的手段。这是生产力与生产关系在资本主义经济制度下相互作用的具体形式。</a:t>
            </a:r>
            <a:endParaRPr lang="zh-CN" alt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a:t>三、劳动和资本关系的变化</a:t>
            </a:r>
            <a:endParaRPr lang="zh-CN" altLang="en-US" b="1" dirty="0"/>
          </a:p>
          <a:p>
            <a:r>
              <a:rPr lang="zh-CN" altLang="en-US" dirty="0"/>
              <a:t>第二次世界大战后</a:t>
            </a:r>
            <a:r>
              <a:rPr lang="en-US" altLang="zh-CN" dirty="0"/>
              <a:t>,</a:t>
            </a:r>
            <a:r>
              <a:rPr lang="zh-CN" altLang="en-US" dirty="0"/>
              <a:t>在劳动对资本隶属不断加深的同时</a:t>
            </a:r>
            <a:r>
              <a:rPr lang="en-US" altLang="zh-CN" dirty="0"/>
              <a:t>,</a:t>
            </a:r>
            <a:r>
              <a:rPr lang="zh-CN" altLang="en-US" dirty="0"/>
              <a:t>工人与资本家的关系出现了一些新特点。</a:t>
            </a:r>
            <a:endParaRPr lang="zh-CN" altLang="en-US" dirty="0"/>
          </a:p>
          <a:p>
            <a:r>
              <a:rPr lang="zh-CN" altLang="en-US" dirty="0"/>
              <a:t>第一</a:t>
            </a:r>
            <a:r>
              <a:rPr lang="en-US" altLang="zh-CN" dirty="0"/>
              <a:t>,</a:t>
            </a:r>
            <a:r>
              <a:rPr lang="zh-CN" altLang="en-US" dirty="0"/>
              <a:t>工会组织的发展。</a:t>
            </a:r>
            <a:endParaRPr lang="en-US" altLang="zh-CN" dirty="0"/>
          </a:p>
          <a:p>
            <a:r>
              <a:rPr lang="zh-CN" altLang="en-US" dirty="0"/>
              <a:t>第二</a:t>
            </a:r>
            <a:r>
              <a:rPr lang="en-US" altLang="zh-CN" dirty="0"/>
              <a:t>,</a:t>
            </a:r>
            <a:r>
              <a:rPr lang="zh-CN" altLang="en-US" dirty="0"/>
              <a:t>雇员参与制度和雇员持股制度的出现。 </a:t>
            </a:r>
            <a:endParaRPr lang="en-US" altLang="zh-CN" dirty="0"/>
          </a:p>
          <a:p>
            <a:r>
              <a:rPr lang="zh-CN" altLang="en-US" dirty="0"/>
              <a:t>第三</a:t>
            </a:r>
            <a:r>
              <a:rPr lang="en-US" altLang="zh-CN" dirty="0"/>
              <a:t>,</a:t>
            </a:r>
            <a:r>
              <a:rPr lang="zh-CN" altLang="en-US" dirty="0"/>
              <a:t>管理者阶层的地位发生了分化。</a:t>
            </a:r>
            <a:endParaRPr lang="zh-CN" alt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a:bodyPr>
          <a:lstStyle/>
          <a:p>
            <a:r>
              <a:rPr lang="zh-CN" altLang="en-US" dirty="0"/>
              <a:t>思考题</a:t>
            </a:r>
            <a:r>
              <a:rPr lang="en-US" altLang="zh-CN" dirty="0"/>
              <a:t>:</a:t>
            </a:r>
            <a:endParaRPr lang="en-US" altLang="zh-CN" dirty="0"/>
          </a:p>
          <a:p>
            <a:r>
              <a:rPr lang="en-US" altLang="zh-CN" dirty="0"/>
              <a:t>1.</a:t>
            </a:r>
            <a:r>
              <a:rPr lang="zh-CN" altLang="en-US" dirty="0"/>
              <a:t>解释下列概念</a:t>
            </a:r>
            <a:r>
              <a:rPr lang="en-US" altLang="zh-CN" dirty="0"/>
              <a:t>:</a:t>
            </a:r>
            <a:r>
              <a:rPr lang="zh-CN" altLang="en-US" dirty="0"/>
              <a:t>资本、剩余价值、绝对剩余价值、相对剩余价值、剩余价值率、不变资本、可变资本、剩余价值规律。</a:t>
            </a:r>
            <a:endParaRPr lang="zh-CN" altLang="en-US" dirty="0"/>
          </a:p>
          <a:p>
            <a:r>
              <a:rPr lang="en-US" altLang="zh-CN" dirty="0"/>
              <a:t>2.</a:t>
            </a:r>
            <a:r>
              <a:rPr lang="zh-CN" altLang="en-US" dirty="0"/>
              <a:t>比较</a:t>
            </a:r>
            <a:r>
              <a:rPr lang="en-US" altLang="zh-CN" dirty="0"/>
              <a:t>W—G—W</a:t>
            </a:r>
            <a:r>
              <a:rPr lang="zh-CN" altLang="en-US" dirty="0"/>
              <a:t>和</a:t>
            </a:r>
            <a:r>
              <a:rPr lang="en-US" altLang="zh-CN" dirty="0"/>
              <a:t>G—W—G </a:t>
            </a:r>
            <a:r>
              <a:rPr lang="zh-CN" altLang="en-US" dirty="0"/>
              <a:t>的异同，简述资本总公式及其矛盾。</a:t>
            </a:r>
            <a:endParaRPr lang="zh-CN" altLang="en-US" dirty="0"/>
          </a:p>
          <a:p>
            <a:r>
              <a:rPr lang="en-US" altLang="zh-CN" dirty="0"/>
              <a:t>3.</a:t>
            </a:r>
            <a:r>
              <a:rPr lang="zh-CN" altLang="en-US" dirty="0"/>
              <a:t>劳动力商品与普通商品相比有什么特性</a:t>
            </a:r>
            <a:r>
              <a:rPr lang="en-US" altLang="zh-CN" dirty="0"/>
              <a:t>?</a:t>
            </a:r>
            <a:endParaRPr lang="en-US" altLang="zh-CN" dirty="0"/>
          </a:p>
          <a:p>
            <a:r>
              <a:rPr lang="en-US" altLang="zh-CN" dirty="0"/>
              <a:t>4.</a:t>
            </a:r>
            <a:r>
              <a:rPr lang="zh-CN" altLang="en-US" dirty="0"/>
              <a:t>怎样理解资本主义的劳动过程和价值增值过程？</a:t>
            </a:r>
            <a:endParaRPr lang="zh-CN" altLang="en-US" dirty="0"/>
          </a:p>
          <a:p>
            <a:r>
              <a:rPr lang="en-US" altLang="zh-CN" dirty="0"/>
              <a:t>5.</a:t>
            </a:r>
            <a:r>
              <a:rPr lang="zh-CN" altLang="en-US" dirty="0"/>
              <a:t>为什么说剩余价值规律是资本主义的基本经济规律？</a:t>
            </a:r>
            <a:endParaRPr lang="en-US" altLang="zh-CN" dirty="0"/>
          </a:p>
          <a:p>
            <a:r>
              <a:rPr lang="en-US" altLang="zh-CN" dirty="0"/>
              <a:t>6.</a:t>
            </a:r>
            <a:r>
              <a:rPr lang="zh-CN" altLang="en-US" dirty="0"/>
              <a:t>资本主义工资的本质是什么</a:t>
            </a:r>
            <a:r>
              <a:rPr lang="en-US" altLang="zh-CN" dirty="0"/>
              <a:t>?</a:t>
            </a:r>
            <a:endParaRPr lang="en-US" altLang="zh-CN" dirty="0"/>
          </a:p>
          <a:p>
            <a:r>
              <a:rPr lang="en-US" altLang="zh-CN" dirty="0"/>
              <a:t>7.</a:t>
            </a:r>
            <a:r>
              <a:rPr lang="zh-CN" altLang="en-US" dirty="0"/>
              <a:t>如何理解资本积累的社会经济后果？</a:t>
            </a:r>
            <a:endParaRPr lang="en-US" altLang="zh-CN" dirty="0"/>
          </a:p>
          <a:p>
            <a:r>
              <a:rPr lang="en-US" altLang="zh-CN" dirty="0"/>
              <a:t>8.</a:t>
            </a:r>
            <a:r>
              <a:rPr lang="zh-CN" altLang="en-US" dirty="0"/>
              <a:t>当代资本主义生产出现了哪些新变化</a:t>
            </a:r>
            <a:r>
              <a:rPr lang="en-US" altLang="zh-CN" dirty="0"/>
              <a:t>?</a:t>
            </a:r>
            <a:endParaRPr lang="en-US" altLang="zh-CN" dirty="0"/>
          </a:p>
          <a:p>
            <a:endParaRPr lang="zh-CN" altLang="en-US" dirty="0"/>
          </a:p>
        </p:txBody>
      </p:sp>
      <p:sp>
        <p:nvSpPr>
          <p:cNvPr id="4" name="文本框 3"/>
          <p:cNvSpPr txBox="1"/>
          <p:nvPr/>
        </p:nvSpPr>
        <p:spPr>
          <a:xfrm>
            <a:off x="5723890" y="3284855"/>
            <a:ext cx="309880" cy="368300"/>
          </a:xfrm>
          <a:prstGeom prst="rect">
            <a:avLst/>
          </a:prstGeom>
          <a:noFill/>
        </p:spPr>
        <p:txBody>
          <a:bodyPr wrap="none" rtlCol="0" anchor="t">
            <a:spAutoFit/>
          </a:bodyPr>
          <a:p>
            <a:r>
              <a:rPr lang="zh-CN" altLang="en-US">
                <a:latin typeface="Arial" panose="020B0604020202020204" pitchFamily="34" charset="0"/>
                <a:cs typeface="Arial" panose="020B0604020202020204" pitchFamily="34" charset="0"/>
              </a:rPr>
              <a:t>̕</a:t>
            </a:r>
            <a:endParaRPr lang="zh-CN" altLang="en-US">
              <a:latin typeface="Arial" panose="020B0604020202020204" pitchFamily="34" charset="0"/>
              <a:cs typeface="Arial" panose="020B0604020202020204" pitchFamily="34" charset="0"/>
            </a:endParaRP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第六章   资本主义流通</a:t>
            </a:r>
            <a:endParaRPr lang="zh-CN" altLang="en-US" dirty="0"/>
          </a:p>
        </p:txBody>
      </p:sp>
      <p:sp>
        <p:nvSpPr>
          <p:cNvPr id="3" name="内容占位符 2"/>
          <p:cNvSpPr>
            <a:spLocks noGrp="1"/>
          </p:cNvSpPr>
          <p:nvPr>
            <p:ph idx="1"/>
          </p:nvPr>
        </p:nvSpPr>
        <p:spPr/>
        <p:txBody>
          <a:bodyPr/>
          <a:lstStyle/>
          <a:p>
            <a:r>
              <a:rPr lang="zh-CN" altLang="en-US" dirty="0"/>
              <a:t>产业资本只有在循环运动中才能实现其获取剩余价值的目的。产业资本在其循环过程中</a:t>
            </a:r>
            <a:r>
              <a:rPr lang="en-US" altLang="zh-CN" dirty="0"/>
              <a:t>,</a:t>
            </a:r>
            <a:r>
              <a:rPr lang="zh-CN" altLang="en-US" dirty="0"/>
              <a:t>依次经过购买</a:t>
            </a:r>
            <a:r>
              <a:rPr lang="en-US" altLang="zh-CN" dirty="0"/>
              <a:t>,</a:t>
            </a:r>
            <a:r>
              <a:rPr lang="zh-CN" altLang="en-US" dirty="0"/>
              <a:t>生产</a:t>
            </a:r>
            <a:r>
              <a:rPr lang="en-US" altLang="zh-CN" dirty="0"/>
              <a:t>,</a:t>
            </a:r>
            <a:r>
              <a:rPr lang="zh-CN" altLang="en-US" dirty="0"/>
              <a:t>销售三个阶段</a:t>
            </a:r>
            <a:r>
              <a:rPr lang="en-US" altLang="zh-CN" dirty="0"/>
              <a:t>,</a:t>
            </a:r>
            <a:r>
              <a:rPr lang="zh-CN" altLang="en-US" dirty="0"/>
              <a:t>分别采取货币资本</a:t>
            </a:r>
            <a:r>
              <a:rPr lang="en-US" altLang="zh-CN" dirty="0"/>
              <a:t>,</a:t>
            </a:r>
            <a:r>
              <a:rPr lang="zh-CN" altLang="en-US" dirty="0"/>
              <a:t>生产资本</a:t>
            </a:r>
            <a:r>
              <a:rPr lang="en-US" altLang="zh-CN" dirty="0"/>
              <a:t>,</a:t>
            </a:r>
            <a:r>
              <a:rPr lang="zh-CN" altLang="en-US" dirty="0"/>
              <a:t>商品资本三种形态。同时</a:t>
            </a:r>
            <a:r>
              <a:rPr lang="en-US" altLang="zh-CN" dirty="0"/>
              <a:t>,</a:t>
            </a:r>
            <a:r>
              <a:rPr lang="zh-CN" altLang="en-US" dirty="0"/>
              <a:t>产业资本必须在周而复始连续不断的循环运动即资本周转中</a:t>
            </a:r>
            <a:r>
              <a:rPr lang="en-US" altLang="zh-CN" dirty="0"/>
              <a:t>,</a:t>
            </a:r>
            <a:r>
              <a:rPr lang="zh-CN" altLang="en-US" dirty="0"/>
              <a:t>不断地实现价值增殖。 提高资本周转速度对于资本具有重要的意义。</a:t>
            </a:r>
            <a:endParaRPr lang="zh-CN" alt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第一节  资本的循环</a:t>
            </a:r>
            <a:endParaRPr lang="zh-CN" altLang="en-US" dirty="0"/>
          </a:p>
        </p:txBody>
      </p:sp>
      <p:sp>
        <p:nvSpPr>
          <p:cNvPr id="3" name="内容占位符 2"/>
          <p:cNvSpPr>
            <a:spLocks noGrp="1"/>
          </p:cNvSpPr>
          <p:nvPr>
            <p:ph idx="1"/>
          </p:nvPr>
        </p:nvSpPr>
        <p:spPr/>
        <p:txBody>
          <a:bodyPr>
            <a:normAutofit lnSpcReduction="10000"/>
          </a:bodyPr>
          <a:lstStyle/>
          <a:p>
            <a:r>
              <a:rPr lang="zh-CN" altLang="en-US" b="1" dirty="0"/>
              <a:t>一、产业资本循环的三个阶段和三种形态</a:t>
            </a:r>
            <a:endParaRPr lang="zh-CN" altLang="en-US" b="1" dirty="0"/>
          </a:p>
          <a:p>
            <a:r>
              <a:rPr lang="zh-CN" altLang="en-US" dirty="0"/>
              <a:t>产业资本是指投在生产领域、能够产生出剩余价值的资本</a:t>
            </a:r>
            <a:r>
              <a:rPr lang="en-US" altLang="zh-CN" dirty="0"/>
              <a:t>,</a:t>
            </a:r>
            <a:r>
              <a:rPr lang="zh-CN" altLang="en-US" dirty="0"/>
              <a:t>如工业</a:t>
            </a:r>
            <a:r>
              <a:rPr lang="en-US" altLang="zh-CN" dirty="0"/>
              <a:t>,</a:t>
            </a:r>
            <a:r>
              <a:rPr lang="zh-CN" altLang="en-US" dirty="0"/>
              <a:t>农业、建筑业</a:t>
            </a:r>
            <a:r>
              <a:rPr lang="en-US" altLang="zh-CN" dirty="0"/>
              <a:t>,</a:t>
            </a:r>
            <a:r>
              <a:rPr lang="zh-CN" altLang="en-US" dirty="0"/>
              <a:t>交通运输业等领域的资本。 在各种资本</a:t>
            </a:r>
            <a:r>
              <a:rPr lang="en-US" altLang="zh-CN" dirty="0"/>
              <a:t>(</a:t>
            </a:r>
            <a:r>
              <a:rPr lang="zh-CN" altLang="en-US" dirty="0"/>
              <a:t>包括产业资本、商业资本借贷资本等</a:t>
            </a:r>
            <a:r>
              <a:rPr lang="en-US" altLang="zh-CN" dirty="0"/>
              <a:t>)</a:t>
            </a:r>
            <a:r>
              <a:rPr lang="zh-CN" altLang="en-US" dirty="0"/>
              <a:t>中</a:t>
            </a:r>
            <a:r>
              <a:rPr lang="en-US" altLang="zh-CN" dirty="0"/>
              <a:t>,</a:t>
            </a:r>
            <a:r>
              <a:rPr lang="zh-CN" altLang="en-US" dirty="0"/>
              <a:t>只有产业资本才具有生产职能和流通职能</a:t>
            </a:r>
            <a:r>
              <a:rPr lang="en-US" altLang="zh-CN" dirty="0"/>
              <a:t>,</a:t>
            </a:r>
            <a:r>
              <a:rPr lang="zh-CN" altLang="en-US" dirty="0"/>
              <a:t>才能完整体现资本的运动过程。产业资本的运动表现为从生产到流通、从流通到生产的不断转换过程</a:t>
            </a:r>
            <a:r>
              <a:rPr lang="en-US" altLang="zh-CN" dirty="0"/>
              <a:t>,</a:t>
            </a:r>
            <a:r>
              <a:rPr lang="zh-CN" altLang="en-US" dirty="0"/>
              <a:t>从而具有了循环的形式</a:t>
            </a:r>
            <a:r>
              <a:rPr lang="en-US" altLang="zh-CN" dirty="0"/>
              <a:t>,</a:t>
            </a:r>
            <a:r>
              <a:rPr lang="zh-CN" altLang="en-US" dirty="0"/>
              <a:t>它包括购买、生产</a:t>
            </a:r>
            <a:r>
              <a:rPr lang="en-US" altLang="zh-CN" dirty="0"/>
              <a:t>,</a:t>
            </a:r>
            <a:r>
              <a:rPr lang="zh-CN" altLang="en-US" dirty="0"/>
              <a:t>销售三个不同阶段。</a:t>
            </a:r>
            <a:endParaRPr lang="zh-CN" alt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产业资本运动的第一阶段是购买阶段。</a:t>
            </a:r>
            <a:endParaRPr lang="en-US" altLang="zh-CN" dirty="0"/>
          </a:p>
          <a:p>
            <a:r>
              <a:rPr lang="zh-CN" altLang="en-US" dirty="0"/>
              <a:t>产业资本运动的第二个阶段是生产阶段。</a:t>
            </a:r>
            <a:endParaRPr lang="en-US" altLang="zh-CN" dirty="0"/>
          </a:p>
          <a:p>
            <a:r>
              <a:rPr lang="zh-CN" altLang="en-US" dirty="0"/>
              <a:t>产业资本运动的第三个阶段是销售阶段。</a:t>
            </a:r>
            <a:endParaRPr lang="en-US" altLang="zh-CN" dirty="0"/>
          </a:p>
          <a:p>
            <a:r>
              <a:rPr lang="zh-CN" altLang="en-US" dirty="0"/>
              <a:t>产业资本的运动依次经过购买、生产、销售三个阶段</a:t>
            </a:r>
            <a:r>
              <a:rPr lang="en-US" altLang="zh-CN" dirty="0"/>
              <a:t>,</a:t>
            </a:r>
            <a:r>
              <a:rPr lang="zh-CN" altLang="en-US" dirty="0"/>
              <a:t>分别采取货币资本</a:t>
            </a:r>
            <a:r>
              <a:rPr lang="en-US" altLang="zh-CN" dirty="0"/>
              <a:t>,</a:t>
            </a:r>
            <a:r>
              <a:rPr lang="zh-CN" altLang="en-US" dirty="0"/>
              <a:t>生产资本</a:t>
            </a:r>
            <a:r>
              <a:rPr lang="en-US" altLang="zh-CN" dirty="0"/>
              <a:t>,</a:t>
            </a:r>
            <a:r>
              <a:rPr lang="zh-CN" altLang="en-US" dirty="0"/>
              <a:t>商品资本三种形态</a:t>
            </a:r>
            <a:r>
              <a:rPr lang="en-US" altLang="zh-CN" dirty="0"/>
              <a:t>,</a:t>
            </a:r>
            <a:r>
              <a:rPr lang="zh-CN" altLang="en-US" dirty="0"/>
              <a:t>实现价值增殖</a:t>
            </a:r>
            <a:r>
              <a:rPr lang="en-US" altLang="zh-CN" dirty="0"/>
              <a:t>,</a:t>
            </a:r>
            <a:r>
              <a:rPr lang="zh-CN" altLang="en-US" dirty="0"/>
              <a:t>最后又回到原来的出发点。这个过程称为产业资本的循环。</a:t>
            </a:r>
            <a:endParaRPr lang="zh-CN" alt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a:t>二、产业资本正常循环的条件</a:t>
            </a:r>
            <a:endParaRPr lang="zh-CN" altLang="en-US" b="1" dirty="0"/>
          </a:p>
          <a:p>
            <a:r>
              <a:rPr lang="zh-CN" altLang="en-US" dirty="0"/>
              <a:t>资本运动的目的是实现剩余价值的最大化</a:t>
            </a:r>
            <a:r>
              <a:rPr lang="en-US" altLang="zh-CN" dirty="0"/>
              <a:t>,</a:t>
            </a:r>
            <a:r>
              <a:rPr lang="zh-CN" altLang="en-US" dirty="0"/>
              <a:t>这不仅要求资本在单位时间内生产更多的剩余价值</a:t>
            </a:r>
            <a:r>
              <a:rPr lang="en-US" altLang="zh-CN" dirty="0"/>
              <a:t>,</a:t>
            </a:r>
            <a:r>
              <a:rPr lang="zh-CN" altLang="en-US" dirty="0"/>
              <a:t>而且要求资本在最短的时间里获取尽可能多的剩余价值。 对资本家来说</a:t>
            </a:r>
            <a:r>
              <a:rPr lang="en-US" altLang="zh-CN" dirty="0"/>
              <a:t>,</a:t>
            </a:r>
            <a:r>
              <a:rPr lang="zh-CN" altLang="en-US" dirty="0"/>
              <a:t>资本的运动速度与生产的效率具有同样重要的意义。</a:t>
            </a:r>
            <a:endParaRPr lang="zh-CN" alt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en-US" dirty="0"/>
              <a:t>资本必须连续不断地循环，而要实现连续循环</a:t>
            </a:r>
            <a:r>
              <a:rPr lang="en-US" altLang="zh-CN" dirty="0"/>
              <a:t>,</a:t>
            </a:r>
            <a:r>
              <a:rPr lang="zh-CN" altLang="en-US" dirty="0"/>
              <a:t>必须具备两个条件</a:t>
            </a:r>
            <a:r>
              <a:rPr lang="en-US" altLang="zh-CN" dirty="0"/>
              <a:t>:</a:t>
            </a:r>
            <a:endParaRPr lang="en-US" altLang="zh-CN" dirty="0"/>
          </a:p>
          <a:p>
            <a:r>
              <a:rPr lang="zh-CN" altLang="en-US" dirty="0"/>
              <a:t>第一</a:t>
            </a:r>
            <a:r>
              <a:rPr lang="en-US" altLang="zh-CN" dirty="0"/>
              <a:t>,</a:t>
            </a:r>
            <a:r>
              <a:rPr lang="zh-CN" altLang="en-US" dirty="0"/>
              <a:t>必须保持产业资本的三种形态在空间上同时并存。产业资本要保持总体上的连续运动</a:t>
            </a:r>
            <a:r>
              <a:rPr lang="en-US" altLang="zh-CN" dirty="0"/>
              <a:t>,</a:t>
            </a:r>
            <a:r>
              <a:rPr lang="zh-CN" altLang="en-US" dirty="0"/>
              <a:t>必须把资本分成三部分</a:t>
            </a:r>
            <a:r>
              <a:rPr lang="en-US" altLang="zh-CN" dirty="0"/>
              <a:t>,</a:t>
            </a:r>
            <a:r>
              <a:rPr lang="zh-CN" altLang="en-US" dirty="0"/>
              <a:t>使它们同时处在循环过程的不同阶段和不同形态上。</a:t>
            </a:r>
            <a:endParaRPr lang="en-US" altLang="zh-CN" dirty="0"/>
          </a:p>
          <a:p>
            <a:r>
              <a:rPr lang="zh-CN" altLang="en-US" dirty="0"/>
              <a:t>第二</a:t>
            </a:r>
            <a:r>
              <a:rPr lang="en-US" altLang="zh-CN" dirty="0"/>
              <a:t>,</a:t>
            </a:r>
            <a:r>
              <a:rPr lang="zh-CN" altLang="en-US" dirty="0"/>
              <a:t>必须保持产业资本的三种形态在时间上相继转化。要保持资本在总体上的连续运动</a:t>
            </a:r>
            <a:r>
              <a:rPr lang="en-US" altLang="zh-CN" dirty="0"/>
              <a:t>,</a:t>
            </a:r>
            <a:r>
              <a:rPr lang="zh-CN" altLang="en-US" dirty="0"/>
              <a:t>它的每一部分都必须连续不断地相继通过循环的三个阶段</a:t>
            </a:r>
            <a:r>
              <a:rPr lang="en-US" altLang="zh-CN" dirty="0"/>
              <a:t>,</a:t>
            </a:r>
            <a:r>
              <a:rPr lang="zh-CN" altLang="en-US" dirty="0"/>
              <a:t>依次从一种形态转化为另一种形态</a:t>
            </a:r>
            <a:r>
              <a:rPr lang="en-US" altLang="zh-CN" dirty="0"/>
              <a:t>,</a:t>
            </a:r>
            <a:r>
              <a:rPr lang="zh-CN" altLang="en-US" dirty="0"/>
              <a:t>实现各自的循环。</a:t>
            </a:r>
            <a:endParaRPr lang="zh-CN" alt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产业资本的三种形态在时间上的相继转化和空间上的并存</a:t>
            </a:r>
            <a:r>
              <a:rPr lang="en-US" altLang="zh-CN" dirty="0"/>
              <a:t>,</a:t>
            </a:r>
            <a:r>
              <a:rPr lang="zh-CN" altLang="en-US" dirty="0"/>
              <a:t>是互为条件互为前提的。一方面</a:t>
            </a:r>
            <a:r>
              <a:rPr lang="en-US" altLang="zh-CN" dirty="0"/>
              <a:t>,</a:t>
            </a:r>
            <a:r>
              <a:rPr lang="zh-CN" altLang="en-US" dirty="0"/>
              <a:t>只有资本的每个不同部分能够依次相继从一个阶段转化到另一个阶段</a:t>
            </a:r>
            <a:r>
              <a:rPr lang="en-US" altLang="zh-CN" dirty="0"/>
              <a:t>,</a:t>
            </a:r>
            <a:r>
              <a:rPr lang="zh-CN" altLang="en-US" dirty="0"/>
              <a:t>从一种形态转化为另一种形态</a:t>
            </a:r>
            <a:r>
              <a:rPr lang="en-US" altLang="zh-CN" dirty="0"/>
              <a:t>,</a:t>
            </a:r>
            <a:r>
              <a:rPr lang="zh-CN" altLang="en-US" dirty="0"/>
              <a:t>才能保证资本总体在空间上的并存。另一方面</a:t>
            </a:r>
            <a:r>
              <a:rPr lang="en-US" altLang="zh-CN" dirty="0"/>
              <a:t>,</a:t>
            </a:r>
            <a:r>
              <a:rPr lang="zh-CN" altLang="en-US" dirty="0"/>
              <a:t>只有资本总体分成不同的部分</a:t>
            </a:r>
            <a:r>
              <a:rPr lang="en-US" altLang="zh-CN" dirty="0"/>
              <a:t>,</a:t>
            </a:r>
            <a:r>
              <a:rPr lang="zh-CN" altLang="en-US" dirty="0"/>
              <a:t>同时又处在三种不同的形态上</a:t>
            </a:r>
            <a:r>
              <a:rPr lang="en-US" altLang="zh-CN" dirty="0"/>
              <a:t>,</a:t>
            </a:r>
            <a:r>
              <a:rPr lang="zh-CN" altLang="en-US" dirty="0"/>
              <a:t>才能使资本的三种形态之间的相继转化保持连续性。</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dirty="0"/>
            </a:br>
            <a:r>
              <a:rPr lang="zh-CN" altLang="zh-CN" dirty="0"/>
              <a:t>导论</a:t>
            </a:r>
            <a:br>
              <a:rPr lang="zh-CN" altLang="zh-CN" dirty="0"/>
            </a:br>
            <a:endParaRPr lang="zh-CN" altLang="en-US" dirty="0"/>
          </a:p>
        </p:txBody>
      </p:sp>
      <p:sp>
        <p:nvSpPr>
          <p:cNvPr id="3" name="内容占位符 2"/>
          <p:cNvSpPr>
            <a:spLocks noGrp="1"/>
          </p:cNvSpPr>
          <p:nvPr>
            <p:ph idx="1"/>
          </p:nvPr>
        </p:nvSpPr>
        <p:spPr/>
        <p:txBody>
          <a:bodyPr>
            <a:normAutofit lnSpcReduction="10000"/>
          </a:bodyPr>
          <a:lstStyle/>
          <a:p>
            <a:pPr marL="0" indent="0">
              <a:buNone/>
            </a:pPr>
            <a:r>
              <a:rPr lang="en-US" altLang="zh-CN" dirty="0"/>
              <a:t>        </a:t>
            </a:r>
            <a:r>
              <a:rPr lang="zh-CN" altLang="zh-CN" dirty="0"/>
              <a:t>马克思主义政治经济学是马克思主义理论体系的重要组成部分</a:t>
            </a:r>
            <a:r>
              <a:rPr lang="en-US" altLang="zh-CN" dirty="0"/>
              <a:t>,</a:t>
            </a:r>
            <a:r>
              <a:rPr lang="zh-CN" altLang="zh-CN" dirty="0"/>
              <a:t>是经济学的基础学科。 研究社会经济运动的一般规律</a:t>
            </a:r>
            <a:r>
              <a:rPr lang="en-US" altLang="zh-CN" dirty="0"/>
              <a:t>,</a:t>
            </a:r>
            <a:r>
              <a:rPr lang="zh-CN" altLang="zh-CN" dirty="0"/>
              <a:t>深刻分析资本主义再生产过程及其内在矛盾</a:t>
            </a:r>
            <a:r>
              <a:rPr lang="en-US" altLang="zh-CN" dirty="0"/>
              <a:t>,</a:t>
            </a:r>
            <a:r>
              <a:rPr lang="zh-CN" altLang="zh-CN" dirty="0"/>
              <a:t>科学论证了社会主义必然代替资本主义的历史趋势</a:t>
            </a:r>
            <a:r>
              <a:rPr lang="en-US" altLang="zh-CN" dirty="0"/>
              <a:t>,</a:t>
            </a:r>
            <a:r>
              <a:rPr lang="zh-CN" altLang="zh-CN" dirty="0"/>
              <a:t>总结了社会主义革命、建设和改革的基本经验</a:t>
            </a:r>
            <a:r>
              <a:rPr lang="en-US" altLang="zh-CN" dirty="0"/>
              <a:t>,</a:t>
            </a:r>
            <a:r>
              <a:rPr lang="zh-CN" altLang="zh-CN" dirty="0"/>
              <a:t>形成了中国特色社会主义经济理论</a:t>
            </a:r>
            <a:r>
              <a:rPr lang="en-US" altLang="zh-CN" dirty="0"/>
              <a:t>,</a:t>
            </a:r>
            <a:r>
              <a:rPr lang="zh-CN" altLang="zh-CN" dirty="0"/>
              <a:t>为我们认识当代资本主义和社会主义提供了基本立场、观点和方法</a:t>
            </a:r>
            <a:r>
              <a:rPr lang="en-US" altLang="zh-CN" dirty="0"/>
              <a:t>,</a:t>
            </a:r>
            <a:r>
              <a:rPr lang="zh-CN" altLang="zh-CN" dirty="0"/>
              <a:t>为建设中国特色社会主义提供了科学的理论指导。</a:t>
            </a:r>
            <a:endParaRPr lang="zh-CN" altLang="zh-CN" dirty="0"/>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en-US" b="1" dirty="0"/>
              <a:t>二、列宁和苏联社会主义建设时期对马克思主义政治经济学的发展</a:t>
            </a:r>
            <a:endParaRPr lang="zh-CN" altLang="en-US" b="1"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a:t>三、生产时间和流通时间</a:t>
            </a:r>
            <a:endParaRPr lang="zh-CN" altLang="en-US" b="1" dirty="0"/>
          </a:p>
          <a:p>
            <a:r>
              <a:rPr lang="zh-CN" altLang="en-US" dirty="0"/>
              <a:t>资本运动总是在生产过程与流通过程的不断转换中实现的</a:t>
            </a:r>
            <a:r>
              <a:rPr lang="en-US" altLang="zh-CN" dirty="0"/>
              <a:t>,</a:t>
            </a:r>
            <a:r>
              <a:rPr lang="zh-CN" altLang="en-US" dirty="0"/>
              <a:t>因而</a:t>
            </a:r>
            <a:r>
              <a:rPr lang="en-US" altLang="zh-CN" dirty="0"/>
              <a:t>,</a:t>
            </a:r>
            <a:r>
              <a:rPr lang="zh-CN" altLang="en-US" dirty="0"/>
              <a:t>资本的循环时间就是生产时间和流通时间之和。资本停留在生产过程中的时间就是生产时间</a:t>
            </a:r>
            <a:r>
              <a:rPr lang="en-US" altLang="zh-CN" dirty="0"/>
              <a:t>,</a:t>
            </a:r>
            <a:r>
              <a:rPr lang="zh-CN" altLang="en-US" dirty="0"/>
              <a:t>资本停留在流通过程中的时间就是流通时间。</a:t>
            </a:r>
            <a:endParaRPr lang="zh-CN" alt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资本的生产时间</a:t>
            </a:r>
            <a:r>
              <a:rPr lang="en-US" altLang="zh-CN" dirty="0"/>
              <a:t>,</a:t>
            </a:r>
            <a:r>
              <a:rPr lang="zh-CN" altLang="en-US" dirty="0"/>
              <a:t>主要包括以下四个部分</a:t>
            </a:r>
            <a:r>
              <a:rPr lang="en-US" altLang="zh-CN" dirty="0"/>
              <a:t>:</a:t>
            </a:r>
            <a:r>
              <a:rPr lang="zh-CN" altLang="en-US" dirty="0"/>
              <a:t>生产资料的储备时间</a:t>
            </a:r>
            <a:r>
              <a:rPr lang="en-US" altLang="zh-CN" dirty="0"/>
              <a:t>,</a:t>
            </a:r>
            <a:r>
              <a:rPr lang="zh-CN" altLang="en-US" dirty="0"/>
              <a:t>即生产资料购买以后虽然进入生产过程</a:t>
            </a:r>
            <a:r>
              <a:rPr lang="en-US" altLang="zh-CN" dirty="0"/>
              <a:t>,</a:t>
            </a:r>
            <a:r>
              <a:rPr lang="zh-CN" altLang="en-US" dirty="0"/>
              <a:t>但并没有直接进入使用过程的这段时间；劳动时间</a:t>
            </a:r>
            <a:r>
              <a:rPr lang="en-US" altLang="zh-CN" dirty="0"/>
              <a:t>,</a:t>
            </a:r>
            <a:r>
              <a:rPr lang="zh-CN" altLang="en-US" dirty="0"/>
              <a:t>即劳动者实际使用生产资料制造或生产产品的时间；劳动的中断</a:t>
            </a:r>
            <a:r>
              <a:rPr lang="en-US" altLang="zh-CN" dirty="0"/>
              <a:t>,</a:t>
            </a:r>
            <a:r>
              <a:rPr lang="zh-CN" altLang="en-US" dirty="0"/>
              <a:t>特别是机器、设备的检修时间；自然力作用的时间。</a:t>
            </a:r>
            <a:endParaRPr lang="zh-CN" alt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en-US" dirty="0"/>
              <a:t>狭义流通时间包括生产要素购买时间和商品销售时间。流通过程本质上都只是商品价值形式的转换过程</a:t>
            </a:r>
            <a:r>
              <a:rPr lang="en-US" altLang="zh-CN" dirty="0"/>
              <a:t>,</a:t>
            </a:r>
            <a:r>
              <a:rPr lang="zh-CN" altLang="en-US" dirty="0"/>
              <a:t>并不能使资本的价值发生增殖。对于资本来说</a:t>
            </a:r>
            <a:r>
              <a:rPr lang="en-US" altLang="zh-CN" dirty="0"/>
              <a:t>,</a:t>
            </a:r>
            <a:r>
              <a:rPr lang="zh-CN" altLang="en-US" dirty="0"/>
              <a:t>它必须经过流通过程</a:t>
            </a:r>
            <a:r>
              <a:rPr lang="en-US" altLang="zh-CN" dirty="0"/>
              <a:t>,</a:t>
            </a:r>
            <a:r>
              <a:rPr lang="zh-CN" altLang="en-US" dirty="0"/>
              <a:t>否则不可能实现价值增殖。同时</a:t>
            </a:r>
            <a:r>
              <a:rPr lang="en-US" altLang="zh-CN" dirty="0"/>
              <a:t>,</a:t>
            </a:r>
            <a:r>
              <a:rPr lang="zh-CN" altLang="en-US" dirty="0"/>
              <a:t>流通时间又是对资本价值增殖的一种限制。因为</a:t>
            </a:r>
            <a:r>
              <a:rPr lang="en-US" altLang="zh-CN" dirty="0"/>
              <a:t>,</a:t>
            </a:r>
            <a:r>
              <a:rPr lang="zh-CN" altLang="en-US" dirty="0"/>
              <a:t>同一个资本不可能同时既处在生产过程中又处在流通过程中</a:t>
            </a:r>
            <a:r>
              <a:rPr lang="en-US" altLang="zh-CN" dirty="0"/>
              <a:t>,</a:t>
            </a:r>
            <a:r>
              <a:rPr lang="zh-CN" altLang="en-US" dirty="0"/>
              <a:t>生产时间与流通时间是互相排斥的。资本处在流通中的时间越长</a:t>
            </a:r>
            <a:r>
              <a:rPr lang="en-US" altLang="zh-CN" dirty="0"/>
              <a:t>,</a:t>
            </a:r>
            <a:r>
              <a:rPr lang="zh-CN" altLang="en-US" dirty="0"/>
              <a:t>流通占用的资本额就越大</a:t>
            </a:r>
            <a:r>
              <a:rPr lang="en-US" altLang="zh-CN" dirty="0"/>
              <a:t>,</a:t>
            </a:r>
            <a:r>
              <a:rPr lang="zh-CN" altLang="en-US" dirty="0"/>
              <a:t>而用于生产的资本就会相对越少</a:t>
            </a:r>
            <a:r>
              <a:rPr lang="en-US" altLang="zh-CN" dirty="0"/>
              <a:t>,</a:t>
            </a:r>
            <a:r>
              <a:rPr lang="zh-CN" altLang="en-US" dirty="0"/>
              <a:t>从而越不利于资本的增殖。资本的流通时间越长</a:t>
            </a:r>
            <a:r>
              <a:rPr lang="en-US" altLang="zh-CN" dirty="0"/>
              <a:t>,</a:t>
            </a:r>
            <a:r>
              <a:rPr lang="zh-CN" altLang="en-US" dirty="0"/>
              <a:t>资本增殖就越慢。</a:t>
            </a:r>
            <a:endParaRPr lang="zh-CN" alt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就流通时间中的购买时间和销售时间这两个部分来说</a:t>
            </a:r>
            <a:r>
              <a:rPr lang="en-US" altLang="zh-CN" dirty="0"/>
              <a:t>,</a:t>
            </a:r>
            <a:r>
              <a:rPr lang="zh-CN" altLang="en-US" dirty="0"/>
              <a:t>它们也是有一定区别的。一般来说</a:t>
            </a:r>
            <a:r>
              <a:rPr lang="en-US" altLang="zh-CN" dirty="0"/>
              <a:t>,</a:t>
            </a:r>
            <a:r>
              <a:rPr lang="zh-CN" altLang="en-US" dirty="0"/>
              <a:t>生产要素购买时间比商品销售时间要短些。因为对于发达的市场经济而言</a:t>
            </a:r>
            <a:r>
              <a:rPr lang="en-US" altLang="zh-CN" dirty="0"/>
              <a:t>,</a:t>
            </a:r>
            <a:r>
              <a:rPr lang="zh-CN" altLang="en-US" dirty="0"/>
              <a:t>由货币转化为商品比由商品转化为货币要容易得多。而就商品销售时间而言</a:t>
            </a:r>
            <a:r>
              <a:rPr lang="en-US" altLang="zh-CN" dirty="0"/>
              <a:t>,</a:t>
            </a:r>
            <a:r>
              <a:rPr lang="zh-CN" altLang="en-US" dirty="0"/>
              <a:t>主要受到市场供求状况、交通运输条件和商品自然属性的影响。</a:t>
            </a:r>
            <a:endParaRPr lang="zh-CN" alt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第二节  资本的周转</a:t>
            </a:r>
            <a:endParaRPr lang="zh-CN" altLang="en-US" dirty="0"/>
          </a:p>
        </p:txBody>
      </p:sp>
      <p:sp>
        <p:nvSpPr>
          <p:cNvPr id="3" name="内容占位符 2"/>
          <p:cNvSpPr>
            <a:spLocks noGrp="1"/>
          </p:cNvSpPr>
          <p:nvPr>
            <p:ph idx="1"/>
          </p:nvPr>
        </p:nvSpPr>
        <p:spPr/>
        <p:txBody>
          <a:bodyPr>
            <a:normAutofit lnSpcReduction="10000"/>
          </a:bodyPr>
          <a:lstStyle/>
          <a:p>
            <a:r>
              <a:rPr lang="zh-CN" altLang="en-US" b="1" dirty="0"/>
              <a:t>一、资本周转和资本周转速度</a:t>
            </a:r>
            <a:endParaRPr lang="zh-CN" altLang="en-US" b="1" dirty="0"/>
          </a:p>
          <a:p>
            <a:r>
              <a:rPr lang="zh-CN" altLang="en-US" dirty="0"/>
              <a:t>资本家要使自己的资本不断增殖</a:t>
            </a:r>
            <a:r>
              <a:rPr lang="en-US" altLang="zh-CN" dirty="0"/>
              <a:t>,</a:t>
            </a:r>
            <a:r>
              <a:rPr lang="zh-CN" altLang="en-US" dirty="0"/>
              <a:t>就必须使资本不断地进行循环运动。这种周而复始、连续不断的资本循环就是资本周转。 考察资本循环</a:t>
            </a:r>
            <a:r>
              <a:rPr lang="en-US" altLang="zh-CN" dirty="0"/>
              <a:t>,</a:t>
            </a:r>
            <a:r>
              <a:rPr lang="zh-CN" altLang="en-US" dirty="0"/>
              <a:t>主要是分析资本在运动中要经过哪些阶段</a:t>
            </a:r>
            <a:r>
              <a:rPr lang="en-US" altLang="zh-CN" dirty="0"/>
              <a:t>,</a:t>
            </a:r>
            <a:r>
              <a:rPr lang="zh-CN" altLang="en-US" dirty="0"/>
              <a:t>采取哪些形态</a:t>
            </a:r>
            <a:r>
              <a:rPr lang="en-US" altLang="zh-CN" dirty="0"/>
              <a:t>,</a:t>
            </a:r>
            <a:r>
              <a:rPr lang="zh-CN" altLang="en-US" dirty="0"/>
              <a:t>揭示个别资本运动必须具备的条件。考察资本周转</a:t>
            </a:r>
            <a:r>
              <a:rPr lang="en-US" altLang="zh-CN" dirty="0"/>
              <a:t>,</a:t>
            </a:r>
            <a:r>
              <a:rPr lang="zh-CN" altLang="en-US" dirty="0"/>
              <a:t>则是进一步分析影响资本运动速度的主要因素是什么</a:t>
            </a:r>
            <a:r>
              <a:rPr lang="en-US" altLang="zh-CN" dirty="0"/>
              <a:t>,</a:t>
            </a:r>
            <a:r>
              <a:rPr lang="zh-CN" altLang="en-US" dirty="0"/>
              <a:t>资本运动速度的快慢对于资本价值增殖的影响和意义又是什么。</a:t>
            </a:r>
            <a:endParaRPr lang="zh-CN" altLang="en-US" dirty="0"/>
          </a:p>
          <a:p>
            <a:endParaRPr lang="zh-CN" alt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资本周转速度指资本周转的快慢</a:t>
            </a:r>
            <a:r>
              <a:rPr lang="en-US" altLang="zh-CN" dirty="0"/>
              <a:t>,</a:t>
            </a:r>
            <a:r>
              <a:rPr lang="zh-CN" altLang="en-US" dirty="0"/>
              <a:t>可以用周转时间或周转次数这二个尺度来衡量。周转时间就是指资本总价值周转一次的时间。</a:t>
            </a:r>
            <a:endParaRPr lang="en-US" altLang="zh-CN" dirty="0"/>
          </a:p>
          <a:p>
            <a:r>
              <a:rPr lang="zh-CN" altLang="en-US" dirty="0"/>
              <a:t>周转时间越短</a:t>
            </a:r>
            <a:r>
              <a:rPr lang="en-US" altLang="zh-CN" dirty="0"/>
              <a:t>,</a:t>
            </a:r>
            <a:r>
              <a:rPr lang="zh-CN" altLang="en-US" dirty="0"/>
              <a:t>说明资本周转速度越快</a:t>
            </a:r>
            <a:r>
              <a:rPr lang="en-US" altLang="zh-CN" dirty="0"/>
              <a:t>:</a:t>
            </a:r>
            <a:r>
              <a:rPr lang="zh-CN" altLang="en-US" dirty="0"/>
              <a:t>反之</a:t>
            </a:r>
            <a:r>
              <a:rPr lang="en-US" altLang="zh-CN" dirty="0"/>
              <a:t>,</a:t>
            </a:r>
            <a:r>
              <a:rPr lang="zh-CN" altLang="en-US" dirty="0"/>
              <a:t>则说明资本周转速度越慢。</a:t>
            </a:r>
            <a:endParaRPr lang="en-US" altLang="zh-CN" dirty="0"/>
          </a:p>
          <a:p>
            <a:r>
              <a:rPr lang="zh-CN" altLang="en-US" dirty="0"/>
              <a:t>资本周转速度还可以用周转次数来计量。 周转次数就是指资本总价值在一年中周转的次数。 </a:t>
            </a:r>
            <a:endParaRPr lang="zh-CN" alt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总之</a:t>
            </a:r>
            <a:r>
              <a:rPr lang="en-US" altLang="zh-CN" dirty="0"/>
              <a:t>,</a:t>
            </a:r>
            <a:r>
              <a:rPr lang="zh-CN" altLang="en-US" dirty="0"/>
              <a:t>资本周转速度与周转时间成反比</a:t>
            </a:r>
            <a:r>
              <a:rPr lang="en-US" altLang="zh-CN" dirty="0"/>
              <a:t>,</a:t>
            </a:r>
            <a:r>
              <a:rPr lang="zh-CN" altLang="en-US" dirty="0"/>
              <a:t>与周转次数成正比。 资本周转越快</a:t>
            </a:r>
            <a:r>
              <a:rPr lang="en-US" altLang="zh-CN" dirty="0"/>
              <a:t>,</a:t>
            </a:r>
            <a:r>
              <a:rPr lang="zh-CN" altLang="en-US" dirty="0"/>
              <a:t>同一资本发挥作用的次数就越多</a:t>
            </a:r>
            <a:r>
              <a:rPr lang="en-US" altLang="zh-CN" dirty="0"/>
              <a:t>,</a:t>
            </a:r>
            <a:r>
              <a:rPr lang="zh-CN" altLang="en-US" dirty="0"/>
              <a:t>就越能给资本家节约资本</a:t>
            </a:r>
            <a:r>
              <a:rPr lang="en-US" altLang="zh-CN" dirty="0"/>
              <a:t>,</a:t>
            </a:r>
            <a:r>
              <a:rPr lang="zh-CN" altLang="en-US" dirty="0"/>
              <a:t>并带来更多的剩余价值。</a:t>
            </a:r>
            <a:endParaRPr lang="zh-CN" alt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a:t>二、固定资本和流动资本</a:t>
            </a:r>
            <a:endParaRPr lang="en-US" altLang="zh-CN" b="1" dirty="0"/>
          </a:p>
          <a:p>
            <a:r>
              <a:rPr lang="zh-CN" altLang="en-US" dirty="0"/>
              <a:t>在生产时间和流通时间相同的条件下</a:t>
            </a:r>
            <a:r>
              <a:rPr lang="en-US" altLang="zh-CN" dirty="0"/>
              <a:t>,</a:t>
            </a:r>
            <a:r>
              <a:rPr lang="zh-CN" altLang="en-US" dirty="0"/>
              <a:t>影响资本周转速度的主要因素就不再是资本循环的时间了</a:t>
            </a:r>
            <a:r>
              <a:rPr lang="en-US" altLang="zh-CN" dirty="0"/>
              <a:t>,</a:t>
            </a:r>
            <a:r>
              <a:rPr lang="zh-CN" altLang="en-US" dirty="0"/>
              <a:t>而是生产资本的结构</a:t>
            </a:r>
            <a:r>
              <a:rPr lang="en-US" altLang="zh-CN" dirty="0"/>
              <a:t>,</a:t>
            </a:r>
            <a:r>
              <a:rPr lang="zh-CN" altLang="en-US" dirty="0"/>
              <a:t>即固定资本和流动资本的大小及比例。</a:t>
            </a:r>
            <a:endParaRPr lang="zh-CN" alt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en-US" dirty="0"/>
              <a:t>固定资本是指以机器</a:t>
            </a:r>
            <a:r>
              <a:rPr lang="en-US" altLang="zh-CN" dirty="0"/>
              <a:t>,</a:t>
            </a:r>
            <a:r>
              <a:rPr lang="zh-CN" altLang="en-US" dirty="0"/>
              <a:t>厂房、工具等劳动资料形式存在的生产资本。这部分资本在物质形式上全部参加生产过程</a:t>
            </a:r>
            <a:r>
              <a:rPr lang="en-US" altLang="zh-CN" dirty="0"/>
              <a:t>,</a:t>
            </a:r>
            <a:r>
              <a:rPr lang="zh-CN" altLang="en-US" dirty="0"/>
              <a:t>并且往往要在多次生产过程中反复发挥作用</a:t>
            </a:r>
            <a:r>
              <a:rPr lang="en-US" altLang="zh-CN" dirty="0"/>
              <a:t>,</a:t>
            </a:r>
            <a:r>
              <a:rPr lang="zh-CN" altLang="en-US" dirty="0"/>
              <a:t>虽然它们实际上会在生产中有磨损</a:t>
            </a:r>
            <a:r>
              <a:rPr lang="en-US" altLang="zh-CN" dirty="0"/>
              <a:t>,</a:t>
            </a:r>
            <a:r>
              <a:rPr lang="zh-CN" altLang="en-US" dirty="0"/>
              <a:t>但是直到报废以前</a:t>
            </a:r>
            <a:r>
              <a:rPr lang="en-US" altLang="zh-CN" dirty="0"/>
              <a:t>,</a:t>
            </a:r>
            <a:r>
              <a:rPr lang="zh-CN" altLang="en-US" dirty="0"/>
              <a:t>它们的使用价值基本上仍然是完整的。</a:t>
            </a:r>
            <a:endParaRPr lang="en-US" altLang="zh-CN" dirty="0"/>
          </a:p>
          <a:p>
            <a:r>
              <a:rPr lang="zh-CN" altLang="en-US" dirty="0"/>
              <a:t>与此相反</a:t>
            </a:r>
            <a:r>
              <a:rPr lang="en-US" altLang="zh-CN" dirty="0"/>
              <a:t>,</a:t>
            </a:r>
            <a:r>
              <a:rPr lang="zh-CN" altLang="en-US" dirty="0"/>
              <a:t>这部分资本的价值在生产过程中却会一部分一部分地被转移到产品中去</a:t>
            </a:r>
            <a:r>
              <a:rPr lang="en-US" altLang="zh-CN" dirty="0"/>
              <a:t>,</a:t>
            </a:r>
            <a:r>
              <a:rPr lang="zh-CN" altLang="en-US" dirty="0"/>
              <a:t>并随着商品的销售一部分一部分地周转回来。根据劳动资料在价值流通和价值周转方式上的这种特点</a:t>
            </a:r>
            <a:r>
              <a:rPr lang="en-US" altLang="zh-CN" dirty="0"/>
              <a:t>,</a:t>
            </a:r>
            <a:r>
              <a:rPr lang="zh-CN" altLang="en-US" dirty="0"/>
              <a:t>把体现为劳动资料的生产资本叫做固定资本。</a:t>
            </a:r>
            <a:endParaRPr lang="zh-CN" alt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流动资本是指体现为原料、辅助材料、燃料等生产资料形式以及劳动力形式的生产资本。其中</a:t>
            </a:r>
            <a:r>
              <a:rPr lang="en-US" altLang="zh-CN" dirty="0"/>
              <a:t>,</a:t>
            </a:r>
            <a:r>
              <a:rPr lang="zh-CN" altLang="en-US" dirty="0"/>
              <a:t>体现为原料</a:t>
            </a:r>
            <a:r>
              <a:rPr lang="en-US" altLang="zh-CN" dirty="0"/>
              <a:t>,</a:t>
            </a:r>
            <a:r>
              <a:rPr lang="zh-CN" altLang="en-US" dirty="0"/>
              <a:t>辅助材料</a:t>
            </a:r>
            <a:r>
              <a:rPr lang="en-US" altLang="zh-CN" dirty="0"/>
              <a:t>,</a:t>
            </a:r>
            <a:r>
              <a:rPr lang="zh-CN" altLang="en-US" dirty="0"/>
              <a:t>燃料等形式的生产资本</a:t>
            </a:r>
            <a:r>
              <a:rPr lang="en-US" altLang="zh-CN" dirty="0"/>
              <a:t>,</a:t>
            </a:r>
            <a:r>
              <a:rPr lang="zh-CN" altLang="en-US" dirty="0"/>
              <a:t>它们的使用价值在生产过程中被全部消费掉</a:t>
            </a:r>
            <a:r>
              <a:rPr lang="en-US" altLang="zh-CN" dirty="0"/>
              <a:t>,</a:t>
            </a:r>
            <a:r>
              <a:rPr lang="zh-CN" altLang="en-US" dirty="0"/>
              <a:t>价值也被全部转移到产品中去。 随着产品的销售</a:t>
            </a:r>
            <a:r>
              <a:rPr lang="en-US" altLang="zh-CN" dirty="0"/>
              <a:t>,</a:t>
            </a:r>
            <a:r>
              <a:rPr lang="zh-CN" altLang="en-US" dirty="0"/>
              <a:t>它们的价值也被全部周转回来。</a:t>
            </a:r>
            <a:endParaRPr lang="en-US" altLang="zh-CN" dirty="0"/>
          </a:p>
          <a:p>
            <a:r>
              <a:rPr lang="zh-CN" altLang="en-US" dirty="0"/>
              <a:t>根据这些生产资本在价值流通和价值周转上的特点</a:t>
            </a:r>
            <a:r>
              <a:rPr lang="en-US" altLang="zh-CN" dirty="0"/>
              <a:t>,</a:t>
            </a:r>
            <a:r>
              <a:rPr lang="zh-CN" altLang="en-US" dirty="0"/>
              <a:t>把它们都叫做流动资本。</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en-US" b="1" dirty="0"/>
              <a:t>三、毛泽东思想对马克思主义政治经济学的贡献</a:t>
            </a:r>
            <a:endParaRPr lang="zh-CN" altLang="en-US" b="1" dirty="0"/>
          </a:p>
          <a:p>
            <a:pPr marL="0" indent="0">
              <a:buNone/>
            </a:pPr>
            <a:endParaRPr lang="zh-CN" alt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固定资本和流动资本不仅在于价值流通和周转方式不同</a:t>
            </a:r>
            <a:r>
              <a:rPr lang="en-US" altLang="zh-CN" dirty="0"/>
              <a:t>,</a:t>
            </a:r>
            <a:r>
              <a:rPr lang="zh-CN" altLang="en-US" dirty="0"/>
              <a:t>而且在物质更新方式和价值周转时间上也是不同的。 从物质更新方式来说</a:t>
            </a:r>
            <a:r>
              <a:rPr lang="en-US" altLang="zh-CN" dirty="0"/>
              <a:t>,</a:t>
            </a:r>
            <a:r>
              <a:rPr lang="zh-CN" altLang="en-US" dirty="0"/>
              <a:t>固定资本的物质要素在其有效期内可以不断使用</a:t>
            </a:r>
            <a:r>
              <a:rPr lang="en-US" altLang="zh-CN" dirty="0"/>
              <a:t>,</a:t>
            </a:r>
            <a:r>
              <a:rPr lang="zh-CN" altLang="en-US" dirty="0"/>
              <a:t>并不需要更新</a:t>
            </a:r>
            <a:r>
              <a:rPr lang="en-US" altLang="zh-CN" dirty="0"/>
              <a:t>,</a:t>
            </a:r>
            <a:r>
              <a:rPr lang="zh-CN" altLang="en-US" dirty="0"/>
              <a:t>而流动资本则在每一个生产过程中被全部消费</a:t>
            </a:r>
            <a:r>
              <a:rPr lang="en-US" altLang="zh-CN" dirty="0"/>
              <a:t>,</a:t>
            </a:r>
            <a:r>
              <a:rPr lang="zh-CN" altLang="en-US" dirty="0"/>
              <a:t>因而需要不断更新。 与此相适应</a:t>
            </a:r>
            <a:r>
              <a:rPr lang="en-US" altLang="zh-CN" dirty="0"/>
              <a:t>,</a:t>
            </a:r>
            <a:r>
              <a:rPr lang="zh-CN" altLang="en-US" dirty="0"/>
              <a:t>固定资本的使用寿命比流动资本长</a:t>
            </a:r>
            <a:r>
              <a:rPr lang="en-US" altLang="zh-CN" dirty="0"/>
              <a:t>,</a:t>
            </a:r>
            <a:r>
              <a:rPr lang="zh-CN" altLang="en-US" dirty="0"/>
              <a:t>周转时间也长</a:t>
            </a:r>
            <a:r>
              <a:rPr lang="en-US" altLang="zh-CN" dirty="0"/>
              <a:t>,</a:t>
            </a:r>
            <a:r>
              <a:rPr lang="zh-CN" altLang="en-US" dirty="0"/>
              <a:t>固定资本的一次周转往往包含流动资本的多次周转。</a:t>
            </a:r>
            <a:endParaRPr lang="zh-CN" alt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en-US" dirty="0"/>
              <a:t>固定资本的无形磨损是指固定资本由于劳动生产率的提高而引起的价值损失</a:t>
            </a:r>
            <a:r>
              <a:rPr lang="en-US" altLang="zh-CN" dirty="0"/>
              <a:t>, </a:t>
            </a:r>
            <a:r>
              <a:rPr lang="zh-CN" altLang="en-US" dirty="0"/>
              <a:t>又叫精神损耗。 根据劳动生产率提高所造成的不同影响</a:t>
            </a:r>
            <a:r>
              <a:rPr lang="en-US" altLang="zh-CN" dirty="0"/>
              <a:t>,</a:t>
            </a:r>
            <a:r>
              <a:rPr lang="zh-CN" altLang="en-US" dirty="0"/>
              <a:t>固定资本的无形磨损又分为两种。</a:t>
            </a:r>
            <a:endParaRPr lang="en-US" altLang="zh-CN" dirty="0"/>
          </a:p>
          <a:p>
            <a:r>
              <a:rPr lang="zh-CN" altLang="en-US" dirty="0"/>
              <a:t>一种是由于生产完全同类的劳动资料的劳动生产率提高</a:t>
            </a:r>
            <a:r>
              <a:rPr lang="en-US" altLang="zh-CN" dirty="0"/>
              <a:t>,</a:t>
            </a:r>
            <a:r>
              <a:rPr lang="zh-CN" altLang="en-US" dirty="0"/>
              <a:t>从而造成了原有固定资本价值的下降。   </a:t>
            </a:r>
            <a:endParaRPr lang="zh-CN" altLang="en-US" dirty="0"/>
          </a:p>
          <a:p>
            <a:r>
              <a:rPr lang="zh-CN" altLang="en-US" dirty="0"/>
              <a:t>另一种则是由于出现了更为低廉和更有效率的替代品</a:t>
            </a:r>
            <a:r>
              <a:rPr lang="en-US" altLang="zh-CN" dirty="0"/>
              <a:t>,</a:t>
            </a:r>
            <a:r>
              <a:rPr lang="zh-CN" altLang="en-US" dirty="0"/>
              <a:t>从而引起了原有固定资本价值的贬损。无论是哪一种无形损耗</a:t>
            </a:r>
            <a:r>
              <a:rPr lang="en-US" altLang="zh-CN" dirty="0"/>
              <a:t>,</a:t>
            </a:r>
            <a:r>
              <a:rPr lang="zh-CN" altLang="en-US" dirty="0"/>
              <a:t>固定资本的这种价值上的损耗是不能完全被转移到产品中去的。</a:t>
            </a:r>
            <a:endParaRPr lang="zh-CN" alt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en-US" dirty="0"/>
              <a:t>生产资本既可以划分为固定资本和流动资本</a:t>
            </a:r>
            <a:r>
              <a:rPr lang="en-US" altLang="zh-CN" dirty="0"/>
              <a:t>,</a:t>
            </a:r>
            <a:r>
              <a:rPr lang="zh-CN" altLang="en-US" dirty="0"/>
              <a:t>又可以划分为不变资本和可变资本。但是</a:t>
            </a:r>
            <a:r>
              <a:rPr lang="en-US" altLang="zh-CN" dirty="0"/>
              <a:t>,</a:t>
            </a:r>
            <a:r>
              <a:rPr lang="zh-CN" altLang="en-US" dirty="0"/>
              <a:t>这两种划分的根据、意义和内容却是不同的</a:t>
            </a:r>
            <a:r>
              <a:rPr lang="en-US" altLang="zh-CN" dirty="0"/>
              <a:t>,</a:t>
            </a:r>
            <a:r>
              <a:rPr lang="zh-CN" altLang="en-US" dirty="0"/>
              <a:t>不能混淆。固定资本和流动资本的划分</a:t>
            </a:r>
            <a:r>
              <a:rPr lang="en-US" altLang="zh-CN" dirty="0"/>
              <a:t>,</a:t>
            </a:r>
            <a:r>
              <a:rPr lang="zh-CN" altLang="en-US" dirty="0"/>
              <a:t>是根据生产资本的不同部分在价值流通和价值周转方式上的不同特点来进行的</a:t>
            </a:r>
            <a:r>
              <a:rPr lang="en-US" altLang="zh-CN" dirty="0"/>
              <a:t>,</a:t>
            </a:r>
            <a:r>
              <a:rPr lang="zh-CN" altLang="en-US" dirty="0"/>
              <a:t>其意义在于揭示它们对于资本周转速度的影响</a:t>
            </a:r>
            <a:r>
              <a:rPr lang="en-US" altLang="zh-CN" dirty="0"/>
              <a:t>,</a:t>
            </a:r>
            <a:r>
              <a:rPr lang="zh-CN" altLang="en-US" dirty="0"/>
              <a:t>进而揭示资本周转速度对于预付资本量及剩余价值生产的影响。不变资本和可变资本的划分</a:t>
            </a:r>
            <a:r>
              <a:rPr lang="en-US" altLang="zh-CN" dirty="0"/>
              <a:t>,</a:t>
            </a:r>
            <a:r>
              <a:rPr lang="zh-CN" altLang="en-US" dirty="0"/>
              <a:t>则是根据生产资本的不同部分在剩余价值生产中的不同作用来进行的</a:t>
            </a:r>
            <a:r>
              <a:rPr lang="en-US" altLang="zh-CN" dirty="0"/>
              <a:t>,</a:t>
            </a:r>
            <a:r>
              <a:rPr lang="zh-CN" altLang="en-US" dirty="0"/>
              <a:t>其意义在于揭示了剩余价值的真正来源</a:t>
            </a:r>
            <a:r>
              <a:rPr lang="en-US" altLang="zh-CN" dirty="0"/>
              <a:t>,</a:t>
            </a:r>
            <a:r>
              <a:rPr lang="zh-CN" altLang="en-US" dirty="0"/>
              <a:t>并且可以据此进一步分析资本家对工人的剥削程度。</a:t>
            </a:r>
            <a:endParaRPr lang="zh-CN" alt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从内容上看</a:t>
            </a:r>
            <a:r>
              <a:rPr lang="en-US" altLang="zh-CN" dirty="0"/>
              <a:t>,</a:t>
            </a:r>
            <a:r>
              <a:rPr lang="zh-CN" altLang="en-US" dirty="0"/>
              <a:t>固定资本只包括不变资本中的全部劳动资料部分</a:t>
            </a:r>
            <a:r>
              <a:rPr lang="en-US" altLang="zh-CN" dirty="0"/>
              <a:t>,</a:t>
            </a:r>
            <a:r>
              <a:rPr lang="zh-CN" altLang="en-US" dirty="0"/>
              <a:t>流动资本既包括不变资本中的原料、辅助材料、燃料等</a:t>
            </a:r>
            <a:r>
              <a:rPr lang="en-US" altLang="zh-CN" dirty="0"/>
              <a:t>,</a:t>
            </a:r>
            <a:r>
              <a:rPr lang="zh-CN" altLang="en-US" dirty="0"/>
              <a:t>也包括可变资本部分即劳动力。而不变资本包括全部生产资料</a:t>
            </a:r>
            <a:r>
              <a:rPr lang="en-US" altLang="zh-CN" dirty="0"/>
              <a:t>,</a:t>
            </a:r>
            <a:r>
              <a:rPr lang="zh-CN" altLang="en-US" dirty="0"/>
              <a:t>可变资本即劳动力。 因而</a:t>
            </a:r>
            <a:r>
              <a:rPr lang="en-US" altLang="zh-CN" dirty="0"/>
              <a:t>,</a:t>
            </a:r>
            <a:r>
              <a:rPr lang="zh-CN" altLang="en-US" dirty="0"/>
              <a:t>固定资本和流动资本同不变资本和可变资本在物质构成上是交叉的</a:t>
            </a:r>
            <a:r>
              <a:rPr lang="en-US" altLang="zh-CN" dirty="0"/>
              <a:t>,</a:t>
            </a:r>
            <a:r>
              <a:rPr lang="zh-CN" altLang="en-US" dirty="0"/>
              <a:t>不能混为一谈。</a:t>
            </a:r>
            <a:endParaRPr lang="zh-CN" alt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en-US" b="1" dirty="0"/>
              <a:t>三、预付资本的总周转</a:t>
            </a:r>
            <a:endParaRPr lang="zh-CN" altLang="en-US" b="1" dirty="0"/>
          </a:p>
          <a:p>
            <a:r>
              <a:rPr lang="zh-CN" altLang="en-US" dirty="0"/>
              <a:t>由于固定资本和流动资本的价值流通和周转方式都是不同的</a:t>
            </a:r>
            <a:r>
              <a:rPr lang="en-US" altLang="zh-CN" dirty="0"/>
              <a:t>,</a:t>
            </a:r>
            <a:r>
              <a:rPr lang="zh-CN" altLang="en-US" dirty="0"/>
              <a:t>在考察单个资本的周转速度时</a:t>
            </a:r>
            <a:r>
              <a:rPr lang="en-US" altLang="zh-CN" dirty="0"/>
              <a:t>,</a:t>
            </a:r>
            <a:r>
              <a:rPr lang="zh-CN" altLang="en-US" dirty="0"/>
              <a:t>必须计算预付货币资本的总周转。 预付资本的总周转速度可用下列公式计算</a:t>
            </a:r>
            <a:r>
              <a:rPr lang="en-US" altLang="zh-CN" dirty="0"/>
              <a:t>:</a:t>
            </a:r>
            <a:endParaRPr lang="en-US" altLang="zh-CN" dirty="0"/>
          </a:p>
          <a:p>
            <a:r>
              <a:rPr lang="zh-CN" altLang="en-US" dirty="0"/>
              <a:t>预付资本一年中的总周转次数</a:t>
            </a:r>
            <a:endParaRPr lang="zh-CN" altLang="en-US" dirty="0"/>
          </a:p>
          <a:p>
            <a:r>
              <a:rPr lang="zh-CN" altLang="en-US" dirty="0"/>
              <a:t>一年中固定资本周转的价值额</a:t>
            </a:r>
            <a:r>
              <a:rPr lang="en-US" altLang="zh-CN" dirty="0"/>
              <a:t>+</a:t>
            </a:r>
            <a:r>
              <a:rPr lang="zh-CN" altLang="en-US" dirty="0"/>
              <a:t>一年中流动资本周转的价值额</a:t>
            </a:r>
            <a:endParaRPr lang="zh-CN" altLang="en-US" dirty="0"/>
          </a:p>
          <a:p>
            <a:r>
              <a:rPr lang="zh-CN" altLang="en-US" dirty="0"/>
              <a:t>预付资本总额</a:t>
            </a:r>
            <a:endParaRPr lang="zh-CN" altLang="en-US" dirty="0"/>
          </a:p>
          <a:p>
            <a:endParaRPr lang="zh-CN" alt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影响预付资本总周转次数的主要因素有两个</a:t>
            </a:r>
            <a:r>
              <a:rPr lang="en-US" altLang="zh-CN" dirty="0"/>
              <a:t>:</a:t>
            </a:r>
            <a:r>
              <a:rPr lang="zh-CN" altLang="en-US" dirty="0"/>
              <a:t>固定资本和流动资本的比例</a:t>
            </a:r>
            <a:r>
              <a:rPr lang="en-US" altLang="zh-CN" dirty="0"/>
              <a:t>,</a:t>
            </a:r>
            <a:r>
              <a:rPr lang="zh-CN" altLang="en-US" dirty="0"/>
              <a:t>固定资本和流动资本各自的周转速度。一般来说</a:t>
            </a:r>
            <a:r>
              <a:rPr lang="en-US" altLang="zh-CN" dirty="0"/>
              <a:t>,</a:t>
            </a:r>
            <a:r>
              <a:rPr lang="zh-CN" altLang="en-US" dirty="0"/>
              <a:t>在固定资本和流动资本周转速度一定的条件下</a:t>
            </a:r>
            <a:r>
              <a:rPr lang="en-US" altLang="zh-CN" dirty="0"/>
              <a:t>,</a:t>
            </a:r>
            <a:r>
              <a:rPr lang="zh-CN" altLang="en-US" dirty="0"/>
              <a:t>固定资本所占的比重越大</a:t>
            </a:r>
            <a:r>
              <a:rPr lang="en-US" altLang="zh-CN" dirty="0"/>
              <a:t>,</a:t>
            </a:r>
            <a:r>
              <a:rPr lang="zh-CN" altLang="en-US" dirty="0"/>
              <a:t>预付资本的总周转速度就越慢</a:t>
            </a:r>
            <a:r>
              <a:rPr lang="en-US" altLang="zh-CN" dirty="0"/>
              <a:t>,</a:t>
            </a:r>
            <a:r>
              <a:rPr lang="zh-CN" altLang="en-US" dirty="0"/>
              <a:t>反之</a:t>
            </a:r>
            <a:r>
              <a:rPr lang="en-US" altLang="zh-CN" dirty="0"/>
              <a:t>,</a:t>
            </a:r>
            <a:r>
              <a:rPr lang="zh-CN" altLang="en-US" dirty="0"/>
              <a:t>则越快。在固定资本和流动资本的比例一定的条件下</a:t>
            </a:r>
            <a:r>
              <a:rPr lang="en-US" altLang="zh-CN" dirty="0"/>
              <a:t>,</a:t>
            </a:r>
            <a:r>
              <a:rPr lang="zh-CN" altLang="en-US" dirty="0"/>
              <a:t>预付资本的总周转速度与固定资本和流动资本的周转速度同方向变化。</a:t>
            </a:r>
            <a:endParaRPr lang="zh-CN" alt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en-US" b="1" dirty="0"/>
              <a:t>四、提高资本周转速度的意义和途径</a:t>
            </a:r>
            <a:endParaRPr lang="zh-CN" altLang="en-US" b="1" dirty="0"/>
          </a:p>
          <a:p>
            <a:r>
              <a:rPr lang="zh-CN" altLang="en-US" dirty="0"/>
              <a:t>资本周转速度的快慢对于资本具有重要的意义</a:t>
            </a:r>
            <a:r>
              <a:rPr lang="en-US" altLang="zh-CN" dirty="0"/>
              <a:t>:</a:t>
            </a:r>
            <a:r>
              <a:rPr lang="zh-CN" altLang="en-US" dirty="0"/>
              <a:t>一方面它会影响资本家进行投资时所需要的预付货币资本量的大小；另一方面它会影响一定数量的资本在一年中生产的剩余价值量的多少。</a:t>
            </a:r>
            <a:endParaRPr lang="zh-CN" altLang="en-US" dirty="0"/>
          </a:p>
          <a:p>
            <a:r>
              <a:rPr lang="zh-CN" altLang="en-US" dirty="0"/>
              <a:t>资本周转速度对于预付资本量的影响</a:t>
            </a:r>
            <a:r>
              <a:rPr lang="en-US" altLang="zh-CN" dirty="0"/>
              <a:t>,</a:t>
            </a:r>
            <a:r>
              <a:rPr lang="zh-CN" altLang="en-US" dirty="0"/>
              <a:t>主要是由劳动期间和流通期间的长短来决定的。</a:t>
            </a:r>
            <a:endParaRPr lang="zh-CN" altLang="en-US" dirty="0"/>
          </a:p>
          <a:p>
            <a:r>
              <a:rPr lang="zh-CN" altLang="en-US" dirty="0"/>
              <a:t>劳动期间是指制造一个完整的成品所需要的连续工作日。 流通期间在这里主要指商品资本转化为货币资本的时间</a:t>
            </a:r>
            <a:r>
              <a:rPr lang="en-US" altLang="zh-CN" dirty="0"/>
              <a:t>,</a:t>
            </a:r>
            <a:r>
              <a:rPr lang="zh-CN" altLang="en-US" dirty="0"/>
              <a:t>而不包括货币资本再转化为生产资本的时间。 </a:t>
            </a:r>
            <a:endParaRPr lang="zh-CN" alt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en-US" dirty="0"/>
              <a:t>劳动期间和流通期间的长短又是由什么决定的呢</a:t>
            </a:r>
            <a:r>
              <a:rPr lang="en-US" altLang="zh-CN" dirty="0"/>
              <a:t>?</a:t>
            </a:r>
            <a:endParaRPr lang="en-US" altLang="zh-CN" dirty="0"/>
          </a:p>
          <a:p>
            <a:r>
              <a:rPr lang="zh-CN" altLang="en-US" dirty="0"/>
              <a:t>劳动期间是由产品本身的特点和生产技术水平所决定的。例如</a:t>
            </a:r>
            <a:r>
              <a:rPr lang="en-US" altLang="zh-CN" dirty="0"/>
              <a:t>,</a:t>
            </a:r>
            <a:r>
              <a:rPr lang="zh-CN" altLang="en-US" dirty="0"/>
              <a:t>现代化的生产流水线生产一辆小汽车只需要几分钟的时间</a:t>
            </a:r>
            <a:r>
              <a:rPr lang="en-US" altLang="zh-CN" dirty="0"/>
              <a:t>,</a:t>
            </a:r>
            <a:r>
              <a:rPr lang="zh-CN" altLang="en-US" dirty="0"/>
              <a:t>传统农业中生产一批小麦需要几个月的时间</a:t>
            </a:r>
            <a:r>
              <a:rPr lang="en-US" altLang="zh-CN" dirty="0"/>
              <a:t>,</a:t>
            </a:r>
            <a:r>
              <a:rPr lang="zh-CN" altLang="en-US" dirty="0"/>
              <a:t>而修建一条远距离的铁路则需要几年的时间。</a:t>
            </a:r>
            <a:endParaRPr lang="zh-CN" altLang="en-US" dirty="0"/>
          </a:p>
          <a:p>
            <a:r>
              <a:rPr lang="zh-CN" altLang="en-US" dirty="0"/>
              <a:t>流通期间的长短则取决于商品运输距离的远近、交通运输技术和条件以及市场供求关系。运输距离越近</a:t>
            </a:r>
            <a:r>
              <a:rPr lang="en-US" altLang="zh-CN" dirty="0"/>
              <a:t>,</a:t>
            </a:r>
            <a:r>
              <a:rPr lang="zh-CN" altLang="en-US" dirty="0"/>
              <a:t>交通手段越先进</a:t>
            </a:r>
            <a:r>
              <a:rPr lang="en-US" altLang="zh-CN" dirty="0"/>
              <a:t>,</a:t>
            </a:r>
            <a:r>
              <a:rPr lang="zh-CN" altLang="en-US" dirty="0"/>
              <a:t>运输效率越高</a:t>
            </a:r>
            <a:r>
              <a:rPr lang="en-US" altLang="zh-CN" dirty="0"/>
              <a:t>,</a:t>
            </a:r>
            <a:r>
              <a:rPr lang="zh-CN" altLang="en-US" dirty="0"/>
              <a:t>市场供给与需求越适合</a:t>
            </a:r>
            <a:r>
              <a:rPr lang="en-US" altLang="zh-CN" dirty="0"/>
              <a:t>,</a:t>
            </a:r>
            <a:r>
              <a:rPr lang="zh-CN" altLang="en-US" dirty="0"/>
              <a:t>商品的销售和流转就越快</a:t>
            </a:r>
            <a:r>
              <a:rPr lang="en-US" altLang="zh-CN" dirty="0"/>
              <a:t>,</a:t>
            </a:r>
            <a:r>
              <a:rPr lang="zh-CN" altLang="en-US" dirty="0"/>
              <a:t>流通期间就越短。</a:t>
            </a:r>
            <a:endParaRPr lang="zh-CN" altLang="en-US" dirty="0"/>
          </a:p>
          <a:p>
            <a:endParaRPr lang="zh-CN" alt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en-US" dirty="0"/>
              <a:t>资本周转速度对剩余价值生产的影响</a:t>
            </a:r>
            <a:r>
              <a:rPr lang="en-US" altLang="zh-CN" dirty="0"/>
              <a:t>,</a:t>
            </a:r>
            <a:r>
              <a:rPr lang="zh-CN" altLang="en-US" dirty="0"/>
              <a:t>主要体现为可变资本的周转对年剩余价值量和年剩余价值率的影响。</a:t>
            </a:r>
            <a:endParaRPr lang="zh-CN" altLang="en-US" dirty="0"/>
          </a:p>
          <a:p>
            <a:r>
              <a:rPr lang="zh-CN" altLang="en-US" dirty="0"/>
              <a:t>年剩余价值就是资本在一年中剥削的剩余价值总量。在全部预付资本中</a:t>
            </a:r>
            <a:r>
              <a:rPr lang="en-US" altLang="zh-CN" dirty="0"/>
              <a:t>,</a:t>
            </a:r>
            <a:r>
              <a:rPr lang="zh-CN" altLang="en-US" dirty="0"/>
              <a:t>只有可变资本才能带来剩余价值。因此</a:t>
            </a:r>
            <a:r>
              <a:rPr lang="en-US" altLang="zh-CN" dirty="0"/>
              <a:t>,</a:t>
            </a:r>
            <a:r>
              <a:rPr lang="zh-CN" altLang="en-US" dirty="0"/>
              <a:t>可变资本的周转速度越快</a:t>
            </a:r>
            <a:r>
              <a:rPr lang="en-US" altLang="zh-CN" dirty="0"/>
              <a:t>,</a:t>
            </a:r>
            <a:r>
              <a:rPr lang="zh-CN" altLang="en-US" dirty="0"/>
              <a:t>同一数量预付可变资本在一年中发挥作用的次数也就越多</a:t>
            </a:r>
            <a:r>
              <a:rPr lang="en-US" altLang="zh-CN" dirty="0"/>
              <a:t>,</a:t>
            </a:r>
            <a:r>
              <a:rPr lang="zh-CN" altLang="en-US" dirty="0"/>
              <a:t>剥削的劳动力效量也越多</a:t>
            </a:r>
            <a:r>
              <a:rPr lang="en-US" altLang="zh-CN" dirty="0"/>
              <a:t>,</a:t>
            </a:r>
            <a:r>
              <a:rPr lang="zh-CN" altLang="en-US" dirty="0"/>
              <a:t>从而它给资本家带来的年剩余价值量也越多。 </a:t>
            </a:r>
            <a:endParaRPr lang="zh-CN" alt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en-US" dirty="0"/>
              <a:t>在剩余价值率相同的情况下</a:t>
            </a:r>
            <a:r>
              <a:rPr lang="en-US" altLang="zh-CN" dirty="0"/>
              <a:t>,</a:t>
            </a:r>
            <a:r>
              <a:rPr lang="zh-CN" altLang="en-US" dirty="0"/>
              <a:t>可变资本周转次数不同</a:t>
            </a:r>
            <a:r>
              <a:rPr lang="en-US" altLang="zh-CN" dirty="0"/>
              <a:t>,</a:t>
            </a:r>
            <a:r>
              <a:rPr lang="zh-CN" altLang="en-US" dirty="0"/>
              <a:t>年剩余价值率就不同</a:t>
            </a:r>
            <a:r>
              <a:rPr lang="en-US" altLang="zh-CN" dirty="0"/>
              <a:t>,</a:t>
            </a:r>
            <a:r>
              <a:rPr lang="zh-CN" altLang="en-US" dirty="0"/>
              <a:t>只要可变资本的周转次数大于</a:t>
            </a:r>
            <a:r>
              <a:rPr lang="en-US" altLang="zh-CN" dirty="0"/>
              <a:t>1,</a:t>
            </a:r>
            <a:r>
              <a:rPr lang="zh-CN" altLang="en-US" dirty="0"/>
              <a:t>年剩余价值率就会大于剩余价值率。年剩余价值率与剩余价值率不仅在数量上往往是不同的</a:t>
            </a:r>
            <a:r>
              <a:rPr lang="en-US" altLang="zh-CN" dirty="0"/>
              <a:t>,</a:t>
            </a:r>
            <a:r>
              <a:rPr lang="zh-CN" altLang="en-US" dirty="0"/>
              <a:t>而且它们所表示的关系也是不一样的。 剩余价值率是剩余价值与预付可变资本的比率</a:t>
            </a:r>
            <a:r>
              <a:rPr lang="en-US" altLang="zh-CN" dirty="0"/>
              <a:t>,</a:t>
            </a:r>
            <a:r>
              <a:rPr lang="zh-CN" altLang="en-US" dirty="0"/>
              <a:t>反映的是资本家对工人的剥削程度。 年剩余价值率是年剩余价值量与预付可变资本的比率</a:t>
            </a:r>
            <a:r>
              <a:rPr lang="en-US" altLang="zh-CN" dirty="0"/>
              <a:t>,</a:t>
            </a:r>
            <a:r>
              <a:rPr lang="zh-CN" altLang="en-US" dirty="0"/>
              <a:t>反映的是预付可变资本在一年中的增殖程度。</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en-US" b="1" dirty="0"/>
              <a:t>四、中国特色社会主义理论体系对马克思主义政治经济学的丰富和发展</a:t>
            </a:r>
            <a:endParaRPr lang="zh-CN" altLang="en-US" b="1" dirty="0"/>
          </a:p>
          <a:p>
            <a:pPr marL="0" indent="0">
              <a:buNone/>
            </a:pPr>
            <a:endParaRPr lang="zh-CN" alt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资本周转速度的快慢不仅会影响预付资本量的大小</a:t>
            </a:r>
            <a:r>
              <a:rPr lang="en-US" altLang="zh-CN" dirty="0"/>
              <a:t>,</a:t>
            </a:r>
            <a:r>
              <a:rPr lang="zh-CN" altLang="en-US" dirty="0"/>
              <a:t>而且也会直接影响剩余价值的生产。因此</a:t>
            </a:r>
            <a:r>
              <a:rPr lang="en-US" altLang="zh-CN" dirty="0"/>
              <a:t>,</a:t>
            </a:r>
            <a:r>
              <a:rPr lang="zh-CN" altLang="en-US" dirty="0"/>
              <a:t>加速资本周转对于资本家来说就是非常重要的。为了节约预付资本</a:t>
            </a:r>
            <a:r>
              <a:rPr lang="en-US" altLang="zh-CN" dirty="0"/>
              <a:t>,</a:t>
            </a:r>
            <a:r>
              <a:rPr lang="zh-CN" altLang="en-US" dirty="0"/>
              <a:t>剥削更多的剩余价值</a:t>
            </a:r>
            <a:r>
              <a:rPr lang="en-US" altLang="zh-CN" dirty="0"/>
              <a:t>,</a:t>
            </a:r>
            <a:r>
              <a:rPr lang="zh-CN" altLang="en-US" dirty="0"/>
              <a:t>资本家会采取各种办法来加速资本周转。</a:t>
            </a:r>
            <a:endParaRPr lang="zh-CN" alt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第三节   社会总资本的再生产</a:t>
            </a:r>
            <a:endParaRPr lang="zh-CN" altLang="en-US"/>
          </a:p>
        </p:txBody>
      </p:sp>
      <p:sp>
        <p:nvSpPr>
          <p:cNvPr id="3" name="内容占位符 2"/>
          <p:cNvSpPr>
            <a:spLocks noGrp="1"/>
          </p:cNvSpPr>
          <p:nvPr>
            <p:ph idx="1"/>
          </p:nvPr>
        </p:nvSpPr>
        <p:spPr/>
        <p:txBody>
          <a:bodyPr>
            <a:normAutofit lnSpcReduction="20000"/>
          </a:bodyPr>
          <a:p>
            <a:r>
              <a:rPr lang="zh-CN" altLang="en-US" b="1"/>
              <a:t>一、社会总产品</a:t>
            </a:r>
            <a:endParaRPr lang="zh-CN" altLang="en-US"/>
          </a:p>
          <a:p>
            <a:r>
              <a:rPr lang="zh-CN" altLang="en-US"/>
              <a:t>在资本主义经济中,从经营决策上说,每个单个资本都是独立的经济实体,它们似乎是互不相干的。但是,实际上所有的个别资本都不可能立地存在和运行,而是互相联系、互相依存时,企业之间互为市场,互相提供需求和供给。由互相联系、互相依存的所有个别资本所组成的总和就是社会资本。个别资本在不断的循环和周转运动中所形成的相互交错,互为条件的资本运动总体,就是社会资本运动,也即社会总资本的运动。</a:t>
            </a:r>
            <a:endParaRPr lang="zh-CN" altLang="en-US"/>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fontScale="70000"/>
          </a:bodyPr>
          <a:p>
            <a:r>
              <a:rPr lang="zh-CN" altLang="en-US"/>
              <a:t>考察社会资本运动的核心问题是社会总产品的实现或补偿问题。社会资本的再生产运动过程也就是</a:t>
            </a:r>
            <a:r>
              <a:rPr lang="zh-CN" altLang="en-US">
                <a:solidFill>
                  <a:schemeClr val="tx1"/>
                </a:solidFill>
                <a:effectLst>
                  <a:outerShdw blurRad="38100" dist="19050" dir="2700000" algn="tl" rotWithShape="0">
                    <a:schemeClr val="dk1">
                      <a:alpha val="40000"/>
                    </a:schemeClr>
                  </a:outerShdw>
                </a:effectLst>
              </a:rPr>
              <a:t>社会总产品</a:t>
            </a:r>
            <a:r>
              <a:rPr lang="zh-CN" altLang="en-US"/>
              <a:t>不断实现,以及它的各组成部分不断得到补偿的过程。所谓</a:t>
            </a:r>
            <a:r>
              <a:rPr lang="zh-CN" altLang="en-US">
                <a:ln w="22225">
                  <a:solidFill>
                    <a:schemeClr val="accent2"/>
                  </a:solidFill>
                  <a:prstDash val="solid"/>
                </a:ln>
                <a:solidFill>
                  <a:schemeClr val="accent2">
                    <a:lumMod val="40000"/>
                    <a:lumOff val="60000"/>
                  </a:schemeClr>
                </a:solidFill>
                <a:effectLst/>
              </a:rPr>
              <a:t>社会总产品</a:t>
            </a:r>
            <a:r>
              <a:rPr lang="zh-CN" altLang="en-US">
                <a:solidFill>
                  <a:schemeClr val="tx1"/>
                </a:solidFill>
                <a:effectLst>
                  <a:outerShdw blurRad="38100" dist="19050" dir="2700000" algn="tl" rotWithShape="0">
                    <a:schemeClr val="dk1">
                      <a:alpha val="40000"/>
                    </a:schemeClr>
                  </a:outerShdw>
                </a:effectLst>
              </a:rPr>
              <a:t>,</a:t>
            </a:r>
            <a:r>
              <a:rPr lang="zh-CN" altLang="en-US"/>
              <a:t>就是指社会各个物质生产部门在一定时期内(通常以年为单位)所生产出来的全部物质产品的总和。所谓</a:t>
            </a:r>
            <a:r>
              <a:rPr lang="zh-CN" altLang="en-US">
                <a:ln w="22225">
                  <a:solidFill>
                    <a:schemeClr val="accent2"/>
                  </a:solidFill>
                  <a:prstDash val="solid"/>
                </a:ln>
                <a:solidFill>
                  <a:schemeClr val="accent2">
                    <a:lumMod val="40000"/>
                    <a:lumOff val="60000"/>
                  </a:schemeClr>
                </a:solidFill>
                <a:effectLst/>
              </a:rPr>
              <a:t>社会总产品的实现</a:t>
            </a:r>
            <a:r>
              <a:rPr lang="zh-CN" altLang="en-US"/>
              <a:t>,就是指社会商品资本到货币资本的转化,也就是社会总产品在价值上的补偿,即社会总产品各个组成部分的价值通过商品的出售以货币形式回流,用于补偿在生产中预付的不变资本和可变资本,并且取得剩余价值。 同时,价值补偿完成以后,还有一个实物补偿问题,即社会总产品各个组成部分转化为货币以后,必须进一步转化为所需要的物质产品。</a:t>
            </a:r>
            <a:endParaRPr lang="zh-CN" altLang="en-US"/>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fontScale="60000"/>
          </a:bodyPr>
          <a:p>
            <a:r>
              <a:rPr lang="zh-CN" altLang="en-US"/>
              <a:t>其中,相当于不变资本价值的部分,重新取得所需要的生产资料；相当于可变资本价值的部分以及资本家用于个人消费的剩余价值部分,重新取得所需要的生活资料。 社会总产品的价值补偿是物质补偿的前提,只有预付的不变资本和可变资本价值都得到补偿,同时获得剩余价值,才能重新购买再生产所需要的生产资料和劳动力,社会再生产才能重新进行。如果社会总产品全部不能或不能全部销售出去,生产这些产品所消耗的资本价值就不能或不能全部得到补偿,已经生产出来的剩余价值就不能或不能完全得到实现,这样社会再生产就无法正常进行。而社会总产品的物质补偿是社会资本运动正常进行的关键。社会资本再生产运动要正常进行,最起码的条件就是要保证上一个生产过程中所消耗掉的生产资料和消费资料能够得到补偿和替换,否则,社会再生产过程就会发生中断或者萎缩。可见,社会总产品的实现问题是社会资本再生产的核心问题。</a:t>
            </a:r>
            <a:endParaRPr lang="zh-CN" altLang="en-US"/>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b="1"/>
              <a:t>二、考察社会资本再生产的理论前提</a:t>
            </a:r>
            <a:endParaRPr lang="zh-CN" altLang="en-US" b="1"/>
          </a:p>
          <a:p>
            <a:r>
              <a:rPr lang="zh-CN" altLang="en-US"/>
              <a:t>社会总产品的实现或补偿问题是社会资本再生产的核心问题,而社会总产品的实现或补偿包括了实物和价值两个方面,因此,需要从使用价值和价值两个方面来分析社会总产品和社会资本再生产问题。</a:t>
            </a:r>
            <a:endParaRPr lang="zh-CN" altLang="en-US"/>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lnSpcReduction="20000"/>
          </a:bodyPr>
          <a:p>
            <a:r>
              <a:rPr lang="zh-CN" altLang="en-US"/>
              <a:t>从实物或使用价值形态上来看,社会总产品在最终用途上,不是用于生产就是用于生活,因而,它们可分为生产资料和生活资料两大类。其中,生产资料用于补偿生产中已经消耗掉的生产资料以及用于扩大再生产的追加生产资料,消费资料则用于满足资本家和工人的个人生活需要。与此相适应,可以把社会生产分成两大部类,生产生产资料的所有部门和企业构成了第一部类(用符号“I”表示),生产消费资料的所有部门和企业构成了第二部类(用符号“II”表示)。</a:t>
            </a:r>
            <a:endParaRPr lang="zh-CN" altLang="en-US"/>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从价值形态上来看,社会总产品包含了不变资本(c),可变资本(v)和剩余价值(m)三个组成部分。其中,不变资本价值是旧价值的转移,用于补偿生产中消耗的生产资料的价值。 可变资本和剩余价值是工人创造的新价值,用于补偿生产中已消耗掉的预付可变资本、资本家的个人消费以及扩大再生产的资本积累。</a:t>
            </a:r>
            <a:endParaRPr lang="zh-CN" altLang="en-US"/>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fontScale="70000"/>
          </a:bodyPr>
          <a:p>
            <a:r>
              <a:rPr lang="zh-CN" altLang="en-US"/>
              <a:t>把社会生产从使用价值的构成角度划分为两大部类以及从价值的构成角度划分为c、v、m三个部分的原理,是马克思研究社会资本再生产运动的两个基本前提。 把社会生产分成两大部类,揭示了社会总产品的基本用途和实现条件；把社会总产品的价值分成为三个组成部分,则揭示了社会总价值中各个部分的性质和实现的途径。 同时,这两个方面的划分还指明了价值补偿和实物替换的相互联系及其制约关系。 马克思正是从劳动二重性理论和这两个基本原理出发,才科学地解决了资产阶级经济学在再生产问题上长期未能解决的问题,为最终揭示社会资本再生产和流通的规律性奠定了坚实的理论基础。</a:t>
            </a:r>
            <a:endParaRPr lang="zh-CN" altLang="en-US"/>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fontScale="70000"/>
          </a:bodyPr>
          <a:p>
            <a:r>
              <a:rPr lang="zh-CN" altLang="en-US" b="1"/>
              <a:t>三、社会总产品的实现条件</a:t>
            </a:r>
            <a:endParaRPr lang="zh-CN" altLang="en-US" b="1"/>
          </a:p>
          <a:p>
            <a:r>
              <a:rPr lang="zh-CN" altLang="en-US"/>
              <a:t>资本主义再生产的特征是扩大再生产,而不是简单再生产,但是,考察社会资本再生产问题又必须从简单再生产开始,并且以它为重点。这是因为:一方面,从社会资本再生产的实际运动来看,简单再生产不仅是扩大再生产的基础和组成部分,而且它直接为扩大再生产提供了前提;另一方面,从理论的角度来看,困难不在于说明与扩大再生产直接相关的资本积累是如何实现的,而在于揭示社会总产品实现的基本途径和规律。从简单再生产出发,把简单再生产条件下的社会总产品的实现和补偿问题解决了,扩大再生产的实现问题也就比较容易解决了。</a:t>
            </a:r>
            <a:endParaRPr lang="zh-CN" altLang="en-US"/>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1.社会资本简单再生产的过程和实现条件</a:t>
            </a:r>
            <a:endParaRPr lang="zh-CN" altLang="en-US"/>
          </a:p>
          <a:p>
            <a:r>
              <a:rPr lang="zh-CN" altLang="en-US"/>
              <a:t>为了分析社会资本简单再生产的过程和实现条件,马克思从社会总产品的价值构成和社会生产两大部类的原理出发,设计了一个简单再生产的模型:</a:t>
            </a:r>
            <a:endParaRPr lang="zh-CN" altLang="en-US"/>
          </a:p>
          <a:p>
            <a:r>
              <a:rPr lang="zh-CN" altLang="en-US"/>
              <a:t>I 4000c+1000v+1000m=6000</a:t>
            </a:r>
            <a:endParaRPr lang="zh-CN" altLang="en-US"/>
          </a:p>
          <a:p>
            <a:r>
              <a:rPr lang="zh-CN" altLang="en-US"/>
              <a:t>II 2000c+500v+500m=3000</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88278"/>
            <a:ext cx="8229600" cy="1143000"/>
          </a:xfrm>
        </p:spPr>
        <p:txBody>
          <a:bodyPr>
            <a:normAutofit/>
          </a:bodyPr>
          <a:lstStyle/>
          <a:p>
            <a:r>
              <a:rPr lang="zh-CN" altLang="en-US" sz="3110" dirty="0"/>
              <a:t>第五节 当代中国马克思主义政治经济学最新成果：习近平新时代中国特色社会主义经济思想</a:t>
            </a:r>
            <a:endParaRPr lang="zh-CN" altLang="en-US" sz="3110" dirty="0"/>
          </a:p>
        </p:txBody>
      </p:sp>
      <p:sp>
        <p:nvSpPr>
          <p:cNvPr id="3" name="内容占位符 2"/>
          <p:cNvSpPr>
            <a:spLocks noGrp="1"/>
          </p:cNvSpPr>
          <p:nvPr>
            <p:ph idx="1"/>
          </p:nvPr>
        </p:nvSpPr>
        <p:spPr/>
        <p:txBody>
          <a:bodyPr>
            <a:normAutofit/>
          </a:bodyPr>
          <a:lstStyle/>
          <a:p>
            <a:pPr marL="0" indent="0">
              <a:buNone/>
            </a:pPr>
            <a:endParaRPr lang="en-US" altLang="zh-CN" dirty="0"/>
          </a:p>
          <a:p>
            <a:pPr marL="0" indent="0">
              <a:buNone/>
            </a:pPr>
            <a:r>
              <a:rPr lang="zh-CN" altLang="en-US" sz="2800" b="1" dirty="0"/>
              <a:t>一、</a:t>
            </a:r>
            <a:r>
              <a:rPr lang="zh-CN" altLang="en-US" sz="2800" dirty="0">
                <a:sym typeface="+mn-ea"/>
              </a:rPr>
              <a:t>习近平新时代中国特色社会主义经济思想的形</a:t>
            </a:r>
            <a:r>
              <a:rPr lang="en-US" altLang="zh-CN" sz="2800" dirty="0">
                <a:sym typeface="+mn-ea"/>
              </a:rPr>
              <a:t>    </a:t>
            </a:r>
            <a:r>
              <a:rPr lang="zh-CN" altLang="en-US" sz="2800" dirty="0">
                <a:sym typeface="+mn-ea"/>
              </a:rPr>
              <a:t>成</a:t>
            </a:r>
            <a:endParaRPr lang="en-US" altLang="zh-CN" sz="2800" b="1" dirty="0"/>
          </a:p>
          <a:p>
            <a:pPr marL="0" indent="0">
              <a:buNone/>
            </a:pPr>
            <a:r>
              <a:rPr lang="zh-CN" altLang="en-US" sz="2800" dirty="0"/>
              <a:t>二、推动我国经济发展实践的理论结晶</a:t>
            </a:r>
            <a:endParaRPr lang="zh-CN" altLang="en-US" sz="2800" dirty="0"/>
          </a:p>
          <a:p>
            <a:pPr marL="0" indent="0">
              <a:buNone/>
            </a:pPr>
            <a:r>
              <a:rPr lang="zh-CN" altLang="en-US" sz="2800" dirty="0"/>
              <a:t>三、为马克思主义政治经济学创新发展贡献中国智慧</a:t>
            </a:r>
            <a:endParaRPr lang="zh-CN" altLang="en-US" sz="2800" dirty="0"/>
          </a:p>
          <a:p>
            <a:pPr marL="0" indent="0">
              <a:buNone/>
            </a:pPr>
            <a:r>
              <a:rPr lang="zh-CN" altLang="en-US" sz="2800" dirty="0"/>
              <a:t>四、在实践中不断坚持发展习近平新时代中国特色社会主义经济思想</a:t>
            </a:r>
            <a:endParaRPr lang="zh-CN" altLang="en-US" sz="2800"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两大部类的产品价值总额即社会年总产品价值9000(6000+3000)货币单位。第一部类产品价值为6000,其中不变资本价值为4000,可变资本价值为1000,剩余价值为1000,第一部类全部产品都表现为生产资料;第二部类产品价值为3000,其中不变资本价值为2000,可变资本价值为500,剩余价值为500,第二部类全部产品都表现为消费资料。</a:t>
            </a:r>
            <a:endParaRPr lang="zh-CN" altLang="en-US"/>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在资本主义条件下,一切物质产品都是商品,因而,社会总产品的实现都是通过市场交换来进行的。社会总产品的各个组成部分实现价值补偿和实物补偿的过程,也就是社会资本再生产的实现过程,这个过程主要包括以下三个方面的交换过程:</a:t>
            </a:r>
            <a:endParaRPr lang="zh-CN" altLang="en-US"/>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lnSpcReduction="20000"/>
          </a:bodyPr>
          <a:p>
            <a:r>
              <a:rPr lang="zh-CN" altLang="en-US"/>
              <a:t>首先,第一部类内部各部门各企业之间的交换。 第一部类中的产品4000c,在实物上是由各种生产资料所构成的,在价值上则代表本部类已消耗掉的不变资本价值。为了维持简单再生产的正常进行,生产中消耗了的4000c必须用新生产出来的生产资料来补偿和替换,而这4000c在实物形态上就是新生产出来的生产资料,因此,这部分产品在价值和实物上的实现和替换可以在第一部类内部实现,即主要通过第一部类内部各部门企业之间的产品交换而得到实现。</a:t>
            </a:r>
            <a:endParaRPr lang="zh-CN" altLang="en-US"/>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fontScale="70000"/>
          </a:bodyPr>
          <a:p>
            <a:r>
              <a:rPr lang="zh-CN" altLang="en-US"/>
              <a:t>其次,第二部类内部各部门各企业之间的交换,第二部类中的产品500v和500m,在实物上由各种消费资料所构成,在价值上代表本部类工人和资本家个人消费的可变资本价值和剩余价值。为了维持再生产的进行,工人和资本家在个人生活消费中所消耗掉的消费资料同样必须用消费资料来补偿,面第二部类中的500v+500m在实物形态上就是各种消费资料,因此,这部分产品在价值和实物上的实现和补偿也可以在第二部类内部实现,即通过第二部类的工人和资本家购买本部类的各种消费资料而得到实现.其中,500v都必须通过市场来实现并得到补偿,而500m的一部分则有可能不通过市场来实现和补偿,例如生产面包的资本家也许并不需要通过市场去购买自已所消费的面包,但这部分在其消费中的比例是极小的。</a:t>
            </a:r>
            <a:endParaRPr lang="zh-CN" altLang="en-US"/>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再次,两大部类之间的交换。第一部类中的产品1000v和1000m在价值上代表本部类的可变资本价值和剩余价值,用于第一部类的工人和资本家的个人消费。但这些产品在实物形态上却是生产资料,它们不能直接进入个人消费,因而无法直接用它们来补偿第一部类已经消耗掉的消费资料,而必须和第二部类的消费资料进行交换,以换取消费资料。</a:t>
            </a:r>
            <a:endParaRPr lang="zh-CN" altLang="en-US"/>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lnSpcReduction="20000"/>
          </a:bodyPr>
          <a:p>
            <a:r>
              <a:rPr lang="zh-CN" altLang="en-US"/>
              <a:t>2.社会资本扩大再生产的过程和实现条件</a:t>
            </a:r>
            <a:endParaRPr lang="zh-CN" altLang="en-US"/>
          </a:p>
          <a:p>
            <a:r>
              <a:rPr lang="zh-CN" altLang="en-US"/>
              <a:t>如同个别资本的扩大再生产一样,社会资本的扩大再生产同样以资本积累为前提。资本积累所形成的追加资本分为两部分:一部分作为追加不变资本,用于购买追加的生产资料;另一部分作为追加可变资本,用于购买追加的劳动力。资本主义产业后备军提供了现成的追加劳动力,因此,主要问题在于社会总产品能否为扩大再生产的进行提供追加的生产资料和追加劳动力所需要的追加消费资料.</a:t>
            </a:r>
            <a:endParaRPr lang="zh-CN" altLang="en-US"/>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以上两个公式分别反映了社会资本在扩大再生产的条件下,第一部类生产资料的生产与两大部类对于生产资料的需求之间的关系、第二部类消费资料的生产与两大部类对于消费资料的需求之间的关系。 同样地,这种关系也必须从使用价值和价值两个方面来理解。</a:t>
            </a:r>
            <a:endParaRPr lang="zh-CN" altLang="en-US"/>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lnSpcReduction="10000"/>
          </a:bodyPr>
          <a:p>
            <a:r>
              <a:rPr lang="zh-CN" altLang="en-US"/>
              <a:t>上述三个公式,体现了社会资本扩大再生产条件下,两大部类之间以及它们内部应遵循的基本比例关系。 这些基本比例关系从不同侧面反映了社会资本扩大再生产的规律性,即社会生产两大部类的资本积累和扩大再生产是相互依存、互为条件、互相制约的。第一部类的积累和扩大再生产的规模决定着第二部类的积累规模和积累率,同时,第二部类的积累和扩大再生产对第一部类的扩大再生产也有制约作用。</a:t>
            </a:r>
            <a:endParaRPr lang="zh-CN" altLang="en-US"/>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第四节</a:t>
            </a:r>
            <a:r>
              <a:rPr lang="en-US" altLang="zh-CN"/>
              <a:t>  </a:t>
            </a:r>
            <a:r>
              <a:rPr lang="zh-CN" altLang="en-US"/>
              <a:t>资本主义流通的新变化</a:t>
            </a:r>
            <a:endParaRPr lang="zh-CN" altLang="en-US"/>
          </a:p>
        </p:txBody>
      </p:sp>
      <p:sp>
        <p:nvSpPr>
          <p:cNvPr id="3" name="内容占位符 2"/>
          <p:cNvSpPr>
            <a:spLocks noGrp="1"/>
          </p:cNvSpPr>
          <p:nvPr>
            <p:ph idx="1"/>
          </p:nvPr>
        </p:nvSpPr>
        <p:spPr/>
        <p:txBody>
          <a:bodyPr/>
          <a:p>
            <a:r>
              <a:rPr lang="zh-CN" altLang="en-US">
                <a:sym typeface="+mn-ea"/>
              </a:rPr>
              <a:t>资本追求剩余价值的本性，迫使资本流通不断随着时间和空间条件的变化而发生变化。在当代，生产力水平和社会化程度不断提高，新技术大量涌现，生产规模持续扩大，分工和协作关系向纵深发展。资本主义流通无论是从单个资本的循环和周转，还是从社会总资本的再生产来看，都有了一些新的变化。</a:t>
            </a:r>
            <a:endParaRPr lang="zh-CN" altLang="en-US"/>
          </a:p>
          <a:p>
            <a:endParaRPr lang="zh-CN" altLang="en-US"/>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b="1">
                <a:sym typeface="+mn-ea"/>
              </a:rPr>
              <a:t>一、资本循环的新变化</a:t>
            </a:r>
            <a:endParaRPr lang="zh-CN" altLang="en-US" b="1"/>
          </a:p>
          <a:p>
            <a:r>
              <a:rPr lang="zh-CN" altLang="en-US">
                <a:sym typeface="+mn-ea"/>
              </a:rPr>
              <a:t>随着经济全球化的不断发展，大规模的资本国际循环开始形成和发展，资本主义生产方式越来越表现为一种世界性的生产方式。经济全球化不仅意味着生产活动超越国家的疆域，同时意味着资本运动的全球化，资本循环的国际化，资本循环在购买、生产、销售三个阶段都呈现出新的特征。</a:t>
            </a:r>
            <a:endParaRPr lang="zh-CN" altLang="en-US"/>
          </a:p>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fontScale="90000" lnSpcReduction="10000"/>
          </a:bodyPr>
          <a:p>
            <a:r>
              <a:rPr lang="zh-CN" altLang="en-US"/>
              <a:t>思考题：</a:t>
            </a:r>
            <a:endParaRPr lang="zh-CN" altLang="en-US"/>
          </a:p>
          <a:p>
            <a:r>
              <a:rPr lang="en-US" altLang="zh-CN"/>
              <a:t>1.</a:t>
            </a:r>
            <a:r>
              <a:rPr lang="zh-CN" altLang="en-US"/>
              <a:t>试述马克思主义政治经济学的研究对象。</a:t>
            </a:r>
            <a:endParaRPr lang="zh-CN" altLang="en-US"/>
          </a:p>
          <a:p>
            <a:r>
              <a:rPr lang="en-US" altLang="zh-CN"/>
              <a:t>2.</a:t>
            </a:r>
            <a:r>
              <a:rPr lang="zh-CN" altLang="en-US"/>
              <a:t>为什么说马克思主义政治经济学是科学性和阶级性的统一？</a:t>
            </a:r>
            <a:endParaRPr lang="zh-CN" altLang="en-US"/>
          </a:p>
          <a:p>
            <a:r>
              <a:rPr lang="en-US" altLang="zh-CN"/>
              <a:t>3.</a:t>
            </a:r>
            <a:r>
              <a:rPr lang="zh-CN" altLang="en-US"/>
              <a:t>请谈谈对经济规律客观性的认识。</a:t>
            </a:r>
            <a:endParaRPr lang="zh-CN" altLang="en-US"/>
          </a:p>
          <a:p>
            <a:r>
              <a:rPr lang="en-US" altLang="zh-CN"/>
              <a:t>4.</a:t>
            </a:r>
            <a:r>
              <a:rPr lang="zh-CN" altLang="en-US"/>
              <a:t>如何认识马克思主义政治经济学的研究方法？</a:t>
            </a:r>
            <a:endParaRPr lang="zh-CN" altLang="en-US"/>
          </a:p>
          <a:p>
            <a:r>
              <a:rPr lang="en-US" altLang="zh-CN"/>
              <a:t>5.</a:t>
            </a:r>
            <a:r>
              <a:rPr lang="zh-CN" altLang="en-US"/>
              <a:t>试述中国特色社会主义政治经济学对马克思主义政治经济学的丰富和发展。</a:t>
            </a:r>
            <a:endParaRPr lang="zh-CN" altLang="en-US"/>
          </a:p>
          <a:p>
            <a:r>
              <a:rPr lang="en-US" altLang="zh-CN"/>
              <a:t>6.</a:t>
            </a:r>
            <a:r>
              <a:rPr lang="zh-CN" altLang="en-US"/>
              <a:t>习近平新时代中国特色社会主义经济思想的原创性贡献表现在哪些方面？</a:t>
            </a:r>
            <a:endParaRPr lang="zh-CN" altLang="en-US"/>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fontScale="70000"/>
          </a:bodyPr>
          <a:p>
            <a:r>
              <a:rPr lang="zh-CN" altLang="en-US" b="1">
                <a:sym typeface="+mn-ea"/>
              </a:rPr>
              <a:t>从购买阶段看</a:t>
            </a:r>
            <a:r>
              <a:rPr lang="zh-CN" altLang="en-US">
                <a:sym typeface="+mn-ea"/>
              </a:rPr>
              <a:t>，在经济全球化背景下，资本家在全球范围内寻找生产资料和劳动力的最佳购买场所，全球商品流通大幅度增长，发达资本主义国家从发展中国家获取大量廉价的生产要素，大量进口能源、原材料。伴随着世界经济增长和新技术新产品的出现，高技术产品在国际贸易中的比例提高了。同时，资本家为了利用不同地区的特殊优势，将特定产品生产过程的不同工序进行分解，配置到具有特殊优势的国家和地区进行。中间产品贸易比例提高了。对劳动力的购买也发生了明显变化。即越来越注重劳动力的素质，采取各种措施，在全球范围内雇佣高科技人才和管理人才，充分利用经济全球化和科学技术发展带来的好处。</a:t>
            </a:r>
            <a:endParaRPr lang="zh-CN" altLang="en-US"/>
          </a:p>
          <a:p>
            <a:endParaRPr lang="zh-CN" altLang="en-US"/>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fontScale="70000"/>
          </a:bodyPr>
          <a:p>
            <a:r>
              <a:rPr lang="zh-CN" altLang="en-US" b="1">
                <a:sym typeface="+mn-ea"/>
              </a:rPr>
              <a:t>从生产阶段看</a:t>
            </a:r>
            <a:r>
              <a:rPr lang="zh-CN" altLang="en-US">
                <a:sym typeface="+mn-ea"/>
              </a:rPr>
              <a:t>，全球生产体系已经形成，随着分工和专业化发展以及市场范围的扩大，越来越多的生产环节已经从跨国公司价值链上独立出来，转移到国外，分工相应地从产品分工转向要素分工，发达国家与发展中国家之间的分工不再是复杂加工工业与简单加工工业之间的分工，更主要体现为知识密集型生产与劳动密集型生产之间的分工，甚至是设计与制造的分工。产品的研究与设计在发达国家进行，产品的制造在发展中国家进行，发展中国家成为发达国家的加工厂和车间。生产阶段的变化还表现在自动化生产和人工智能的发展，直接生产过程中资本和技术的作用越来越大，劳动力的使用份额下降。</a:t>
            </a:r>
            <a:endParaRPr lang="zh-CN" altLang="en-US"/>
          </a:p>
          <a:p>
            <a:endParaRPr lang="zh-CN" altLang="en-US"/>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lnSpcReduction="10000"/>
          </a:bodyPr>
          <a:p>
            <a:r>
              <a:rPr lang="zh-CN" altLang="en-US" b="1">
                <a:sym typeface="+mn-ea"/>
              </a:rPr>
              <a:t>从销售阶段看</a:t>
            </a:r>
            <a:r>
              <a:rPr lang="zh-CN" altLang="en-US">
                <a:sym typeface="+mn-ea"/>
              </a:rPr>
              <a:t>，全球销售场所也有明显变化。一是随着经济全球化的发展，资本可以在世界范围内寻找更有利的销售场所，能够更大限度的实现价值和剩余价值，获取更多利润。二是随着信息化和网络技术的发展，商品流通具有了新模式。例如，电子商务的出现，使商品资本向货币资本的转化，不再依赖于有形市场，借助于电子商务平台，销售规模和范围呈几何级数增长，商品价值的实现随之加快。</a:t>
            </a:r>
            <a:endParaRPr lang="zh-CN" altLang="en-US"/>
          </a:p>
          <a:p>
            <a:endParaRPr lang="zh-CN" altLang="en-US"/>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sym typeface="+mn-ea"/>
              </a:rPr>
              <a:t>总之，经济全球化和科学技术发展是资本循环发生新变化的两个基本驱动力，借助于全球市场和新技术，资本流动的空间和时间限制大大缓解了，发达国家的资本实现了全球购买、全球生产和全球销售，剩余价值生产和实现的国际化程度明显提高。</a:t>
            </a:r>
            <a:endParaRPr lang="zh-CN" altLang="en-US"/>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b="1">
                <a:sym typeface="+mn-ea"/>
              </a:rPr>
              <a:t>二、资本周转的新变化</a:t>
            </a:r>
            <a:endParaRPr lang="zh-CN" altLang="en-US" b="1"/>
          </a:p>
          <a:p>
            <a:r>
              <a:rPr lang="zh-CN" altLang="en-US">
                <a:sym typeface="+mn-ea"/>
              </a:rPr>
              <a:t>资本周转的关键是资本周转速度，而影响资本周转速度的一个重要因素是资本周转时间。第二次世界大战以来，技术基础设施和管理方式的创新，使得资本周转的时间缩短、流通费用减少。</a:t>
            </a:r>
            <a:endParaRPr lang="zh-CN" altLang="en-US"/>
          </a:p>
          <a:p>
            <a:endParaRPr lang="zh-CN" altLang="en-US"/>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lnSpcReduction="10000"/>
          </a:bodyPr>
          <a:p>
            <a:r>
              <a:rPr lang="zh-CN" altLang="en-US">
                <a:sym typeface="+mn-ea"/>
              </a:rPr>
              <a:t>第一，企业原材料储备数量和储备时间大大减少，甚至实现了无储备。水路、公路、铁路、管道、航空等交通运输业迅速发展，大大提高了运输速度，使得企业能够减少原材料的储备数量和储备时间。同时，仓储业的发展可以为企业提供专业化的仓储服务，一些企业可以实现无储备生产和销售。信息化的发展，加快了储备环节从生产和销售企业中分离，使之成为物流业的一部分。</a:t>
            </a:r>
            <a:endParaRPr lang="zh-CN" altLang="en-US"/>
          </a:p>
          <a:p>
            <a:endParaRPr lang="zh-CN" altLang="en-US"/>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sym typeface="+mn-ea"/>
              </a:rPr>
              <a:t>第二，资本主义国家发达运输体系建设，缩短了购买和销售时间，加快了资本周转速度。为了提高资本的空间流动性，发达资本主义国家都很注重基础设施和运输体系的建设，并将交通工具的创新同以互联网为基础的运输服务模式创新结合起来，提升了资本流通的智能化水平。</a:t>
            </a:r>
            <a:endParaRPr lang="zh-CN" altLang="en-US"/>
          </a:p>
          <a:p>
            <a:endParaRPr lang="zh-CN" altLang="en-US"/>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sym typeface="+mn-ea"/>
              </a:rPr>
              <a:t>第三，电子商务的崛起，极大的提高了流通效率。在网络环环境下，买卖双方无需碰面，就能进行各种交易，降低了生产者和购买者的信息收集成本和商品搜寻成本，突破了传统市场的边界。生产型企业电子商务的发展，降低了商品销售的空间拓展成本，也降低了购买者的交易成本。同时，中间环节的减少，大大缩减了商品流通耗费的时间。</a:t>
            </a:r>
            <a:endParaRPr lang="zh-CN" altLang="en-US"/>
          </a:p>
          <a:p>
            <a:endParaRPr lang="zh-CN" altLang="en-US"/>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fontScale="90000" lnSpcReduction="10000"/>
          </a:bodyPr>
          <a:p>
            <a:r>
              <a:rPr lang="zh-CN" altLang="en-US" b="1">
                <a:sym typeface="+mn-ea"/>
              </a:rPr>
              <a:t>三、社会总资本再生产的变化</a:t>
            </a:r>
            <a:endParaRPr lang="zh-CN" altLang="en-US" b="1"/>
          </a:p>
          <a:p>
            <a:r>
              <a:rPr lang="zh-CN" altLang="en-US">
                <a:sym typeface="+mn-ea"/>
              </a:rPr>
              <a:t>社会总资本再生产所要求的两大部类之间以及部类内部的比例关系，在资本主义经济中是通过经济波动和周期性经济危机强制性实现的，这一规律没有发生变化。第二次世界大战以后，科学技术革命引起生产社会化程度的提高，国家垄断资本主义的发展及政府对其社会经济生活的广泛干预，经济全球化和资本国际化的加强，发展中国家的兴起和资本主义发展不平衡的加剧，使资本主义再生产过程和经济危机出现了某些新的特点。</a:t>
            </a:r>
            <a:endParaRPr lang="zh-CN" altLang="en-US"/>
          </a:p>
          <a:p>
            <a:endParaRPr lang="zh-CN" altLang="en-US"/>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sym typeface="+mn-ea"/>
              </a:rPr>
              <a:t>第二次世界大战后，凯恩斯主义经济政策在发达资本主义国家得到广泛推广，发达资本主义国家通过财政政策和货币政策进行社会总需求管理，这在一定程度上暂时减轻了劳动者支付能力不足所带来的影响，促进了社会生产力的恢复和发展。但凯恩斯主义并没有消除经济危机的根源，反而引发了新的问题。</a:t>
            </a:r>
            <a:endParaRPr lang="zh-CN" altLang="en-US"/>
          </a:p>
          <a:p>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b="1" dirty="0"/>
            </a:br>
            <a:r>
              <a:rPr lang="zh-CN" altLang="zh-CN" b="1" dirty="0"/>
              <a:t>第一章</a:t>
            </a:r>
            <a:r>
              <a:rPr lang="en-US" altLang="zh-CN" b="1" dirty="0"/>
              <a:t>    </a:t>
            </a:r>
            <a:r>
              <a:rPr lang="zh-CN" altLang="zh-CN" b="1" dirty="0"/>
              <a:t>商</a:t>
            </a:r>
            <a:r>
              <a:rPr lang="en-US" altLang="zh-CN" b="1" dirty="0"/>
              <a:t>    </a:t>
            </a:r>
            <a:r>
              <a:rPr lang="zh-CN" altLang="zh-CN" b="1" dirty="0"/>
              <a:t>品</a:t>
            </a:r>
            <a:br>
              <a:rPr lang="zh-CN" altLang="zh-CN" dirty="0"/>
            </a:br>
            <a:endParaRPr lang="zh-CN" altLang="en-US" dirty="0"/>
          </a:p>
        </p:txBody>
      </p:sp>
      <p:sp>
        <p:nvSpPr>
          <p:cNvPr id="3" name="内容占位符 2"/>
          <p:cNvSpPr>
            <a:spLocks noGrp="1"/>
          </p:cNvSpPr>
          <p:nvPr>
            <p:ph idx="1"/>
          </p:nvPr>
        </p:nvSpPr>
        <p:spPr/>
        <p:txBody>
          <a:bodyPr/>
          <a:lstStyle/>
          <a:p>
            <a:endParaRPr lang="en-US" altLang="zh-CN" dirty="0"/>
          </a:p>
          <a:p>
            <a:r>
              <a:rPr lang="zh-CN" altLang="zh-CN" dirty="0"/>
              <a:t>在商品经济条件下</a:t>
            </a:r>
            <a:r>
              <a:rPr lang="en-US" altLang="zh-CN" dirty="0"/>
              <a:t>,</a:t>
            </a:r>
            <a:r>
              <a:rPr lang="zh-CN" altLang="zh-CN" dirty="0"/>
              <a:t>物质资料生产采取了商品生产的形式。 体现在商品生产和商品交换中的生产关系</a:t>
            </a:r>
            <a:r>
              <a:rPr lang="en-US" altLang="zh-CN" dirty="0"/>
              <a:t>,</a:t>
            </a:r>
            <a:r>
              <a:rPr lang="zh-CN" altLang="zh-CN" dirty="0"/>
              <a:t>是商品经济中最基本的生产关系。因此</a:t>
            </a:r>
            <a:r>
              <a:rPr lang="en-US" altLang="zh-CN" dirty="0"/>
              <a:t>,</a:t>
            </a:r>
            <a:r>
              <a:rPr lang="zh-CN" altLang="zh-CN" dirty="0"/>
              <a:t>马克思主义政治经济学的研究首先从分析商品开始。</a:t>
            </a:r>
            <a:endParaRPr lang="zh-CN" altLang="zh-CN" dirty="0"/>
          </a:p>
          <a:p>
            <a:endParaRPr lang="zh-CN" altLang="en-US" dirty="0"/>
          </a:p>
        </p:txBody>
      </p:sp>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sym typeface="+mn-ea"/>
              </a:rPr>
              <a:t>20世纪70年代以后，西方经济逐渐陷入滞涨状态，面对滞涨，美国里根政府运用供给学派的政策，刺激经济复苏，但没有达到预期效果。凯恩斯主义和供给学派的政策主张，不仅没有解决社会资本再生产过程中的各种矛盾，而衍生出新的经济危机因素。2008年以来的国际金融危机就是很好的证明。</a:t>
            </a:r>
            <a:endParaRPr lang="zh-CN" altLang="en-US"/>
          </a:p>
          <a:p>
            <a:endParaRPr lang="zh-CN" altLang="en-US"/>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fontScale="90000" lnSpcReduction="20000"/>
          </a:bodyPr>
          <a:p>
            <a:r>
              <a:rPr lang="zh-CN" altLang="en-US">
                <a:sym typeface="+mn-ea"/>
              </a:rPr>
              <a:t>马克思在分析社会总资本再生产问题时，强调货币资本的作用。在当代资本主义经济中，货币资本、信用关系发挥的作用更加明显，虚拟经济对社会再生产过程的影响越来越大。虚拟经济是建立在虚拟资本运动基础上的，虚拟资本是以有价证券形式存在，能给持有者带来一定收入的资本。虚拟经济扩大了资本的活动范围，如果规模适度，就能够对社会再生产的顺利进行起到润滑和推动作用。但如果脱离实体经济的发展和规模膨胀，就会成为扰乱社会再生产，进而演变为金融危机和经济危机的重要因素。</a:t>
            </a:r>
            <a:endParaRPr lang="zh-CN" altLang="en-US"/>
          </a:p>
          <a:p>
            <a:endParaRPr lang="zh-CN" altLang="en-US"/>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a:bodyPr>
          <a:lstStyle/>
          <a:p>
            <a:r>
              <a:rPr lang="zh-CN" altLang="en-US" b="1" dirty="0"/>
              <a:t>思考题</a:t>
            </a:r>
            <a:r>
              <a:rPr lang="en-US" altLang="zh-CN" b="1" dirty="0"/>
              <a:t>:</a:t>
            </a:r>
            <a:endParaRPr lang="en-US" altLang="zh-CN" b="1" dirty="0"/>
          </a:p>
          <a:p>
            <a:r>
              <a:rPr lang="en-US" altLang="zh-CN" dirty="0"/>
              <a:t>1.</a:t>
            </a:r>
            <a:r>
              <a:rPr lang="zh-CN" altLang="en-US" dirty="0"/>
              <a:t>解释下列概念</a:t>
            </a:r>
            <a:r>
              <a:rPr lang="en-US" altLang="zh-CN" dirty="0"/>
              <a:t>:</a:t>
            </a:r>
            <a:r>
              <a:rPr lang="zh-CN" altLang="en-US" dirty="0"/>
              <a:t>产业资本、资本循环、资本周转、固定资本、流动资本、资本总周转、年剩余价值率。</a:t>
            </a:r>
            <a:endParaRPr lang="zh-CN" altLang="en-US" dirty="0"/>
          </a:p>
          <a:p>
            <a:r>
              <a:rPr lang="en-US" altLang="zh-CN" dirty="0"/>
              <a:t>2.</a:t>
            </a:r>
            <a:r>
              <a:rPr lang="zh-CN" altLang="en-US" dirty="0"/>
              <a:t>资本的循环时间是由哪几个部分组成的</a:t>
            </a:r>
            <a:r>
              <a:rPr lang="en-US" altLang="zh-CN" dirty="0"/>
              <a:t>?</a:t>
            </a:r>
            <a:r>
              <a:rPr lang="zh-CN" altLang="en-US" dirty="0"/>
              <a:t>生产时间和流通时间各包含哪些组成部分</a:t>
            </a:r>
            <a:r>
              <a:rPr lang="en-US" altLang="zh-CN" dirty="0"/>
              <a:t>?</a:t>
            </a:r>
            <a:endParaRPr lang="en-US" altLang="zh-CN" dirty="0"/>
          </a:p>
          <a:p>
            <a:r>
              <a:rPr lang="en-US" altLang="zh-CN" dirty="0"/>
              <a:t>3.</a:t>
            </a:r>
            <a:r>
              <a:rPr lang="zh-CN" altLang="en-US" dirty="0"/>
              <a:t>固定资本和流动资本的划分与不变资本和可变资本的划分有什么不同</a:t>
            </a:r>
            <a:r>
              <a:rPr lang="en-US" altLang="zh-CN" dirty="0"/>
              <a:t>?</a:t>
            </a:r>
            <a:endParaRPr lang="en-US" altLang="zh-CN" dirty="0"/>
          </a:p>
          <a:p>
            <a:r>
              <a:rPr lang="en-US" altLang="zh-CN" dirty="0"/>
              <a:t>4.</a:t>
            </a:r>
            <a:r>
              <a:rPr lang="zh-CN" altLang="en-US" dirty="0"/>
              <a:t>加速资本周转有什么意义</a:t>
            </a:r>
            <a:r>
              <a:rPr lang="en-US" altLang="zh-CN" dirty="0"/>
              <a:t>?</a:t>
            </a:r>
            <a:endParaRPr lang="en-US" altLang="zh-CN" dirty="0"/>
          </a:p>
          <a:p>
            <a:r>
              <a:rPr lang="en-US" altLang="zh-CN" dirty="0"/>
              <a:t>5.</a:t>
            </a:r>
            <a:r>
              <a:rPr lang="zh-CN" altLang="en-US" dirty="0"/>
              <a:t>社会资本简单再生产的实现条件是什么？</a:t>
            </a:r>
            <a:endParaRPr lang="zh-CN" altLang="en-US" dirty="0"/>
          </a:p>
          <a:p>
            <a:r>
              <a:rPr lang="en-US" altLang="zh-CN" dirty="0"/>
              <a:t>6.</a:t>
            </a:r>
            <a:r>
              <a:rPr lang="zh-CN" altLang="en-US" dirty="0">
                <a:sym typeface="+mn-ea"/>
              </a:rPr>
              <a:t>社会资本扩大再生产的实现条件是什么？</a:t>
            </a:r>
            <a:endParaRPr lang="zh-CN" altLang="en-US" dirty="0">
              <a:sym typeface="+mn-ea"/>
            </a:endParaRPr>
          </a:p>
          <a:p>
            <a:r>
              <a:rPr lang="en-US" altLang="zh-CN" dirty="0">
                <a:sym typeface="+mn-ea"/>
              </a:rPr>
              <a:t>7.</a:t>
            </a:r>
            <a:r>
              <a:rPr lang="zh-CN" altLang="en-US" dirty="0">
                <a:sym typeface="+mn-ea"/>
              </a:rPr>
              <a:t>资本主义流通出现了哪些新变化？</a:t>
            </a:r>
            <a:endParaRPr lang="en-US" altLang="zh-CN" dirty="0"/>
          </a:p>
          <a:p>
            <a:endParaRPr lang="zh-CN" altLang="en-US" dirty="0"/>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b="1" dirty="0"/>
            </a:br>
            <a:r>
              <a:rPr lang="zh-CN" altLang="zh-CN" b="1" dirty="0"/>
              <a:t>第七章 </a:t>
            </a:r>
            <a:r>
              <a:rPr lang="en-US" altLang="zh-CN" b="1" dirty="0"/>
              <a:t>  </a:t>
            </a:r>
            <a:r>
              <a:rPr lang="zh-CN" altLang="zh-CN" b="1" dirty="0"/>
              <a:t> 剩余价值的分配</a:t>
            </a:r>
            <a:br>
              <a:rPr lang="zh-CN" altLang="zh-CN" dirty="0"/>
            </a:br>
            <a:endParaRPr lang="zh-CN" altLang="en-US" dirty="0"/>
          </a:p>
        </p:txBody>
      </p:sp>
      <p:sp>
        <p:nvSpPr>
          <p:cNvPr id="3" name="内容占位符 2"/>
          <p:cNvSpPr>
            <a:spLocks noGrp="1"/>
          </p:cNvSpPr>
          <p:nvPr>
            <p:ph idx="1"/>
          </p:nvPr>
        </p:nvSpPr>
        <p:spPr/>
        <p:txBody>
          <a:bodyPr/>
          <a:lstStyle/>
          <a:p>
            <a:r>
              <a:rPr lang="zh-CN" altLang="zh-CN" dirty="0"/>
              <a:t>产业资本的生产过程中所形成的剩余价值</a:t>
            </a:r>
            <a:r>
              <a:rPr lang="en-US" altLang="zh-CN" dirty="0"/>
              <a:t>,</a:t>
            </a:r>
            <a:r>
              <a:rPr lang="zh-CN" altLang="zh-CN" dirty="0"/>
              <a:t>要在其各种具体形式——利润、利息</a:t>
            </a:r>
            <a:r>
              <a:rPr lang="en-US" altLang="zh-CN" dirty="0"/>
              <a:t>,</a:t>
            </a:r>
            <a:r>
              <a:rPr lang="zh-CN" altLang="zh-CN" dirty="0"/>
              <a:t>地租之间进行分配。商业利润、利息、地租都是对剩余价值的分割</a:t>
            </a:r>
            <a:r>
              <a:rPr lang="en-US" altLang="zh-CN" dirty="0"/>
              <a:t>,</a:t>
            </a:r>
            <a:r>
              <a:rPr lang="zh-CN" altLang="zh-CN" dirty="0"/>
              <a:t>是剩余价值的转化形式。随着社会生产力的发展和资本主义经济关系的调整</a:t>
            </a:r>
            <a:r>
              <a:rPr lang="en-US" altLang="zh-CN" dirty="0"/>
              <a:t>,</a:t>
            </a:r>
            <a:r>
              <a:rPr lang="zh-CN" altLang="zh-CN" dirty="0"/>
              <a:t>当代资本主义分配关系也出现了一些新变化。</a:t>
            </a:r>
            <a:endParaRPr lang="zh-CN" altLang="zh-CN" dirty="0"/>
          </a:p>
          <a:p>
            <a:endParaRPr lang="zh-CN" altLang="en-US" dirty="0"/>
          </a:p>
        </p:txBody>
      </p:sp>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b="1" dirty="0"/>
            </a:br>
            <a:r>
              <a:rPr lang="zh-CN" altLang="zh-CN" b="1" dirty="0"/>
              <a:t>第一节 </a:t>
            </a:r>
            <a:r>
              <a:rPr lang="en-US" altLang="zh-CN" b="1" dirty="0"/>
              <a:t>  </a:t>
            </a:r>
            <a:r>
              <a:rPr lang="zh-CN" altLang="zh-CN" b="1" dirty="0"/>
              <a:t>平均利润和生产价格</a:t>
            </a:r>
            <a:br>
              <a:rPr lang="zh-CN" altLang="zh-CN" dirty="0"/>
            </a:br>
            <a:endParaRPr lang="zh-CN" altLang="en-US" dirty="0"/>
          </a:p>
        </p:txBody>
      </p:sp>
      <p:sp>
        <p:nvSpPr>
          <p:cNvPr id="3" name="内容占位符 2"/>
          <p:cNvSpPr>
            <a:spLocks noGrp="1"/>
          </p:cNvSpPr>
          <p:nvPr>
            <p:ph idx="1"/>
          </p:nvPr>
        </p:nvSpPr>
        <p:spPr/>
        <p:txBody>
          <a:bodyPr>
            <a:normAutofit/>
          </a:bodyPr>
          <a:lstStyle/>
          <a:p>
            <a:r>
              <a:rPr lang="zh-CN" altLang="zh-CN" b="1" dirty="0"/>
              <a:t>一、生产成本</a:t>
            </a:r>
            <a:endParaRPr lang="zh-CN" altLang="zh-CN" dirty="0"/>
          </a:p>
          <a:p>
            <a:r>
              <a:rPr lang="zh-CN" altLang="zh-CN" dirty="0"/>
              <a:t>商品的价值由三部分组成</a:t>
            </a:r>
            <a:r>
              <a:rPr lang="en-US" altLang="zh-CN" dirty="0"/>
              <a:t>:</a:t>
            </a:r>
            <a:endParaRPr lang="en-US" altLang="zh-CN" dirty="0"/>
          </a:p>
          <a:p>
            <a:r>
              <a:rPr lang="zh-CN" altLang="zh-CN" dirty="0"/>
              <a:t>用公式表示就是</a:t>
            </a:r>
            <a:r>
              <a:rPr lang="en-US" altLang="zh-CN" dirty="0"/>
              <a:t>:W=</a:t>
            </a:r>
            <a:r>
              <a:rPr lang="en-US" altLang="zh-CN" dirty="0" err="1"/>
              <a:t>c+v+m</a:t>
            </a:r>
            <a:endParaRPr lang="en-US" altLang="zh-CN" dirty="0"/>
          </a:p>
          <a:p>
            <a:r>
              <a:rPr lang="zh-CN" altLang="zh-CN" dirty="0"/>
              <a:t>在生产商品的过程中</a:t>
            </a:r>
            <a:r>
              <a:rPr lang="en-US" altLang="zh-CN" dirty="0"/>
              <a:t>,</a:t>
            </a:r>
            <a:r>
              <a:rPr lang="zh-CN" altLang="zh-CN" dirty="0"/>
              <a:t>不仅耗费了各种生产资料即物化劳动</a:t>
            </a:r>
            <a:r>
              <a:rPr lang="en-US" altLang="zh-CN" dirty="0"/>
              <a:t>,</a:t>
            </a:r>
            <a:r>
              <a:rPr lang="zh-CN" altLang="zh-CN" dirty="0"/>
              <a:t>还耗费了工人的活劳动</a:t>
            </a:r>
            <a:r>
              <a:rPr lang="en-US" altLang="zh-CN" dirty="0"/>
              <a:t>,</a:t>
            </a:r>
            <a:r>
              <a:rPr lang="zh-CN" altLang="zh-CN" dirty="0"/>
              <a:t>生产商品的这些物化劳动耗费和活劳动耗费构成全部劳动耗费。</a:t>
            </a:r>
            <a:endParaRPr lang="zh-CN" altLang="zh-CN" dirty="0"/>
          </a:p>
          <a:p>
            <a:endParaRPr lang="zh-CN" altLang="en-US" dirty="0"/>
          </a:p>
        </p:txBody>
      </p:sp>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生产商品的实际耗费等于商品的全部价值</a:t>
            </a:r>
            <a:r>
              <a:rPr lang="en-US" altLang="zh-CN" dirty="0"/>
              <a:t>,</a:t>
            </a:r>
            <a:r>
              <a:rPr lang="zh-CN" altLang="zh-CN" dirty="0"/>
              <a:t>即</a:t>
            </a:r>
            <a:r>
              <a:rPr lang="en-US" altLang="zh-CN" dirty="0" err="1"/>
              <a:t>c+v+m</a:t>
            </a:r>
            <a:r>
              <a:rPr lang="en-US" altLang="zh-CN" dirty="0"/>
              <a:t>,</a:t>
            </a:r>
            <a:endParaRPr lang="en-US" altLang="zh-CN" dirty="0"/>
          </a:p>
          <a:p>
            <a:r>
              <a:rPr lang="zh-CN" altLang="zh-CN" dirty="0"/>
              <a:t>资本耗费是</a:t>
            </a:r>
            <a:r>
              <a:rPr lang="en-US" altLang="zh-CN" dirty="0" err="1"/>
              <a:t>c+v</a:t>
            </a:r>
            <a:r>
              <a:rPr lang="en-US" altLang="zh-CN" dirty="0"/>
              <a:t>,</a:t>
            </a:r>
            <a:r>
              <a:rPr lang="zh-CN" altLang="zh-CN" dirty="0"/>
              <a:t>两者的差额就是剩余价值。生产商品所耗费的资本价值就是生产成本或生产费用</a:t>
            </a:r>
            <a:r>
              <a:rPr lang="en-US" altLang="zh-CN" dirty="0"/>
              <a:t>,</a:t>
            </a:r>
            <a:r>
              <a:rPr lang="zh-CN" altLang="zh-CN" dirty="0"/>
              <a:t>即</a:t>
            </a:r>
            <a:r>
              <a:rPr lang="en-US" altLang="zh-CN" dirty="0" err="1"/>
              <a:t>c+v</a:t>
            </a:r>
            <a:r>
              <a:rPr lang="en-US" altLang="zh-CN" dirty="0"/>
              <a:t>,</a:t>
            </a:r>
            <a:r>
              <a:rPr lang="zh-CN" altLang="zh-CN" dirty="0"/>
              <a:t>用</a:t>
            </a:r>
            <a:r>
              <a:rPr lang="en-US" altLang="zh-CN" dirty="0"/>
              <a:t>K</a:t>
            </a:r>
            <a:r>
              <a:rPr lang="zh-CN" altLang="zh-CN" dirty="0"/>
              <a:t>表示。由于商品价值中的</a:t>
            </a:r>
            <a:r>
              <a:rPr lang="en-US" altLang="zh-CN" dirty="0" err="1"/>
              <a:t>c+v</a:t>
            </a:r>
            <a:r>
              <a:rPr lang="zh-CN" altLang="zh-CN" dirty="0"/>
              <a:t>转化为生产成本</a:t>
            </a:r>
            <a:r>
              <a:rPr lang="en-US" altLang="zh-CN" dirty="0"/>
              <a:t>,</a:t>
            </a:r>
            <a:r>
              <a:rPr lang="zh-CN" altLang="zh-CN" dirty="0"/>
              <a:t>商品价值就等于生产成本与剩余价值之利</a:t>
            </a:r>
            <a:r>
              <a:rPr lang="en-US" altLang="zh-CN" dirty="0"/>
              <a:t>,</a:t>
            </a:r>
            <a:r>
              <a:rPr lang="zh-CN" altLang="zh-CN" dirty="0"/>
              <a:t>用公式表示为</a:t>
            </a:r>
            <a:r>
              <a:rPr lang="en-US" altLang="zh-CN" dirty="0"/>
              <a:t>:W=</a:t>
            </a:r>
            <a:r>
              <a:rPr lang="en-US" altLang="zh-CN" dirty="0" err="1"/>
              <a:t>K+m</a:t>
            </a:r>
            <a:r>
              <a:rPr lang="zh-CN" altLang="zh-CN" dirty="0"/>
              <a:t>显然</a:t>
            </a:r>
            <a:r>
              <a:rPr lang="en-US" altLang="zh-CN" dirty="0"/>
              <a:t>,</a:t>
            </a:r>
            <a:r>
              <a:rPr lang="zh-CN" altLang="zh-CN" dirty="0"/>
              <a:t>生产成本小于商品的价值</a:t>
            </a:r>
            <a:r>
              <a:rPr lang="en-US" altLang="zh-CN" dirty="0"/>
              <a:t>,</a:t>
            </a:r>
            <a:r>
              <a:rPr lang="zh-CN" altLang="zh-CN" dirty="0"/>
              <a:t>两者之间的差额为剩余价值。</a:t>
            </a:r>
            <a:endParaRPr lang="zh-CN" altLang="zh-CN" dirty="0"/>
          </a:p>
          <a:p>
            <a:endParaRPr lang="zh-CN" altLang="en-US" dirty="0"/>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生产成本这一范畴对资本主义生产有着重大的影响。</a:t>
            </a:r>
            <a:endParaRPr lang="en-US" altLang="zh-CN" dirty="0"/>
          </a:p>
          <a:p>
            <a:r>
              <a:rPr lang="zh-CN" altLang="zh-CN" dirty="0"/>
              <a:t>首先</a:t>
            </a:r>
            <a:r>
              <a:rPr lang="en-US" altLang="zh-CN" dirty="0"/>
              <a:t>,</a:t>
            </a:r>
            <a:r>
              <a:rPr lang="zh-CN" altLang="zh-CN" dirty="0"/>
              <a:t>生产成本的补偿是资本主义再生产的条件。</a:t>
            </a:r>
            <a:endParaRPr lang="en-US" altLang="zh-CN" dirty="0"/>
          </a:p>
          <a:p>
            <a:r>
              <a:rPr lang="zh-CN" altLang="zh-CN" dirty="0"/>
              <a:t>其次</a:t>
            </a:r>
            <a:r>
              <a:rPr lang="en-US" altLang="zh-CN" dirty="0"/>
              <a:t>,</a:t>
            </a:r>
            <a:r>
              <a:rPr lang="zh-CN" altLang="zh-CN" dirty="0"/>
              <a:t>生产成本是资本家经营企业盈利或亏本的标志。</a:t>
            </a:r>
            <a:endParaRPr lang="en-US" altLang="zh-CN" dirty="0"/>
          </a:p>
          <a:p>
            <a:r>
              <a:rPr lang="zh-CN" altLang="zh-CN" dirty="0"/>
              <a:t>再次</a:t>
            </a:r>
            <a:r>
              <a:rPr lang="en-US" altLang="zh-CN" dirty="0"/>
              <a:t>,</a:t>
            </a:r>
            <a:r>
              <a:rPr lang="zh-CN" altLang="zh-CN" dirty="0"/>
              <a:t>生产成本的高低</a:t>
            </a:r>
            <a:r>
              <a:rPr lang="en-US" altLang="zh-CN" dirty="0"/>
              <a:t>,</a:t>
            </a:r>
            <a:r>
              <a:rPr lang="zh-CN" altLang="zh-CN" dirty="0"/>
              <a:t>也是决定资本家在竞争中胜败的关键。</a:t>
            </a:r>
            <a:endParaRPr lang="zh-CN" altLang="en-US" dirty="0"/>
          </a:p>
        </p:txBody>
      </p:sp>
    </p:spTree>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zh-CN" b="1" dirty="0"/>
              <a:t>二、剩余价值转化为利润</a:t>
            </a:r>
            <a:endParaRPr lang="zh-CN" altLang="zh-CN" dirty="0"/>
          </a:p>
          <a:p>
            <a:r>
              <a:rPr lang="zh-CN" altLang="zh-CN" dirty="0"/>
              <a:t>剩余价值并不是由生产中所耗费的全部资本带来的</a:t>
            </a:r>
            <a:r>
              <a:rPr lang="en-US" altLang="zh-CN" dirty="0"/>
              <a:t>,</a:t>
            </a:r>
            <a:r>
              <a:rPr lang="zh-CN" altLang="zh-CN" dirty="0"/>
              <a:t>而是由可变资本带来的。可变资本交换的是劳动力</a:t>
            </a:r>
            <a:r>
              <a:rPr lang="en-US" altLang="zh-CN" dirty="0"/>
              <a:t>,</a:t>
            </a:r>
            <a:r>
              <a:rPr lang="zh-CN" altLang="zh-CN" dirty="0"/>
              <a:t>劳动力的使用是价值和剩余价值的唯一源泉。但是</a:t>
            </a:r>
            <a:r>
              <a:rPr lang="en-US" altLang="zh-CN" dirty="0"/>
              <a:t>,</a:t>
            </a:r>
            <a:r>
              <a:rPr lang="zh-CN" altLang="zh-CN" dirty="0"/>
              <a:t>资本家关心的只是资本的投入和产出的比</a:t>
            </a:r>
            <a:r>
              <a:rPr lang="en-US" altLang="zh-CN" dirty="0"/>
              <a:t>,</a:t>
            </a:r>
            <a:r>
              <a:rPr lang="zh-CN" altLang="zh-CN" dirty="0"/>
              <a:t>剩余价值被看做是由生产过程中所费的全部资本带来的</a:t>
            </a:r>
            <a:r>
              <a:rPr lang="en-US" altLang="zh-CN" dirty="0"/>
              <a:t>,</a:t>
            </a:r>
            <a:r>
              <a:rPr lang="zh-CN" altLang="zh-CN" dirty="0"/>
              <a:t>是全部资本的产物。这样</a:t>
            </a:r>
            <a:r>
              <a:rPr lang="en-US" altLang="zh-CN" dirty="0"/>
              <a:t>,</a:t>
            </a:r>
            <a:r>
              <a:rPr lang="zh-CN" altLang="zh-CN" dirty="0"/>
              <a:t>原来的那个能清楚表明剩余价值真实来源的表达式</a:t>
            </a:r>
            <a:r>
              <a:rPr lang="en-US" altLang="zh-CN" dirty="0"/>
              <a:t>c+(</a:t>
            </a:r>
            <a:r>
              <a:rPr lang="en-US" altLang="zh-CN" dirty="0" err="1"/>
              <a:t>v+m</a:t>
            </a:r>
            <a:r>
              <a:rPr lang="en-US" altLang="zh-CN" dirty="0"/>
              <a:t>)</a:t>
            </a:r>
            <a:r>
              <a:rPr lang="zh-CN" altLang="zh-CN" dirty="0"/>
              <a:t>变成了</a:t>
            </a:r>
            <a:r>
              <a:rPr lang="en-US" altLang="zh-CN" dirty="0"/>
              <a:t>(</a:t>
            </a:r>
            <a:r>
              <a:rPr lang="en-US" altLang="zh-CN" dirty="0" err="1"/>
              <a:t>c+v</a:t>
            </a:r>
            <a:r>
              <a:rPr lang="en-US" altLang="zh-CN" dirty="0"/>
              <a:t>)+m,</a:t>
            </a:r>
            <a:r>
              <a:rPr lang="zh-CN" altLang="zh-CN" dirty="0"/>
              <a:t>即剩余价值变成了所费资本的一个价值增加额。</a:t>
            </a:r>
            <a:endParaRPr lang="zh-CN" altLang="en-US" dirty="0"/>
          </a:p>
        </p:txBody>
      </p:sp>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当剩余价值不被看做可变资本的产物</a:t>
            </a:r>
            <a:r>
              <a:rPr lang="en-US" altLang="zh-CN" dirty="0"/>
              <a:t>,</a:t>
            </a:r>
            <a:r>
              <a:rPr lang="zh-CN" altLang="zh-CN" dirty="0"/>
              <a:t>而被看做全部垫付资本的产物或增加额时</a:t>
            </a:r>
            <a:r>
              <a:rPr lang="en-US" altLang="zh-CN" dirty="0"/>
              <a:t>,</a:t>
            </a:r>
            <a:r>
              <a:rPr lang="zh-CN" altLang="zh-CN" dirty="0"/>
              <a:t>剩余价值便取得了利润的形态。利润和剩余价值本来是一个东西</a:t>
            </a:r>
            <a:r>
              <a:rPr lang="en-US" altLang="zh-CN" dirty="0"/>
              <a:t>,</a:t>
            </a:r>
            <a:r>
              <a:rPr lang="zh-CN" altLang="zh-CN" dirty="0"/>
              <a:t>所不同的只是剩余价值是对可变资本而言的</a:t>
            </a:r>
            <a:r>
              <a:rPr lang="en-US" altLang="zh-CN" dirty="0"/>
              <a:t>,</a:t>
            </a:r>
            <a:r>
              <a:rPr lang="zh-CN" altLang="zh-CN" dirty="0"/>
              <a:t>而利润则是对全部垫付资本而言的。剩余价值是利润的本质</a:t>
            </a:r>
            <a:r>
              <a:rPr lang="en-US" altLang="zh-CN" dirty="0"/>
              <a:t>,</a:t>
            </a:r>
            <a:r>
              <a:rPr lang="zh-CN" altLang="zh-CN" dirty="0"/>
              <a:t>而利润则是剩余价值的转化形式。</a:t>
            </a:r>
            <a:endParaRPr lang="zh-CN" altLang="en-US" dirty="0"/>
          </a:p>
        </p:txBody>
      </p:sp>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r>
              <a:rPr lang="zh-CN" altLang="zh-CN" dirty="0"/>
              <a:t>剩余价值之所以会采取利润的形态</a:t>
            </a:r>
            <a:r>
              <a:rPr lang="en-US" altLang="zh-CN" dirty="0"/>
              <a:t>,</a:t>
            </a:r>
            <a:r>
              <a:rPr lang="zh-CN" altLang="zh-CN" dirty="0"/>
              <a:t>表现为全部资本的产物</a:t>
            </a:r>
            <a:r>
              <a:rPr lang="en-US" altLang="zh-CN" dirty="0"/>
              <a:t>,</a:t>
            </a:r>
            <a:r>
              <a:rPr lang="zh-CN" altLang="zh-CN" dirty="0"/>
              <a:t>并不是起因于人们的错觉</a:t>
            </a:r>
            <a:r>
              <a:rPr lang="en-US" altLang="zh-CN" dirty="0"/>
              <a:t>,</a:t>
            </a:r>
            <a:r>
              <a:rPr lang="zh-CN" altLang="zh-CN" dirty="0"/>
              <a:t>而是起因于资本主义生产方式的特殊性。 由于资本家垫付的不变资本和可变资本采取了生产成本的形式</a:t>
            </a:r>
            <a:r>
              <a:rPr lang="en-US" altLang="zh-CN" dirty="0"/>
              <a:t>,</a:t>
            </a:r>
            <a:r>
              <a:rPr lang="zh-CN" altLang="zh-CN" dirty="0"/>
              <a:t>因而可变资本是剩余价值的唯一源泉被抹杀了</a:t>
            </a:r>
            <a:r>
              <a:rPr lang="en-US" altLang="zh-CN" dirty="0"/>
              <a:t>,</a:t>
            </a:r>
            <a:r>
              <a:rPr lang="zh-CN" altLang="zh-CN" dirty="0"/>
              <a:t>产生价值的源泉也就自然地被归到全部资本上面。同时</a:t>
            </a:r>
            <a:r>
              <a:rPr lang="en-US" altLang="zh-CN" dirty="0"/>
              <a:t>,</a:t>
            </a:r>
            <a:r>
              <a:rPr lang="zh-CN" altLang="zh-CN" dirty="0"/>
              <a:t>由于劳动力的价值采取了工资的形式</a:t>
            </a:r>
            <a:r>
              <a:rPr lang="en-US" altLang="zh-CN" dirty="0"/>
              <a:t>,</a:t>
            </a:r>
            <a:r>
              <a:rPr lang="zh-CN" altLang="zh-CN" dirty="0"/>
              <a:t>因而工人的全部劳动就好像都得到了报酬。 这样</a:t>
            </a:r>
            <a:r>
              <a:rPr lang="en-US" altLang="zh-CN" dirty="0"/>
              <a:t>,</a:t>
            </a:r>
            <a:r>
              <a:rPr lang="zh-CN" altLang="zh-CN" dirty="0"/>
              <a:t>剩余价值就好像不是劳动创造的</a:t>
            </a:r>
            <a:r>
              <a:rPr lang="en-US" altLang="zh-CN" dirty="0"/>
              <a:t>,</a:t>
            </a:r>
            <a:r>
              <a:rPr lang="zh-CN" altLang="zh-CN" dirty="0"/>
              <a:t>而是资本创造的。</a:t>
            </a:r>
            <a:endParaRPr lang="zh-CN" altLang="zh-CN" dirty="0"/>
          </a:p>
          <a:p>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b="1" dirty="0"/>
              <a:t>第一节</a:t>
            </a:r>
            <a:r>
              <a:rPr lang="en-US" altLang="zh-CN" b="1" dirty="0"/>
              <a:t> </a:t>
            </a:r>
            <a:r>
              <a:rPr lang="zh-CN" altLang="zh-CN" b="1" dirty="0"/>
              <a:t> 商品及其内在矛盾</a:t>
            </a:r>
            <a:br>
              <a:rPr lang="zh-CN" altLang="zh-CN" dirty="0"/>
            </a:br>
            <a:endParaRPr lang="zh-CN" altLang="en-US" dirty="0"/>
          </a:p>
        </p:txBody>
      </p:sp>
      <p:sp>
        <p:nvSpPr>
          <p:cNvPr id="3" name="内容占位符 2"/>
          <p:cNvSpPr>
            <a:spLocks noGrp="1"/>
          </p:cNvSpPr>
          <p:nvPr>
            <p:ph idx="1"/>
          </p:nvPr>
        </p:nvSpPr>
        <p:spPr/>
        <p:txBody>
          <a:bodyPr>
            <a:normAutofit lnSpcReduction="10000"/>
          </a:bodyPr>
          <a:lstStyle/>
          <a:p>
            <a:r>
              <a:rPr lang="zh-CN" altLang="zh-CN" b="1" dirty="0"/>
              <a:t>一、商品二因素</a:t>
            </a:r>
            <a:endParaRPr lang="zh-CN" altLang="zh-CN" dirty="0"/>
          </a:p>
          <a:p>
            <a:r>
              <a:rPr lang="zh-CN" altLang="zh-CN" dirty="0"/>
              <a:t>商品是用来交换的劳动产品。 商品包含使用价值和价值两个要素</a:t>
            </a:r>
            <a:r>
              <a:rPr lang="en-US" altLang="zh-CN" dirty="0"/>
              <a:t>,</a:t>
            </a:r>
            <a:r>
              <a:rPr lang="zh-CN" altLang="zh-CN" dirty="0"/>
              <a:t>是使用价值和价值的统一。</a:t>
            </a:r>
            <a:endParaRPr lang="en-US" altLang="zh-CN" dirty="0"/>
          </a:p>
          <a:p>
            <a:r>
              <a:rPr lang="en-US" altLang="zh-CN" dirty="0"/>
              <a:t>1.</a:t>
            </a:r>
            <a:r>
              <a:rPr lang="zh-CN" altLang="zh-CN" dirty="0"/>
              <a:t>使用价值</a:t>
            </a:r>
            <a:endParaRPr lang="zh-CN" altLang="zh-CN" dirty="0"/>
          </a:p>
          <a:p>
            <a:r>
              <a:rPr lang="zh-CN" altLang="zh-CN" dirty="0"/>
              <a:t>商品首先表现为一个靠自己的有用性来满足人的某种需要的物。物的有用性使物具有使用价值。 商品的使用价值</a:t>
            </a:r>
            <a:r>
              <a:rPr lang="en-US" altLang="zh-CN" dirty="0"/>
              <a:t>,</a:t>
            </a:r>
            <a:r>
              <a:rPr lang="zh-CN" altLang="zh-CN" dirty="0"/>
              <a:t>就是商品能够满足人的某种需要的属性。</a:t>
            </a:r>
            <a:endParaRPr lang="zh-CN" altLang="en-US" dirty="0"/>
          </a:p>
        </p:txBody>
      </p:sp>
    </p:spTree>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剩余价值与全部预付资本的比率叫利润率。利润率是剩余价值率的转化形式</a:t>
            </a:r>
            <a:r>
              <a:rPr lang="en-US" altLang="zh-CN" dirty="0"/>
              <a:t>,</a:t>
            </a:r>
            <a:r>
              <a:rPr lang="zh-CN" altLang="zh-CN" dirty="0"/>
              <a:t>是同一剩余价值量用不同的方法计算出来的另一种比率。 </a:t>
            </a:r>
            <a:endParaRPr lang="en-US" altLang="zh-CN" dirty="0"/>
          </a:p>
          <a:p>
            <a:r>
              <a:rPr lang="zh-CN" altLang="zh-CN" dirty="0"/>
              <a:t>剩余价值率是剩余价值与可变资本的比率</a:t>
            </a:r>
            <a:r>
              <a:rPr lang="en-US" altLang="zh-CN" dirty="0"/>
              <a:t>,</a:t>
            </a:r>
            <a:r>
              <a:rPr lang="zh-CN" altLang="zh-CN" dirty="0"/>
              <a:t>而利润率则是剩余价值与全部预付资本的比率。</a:t>
            </a:r>
            <a:endParaRPr lang="zh-CN" altLang="en-US" dirty="0"/>
          </a:p>
        </p:txBody>
      </p: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资本害怕没有利润或利润太少</a:t>
            </a:r>
            <a:r>
              <a:rPr lang="en-US" altLang="zh-CN" dirty="0"/>
              <a:t>,</a:t>
            </a:r>
            <a:r>
              <a:rPr lang="zh-CN" altLang="zh-CN" dirty="0"/>
              <a:t>就像自然界害怕真空一样</a:t>
            </a:r>
            <a:r>
              <a:rPr lang="en-US" altLang="zh-CN" dirty="0"/>
              <a:t>,</a:t>
            </a:r>
            <a:r>
              <a:rPr lang="zh-CN" altLang="zh-CN" dirty="0"/>
              <a:t>一旦有适当的利润</a:t>
            </a:r>
            <a:r>
              <a:rPr lang="en-US" altLang="zh-CN" dirty="0"/>
              <a:t>,</a:t>
            </a:r>
            <a:r>
              <a:rPr lang="zh-CN" altLang="zh-CN" dirty="0"/>
              <a:t>资本就胆大起来。如果有</a:t>
            </a:r>
            <a:r>
              <a:rPr lang="en-US" altLang="zh-CN" dirty="0"/>
              <a:t>10%</a:t>
            </a:r>
            <a:r>
              <a:rPr lang="zh-CN" altLang="zh-CN" dirty="0"/>
              <a:t>的利润</a:t>
            </a:r>
            <a:r>
              <a:rPr lang="en-US" altLang="zh-CN" dirty="0"/>
              <a:t>,</a:t>
            </a:r>
            <a:r>
              <a:rPr lang="zh-CN" altLang="zh-CN" dirty="0"/>
              <a:t>它就保证到处被使用</a:t>
            </a:r>
            <a:r>
              <a:rPr lang="en-US" altLang="zh-CN" dirty="0"/>
              <a:t>;</a:t>
            </a:r>
            <a:r>
              <a:rPr lang="zh-CN" altLang="zh-CN" dirty="0"/>
              <a:t>有</a:t>
            </a:r>
            <a:r>
              <a:rPr lang="en-US" altLang="zh-CN" dirty="0"/>
              <a:t>20%</a:t>
            </a:r>
            <a:r>
              <a:rPr lang="zh-CN" altLang="zh-CN" dirty="0"/>
              <a:t>的利润</a:t>
            </a:r>
            <a:r>
              <a:rPr lang="en-US" altLang="zh-CN" dirty="0"/>
              <a:t>,</a:t>
            </a:r>
            <a:r>
              <a:rPr lang="zh-CN" altLang="zh-CN" dirty="0"/>
              <a:t>它就活跃起来</a:t>
            </a:r>
            <a:r>
              <a:rPr lang="en-US" altLang="zh-CN" dirty="0"/>
              <a:t>;</a:t>
            </a:r>
            <a:r>
              <a:rPr lang="zh-CN" altLang="zh-CN" dirty="0"/>
              <a:t>有</a:t>
            </a:r>
            <a:r>
              <a:rPr lang="en-US" altLang="zh-CN" dirty="0"/>
              <a:t>50%</a:t>
            </a:r>
            <a:r>
              <a:rPr lang="zh-CN" altLang="zh-CN" dirty="0"/>
              <a:t>的利润</a:t>
            </a:r>
            <a:r>
              <a:rPr lang="en-US" altLang="zh-CN" dirty="0"/>
              <a:t>,</a:t>
            </a:r>
            <a:r>
              <a:rPr lang="zh-CN" altLang="zh-CN" dirty="0"/>
              <a:t>它就铤而走险</a:t>
            </a:r>
            <a:r>
              <a:rPr lang="en-US" altLang="zh-CN" dirty="0"/>
              <a:t>;</a:t>
            </a:r>
            <a:r>
              <a:rPr lang="zh-CN" altLang="zh-CN" dirty="0"/>
              <a:t>为了</a:t>
            </a:r>
            <a:r>
              <a:rPr lang="en-US" altLang="zh-CN" dirty="0"/>
              <a:t>100%</a:t>
            </a:r>
            <a:r>
              <a:rPr lang="zh-CN" altLang="zh-CN" dirty="0"/>
              <a:t>的利润</a:t>
            </a:r>
            <a:r>
              <a:rPr lang="en-US" altLang="zh-CN" dirty="0"/>
              <a:t>,</a:t>
            </a:r>
            <a:r>
              <a:rPr lang="zh-CN" altLang="zh-CN" dirty="0"/>
              <a:t>它就敢践踏一切人间法律</a:t>
            </a:r>
            <a:r>
              <a:rPr lang="en-US" altLang="zh-CN" dirty="0"/>
              <a:t>:</a:t>
            </a:r>
            <a:r>
              <a:rPr lang="zh-CN" altLang="zh-CN" dirty="0"/>
              <a:t>有</a:t>
            </a:r>
            <a:r>
              <a:rPr lang="en-US" altLang="zh-CN" dirty="0"/>
              <a:t>300%</a:t>
            </a:r>
            <a:r>
              <a:rPr lang="zh-CN" altLang="zh-CN" dirty="0"/>
              <a:t>的利润</a:t>
            </a:r>
            <a:r>
              <a:rPr lang="en-US" altLang="zh-CN" dirty="0"/>
              <a:t>,</a:t>
            </a:r>
            <a:r>
              <a:rPr lang="zh-CN" altLang="zh-CN" dirty="0"/>
              <a:t>它就敢犯任何罪行</a:t>
            </a:r>
            <a:r>
              <a:rPr lang="en-US" altLang="zh-CN" dirty="0"/>
              <a:t>,</a:t>
            </a:r>
            <a:r>
              <a:rPr lang="zh-CN" altLang="zh-CN" dirty="0"/>
              <a:t>甚至冒绞首的危险。</a:t>
            </a:r>
            <a:endParaRPr lang="zh-CN" altLang="en-US" dirty="0"/>
          </a:p>
        </p:txBody>
      </p:sp>
    </p:spTree>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zh-CN" dirty="0"/>
              <a:t>影响利润率变动的因素主要有以下四个</a:t>
            </a:r>
            <a:r>
              <a:rPr lang="en-US" altLang="zh-CN" dirty="0"/>
              <a:t>:</a:t>
            </a:r>
            <a:endParaRPr lang="zh-CN" altLang="zh-CN" dirty="0"/>
          </a:p>
          <a:p>
            <a:r>
              <a:rPr lang="zh-CN" altLang="zh-CN" dirty="0"/>
              <a:t>一是剩余价值率。</a:t>
            </a:r>
            <a:endParaRPr lang="zh-CN" altLang="zh-CN" dirty="0"/>
          </a:p>
          <a:p>
            <a:r>
              <a:rPr lang="zh-CN" altLang="zh-CN" dirty="0"/>
              <a:t>二是资本的有机构成。资本有机构成指不资本与可变资本的比例</a:t>
            </a:r>
            <a:r>
              <a:rPr lang="en-US" altLang="zh-CN" dirty="0"/>
              <a:t>(</a:t>
            </a:r>
            <a:r>
              <a:rPr lang="en-US" altLang="zh-CN" dirty="0" err="1"/>
              <a:t>c:v</a:t>
            </a:r>
            <a:r>
              <a:rPr lang="en-US" altLang="zh-CN" dirty="0"/>
              <a:t>)</a:t>
            </a:r>
            <a:r>
              <a:rPr lang="zh-CN" altLang="zh-CN" dirty="0"/>
              <a:t>。在剩余价值率和劳动力价值不变的条件下</a:t>
            </a:r>
            <a:r>
              <a:rPr lang="en-US" altLang="zh-CN" dirty="0"/>
              <a:t>,</a:t>
            </a:r>
            <a:r>
              <a:rPr lang="zh-CN" altLang="zh-CN" dirty="0"/>
              <a:t>利润率与资本有机构成呈反向变化。</a:t>
            </a:r>
            <a:endParaRPr lang="zh-CN" altLang="zh-CN" dirty="0"/>
          </a:p>
          <a:p>
            <a:r>
              <a:rPr lang="zh-CN" altLang="zh-CN" dirty="0"/>
              <a:t>三是资本周转速度</a:t>
            </a:r>
            <a:r>
              <a:rPr lang="en-US" altLang="zh-CN" dirty="0"/>
              <a:t>,</a:t>
            </a:r>
            <a:r>
              <a:rPr lang="zh-CN" altLang="zh-CN" dirty="0"/>
              <a:t>在其他条件不变时</a:t>
            </a:r>
            <a:r>
              <a:rPr lang="en-US" altLang="zh-CN" dirty="0"/>
              <a:t>,</a:t>
            </a:r>
            <a:r>
              <a:rPr lang="zh-CN" altLang="zh-CN" dirty="0"/>
              <a:t>一年中资本周转的次数越多</a:t>
            </a:r>
            <a:r>
              <a:rPr lang="en-US" altLang="zh-CN" dirty="0"/>
              <a:t>,</a:t>
            </a:r>
            <a:r>
              <a:rPr lang="zh-CN" altLang="zh-CN" dirty="0"/>
              <a:t>可变资本周较次数就越多，同量资本所带来的剩余价值量就越大。从而提高年利润率。</a:t>
            </a:r>
            <a:r>
              <a:rPr lang="en-US" altLang="zh-CN" dirty="0"/>
              <a:t>  </a:t>
            </a:r>
            <a:endParaRPr lang="zh-CN" altLang="zh-CN" dirty="0"/>
          </a:p>
          <a:p>
            <a:r>
              <a:rPr lang="zh-CN" altLang="zh-CN" dirty="0"/>
              <a:t>四是不变资本的节约</a:t>
            </a:r>
            <a:r>
              <a:rPr lang="en-US" altLang="zh-CN" dirty="0"/>
              <a:t>,</a:t>
            </a:r>
            <a:r>
              <a:rPr lang="zh-CN" altLang="zh-CN" dirty="0"/>
              <a:t>在剩余价值率和剩余价值量不变的情况下</a:t>
            </a:r>
            <a:r>
              <a:rPr lang="en-US" altLang="zh-CN" dirty="0"/>
              <a:t>,</a:t>
            </a:r>
            <a:r>
              <a:rPr lang="zh-CN" altLang="zh-CN" dirty="0"/>
              <a:t>不变资本节省得越多</a:t>
            </a:r>
            <a:r>
              <a:rPr lang="en-US" altLang="zh-CN" dirty="0"/>
              <a:t>,</a:t>
            </a:r>
            <a:r>
              <a:rPr lang="zh-CN" altLang="zh-CN" dirty="0"/>
              <a:t>利润率就高。因此</a:t>
            </a:r>
            <a:r>
              <a:rPr lang="en-US" altLang="zh-CN" dirty="0"/>
              <a:t>,</a:t>
            </a:r>
            <a:r>
              <a:rPr lang="zh-CN" altLang="zh-CN" dirty="0"/>
              <a:t>资本家总是不惜牺牲劳动者的健康来节省劳动条件的开支</a:t>
            </a:r>
            <a:r>
              <a:rPr lang="en-US" altLang="zh-CN" dirty="0"/>
              <a:t>,</a:t>
            </a:r>
            <a:r>
              <a:rPr lang="zh-CN" altLang="zh-CN" dirty="0"/>
              <a:t>借以节省不变资本</a:t>
            </a:r>
            <a:r>
              <a:rPr lang="en-US" altLang="zh-CN" dirty="0"/>
              <a:t>,</a:t>
            </a:r>
            <a:r>
              <a:rPr lang="zh-CN" altLang="zh-CN" dirty="0"/>
              <a:t>提高利润率。</a:t>
            </a:r>
            <a:endParaRPr lang="zh-CN" altLang="zh-CN" dirty="0"/>
          </a:p>
          <a:p>
            <a:endParaRPr lang="zh-CN" altLang="en-US" dirty="0"/>
          </a:p>
        </p:txBody>
      </p:sp>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三、利润转化为平均利润</a:t>
            </a:r>
            <a:endParaRPr lang="zh-CN" altLang="zh-CN" dirty="0"/>
          </a:p>
          <a:p>
            <a:r>
              <a:rPr lang="zh-CN" altLang="zh-CN" dirty="0"/>
              <a:t>就单个资本而言</a:t>
            </a:r>
            <a:r>
              <a:rPr lang="en-US" altLang="zh-CN" dirty="0"/>
              <a:t>,</a:t>
            </a:r>
            <a:r>
              <a:rPr lang="zh-CN" altLang="zh-CN" dirty="0"/>
              <a:t>当剩余价值的数量不变时</a:t>
            </a:r>
            <a:r>
              <a:rPr lang="en-US" altLang="zh-CN" dirty="0"/>
              <a:t>,</a:t>
            </a:r>
            <a:r>
              <a:rPr lang="zh-CN" altLang="zh-CN" dirty="0"/>
              <a:t>利润</a:t>
            </a:r>
            <a:r>
              <a:rPr lang="zh-CN" altLang="en-US" dirty="0"/>
              <a:t>率</a:t>
            </a:r>
            <a:r>
              <a:rPr lang="zh-CN" altLang="zh-CN" dirty="0"/>
              <a:t>会随着资本有机构成或周转速度的变化而变化。在其他条件相同时</a:t>
            </a:r>
            <a:r>
              <a:rPr lang="en-US" altLang="zh-CN" dirty="0"/>
              <a:t>,</a:t>
            </a:r>
            <a:r>
              <a:rPr lang="zh-CN" altLang="zh-CN" dirty="0"/>
              <a:t>如果各生产部门的资本有机构成不同</a:t>
            </a:r>
            <a:r>
              <a:rPr lang="en-US" altLang="zh-CN" dirty="0"/>
              <a:t>,</a:t>
            </a:r>
            <a:r>
              <a:rPr lang="zh-CN" altLang="zh-CN" dirty="0"/>
              <a:t>它们的利润率也就不同。</a:t>
            </a:r>
            <a:endParaRPr lang="zh-CN" altLang="en-US" dirty="0"/>
          </a:p>
        </p:txBody>
      </p:sp>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同样的资本总投入</a:t>
            </a:r>
            <a:r>
              <a:rPr lang="en-US" altLang="zh-CN" dirty="0"/>
              <a:t>,</a:t>
            </a:r>
            <a:r>
              <a:rPr lang="zh-CN" altLang="zh-CN" dirty="0"/>
              <a:t>当它投在资本有机构成较低的部门时</a:t>
            </a:r>
            <a:r>
              <a:rPr lang="en-US" altLang="zh-CN" dirty="0"/>
              <a:t>,</a:t>
            </a:r>
            <a:r>
              <a:rPr lang="zh-CN" altLang="zh-CN" dirty="0"/>
              <a:t>相同时间内获得的剩余价值</a:t>
            </a:r>
            <a:r>
              <a:rPr lang="en-US" altLang="zh-CN" dirty="0"/>
              <a:t>(</a:t>
            </a:r>
            <a:r>
              <a:rPr lang="zh-CN" altLang="zh-CN" dirty="0"/>
              <a:t>利润</a:t>
            </a:r>
            <a:r>
              <a:rPr lang="en-US" altLang="zh-CN" dirty="0"/>
              <a:t>)</a:t>
            </a:r>
            <a:r>
              <a:rPr lang="zh-CN" altLang="zh-CN" dirty="0"/>
              <a:t>就多</a:t>
            </a:r>
            <a:r>
              <a:rPr lang="en-US" altLang="zh-CN" dirty="0"/>
              <a:t>,</a:t>
            </a:r>
            <a:r>
              <a:rPr lang="zh-CN" altLang="zh-CN" dirty="0"/>
              <a:t>因而它的利润率就比较高</a:t>
            </a:r>
            <a:r>
              <a:rPr lang="en-US" altLang="zh-CN" dirty="0"/>
              <a:t>;</a:t>
            </a:r>
            <a:r>
              <a:rPr lang="zh-CN" altLang="zh-CN" dirty="0"/>
              <a:t>相反</a:t>
            </a:r>
            <a:r>
              <a:rPr lang="en-US" altLang="zh-CN" dirty="0"/>
              <a:t>,</a:t>
            </a:r>
            <a:r>
              <a:rPr lang="zh-CN" altLang="zh-CN" dirty="0"/>
              <a:t>当它投在有机构成较高的都门时</a:t>
            </a:r>
            <a:r>
              <a:rPr lang="en-US" altLang="zh-CN" dirty="0"/>
              <a:t>,</a:t>
            </a:r>
            <a:r>
              <a:rPr lang="zh-CN" altLang="zh-CN" dirty="0"/>
              <a:t>相同时间获得的剩余价值</a:t>
            </a:r>
            <a:r>
              <a:rPr lang="en-US" altLang="zh-CN" dirty="0"/>
              <a:t>(</a:t>
            </a:r>
            <a:r>
              <a:rPr lang="zh-CN" altLang="zh-CN" dirty="0"/>
              <a:t>利润</a:t>
            </a:r>
            <a:r>
              <a:rPr lang="en-US" altLang="zh-CN" dirty="0"/>
              <a:t>)</a:t>
            </a:r>
            <a:r>
              <a:rPr lang="zh-CN" altLang="zh-CN" dirty="0"/>
              <a:t>就少</a:t>
            </a:r>
            <a:r>
              <a:rPr lang="en-US" altLang="zh-CN" dirty="0"/>
              <a:t>,</a:t>
            </a:r>
            <a:r>
              <a:rPr lang="zh-CN" altLang="zh-CN" dirty="0"/>
              <a:t>因而它的利润率就比较低</a:t>
            </a:r>
            <a:r>
              <a:rPr lang="zh-CN" altLang="en-US" dirty="0"/>
              <a:t>。</a:t>
            </a:r>
            <a:endParaRPr lang="zh-CN" altLang="en-US" dirty="0"/>
          </a:p>
        </p:txBody>
      </p:sp>
    </p:spTree>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r>
              <a:rPr lang="zh-CN" altLang="zh-CN" dirty="0"/>
              <a:t>资本转移的过程以及由此而来的价格和利润率的变动要一直到两个部门的利润率大体平均的时候才暂时停止下来。所以</a:t>
            </a:r>
            <a:r>
              <a:rPr lang="en-US" altLang="zh-CN" dirty="0"/>
              <a:t>,</a:t>
            </a:r>
            <a:r>
              <a:rPr lang="zh-CN" altLang="zh-CN" dirty="0"/>
              <a:t>平均利润的形成过程</a:t>
            </a:r>
            <a:r>
              <a:rPr lang="en-US" altLang="zh-CN" dirty="0"/>
              <a:t>,</a:t>
            </a:r>
            <a:r>
              <a:rPr lang="zh-CN" altLang="zh-CN" dirty="0"/>
              <a:t>是不同部门的资本家通过竞争而重新瓜分剩余价值的过程。 平均利润形成后</a:t>
            </a:r>
            <a:r>
              <a:rPr lang="en-US" altLang="zh-CN" dirty="0"/>
              <a:t>,</a:t>
            </a:r>
            <a:r>
              <a:rPr lang="zh-CN" altLang="zh-CN" dirty="0"/>
              <a:t>资本有机构成高的部门得到的利润要大于本部门创造的剩余价值；而资本有机构成低的部门</a:t>
            </a:r>
            <a:r>
              <a:rPr lang="en-US" altLang="zh-CN" dirty="0"/>
              <a:t>,</a:t>
            </a:r>
            <a:r>
              <a:rPr lang="zh-CN" altLang="zh-CN" dirty="0"/>
              <a:t>得到的利润则要小于本部门创造的剩余价值；只有资本有机构成等于平均资本有机构成的部门</a:t>
            </a:r>
            <a:r>
              <a:rPr lang="en-US" altLang="zh-CN" dirty="0"/>
              <a:t>,</a:t>
            </a:r>
            <a:r>
              <a:rPr lang="zh-CN" altLang="zh-CN" dirty="0"/>
              <a:t>得到的利润才与本部门创造的剩余价值相一致。</a:t>
            </a:r>
            <a:endParaRPr lang="zh-CN" altLang="en-US" dirty="0"/>
          </a:p>
        </p:txBody>
      </p:sp>
    </p:spTree>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zh-CN" dirty="0"/>
              <a:t>平均利润是不同部门的资本家通过竞争重新瓜分剩余价值的结果</a:t>
            </a:r>
            <a:r>
              <a:rPr lang="en-US" altLang="zh-CN" dirty="0"/>
              <a:t>,</a:t>
            </a:r>
            <a:r>
              <a:rPr lang="zh-CN" altLang="zh-CN" dirty="0"/>
              <a:t>平均利润率实质上就是把社会总资本作为一个整体看待时所得到的利润率</a:t>
            </a:r>
            <a:r>
              <a:rPr lang="en-US" altLang="zh-CN" dirty="0"/>
              <a:t>,</a:t>
            </a:r>
            <a:r>
              <a:rPr lang="zh-CN" altLang="zh-CN" dirty="0"/>
              <a:t>用公式表示为</a:t>
            </a:r>
            <a:r>
              <a:rPr lang="en-US" altLang="zh-CN" dirty="0"/>
              <a:t>:</a:t>
            </a:r>
            <a:endParaRPr lang="zh-CN" altLang="zh-CN" dirty="0"/>
          </a:p>
          <a:p>
            <a:r>
              <a:rPr lang="zh-CN" altLang="zh-CN" dirty="0"/>
              <a:t>平均利润率</a:t>
            </a:r>
            <a:r>
              <a:rPr lang="en-US" altLang="zh-CN" dirty="0"/>
              <a:t>=</a:t>
            </a:r>
            <a:r>
              <a:rPr lang="zh-CN" altLang="zh-CN" dirty="0"/>
              <a:t>剩余价值总额</a:t>
            </a:r>
            <a:r>
              <a:rPr lang="en-US" altLang="zh-CN" dirty="0"/>
              <a:t>/</a:t>
            </a:r>
            <a:r>
              <a:rPr lang="zh-CN" altLang="zh-CN" dirty="0"/>
              <a:t>社会总资本</a:t>
            </a:r>
            <a:endParaRPr lang="zh-CN" altLang="zh-CN" dirty="0"/>
          </a:p>
          <a:p>
            <a:r>
              <a:rPr lang="zh-CN" altLang="zh-CN" dirty="0"/>
              <a:t>在利润率平均化的条件下</a:t>
            </a:r>
            <a:r>
              <a:rPr lang="en-US" altLang="zh-CN" dirty="0"/>
              <a:t>,</a:t>
            </a:r>
            <a:r>
              <a:rPr lang="zh-CN" altLang="zh-CN" dirty="0"/>
              <a:t>各部门的资本家便可以根据平均利润率获得与其预付资本量大小相适应的平均利润</a:t>
            </a:r>
            <a:r>
              <a:rPr lang="en-US" altLang="zh-CN" dirty="0"/>
              <a:t>,</a:t>
            </a:r>
            <a:r>
              <a:rPr lang="zh-CN" altLang="zh-CN" dirty="0"/>
              <a:t>即</a:t>
            </a:r>
            <a:r>
              <a:rPr lang="en-US" altLang="zh-CN" dirty="0"/>
              <a:t>:</a:t>
            </a:r>
            <a:endParaRPr lang="zh-CN" altLang="zh-CN" dirty="0"/>
          </a:p>
          <a:p>
            <a:r>
              <a:rPr lang="zh-CN" altLang="zh-CN" dirty="0"/>
              <a:t>平均利润</a:t>
            </a:r>
            <a:r>
              <a:rPr lang="en-US" altLang="zh-CN" dirty="0"/>
              <a:t>=</a:t>
            </a:r>
            <a:r>
              <a:rPr lang="zh-CN" altLang="zh-CN" dirty="0"/>
              <a:t>平均利润率</a:t>
            </a:r>
            <a:r>
              <a:rPr lang="en-US" altLang="zh-CN" dirty="0"/>
              <a:t>x</a:t>
            </a:r>
            <a:r>
              <a:rPr lang="zh-CN" altLang="zh-CN" dirty="0"/>
              <a:t>预付资本</a:t>
            </a:r>
            <a:endParaRPr lang="zh-CN" altLang="zh-CN" dirty="0"/>
          </a:p>
          <a:p>
            <a:endParaRPr lang="zh-CN" altLang="en-US" dirty="0"/>
          </a:p>
        </p:txBody>
      </p:sp>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zh-CN" dirty="0"/>
              <a:t>平均利润率的高低取决于两个因素</a:t>
            </a:r>
            <a:r>
              <a:rPr lang="en-US" altLang="zh-CN" dirty="0"/>
              <a:t>:</a:t>
            </a:r>
            <a:r>
              <a:rPr lang="zh-CN" altLang="zh-CN" dirty="0"/>
              <a:t>第一</a:t>
            </a:r>
            <a:r>
              <a:rPr lang="en-US" altLang="zh-CN" dirty="0"/>
              <a:t>,</a:t>
            </a:r>
            <a:r>
              <a:rPr lang="zh-CN" altLang="zh-CN" dirty="0"/>
              <a:t>部门利润率水平。如果部门利润率水平比较高</a:t>
            </a:r>
            <a:r>
              <a:rPr lang="en-US" altLang="zh-CN" dirty="0"/>
              <a:t>,</a:t>
            </a:r>
            <a:r>
              <a:rPr lang="zh-CN" altLang="zh-CN" dirty="0"/>
              <a:t>则平均利润率也比较高</a:t>
            </a:r>
            <a:r>
              <a:rPr lang="en-US" altLang="zh-CN" dirty="0"/>
              <a:t>;</a:t>
            </a:r>
            <a:r>
              <a:rPr lang="zh-CN" altLang="zh-CN" dirty="0"/>
              <a:t>反之则比较低。第二</a:t>
            </a:r>
            <a:r>
              <a:rPr lang="en-US" altLang="zh-CN" dirty="0"/>
              <a:t>,</a:t>
            </a:r>
            <a:r>
              <a:rPr lang="zh-CN" altLang="zh-CN" dirty="0"/>
              <a:t>社会总资本在各部门之间的分配</a:t>
            </a:r>
            <a:r>
              <a:rPr lang="en-US" altLang="zh-CN" dirty="0"/>
              <a:t>,</a:t>
            </a:r>
            <a:r>
              <a:rPr lang="zh-CN" altLang="zh-CN" dirty="0"/>
              <a:t>即投在各部门的资本在社会总资本中所占比重的大小。 如果投入利润率高部门的资本在社会总资本中所占的比重大</a:t>
            </a:r>
            <a:r>
              <a:rPr lang="en-US" altLang="zh-CN" dirty="0"/>
              <a:t>,</a:t>
            </a:r>
            <a:r>
              <a:rPr lang="zh-CN" altLang="zh-CN" dirty="0"/>
              <a:t>平均利润率水平就较高</a:t>
            </a:r>
            <a:r>
              <a:rPr lang="en-US" altLang="zh-CN" dirty="0"/>
              <a:t>;</a:t>
            </a:r>
            <a:r>
              <a:rPr lang="zh-CN" altLang="zh-CN" dirty="0"/>
              <a:t>反之则较低。 随着社会生产力的发展</a:t>
            </a:r>
            <a:r>
              <a:rPr lang="en-US" altLang="zh-CN" dirty="0"/>
              <a:t>,</a:t>
            </a:r>
            <a:r>
              <a:rPr lang="zh-CN" altLang="zh-CN" dirty="0"/>
              <a:t>社会资本平均有机构成会提高</a:t>
            </a:r>
            <a:r>
              <a:rPr lang="en-US" altLang="zh-CN" dirty="0"/>
              <a:t>,</a:t>
            </a:r>
            <a:r>
              <a:rPr lang="zh-CN" altLang="zh-CN" dirty="0"/>
              <a:t>因此平均利润率一般会趋于下降。</a:t>
            </a:r>
            <a:endParaRPr lang="zh-CN" altLang="zh-CN" dirty="0"/>
          </a:p>
          <a:p>
            <a:endParaRPr lang="zh-CN" altLang="en-US" dirty="0"/>
          </a:p>
        </p:txBody>
      </p:sp>
    </p:spTree>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剩余价值转化为利润</a:t>
            </a:r>
            <a:r>
              <a:rPr lang="en-US" altLang="zh-CN" dirty="0"/>
              <a:t>,</a:t>
            </a:r>
            <a:r>
              <a:rPr lang="zh-CN" altLang="zh-CN" dirty="0"/>
              <a:t>已经掩盖了剩余价值的真正来源</a:t>
            </a:r>
            <a:r>
              <a:rPr lang="en-US" altLang="zh-CN" dirty="0"/>
              <a:t>,</a:t>
            </a:r>
            <a:r>
              <a:rPr lang="zh-CN" altLang="zh-CN" dirty="0"/>
              <a:t>但利润量与剩余价值量还是一致的。 而在利润转化为平均利润后</a:t>
            </a:r>
            <a:r>
              <a:rPr lang="en-US" altLang="zh-CN" dirty="0"/>
              <a:t>,</a:t>
            </a:r>
            <a:r>
              <a:rPr lang="zh-CN" altLang="zh-CN" dirty="0"/>
              <a:t>许多部门的利润量与剩余价值量就不一致了。等量资本获取等量利润</a:t>
            </a:r>
            <a:r>
              <a:rPr lang="en-US" altLang="zh-CN" dirty="0"/>
              <a:t>,</a:t>
            </a:r>
            <a:r>
              <a:rPr lang="zh-CN" altLang="zh-CN" dirty="0"/>
              <a:t>似乎利润的多少只和资本量有关</a:t>
            </a:r>
            <a:r>
              <a:rPr lang="en-US" altLang="zh-CN" dirty="0"/>
              <a:t>,</a:t>
            </a:r>
            <a:r>
              <a:rPr lang="zh-CN" altLang="zh-CN" dirty="0"/>
              <a:t>这就完全掩盖了利润的本质和来源。</a:t>
            </a:r>
            <a:endParaRPr lang="zh-CN" altLang="zh-CN" dirty="0"/>
          </a:p>
          <a:p>
            <a:endParaRPr lang="zh-CN" altLang="en-US" dirty="0"/>
          </a:p>
        </p:txBody>
      </p:sp>
    </p:spTree>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四、价值转化为生产价格</a:t>
            </a:r>
            <a:endParaRPr lang="zh-CN" altLang="zh-CN" dirty="0"/>
          </a:p>
          <a:p>
            <a:r>
              <a:rPr lang="zh-CN" altLang="zh-CN" dirty="0"/>
              <a:t>利润转化为平均利润</a:t>
            </a:r>
            <a:r>
              <a:rPr lang="en-US" altLang="zh-CN" dirty="0"/>
              <a:t>,</a:t>
            </a:r>
            <a:r>
              <a:rPr lang="zh-CN" altLang="zh-CN" dirty="0"/>
              <a:t>价值也就转化为生产价格。生产价格是生产成本与平均利润之和。</a:t>
            </a:r>
            <a:endParaRPr lang="zh-CN" altLang="zh-CN" dirty="0"/>
          </a:p>
          <a:p>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en-US" altLang="zh-CN" dirty="0"/>
              <a:t>2.</a:t>
            </a:r>
            <a:r>
              <a:rPr lang="zh-CN" altLang="zh-CN" dirty="0"/>
              <a:t>价值</a:t>
            </a:r>
            <a:endParaRPr lang="zh-CN" altLang="zh-CN" dirty="0"/>
          </a:p>
          <a:p>
            <a:r>
              <a:rPr lang="zh-CN" altLang="zh-CN" dirty="0"/>
              <a:t>具有使用价值的物品一旦进人市场交换</a:t>
            </a:r>
            <a:r>
              <a:rPr lang="en-US" altLang="zh-CN" dirty="0"/>
              <a:t>,</a:t>
            </a:r>
            <a:r>
              <a:rPr lang="zh-CN" altLang="zh-CN" dirty="0"/>
              <a:t>就具有了交换价值。交换价值表现为一种使用价值与另一种使用价值相交换的效量关系或比例。</a:t>
            </a:r>
            <a:endParaRPr lang="en-US" altLang="zh-CN" dirty="0"/>
          </a:p>
          <a:p>
            <a:r>
              <a:rPr lang="zh-CN" altLang="zh-CN" dirty="0"/>
              <a:t>把商品的不同使用价值舍去</a:t>
            </a:r>
            <a:r>
              <a:rPr lang="en-US" altLang="zh-CN" dirty="0"/>
              <a:t>,</a:t>
            </a:r>
            <a:r>
              <a:rPr lang="zh-CN" altLang="zh-CN" dirty="0"/>
              <a:t>商品就是无差别的一般人类劳动的凝结</a:t>
            </a:r>
            <a:r>
              <a:rPr lang="en-US" altLang="zh-CN" dirty="0"/>
              <a:t>,</a:t>
            </a:r>
            <a:r>
              <a:rPr lang="zh-CN" altLang="zh-CN" dirty="0"/>
              <a:t>也就是不论商品的使用价值多么千差万别</a:t>
            </a:r>
            <a:r>
              <a:rPr lang="en-US" altLang="zh-CN" dirty="0"/>
              <a:t>,</a:t>
            </a:r>
            <a:r>
              <a:rPr lang="zh-CN" altLang="zh-CN" dirty="0"/>
              <a:t>其中需要耗费的人的体力和脑力则是共同的。这种无差别的一般人类劳动凝结就是价值。正是由于一切商品都具有共同的东西一一价值</a:t>
            </a:r>
            <a:r>
              <a:rPr lang="en-US" altLang="zh-CN" dirty="0"/>
              <a:t>,</a:t>
            </a:r>
            <a:r>
              <a:rPr lang="zh-CN" altLang="zh-CN" dirty="0"/>
              <a:t>它们才可以互相比较</a:t>
            </a:r>
            <a:r>
              <a:rPr lang="en-US" altLang="zh-CN" dirty="0"/>
              <a:t>,</a:t>
            </a:r>
            <a:r>
              <a:rPr lang="zh-CN" altLang="zh-CN" dirty="0"/>
              <a:t>按照一定的量的比例进行交换。</a:t>
            </a:r>
            <a:endParaRPr lang="zh-CN" altLang="en-US" dirty="0"/>
          </a:p>
        </p:txBody>
      </p:sp>
    </p:spTree>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zh-CN" dirty="0"/>
              <a:t>商品按照生产价格出售</a:t>
            </a:r>
            <a:r>
              <a:rPr lang="en-US" altLang="zh-CN" dirty="0"/>
              <a:t>,</a:t>
            </a:r>
            <a:r>
              <a:rPr lang="zh-CN" altLang="zh-CN" dirty="0"/>
              <a:t>不是对价值规律的违背</a:t>
            </a:r>
            <a:r>
              <a:rPr lang="en-US" altLang="zh-CN" dirty="0"/>
              <a:t>,</a:t>
            </a:r>
            <a:r>
              <a:rPr lang="zh-CN" altLang="zh-CN" dirty="0"/>
              <a:t>而只是价值规律起作用的形式发生了变化。</a:t>
            </a:r>
            <a:endParaRPr lang="zh-CN" altLang="zh-CN" dirty="0"/>
          </a:p>
          <a:p>
            <a:r>
              <a:rPr lang="zh-CN" altLang="zh-CN" dirty="0"/>
              <a:t>第一</a:t>
            </a:r>
            <a:r>
              <a:rPr lang="en-US" altLang="zh-CN" dirty="0"/>
              <a:t>,</a:t>
            </a:r>
            <a:r>
              <a:rPr lang="zh-CN" altLang="zh-CN" dirty="0"/>
              <a:t>虽然从个别部门来看</a:t>
            </a:r>
            <a:r>
              <a:rPr lang="en-US" altLang="zh-CN" dirty="0"/>
              <a:t>,</a:t>
            </a:r>
            <a:r>
              <a:rPr lang="zh-CN" altLang="zh-CN" dirty="0"/>
              <a:t>资本家阶级获得的平均利润总额与本部门工人创造的剩余价值不一致</a:t>
            </a:r>
            <a:r>
              <a:rPr lang="en-US" altLang="zh-CN" dirty="0"/>
              <a:t>,</a:t>
            </a:r>
            <a:r>
              <a:rPr lang="zh-CN" altLang="zh-CN" dirty="0"/>
              <a:t>但从全社会来看</a:t>
            </a:r>
            <a:r>
              <a:rPr lang="en-US" altLang="zh-CN" dirty="0"/>
              <a:t>,</a:t>
            </a:r>
            <a:r>
              <a:rPr lang="zh-CN" altLang="zh-CN" dirty="0"/>
              <a:t>整个资本家阶级获得的利润总额与雇佣工人所创造的剩余价值总额还是相等的。</a:t>
            </a:r>
            <a:endParaRPr lang="zh-CN" altLang="zh-CN" dirty="0"/>
          </a:p>
          <a:p>
            <a:r>
              <a:rPr lang="zh-CN" altLang="zh-CN" dirty="0"/>
              <a:t>第二</a:t>
            </a:r>
            <a:r>
              <a:rPr lang="en-US" altLang="zh-CN" dirty="0"/>
              <a:t>,</a:t>
            </a:r>
            <a:r>
              <a:rPr lang="zh-CN" altLang="zh-CN" dirty="0"/>
              <a:t>从个别部门来看</a:t>
            </a:r>
            <a:r>
              <a:rPr lang="en-US" altLang="zh-CN" dirty="0"/>
              <a:t>,</a:t>
            </a:r>
            <a:r>
              <a:rPr lang="zh-CN" altLang="zh-CN" dirty="0"/>
              <a:t>商品的生产价格同价值不一致</a:t>
            </a:r>
            <a:r>
              <a:rPr lang="en-US" altLang="zh-CN" dirty="0"/>
              <a:t>,</a:t>
            </a:r>
            <a:r>
              <a:rPr lang="zh-CN" altLang="zh-CN" dirty="0"/>
              <a:t>但从全社会来看</a:t>
            </a:r>
            <a:r>
              <a:rPr lang="en-US" altLang="zh-CN" dirty="0"/>
              <a:t>,</a:t>
            </a:r>
            <a:r>
              <a:rPr lang="zh-CN" altLang="zh-CN" dirty="0"/>
              <a:t>商品的生产价格总额必然和价值总额相等。</a:t>
            </a:r>
            <a:endParaRPr lang="zh-CN" altLang="zh-CN" dirty="0"/>
          </a:p>
          <a:p>
            <a:r>
              <a:rPr lang="zh-CN" altLang="zh-CN" dirty="0"/>
              <a:t>第三</a:t>
            </a:r>
            <a:r>
              <a:rPr lang="en-US" altLang="zh-CN" dirty="0"/>
              <a:t>,</a:t>
            </a:r>
            <a:r>
              <a:rPr lang="zh-CN" altLang="zh-CN" dirty="0"/>
              <a:t>生产价格随着商品价值的变动而变动</a:t>
            </a:r>
            <a:r>
              <a:rPr lang="en-US" altLang="zh-CN" dirty="0"/>
              <a:t>,</a:t>
            </a:r>
            <a:r>
              <a:rPr lang="zh-CN" altLang="zh-CN" dirty="0"/>
              <a:t>生产商品的社会必要劳动时间减少了</a:t>
            </a:r>
            <a:r>
              <a:rPr lang="en-US" altLang="zh-CN" dirty="0"/>
              <a:t>,</a:t>
            </a:r>
            <a:r>
              <a:rPr lang="zh-CN" altLang="zh-CN" dirty="0"/>
              <a:t>生产价格就会降低</a:t>
            </a:r>
            <a:r>
              <a:rPr lang="en-US" altLang="zh-CN" dirty="0"/>
              <a:t>;</a:t>
            </a:r>
            <a:r>
              <a:rPr lang="zh-CN" altLang="zh-CN" dirty="0"/>
              <a:t>反之</a:t>
            </a:r>
            <a:r>
              <a:rPr lang="en-US" altLang="zh-CN" dirty="0"/>
              <a:t>,</a:t>
            </a:r>
            <a:r>
              <a:rPr lang="zh-CN" altLang="zh-CN" dirty="0"/>
              <a:t>生产价格就会提高。</a:t>
            </a:r>
            <a:endParaRPr lang="zh-CN" altLang="en-US" dirty="0"/>
          </a:p>
        </p:txBody>
      </p:sp>
    </p:spTree>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生产价格形成以前</a:t>
            </a:r>
            <a:r>
              <a:rPr lang="en-US" altLang="zh-CN" dirty="0"/>
              <a:t>,</a:t>
            </a:r>
            <a:r>
              <a:rPr lang="zh-CN" altLang="zh-CN" dirty="0"/>
              <a:t>价值规律作用的形式是市场价格围绕价值上下波动。生产价格形成以后</a:t>
            </a:r>
            <a:r>
              <a:rPr lang="en-US" altLang="zh-CN" dirty="0"/>
              <a:t>,</a:t>
            </a:r>
            <a:r>
              <a:rPr lang="zh-CN" altLang="zh-CN" dirty="0"/>
              <a:t>生产价格成为商品交换的基础</a:t>
            </a:r>
            <a:r>
              <a:rPr lang="en-US" altLang="zh-CN" dirty="0"/>
              <a:t>,</a:t>
            </a:r>
            <a:r>
              <a:rPr lang="zh-CN" altLang="zh-CN" dirty="0"/>
              <a:t>市场价格这时已不再以价值为中心</a:t>
            </a:r>
            <a:r>
              <a:rPr lang="en-US" altLang="zh-CN" dirty="0"/>
              <a:t>,</a:t>
            </a:r>
            <a:r>
              <a:rPr lang="zh-CN" altLang="zh-CN" dirty="0"/>
              <a:t>而是以生产价格为中心上下波动。 价值规律作用形式的这种变化</a:t>
            </a:r>
            <a:r>
              <a:rPr lang="en-US" altLang="zh-CN" dirty="0"/>
              <a:t>,</a:t>
            </a:r>
            <a:r>
              <a:rPr lang="zh-CN" altLang="zh-CN" dirty="0"/>
              <a:t>是由于受到平均利润率规律的影响。 在资本主义以前的简单商品经济中</a:t>
            </a:r>
            <a:r>
              <a:rPr lang="en-US" altLang="zh-CN" dirty="0"/>
              <a:t>,</a:t>
            </a:r>
            <a:r>
              <a:rPr lang="zh-CN" altLang="zh-CN" dirty="0"/>
              <a:t>商品按价值出卖</a:t>
            </a:r>
            <a:r>
              <a:rPr lang="en-US" altLang="zh-CN" dirty="0"/>
              <a:t>,</a:t>
            </a:r>
            <a:r>
              <a:rPr lang="zh-CN" altLang="zh-CN" dirty="0"/>
              <a:t>对小商品生产者来说符合等量劳动相交换的原则。但在资本主义社会</a:t>
            </a:r>
            <a:r>
              <a:rPr lang="en-US" altLang="zh-CN" dirty="0"/>
              <a:t>,</a:t>
            </a:r>
            <a:r>
              <a:rPr lang="zh-CN" altLang="zh-CN" dirty="0"/>
              <a:t>按照平均利润率规律的要求</a:t>
            </a:r>
            <a:r>
              <a:rPr lang="en-US" altLang="zh-CN" dirty="0"/>
              <a:t>,</a:t>
            </a:r>
            <a:r>
              <a:rPr lang="zh-CN" altLang="zh-CN" dirty="0"/>
              <a:t>商品不是按价值出售</a:t>
            </a:r>
            <a:r>
              <a:rPr lang="en-US" altLang="zh-CN" dirty="0"/>
              <a:t>,</a:t>
            </a:r>
            <a:r>
              <a:rPr lang="zh-CN" altLang="zh-CN" dirty="0"/>
              <a:t>而是按生产成本加平均利润出售。 生产价格不是市场价格</a:t>
            </a:r>
            <a:r>
              <a:rPr lang="en-US" altLang="zh-CN" dirty="0"/>
              <a:t>,</a:t>
            </a:r>
            <a:r>
              <a:rPr lang="zh-CN" altLang="zh-CN" dirty="0"/>
              <a:t>它是一种相对稳定的</a:t>
            </a:r>
            <a:r>
              <a:rPr lang="en-US" altLang="zh-CN" dirty="0"/>
              <a:t>,</a:t>
            </a:r>
            <a:r>
              <a:rPr lang="zh-CN" altLang="zh-CN" dirty="0"/>
              <a:t>具有内在标准的价格。市场价格以它为中心</a:t>
            </a:r>
            <a:r>
              <a:rPr lang="en-US" altLang="zh-CN" dirty="0"/>
              <a:t>,</a:t>
            </a:r>
            <a:r>
              <a:rPr lang="zh-CN" altLang="zh-CN" dirty="0"/>
              <a:t>受供求关系的影响而波动</a:t>
            </a:r>
            <a:r>
              <a:rPr lang="en-US" altLang="zh-CN" dirty="0"/>
              <a:t>,</a:t>
            </a:r>
            <a:r>
              <a:rPr lang="zh-CN" altLang="zh-CN" dirty="0"/>
              <a:t>所以</a:t>
            </a:r>
            <a:r>
              <a:rPr lang="en-US" altLang="zh-CN" dirty="0"/>
              <a:t>,</a:t>
            </a:r>
            <a:r>
              <a:rPr lang="zh-CN" altLang="zh-CN" dirty="0"/>
              <a:t>价值规律现在不是直接通过价值</a:t>
            </a:r>
            <a:r>
              <a:rPr lang="en-US" altLang="zh-CN" dirty="0"/>
              <a:t>,</a:t>
            </a:r>
            <a:r>
              <a:rPr lang="zh-CN" altLang="zh-CN" dirty="0"/>
              <a:t>而是通过生产价格起作用。但这并没有否定价值规律</a:t>
            </a:r>
            <a:r>
              <a:rPr lang="en-US" altLang="zh-CN" dirty="0"/>
              <a:t>,</a:t>
            </a:r>
            <a:r>
              <a:rPr lang="zh-CN" altLang="zh-CN" dirty="0"/>
              <a:t>不过是价值规律作用形式的变化。</a:t>
            </a:r>
            <a:endParaRPr lang="zh-CN" altLang="zh-CN" dirty="0"/>
          </a:p>
          <a:p>
            <a:endParaRPr lang="zh-CN" altLang="en-US" dirty="0"/>
          </a:p>
        </p:txBody>
      </p:sp>
    </p:spTree>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0000"/>
          </a:bodyPr>
          <a:lstStyle/>
          <a:p>
            <a:r>
              <a:rPr lang="zh-CN" altLang="en-US" b="1">
                <a:ln w="22225">
                  <a:solidFill>
                    <a:schemeClr val="accent2"/>
                  </a:solidFill>
                  <a:prstDash val="solid"/>
                </a:ln>
                <a:solidFill>
                  <a:schemeClr val="accent2">
                    <a:lumMod val="40000"/>
                    <a:lumOff val="60000"/>
                  </a:schemeClr>
                </a:solidFill>
                <a:effectLst/>
              </a:rPr>
              <a:t>五、平均利润率下降趋势</a:t>
            </a:r>
            <a:endParaRPr lang="zh-CN" altLang="en-US" b="1"/>
          </a:p>
          <a:p>
            <a:r>
              <a:rPr lang="zh-CN" altLang="en-US" b="1"/>
              <a:t>（一）平均利润率的下降</a:t>
            </a:r>
            <a:endParaRPr lang="zh-CN" altLang="en-US"/>
          </a:p>
          <a:p>
            <a:pPr marL="0" indent="0">
              <a:buNone/>
            </a:pPr>
            <a:r>
              <a:rPr lang="en-US" altLang="zh-CN"/>
              <a:t>         </a:t>
            </a:r>
            <a:r>
              <a:rPr lang="zh-CN" altLang="en-US"/>
              <a:t>为了追求更多的剩余价值，资本家必须不断地把剩余价值转化为资本，并且会推动劳动生产率和资本有机构成的提高。在其他条件相同，特别是剩余价值的相同的情况下，资本有机构成越高，可变资本在社会总资本中所占的比例越小，所生产的剩余价值相对来说就越少，从而利润率就越低。也就是说随着资本有机构成的提高，同样的剩余价值率必然表现为不断下降的平均利润率，形成平均利润率下降的趋势。</a:t>
            </a:r>
            <a:endParaRPr lang="zh-CN" altLang="en-US"/>
          </a:p>
        </p:txBody>
      </p:sp>
    </p:spTree>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0000"/>
          </a:bodyPr>
          <a:lstStyle/>
          <a:p>
            <a:r>
              <a:rPr lang="zh-CN" altLang="en-US"/>
              <a:t>平均利润率的下降趋势并不排斥利润总量的绝对增加，资本家能够获得的利润总量一方面与平均利润率有关，另一方面与预付资本量</a:t>
            </a:r>
            <a:r>
              <a:rPr lang="zh-CN" altLang="en-US">
                <a:sym typeface="+mn-ea"/>
              </a:rPr>
              <a:t>有关。</a:t>
            </a:r>
            <a:r>
              <a:rPr lang="zh-CN" altLang="en-US"/>
              <a:t>在资本总量不变的条件下，利润量会随着平均利润率的提高而增加，随着平均利润率的降低而减少；在平均利润率不变的条件下，利润量会随着资本总量的增加而增加，随着资本总量的减少而减少；在资本主义经济发展的条件下，随着资本积累和资本有机构成的不断提高，资本总量在不断增加。</a:t>
            </a:r>
            <a:endParaRPr lang="zh-CN" altLang="en-US"/>
          </a:p>
        </p:txBody>
      </p:sp>
    </p:spTree>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a:t>因此，尽管随着资本有机构成的提高，可变资本的相对量减少，但是绝对量却在不断增加，这使得在平均利润率下降的同时，实现的利润量在增加。</a:t>
            </a:r>
            <a:endParaRPr lang="zh-CN" altLang="en-US"/>
          </a:p>
        </p:txBody>
      </p:sp>
    </p:spTree>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en-US" b="1"/>
              <a:t>（二）阻碍平均利润率下降的因素</a:t>
            </a:r>
            <a:endParaRPr lang="zh-CN" altLang="en-US" b="1"/>
          </a:p>
          <a:p>
            <a:pPr marL="0" indent="0">
              <a:buNone/>
            </a:pPr>
            <a:r>
              <a:rPr lang="en-US" altLang="zh-CN"/>
              <a:t>         </a:t>
            </a:r>
            <a:r>
              <a:rPr lang="zh-CN" altLang="en-US"/>
              <a:t>在资本主义制度下平均利润率的下降表现为一种下降的趋势，但同时还存在着一些起反作用的因素，阻碍着平均利润率的下降。</a:t>
            </a:r>
            <a:endParaRPr lang="zh-CN" altLang="en-US"/>
          </a:p>
          <a:p>
            <a:r>
              <a:rPr lang="en-US" altLang="zh-CN"/>
              <a:t>   </a:t>
            </a:r>
            <a:r>
              <a:rPr lang="zh-CN" altLang="en-US"/>
              <a:t>这些因素包括：</a:t>
            </a:r>
            <a:endParaRPr lang="zh-CN" altLang="en-US"/>
          </a:p>
          <a:p>
            <a:pPr marL="0" indent="0">
              <a:buNone/>
            </a:pPr>
            <a:r>
              <a:rPr lang="en-US" altLang="zh-CN"/>
              <a:t>        </a:t>
            </a:r>
            <a:r>
              <a:rPr lang="zh-CN" altLang="en-US"/>
              <a:t>第一，劳动剥削程度的提高。资本家可以通过延长工作时间，提高劳动强度，提高劳动生产率等办法来提高剩余价值率，从而阻碍平均利润率的下降。</a:t>
            </a:r>
            <a:endParaRPr lang="zh-CN" altLang="en-US"/>
          </a:p>
          <a:p>
            <a:pPr marL="0" indent="0">
              <a:buNone/>
            </a:pPr>
            <a:r>
              <a:rPr lang="zh-CN" altLang="en-US"/>
              <a:t> </a:t>
            </a:r>
            <a:r>
              <a:rPr lang="en-US" altLang="zh-CN"/>
              <a:t>       </a:t>
            </a:r>
            <a:r>
              <a:rPr lang="zh-CN" altLang="en-US"/>
              <a:t>第二，工资被压低到劳动力价值以下，从而直接将劳动力价值的一部分转变为资本家的利润，提高了平均利润率。</a:t>
            </a:r>
            <a:endParaRPr lang="zh-CN" altLang="en-US"/>
          </a:p>
        </p:txBody>
      </p:sp>
    </p:spTree>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10000"/>
          </a:bodyPr>
          <a:lstStyle/>
          <a:p>
            <a:r>
              <a:rPr lang="zh-CN" altLang="en-US"/>
              <a:t>第三，不变资本各要素变得便宜。随着科学技术的发展和社会劳动生产率的提高，生产资料的价值相应下降，这就减缓了资本有机构成提高的速度，从而延缓了平均利润率下降的趋势。</a:t>
            </a:r>
            <a:endParaRPr lang="zh-CN" altLang="en-US"/>
          </a:p>
          <a:p>
            <a:r>
              <a:rPr lang="zh-CN" altLang="en-US"/>
              <a:t>第四，相对过剩人口的存在。相对过剩人口的大量存在，使资本家容易压低劳动者的工资，增加剩余价值量；同时，也使劳动力价格变得更便宜，导致一些生产部门和企业选择多使用劳动力而少使用机器。这些都会延缓资本有机构成的提高，从而阻碍</a:t>
            </a:r>
            <a:r>
              <a:rPr lang="zh-CN" altLang="en-US">
                <a:sym typeface="+mn-ea"/>
              </a:rPr>
              <a:t>平均利润率的下降。</a:t>
            </a:r>
            <a:endParaRPr lang="zh-CN" altLang="en-US">
              <a:sym typeface="+mn-ea"/>
            </a:endParaRPr>
          </a:p>
          <a:p>
            <a:r>
              <a:rPr lang="zh-CN" altLang="en-US"/>
              <a:t>第五，对外贸易的发展。资本主义国家通过对外贸易，可以在国际市场上买入廉价的生产资料，销售商品，获得巨额利润，阻碍了平均利润率的下降。</a:t>
            </a:r>
            <a:endParaRPr lang="zh-CN" altLang="en-US"/>
          </a:p>
        </p:txBody>
      </p:sp>
    </p:spTree>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7500" lnSpcReduction="10000"/>
          </a:bodyPr>
          <a:lstStyle/>
          <a:p>
            <a:r>
              <a:rPr lang="zh-CN" altLang="en-US" b="1"/>
              <a:t>（三）平均利润率下降规律内在矛盾的展开</a:t>
            </a:r>
            <a:endParaRPr lang="zh-CN" altLang="en-US" b="1"/>
          </a:p>
          <a:p>
            <a:pPr marL="0" indent="0">
              <a:buNone/>
            </a:pPr>
            <a:r>
              <a:rPr lang="en-US" altLang="zh-CN"/>
              <a:t>        </a:t>
            </a:r>
            <a:r>
              <a:rPr lang="zh-CN" altLang="en-US"/>
              <a:t>利润率下降和利润绝对量增加，成为平均利润率下降规律的一个内在矛盾。这个内在矛盾的展开，必然引起和加深资本主义的一系列矛盾。</a:t>
            </a:r>
            <a:endParaRPr lang="zh-CN" altLang="en-US"/>
          </a:p>
          <a:p>
            <a:r>
              <a:rPr lang="zh-CN" altLang="en-US"/>
              <a:t>第一，生产扩大和价值增值之间的矛盾。为了生产更多的剩余价值，资本家不断增加资本积累、扩大生产规模，结果却导致利润率下降。而为了阻止利润率下降，资本家又会改进生产技术，提高资本有机构成，结果又引起了</a:t>
            </a:r>
            <a:r>
              <a:rPr lang="zh-CN" altLang="en-US">
                <a:sym typeface="+mn-ea"/>
              </a:rPr>
              <a:t>利润率下降。</a:t>
            </a:r>
            <a:r>
              <a:rPr lang="zh-CN" altLang="en-US"/>
              <a:t>这就形成了资本主义生产扩大和价值增值之间的矛盾。</a:t>
            </a:r>
            <a:endParaRPr lang="zh-CN" altLang="en-US"/>
          </a:p>
        </p:txBody>
      </p:sp>
    </p:spTree>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en-US"/>
              <a:t>第二，相对人口过剩和资本过剩的矛盾。随着平均利润率的下降，单个资本家从事生产所需使用的资本最低限额增加了。如果利润率的下降不能由利润量的增加而得到补偿，就会造成资本过剩，资本过剩同相对人口过剩一样，都是由资本积累和资本有机构成的提高造成的。</a:t>
            </a:r>
            <a:endParaRPr lang="zh-CN" altLang="en-US"/>
          </a:p>
          <a:p>
            <a:r>
              <a:rPr lang="zh-CN" altLang="en-US"/>
              <a:t>第三，剩余价值生产和剩余价值实现之间的矛盾。资本家为了增加利润，增加利润量，阻碍利润率的下降，就会不断进行资本积累，改进技术，提高劳动生产率。但是随着社会生产的扩大，资本有机构成的提高，而可变资本会相对减少，这会导致劳动者有支付能力的消费呈现相对缩小的趋势，从而增加了剩余价值实现的难度。</a:t>
            </a:r>
            <a:endParaRPr lang="zh-CN" altLang="en-US"/>
          </a:p>
        </p:txBody>
      </p:sp>
    </p:spTree>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b="1" dirty="0"/>
            </a:br>
            <a:r>
              <a:rPr lang="zh-CN" altLang="zh-CN" b="1" dirty="0"/>
              <a:t>第二节</a:t>
            </a:r>
            <a:r>
              <a:rPr lang="en-US" altLang="zh-CN" b="1" dirty="0"/>
              <a:t> </a:t>
            </a:r>
            <a:r>
              <a:rPr lang="zh-CN" altLang="zh-CN" b="1" dirty="0"/>
              <a:t> 商业利润、利息和地租</a:t>
            </a:r>
            <a:br>
              <a:rPr lang="zh-CN" altLang="zh-CN" dirty="0"/>
            </a:br>
            <a:endParaRPr lang="zh-CN" altLang="en-US" dirty="0"/>
          </a:p>
        </p:txBody>
      </p:sp>
      <p:sp>
        <p:nvSpPr>
          <p:cNvPr id="3" name="内容占位符 2"/>
          <p:cNvSpPr>
            <a:spLocks noGrp="1"/>
          </p:cNvSpPr>
          <p:nvPr>
            <p:ph idx="1"/>
          </p:nvPr>
        </p:nvSpPr>
        <p:spPr/>
        <p:txBody>
          <a:bodyPr/>
          <a:lstStyle/>
          <a:p>
            <a:r>
              <a:rPr lang="zh-CN" altLang="zh-CN" b="1" dirty="0"/>
              <a:t>一、商业资本和商业利润</a:t>
            </a:r>
            <a:endParaRPr lang="zh-CN" altLang="zh-CN" dirty="0"/>
          </a:p>
          <a:p>
            <a:r>
              <a:rPr lang="en-US" altLang="zh-CN" b="1" dirty="0"/>
              <a:t>1.</a:t>
            </a:r>
            <a:r>
              <a:rPr lang="zh-CN" altLang="zh-CN" b="1" dirty="0"/>
              <a:t>商业资本的本质和作用</a:t>
            </a:r>
            <a:endParaRPr lang="zh-CN" altLang="zh-CN" dirty="0"/>
          </a:p>
          <a:p>
            <a:r>
              <a:rPr lang="zh-CN" altLang="zh-CN" dirty="0"/>
              <a:t>商业资本是从产业资本职能中分离出来的、独立地在流通领域中发生作用的资本。</a:t>
            </a:r>
            <a:endParaRPr lang="en-US" altLang="zh-CN" dirty="0"/>
          </a:p>
          <a:p>
            <a:r>
              <a:rPr lang="zh-CN" altLang="zh-CN" dirty="0"/>
              <a:t>商品资本的职能就逐渐从产业资本中分离出来</a:t>
            </a:r>
            <a:r>
              <a:rPr lang="en-US" altLang="zh-CN" dirty="0"/>
              <a:t>,</a:t>
            </a:r>
            <a:r>
              <a:rPr lang="zh-CN" altLang="zh-CN" dirty="0"/>
              <a:t>成为由商业资本专门执行的职能。商业资本执行着商品资本的职能</a:t>
            </a:r>
            <a:r>
              <a:rPr lang="en-US" altLang="zh-CN" dirty="0"/>
              <a:t>,</a:t>
            </a:r>
            <a:r>
              <a:rPr lang="zh-CN" altLang="zh-CN" dirty="0"/>
              <a:t>即销售商品</a:t>
            </a:r>
            <a:r>
              <a:rPr lang="en-US" altLang="zh-CN" dirty="0"/>
              <a:t>,</a:t>
            </a:r>
            <a:r>
              <a:rPr lang="zh-CN" altLang="zh-CN" dirty="0"/>
              <a:t>实现价值和剩余价值。</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3.</a:t>
            </a:r>
            <a:r>
              <a:rPr lang="zh-CN" altLang="zh-CN" dirty="0"/>
              <a:t>商品是使用价值和价值的统一</a:t>
            </a:r>
            <a:endParaRPr lang="zh-CN" altLang="zh-CN" dirty="0"/>
          </a:p>
          <a:p>
            <a:r>
              <a:rPr lang="zh-CN" altLang="zh-CN" dirty="0"/>
              <a:t>商品具有使用价值和价值这两个因素或二重属性，因而</a:t>
            </a:r>
            <a:r>
              <a:rPr lang="en-US" altLang="zh-CN" dirty="0"/>
              <a:t>,</a:t>
            </a:r>
            <a:r>
              <a:rPr lang="zh-CN" altLang="zh-CN" dirty="0"/>
              <a:t>商品总是使用价值与价值的统一。</a:t>
            </a:r>
            <a:endParaRPr lang="zh-CN" altLang="en-US" dirty="0"/>
          </a:p>
        </p:txBody>
      </p:sp>
    </p:spTree>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zh-CN" dirty="0"/>
              <a:t>商品资本的职能转化为商业资本的职能</a:t>
            </a:r>
            <a:r>
              <a:rPr lang="en-US" altLang="zh-CN" dirty="0"/>
              <a:t>,</a:t>
            </a:r>
            <a:r>
              <a:rPr lang="zh-CN" altLang="zh-CN" dirty="0"/>
              <a:t>需要具备两个基本条件</a:t>
            </a:r>
            <a:r>
              <a:rPr lang="en-US" altLang="zh-CN" dirty="0"/>
              <a:t>:</a:t>
            </a:r>
            <a:endParaRPr lang="en-US" altLang="zh-CN" dirty="0"/>
          </a:p>
          <a:p>
            <a:r>
              <a:rPr lang="zh-CN" altLang="zh-CN" dirty="0"/>
              <a:t>第一</a:t>
            </a:r>
            <a:r>
              <a:rPr lang="en-US" altLang="zh-CN" dirty="0"/>
              <a:t>,</a:t>
            </a:r>
            <a:r>
              <a:rPr lang="zh-CN" altLang="zh-CN" dirty="0"/>
              <a:t>在产业资本家和专门从事商品流通的商人之间形成特殊的分工</a:t>
            </a:r>
            <a:r>
              <a:rPr lang="en-US" altLang="zh-CN" dirty="0"/>
              <a:t>,</a:t>
            </a:r>
            <a:r>
              <a:rPr lang="zh-CN" altLang="zh-CN" dirty="0"/>
              <a:t>商品的销售成为专门从事商品买卖的商人的独立业务</a:t>
            </a:r>
            <a:r>
              <a:rPr lang="en-US" altLang="zh-CN" dirty="0"/>
              <a:t>,</a:t>
            </a:r>
            <a:r>
              <a:rPr lang="zh-CN" altLang="zh-CN" dirty="0"/>
              <a:t>它不再由产业资本家来兼任。</a:t>
            </a:r>
            <a:endParaRPr lang="en-US" altLang="zh-CN" dirty="0"/>
          </a:p>
          <a:p>
            <a:r>
              <a:rPr lang="zh-CN" altLang="zh-CN" dirty="0"/>
              <a:t>第二</a:t>
            </a:r>
            <a:r>
              <a:rPr lang="en-US" altLang="zh-CN" dirty="0"/>
              <a:t>,</a:t>
            </a:r>
            <a:r>
              <a:rPr lang="zh-CN" altLang="zh-CN" dirty="0"/>
              <a:t>专门从事商品买卖的商人</a:t>
            </a:r>
            <a:r>
              <a:rPr lang="en-US" altLang="zh-CN" dirty="0"/>
              <a:t>,</a:t>
            </a:r>
            <a:r>
              <a:rPr lang="zh-CN" altLang="zh-CN" dirty="0"/>
              <a:t>必须有自已独立的投资。商人必须预付一定数量的货币资本去购买产业资本家的商品</a:t>
            </a:r>
            <a:r>
              <a:rPr lang="en-US" altLang="zh-CN" dirty="0"/>
              <a:t>,</a:t>
            </a:r>
            <a:r>
              <a:rPr lang="zh-CN" altLang="zh-CN" dirty="0"/>
              <a:t>然后再通过商品的销售</a:t>
            </a:r>
            <a:r>
              <a:rPr lang="en-US" altLang="zh-CN" dirty="0"/>
              <a:t>,</a:t>
            </a:r>
            <a:r>
              <a:rPr lang="zh-CN" altLang="zh-CN" dirty="0"/>
              <a:t>取得更多的货币。</a:t>
            </a:r>
            <a:endParaRPr lang="zh-CN" altLang="en-US" dirty="0"/>
          </a:p>
        </p:txBody>
      </p:sp>
    </p:spTree>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dirty="0"/>
              <a:t>2.</a:t>
            </a:r>
            <a:r>
              <a:rPr lang="zh-CN" altLang="zh-CN" b="1" dirty="0"/>
              <a:t>商业利润</a:t>
            </a:r>
            <a:endParaRPr lang="zh-CN" altLang="zh-CN" dirty="0"/>
          </a:p>
          <a:p>
            <a:r>
              <a:rPr lang="zh-CN" altLang="zh-CN" dirty="0"/>
              <a:t>商业利润是商业资本家从事商业经营活动所获得的利润。商业资本家预付一定数量的货币资本从事商业活动</a:t>
            </a:r>
            <a:r>
              <a:rPr lang="en-US" altLang="zh-CN" dirty="0"/>
              <a:t>,</a:t>
            </a:r>
            <a:r>
              <a:rPr lang="zh-CN" altLang="zh-CN" dirty="0"/>
              <a:t>目的也是为了取得商业利润。</a:t>
            </a:r>
            <a:endParaRPr lang="en-US" altLang="zh-CN" dirty="0"/>
          </a:p>
          <a:p>
            <a:r>
              <a:rPr lang="zh-CN" altLang="zh-CN" dirty="0"/>
              <a:t>商业利润不能来源于纯粹的商品买卖。</a:t>
            </a:r>
            <a:endParaRPr lang="zh-CN" altLang="zh-CN" dirty="0"/>
          </a:p>
          <a:p>
            <a:endParaRPr lang="zh-CN" altLang="en-US" dirty="0"/>
          </a:p>
        </p:txBody>
      </p:sp>
    </p:spTree>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商业资本家获得的商业利润来自于商品销售价格和购买价格之间的差额</a:t>
            </a:r>
            <a:r>
              <a:rPr lang="en-US" altLang="zh-CN" dirty="0"/>
              <a:t>,</a:t>
            </a:r>
            <a:r>
              <a:rPr lang="zh-CN" altLang="zh-CN" dirty="0"/>
              <a:t>这样</a:t>
            </a:r>
            <a:r>
              <a:rPr lang="en-US" altLang="zh-CN" dirty="0"/>
              <a:t>,</a:t>
            </a:r>
            <a:r>
              <a:rPr lang="zh-CN" altLang="zh-CN" dirty="0"/>
              <a:t>就会造成一种假象</a:t>
            </a:r>
            <a:r>
              <a:rPr lang="en-US" altLang="zh-CN" dirty="0"/>
              <a:t>,</a:t>
            </a:r>
            <a:r>
              <a:rPr lang="zh-CN" altLang="zh-CN" dirty="0"/>
              <a:t>仿佛商业利润是从流通领域中产生的。但事实上</a:t>
            </a:r>
            <a:r>
              <a:rPr lang="en-US" altLang="zh-CN" dirty="0"/>
              <a:t>,</a:t>
            </a:r>
            <a:r>
              <a:rPr lang="zh-CN" altLang="zh-CN" dirty="0"/>
              <a:t>流通领域中的纯粹商品买卖活动根本不能产生商业利润</a:t>
            </a:r>
            <a:r>
              <a:rPr lang="en-US" altLang="zh-CN" dirty="0"/>
              <a:t>,</a:t>
            </a:r>
            <a:r>
              <a:rPr lang="zh-CN" altLang="zh-CN" dirty="0"/>
              <a:t>商业利润不过是产业资本家让渡给商业资本家的一部分剩余价值</a:t>
            </a:r>
            <a:r>
              <a:rPr lang="en-US" altLang="zh-CN" dirty="0"/>
              <a:t>,</a:t>
            </a:r>
            <a:r>
              <a:rPr lang="zh-CN" altLang="zh-CN" dirty="0"/>
              <a:t>商业利润的真正来源是产业部门的工人创造的剩余价值。</a:t>
            </a:r>
            <a:endParaRPr lang="zh-CN" altLang="en-US" dirty="0"/>
          </a:p>
        </p:txBody>
      </p:sp>
    </p:spTree>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那么</a:t>
            </a:r>
            <a:r>
              <a:rPr lang="en-US" altLang="zh-CN" dirty="0"/>
              <a:t>,</a:t>
            </a:r>
            <a:r>
              <a:rPr lang="zh-CN" altLang="zh-CN" dirty="0"/>
              <a:t>产业资本家究竟把多少剩余价值让渡给了商业资本家呢</a:t>
            </a:r>
            <a:r>
              <a:rPr lang="en-US" altLang="zh-CN" dirty="0"/>
              <a:t>?</a:t>
            </a:r>
            <a:endParaRPr lang="en-US" altLang="zh-CN" dirty="0"/>
          </a:p>
          <a:p>
            <a:r>
              <a:rPr lang="zh-CN" altLang="zh-CN" dirty="0"/>
              <a:t>既然商业资本是一种与产业资本并列的独立的资本形式</a:t>
            </a:r>
            <a:r>
              <a:rPr lang="en-US" altLang="zh-CN" dirty="0"/>
              <a:t>,</a:t>
            </a:r>
            <a:r>
              <a:rPr lang="zh-CN" altLang="zh-CN" dirty="0"/>
              <a:t>因而也要和产业资本一样获得平均利润。 商业利润的多少</a:t>
            </a:r>
            <a:r>
              <a:rPr lang="en-US" altLang="zh-CN" dirty="0"/>
              <a:t>,</a:t>
            </a:r>
            <a:r>
              <a:rPr lang="zh-CN" altLang="zh-CN" dirty="0"/>
              <a:t>同样受平均利润率规律的支配</a:t>
            </a:r>
            <a:r>
              <a:rPr lang="en-US" altLang="zh-CN" dirty="0"/>
              <a:t>,</a:t>
            </a:r>
            <a:r>
              <a:rPr lang="zh-CN" altLang="zh-CN" dirty="0"/>
              <a:t>取决于产业资本家和商业资本家之间的竞争</a:t>
            </a:r>
            <a:r>
              <a:rPr lang="en-US" altLang="zh-CN" dirty="0"/>
              <a:t>,</a:t>
            </a:r>
            <a:r>
              <a:rPr lang="zh-CN" altLang="zh-CN" dirty="0"/>
              <a:t>最终在商业资本家和产业资本家之间形成统一的平均利润率</a:t>
            </a:r>
            <a:r>
              <a:rPr lang="en-US" altLang="zh-CN" dirty="0"/>
              <a:t>,</a:t>
            </a:r>
            <a:r>
              <a:rPr lang="zh-CN" altLang="zh-CN" dirty="0"/>
              <a:t>商业资本家因而也获得平均利润。</a:t>
            </a:r>
            <a:endParaRPr lang="zh-CN" altLang="en-US" dirty="0"/>
          </a:p>
        </p:txBody>
      </p:sp>
    </p:spTree>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en-US" altLang="zh-CN" b="1" dirty="0"/>
              <a:t>3.</a:t>
            </a:r>
            <a:r>
              <a:rPr lang="zh-CN" altLang="zh-CN" b="1" dirty="0"/>
              <a:t>商业流通费用及其补偿</a:t>
            </a:r>
            <a:endParaRPr lang="zh-CN" altLang="zh-CN" dirty="0"/>
          </a:p>
          <a:p>
            <a:r>
              <a:rPr lang="zh-CN" altLang="zh-CN" dirty="0"/>
              <a:t>商业资本家在进行商业活动时</a:t>
            </a:r>
            <a:r>
              <a:rPr lang="en-US" altLang="zh-CN" dirty="0"/>
              <a:t>,</a:t>
            </a:r>
            <a:r>
              <a:rPr lang="zh-CN" altLang="zh-CN" dirty="0"/>
              <a:t>除了需要预付一定数量的资本用于购买商品外</a:t>
            </a:r>
            <a:r>
              <a:rPr lang="en-US" altLang="zh-CN" dirty="0"/>
              <a:t>,</a:t>
            </a:r>
            <a:r>
              <a:rPr lang="zh-CN" altLang="zh-CN" dirty="0"/>
              <a:t>还需要在商品流通过程中支付各种费用</a:t>
            </a:r>
            <a:r>
              <a:rPr lang="en-US" altLang="zh-CN" dirty="0"/>
              <a:t>,</a:t>
            </a:r>
            <a:r>
              <a:rPr lang="zh-CN" altLang="zh-CN" dirty="0"/>
              <a:t>即商业流通费用。</a:t>
            </a:r>
            <a:endParaRPr lang="en-US" altLang="zh-CN" dirty="0"/>
          </a:p>
          <a:p>
            <a:r>
              <a:rPr lang="zh-CN" altLang="zh-CN" dirty="0"/>
              <a:t>商业流通费用分为生产性流通费用和纯粹流通费用。生产性流通费用是由商品使用价值运动所引起的费用</a:t>
            </a:r>
            <a:r>
              <a:rPr lang="en-US" altLang="zh-CN" dirty="0"/>
              <a:t>,</a:t>
            </a:r>
            <a:r>
              <a:rPr lang="zh-CN" altLang="zh-CN" dirty="0"/>
              <a:t>如商品的保管费、运输费、包装费等</a:t>
            </a:r>
            <a:r>
              <a:rPr lang="en-US" altLang="zh-CN" dirty="0"/>
              <a:t>,</a:t>
            </a:r>
            <a:r>
              <a:rPr lang="zh-CN" altLang="zh-CN" dirty="0"/>
              <a:t>这些费用是生产过程在流通领域内的继续而产生的相关费用。纯粹流通费用是由商品的价值运动所引起的费用</a:t>
            </a:r>
            <a:r>
              <a:rPr lang="en-US" altLang="zh-CN" dirty="0"/>
              <a:t>,</a:t>
            </a:r>
            <a:r>
              <a:rPr lang="zh-CN" altLang="zh-CN" dirty="0"/>
              <a:t>即在商品变为货币、货币变为商品的单纯的商品买卖过程中所支出的费用</a:t>
            </a:r>
            <a:r>
              <a:rPr lang="en-US" altLang="zh-CN" dirty="0"/>
              <a:t>,</a:t>
            </a:r>
            <a:r>
              <a:rPr lang="zh-CN" altLang="zh-CN" dirty="0"/>
              <a:t>如商店的建筑费、设备费、簿记费</a:t>
            </a:r>
            <a:r>
              <a:rPr lang="en-US" altLang="zh-CN" dirty="0"/>
              <a:t>,</a:t>
            </a:r>
            <a:r>
              <a:rPr lang="zh-CN" altLang="zh-CN" dirty="0"/>
              <a:t>广告费</a:t>
            </a:r>
            <a:r>
              <a:rPr lang="en-US" altLang="zh-CN" dirty="0"/>
              <a:t>,</a:t>
            </a:r>
            <a:r>
              <a:rPr lang="zh-CN" altLang="zh-CN" dirty="0"/>
              <a:t>办公费</a:t>
            </a:r>
            <a:r>
              <a:rPr lang="en-US" altLang="zh-CN" dirty="0"/>
              <a:t>,</a:t>
            </a:r>
            <a:r>
              <a:rPr lang="zh-CN" altLang="zh-CN" dirty="0"/>
              <a:t>商业店员的工资等。</a:t>
            </a:r>
            <a:endParaRPr lang="zh-CN" altLang="en-US" dirty="0"/>
          </a:p>
        </p:txBody>
      </p:sp>
    </p:spTree>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商业资本家雇佣的商业店员所从事的商品买卖活动属于非生产性劳动</a:t>
            </a:r>
            <a:r>
              <a:rPr lang="en-US" altLang="zh-CN" dirty="0"/>
              <a:t>,</a:t>
            </a:r>
            <a:r>
              <a:rPr lang="zh-CN" altLang="zh-CN" dirty="0"/>
              <a:t>商业资本家所获得的商业利润是产业工人所创造的剩余价值的一部分</a:t>
            </a:r>
            <a:r>
              <a:rPr lang="en-US" altLang="zh-CN" dirty="0"/>
              <a:t>,</a:t>
            </a:r>
            <a:r>
              <a:rPr lang="zh-CN" altLang="zh-CN" dirty="0"/>
              <a:t>但这并不意味着商业店员就不受商业资本家的剥削。</a:t>
            </a:r>
            <a:endParaRPr lang="en-US" altLang="zh-CN" dirty="0"/>
          </a:p>
          <a:p>
            <a:r>
              <a:rPr lang="zh-CN" altLang="zh-CN" dirty="0"/>
              <a:t> 商业店员的工资属于纯粹流通费用</a:t>
            </a:r>
            <a:r>
              <a:rPr lang="en-US" altLang="zh-CN" dirty="0"/>
              <a:t>,</a:t>
            </a:r>
            <a:r>
              <a:rPr lang="zh-CN" altLang="zh-CN" dirty="0"/>
              <a:t>而纯粹流通费用又是由产业工人创造的剩余价值来补偿的</a:t>
            </a:r>
            <a:r>
              <a:rPr lang="en-US" altLang="zh-CN" dirty="0"/>
              <a:t>,</a:t>
            </a:r>
            <a:r>
              <a:rPr lang="zh-CN" altLang="zh-CN" dirty="0"/>
              <a:t>但这也并不意味着产业工人也受商业店员的剥削。</a:t>
            </a:r>
            <a:endParaRPr lang="zh-CN" altLang="en-US" dirty="0"/>
          </a:p>
        </p:txBody>
      </p:sp>
    </p:spTree>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zh-CN" b="1" dirty="0"/>
              <a:t>二、借贷资本和利息</a:t>
            </a:r>
            <a:endParaRPr lang="zh-CN" altLang="zh-CN" dirty="0"/>
          </a:p>
          <a:p>
            <a:r>
              <a:rPr lang="en-US" altLang="zh-CN" b="1" dirty="0"/>
              <a:t>1.</a:t>
            </a:r>
            <a:r>
              <a:rPr lang="zh-CN" altLang="zh-CN" b="1" dirty="0"/>
              <a:t>借贷资本</a:t>
            </a:r>
            <a:endParaRPr lang="zh-CN" altLang="zh-CN" dirty="0"/>
          </a:p>
          <a:p>
            <a:r>
              <a:rPr lang="zh-CN" altLang="zh-CN" dirty="0"/>
              <a:t>借贷资本也是从职能资本</a:t>
            </a:r>
            <a:r>
              <a:rPr lang="en-US" altLang="zh-CN" dirty="0"/>
              <a:t>(</a:t>
            </a:r>
            <a:r>
              <a:rPr lang="zh-CN" altLang="zh-CN" dirty="0"/>
              <a:t>包括产业资本和商业资本</a:t>
            </a:r>
            <a:r>
              <a:rPr lang="en-US" altLang="zh-CN" dirty="0"/>
              <a:t>)</a:t>
            </a:r>
            <a:r>
              <a:rPr lang="zh-CN" altLang="zh-CN" dirty="0"/>
              <a:t>运动中分离出来的独立的资本形式。 借贷资本的形成同资本主义再生产过程中的资本循环有密切的关系。 在资本主义再生产循环过程中</a:t>
            </a:r>
            <a:r>
              <a:rPr lang="en-US" altLang="zh-CN" dirty="0"/>
              <a:t>,</a:t>
            </a:r>
            <a:r>
              <a:rPr lang="zh-CN" altLang="zh-CN" dirty="0"/>
              <a:t>职能资本会有暂时闲置的货币资本</a:t>
            </a:r>
            <a:r>
              <a:rPr lang="en-US" altLang="zh-CN" dirty="0"/>
              <a:t>,</a:t>
            </a:r>
            <a:r>
              <a:rPr lang="zh-CN" altLang="zh-CN" dirty="0"/>
              <a:t>它成为借贷资本的主要来源。</a:t>
            </a:r>
            <a:endParaRPr lang="en-US" altLang="zh-CN" dirty="0"/>
          </a:p>
          <a:p>
            <a:r>
              <a:rPr lang="zh-CN" altLang="zh-CN" dirty="0"/>
              <a:t>从职能资本运动过程中暂时游离出来的货币资本</a:t>
            </a:r>
            <a:r>
              <a:rPr lang="en-US" altLang="zh-CN" dirty="0"/>
              <a:t>,</a:t>
            </a:r>
            <a:r>
              <a:rPr lang="zh-CN" altLang="zh-CN" dirty="0"/>
              <a:t>为获取利息而借贷出去时</a:t>
            </a:r>
            <a:r>
              <a:rPr lang="en-US" altLang="zh-CN" dirty="0"/>
              <a:t>,</a:t>
            </a:r>
            <a:r>
              <a:rPr lang="zh-CN" altLang="zh-CN" dirty="0"/>
              <a:t>就转化为借贷资本。 借贷资本就是借贷资本家为了取得利息而暂时贷给职能资本家的货币资本。</a:t>
            </a:r>
            <a:endParaRPr lang="zh-CN" altLang="zh-CN" dirty="0"/>
          </a:p>
          <a:p>
            <a:endParaRPr lang="zh-CN" altLang="en-US" dirty="0"/>
          </a:p>
        </p:txBody>
      </p:sp>
    </p:spTree>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b="1" dirty="0"/>
              <a:t>2.</a:t>
            </a:r>
            <a:r>
              <a:rPr lang="zh-CN" altLang="zh-CN" b="1" dirty="0"/>
              <a:t>利息和利息率</a:t>
            </a:r>
            <a:endParaRPr lang="zh-CN" altLang="zh-CN" dirty="0"/>
          </a:p>
          <a:p>
            <a:r>
              <a:rPr lang="zh-CN" altLang="zh-CN" dirty="0"/>
              <a:t>随着借贷资本的产生</a:t>
            </a:r>
            <a:r>
              <a:rPr lang="en-US" altLang="zh-CN" dirty="0"/>
              <a:t>,</a:t>
            </a:r>
            <a:r>
              <a:rPr lang="zh-CN" altLang="zh-CN" dirty="0"/>
              <a:t>货币资本的所有权和使用权发生分离。借贷资本家把自己所拥有的货币资本贷给职能资本家使用</a:t>
            </a:r>
            <a:r>
              <a:rPr lang="en-US" altLang="zh-CN" dirty="0"/>
              <a:t>,</a:t>
            </a:r>
            <a:r>
              <a:rPr lang="zh-CN" altLang="zh-CN" dirty="0"/>
              <a:t> 借贷资本家凭借对货币资本的所有权</a:t>
            </a:r>
            <a:r>
              <a:rPr lang="en-US" altLang="zh-CN" dirty="0"/>
              <a:t>,</a:t>
            </a:r>
            <a:r>
              <a:rPr lang="zh-CN" altLang="zh-CN" dirty="0"/>
              <a:t>在收回货币资本时必须取得利息收入。</a:t>
            </a:r>
            <a:endParaRPr lang="en-US" altLang="zh-CN" dirty="0"/>
          </a:p>
          <a:p>
            <a:r>
              <a:rPr lang="zh-CN" altLang="zh-CN" dirty="0"/>
              <a:t>利息就是职能资本家使用借贷资本而让渡给借贷资本家的一部分剩余价值。</a:t>
            </a:r>
            <a:endParaRPr lang="zh-CN" altLang="zh-CN" dirty="0"/>
          </a:p>
          <a:p>
            <a:endParaRPr lang="zh-CN" altLang="en-US" dirty="0"/>
          </a:p>
        </p:txBody>
      </p:sp>
    </p:spTree>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zh-CN" dirty="0"/>
              <a:t>利息率是一定时期内的利息量与借贷资本总额的比率</a:t>
            </a:r>
            <a:r>
              <a:rPr lang="en-US" altLang="zh-CN" dirty="0"/>
              <a:t>,</a:t>
            </a:r>
            <a:r>
              <a:rPr lang="zh-CN" altLang="zh-CN" dirty="0"/>
              <a:t>即</a:t>
            </a:r>
            <a:r>
              <a:rPr lang="en-US" altLang="zh-CN" dirty="0"/>
              <a:t>: </a:t>
            </a:r>
            <a:endParaRPr lang="en-US" altLang="zh-CN" dirty="0"/>
          </a:p>
          <a:p>
            <a:pPr marL="0" indent="0">
              <a:buNone/>
            </a:pPr>
            <a:r>
              <a:rPr lang="en-US" altLang="zh-CN" dirty="0"/>
              <a:t>    </a:t>
            </a:r>
            <a:r>
              <a:rPr lang="zh-CN" altLang="zh-CN" dirty="0"/>
              <a:t>利息率</a:t>
            </a:r>
            <a:r>
              <a:rPr lang="en-US" altLang="zh-CN" dirty="0"/>
              <a:t>=</a:t>
            </a:r>
            <a:r>
              <a:rPr lang="zh-CN" altLang="zh-CN" dirty="0"/>
              <a:t>一定时期的利息量</a:t>
            </a:r>
            <a:r>
              <a:rPr lang="en-US" altLang="zh-CN" dirty="0"/>
              <a:t>/</a:t>
            </a:r>
            <a:r>
              <a:rPr lang="zh-CN" altLang="zh-CN" dirty="0"/>
              <a:t>借贷资本总额。 </a:t>
            </a:r>
            <a:r>
              <a:rPr lang="en-US" altLang="zh-CN" dirty="0"/>
              <a:t>         </a:t>
            </a:r>
            <a:endParaRPr lang="en-US" altLang="zh-CN" dirty="0"/>
          </a:p>
          <a:p>
            <a:pPr marL="0" indent="0">
              <a:buNone/>
            </a:pPr>
            <a:r>
              <a:rPr lang="zh-CN" altLang="zh-CN" dirty="0"/>
              <a:t>利息的数量则由借贷资本总额和利息率两个因素所决定</a:t>
            </a:r>
            <a:r>
              <a:rPr lang="en-US" altLang="zh-CN" dirty="0"/>
              <a:t>,</a:t>
            </a:r>
            <a:r>
              <a:rPr lang="zh-CN" altLang="zh-CN" dirty="0"/>
              <a:t>即</a:t>
            </a:r>
            <a:r>
              <a:rPr lang="en-US" altLang="zh-CN" dirty="0"/>
              <a:t>:</a:t>
            </a:r>
            <a:endParaRPr lang="en-US" altLang="zh-CN" dirty="0"/>
          </a:p>
          <a:p>
            <a:pPr marL="0" indent="0">
              <a:buNone/>
            </a:pPr>
            <a:r>
              <a:rPr lang="en-US" altLang="zh-CN" dirty="0"/>
              <a:t>    </a:t>
            </a:r>
            <a:r>
              <a:rPr lang="zh-CN" altLang="zh-CN" dirty="0"/>
              <a:t>利息量</a:t>
            </a:r>
            <a:r>
              <a:rPr lang="en-US" altLang="zh-CN" dirty="0"/>
              <a:t>=</a:t>
            </a:r>
            <a:r>
              <a:rPr lang="zh-CN" altLang="zh-CN" dirty="0"/>
              <a:t>借贷资本总额</a:t>
            </a:r>
            <a:r>
              <a:rPr lang="en-US" altLang="zh-CN" dirty="0"/>
              <a:t>x</a:t>
            </a:r>
            <a:r>
              <a:rPr lang="zh-CN" altLang="zh-CN" dirty="0"/>
              <a:t>利息率。</a:t>
            </a:r>
            <a:endParaRPr lang="zh-CN" altLang="zh-CN" dirty="0"/>
          </a:p>
          <a:p>
            <a:r>
              <a:rPr lang="zh-CN" altLang="zh-CN" dirty="0"/>
              <a:t>利息率可以在一定范围内变动。 在通常情况下</a:t>
            </a:r>
            <a:r>
              <a:rPr lang="en-US" altLang="zh-CN" dirty="0"/>
              <a:t>,</a:t>
            </a:r>
            <a:r>
              <a:rPr lang="zh-CN" altLang="zh-CN" dirty="0"/>
              <a:t>利息率的最高界限不能等于平均利润率</a:t>
            </a:r>
            <a:r>
              <a:rPr lang="en-US" altLang="zh-CN" dirty="0"/>
              <a:t>,</a:t>
            </a:r>
            <a:r>
              <a:rPr lang="zh-CN" altLang="zh-CN" dirty="0"/>
              <a:t>更不能高于平均利润率</a:t>
            </a:r>
            <a:r>
              <a:rPr lang="zh-CN" altLang="en-US" dirty="0"/>
              <a:t>。</a:t>
            </a:r>
            <a:endParaRPr lang="zh-CN" altLang="en-US" dirty="0"/>
          </a:p>
        </p:txBody>
      </p:sp>
    </p:spTree>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一定时期利息率的高低</a:t>
            </a:r>
            <a:r>
              <a:rPr lang="en-US" altLang="zh-CN" dirty="0"/>
              <a:t>,</a:t>
            </a:r>
            <a:r>
              <a:rPr lang="zh-CN" altLang="zh-CN" dirty="0"/>
              <a:t>主要受二个因素的影响</a:t>
            </a:r>
            <a:r>
              <a:rPr lang="en-US" altLang="zh-CN" dirty="0"/>
              <a:t>,</a:t>
            </a:r>
            <a:r>
              <a:rPr lang="zh-CN" altLang="zh-CN" dirty="0"/>
              <a:t>平均利润率的高低和借贷资本的供求状況。 借贷资本供不应求</a:t>
            </a:r>
            <a:r>
              <a:rPr lang="en-US" altLang="zh-CN" dirty="0"/>
              <a:t>,</a:t>
            </a:r>
            <a:r>
              <a:rPr lang="zh-CN" altLang="zh-CN" dirty="0"/>
              <a:t>利息率就上升</a:t>
            </a:r>
            <a:r>
              <a:rPr lang="en-US" altLang="zh-CN" dirty="0"/>
              <a:t>;</a:t>
            </a:r>
            <a:r>
              <a:rPr lang="zh-CN" altLang="zh-CN" dirty="0"/>
              <a:t>反之</a:t>
            </a:r>
            <a:r>
              <a:rPr lang="en-US" altLang="zh-CN" dirty="0"/>
              <a:t>,</a:t>
            </a:r>
            <a:r>
              <a:rPr lang="zh-CN" altLang="zh-CN" dirty="0"/>
              <a:t>借贷资本供过于求</a:t>
            </a:r>
            <a:r>
              <a:rPr lang="en-US" altLang="zh-CN" dirty="0"/>
              <a:t>,</a:t>
            </a:r>
            <a:r>
              <a:rPr lang="zh-CN" altLang="zh-CN" dirty="0"/>
              <a:t>利息率就下降。</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二、生产商品的劳动二重性</a:t>
            </a:r>
            <a:r>
              <a:rPr lang="en-US" altLang="zh-CN" dirty="0"/>
              <a:t> </a:t>
            </a:r>
            <a:endParaRPr lang="zh-CN" altLang="zh-CN" dirty="0"/>
          </a:p>
          <a:p>
            <a:r>
              <a:rPr lang="zh-CN" altLang="zh-CN" dirty="0"/>
              <a:t>商品作为使用价值和价值的统一体</a:t>
            </a:r>
            <a:r>
              <a:rPr lang="en-US" altLang="zh-CN" dirty="0"/>
              <a:t>,</a:t>
            </a:r>
            <a:r>
              <a:rPr lang="zh-CN" altLang="zh-CN" dirty="0"/>
              <a:t>可以由生产商品的劳动二重性来说明。生产商品的同一劳动可以从具体形态和抽象形态两个方面进行考察</a:t>
            </a:r>
            <a:r>
              <a:rPr lang="en-US" altLang="zh-CN" dirty="0"/>
              <a:t>,</a:t>
            </a:r>
            <a:r>
              <a:rPr lang="zh-CN" altLang="zh-CN" dirty="0"/>
              <a:t>区分为具体劳动和抽象劳动。 </a:t>
            </a:r>
            <a:endParaRPr lang="zh-CN" altLang="en-US" dirty="0"/>
          </a:p>
        </p:txBody>
      </p:sp>
    </p:spTree>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en-US" altLang="zh-CN" b="1" dirty="0"/>
              <a:t>3.</a:t>
            </a:r>
            <a:r>
              <a:rPr lang="zh-CN" altLang="zh-CN" b="1" dirty="0"/>
              <a:t>银行和银行利润</a:t>
            </a:r>
            <a:endParaRPr lang="zh-CN" altLang="zh-CN" dirty="0"/>
          </a:p>
          <a:p>
            <a:r>
              <a:rPr lang="zh-CN" altLang="zh-CN" dirty="0"/>
              <a:t>货币资本的借贷主要是通过银行来进行的。银行是专门经营货币资本的企业。 银行的主要职能有两个</a:t>
            </a:r>
            <a:r>
              <a:rPr lang="en-US" altLang="zh-CN" dirty="0"/>
              <a:t>:</a:t>
            </a:r>
            <a:r>
              <a:rPr lang="zh-CN" altLang="zh-CN" dirty="0"/>
              <a:t>吸收存款和发放贷款。</a:t>
            </a:r>
            <a:endParaRPr lang="en-US" altLang="zh-CN" dirty="0"/>
          </a:p>
          <a:p>
            <a:r>
              <a:rPr lang="zh-CN" altLang="zh-CN" dirty="0"/>
              <a:t>银行利润是由存款利息和贷款利息的差额所构成的。</a:t>
            </a:r>
            <a:endParaRPr lang="en-US" altLang="zh-CN" dirty="0"/>
          </a:p>
          <a:p>
            <a:r>
              <a:rPr lang="zh-CN" altLang="zh-CN" dirty="0"/>
              <a:t>银行利润的来源是生产部门的雇佣工人所创造的剩余价值</a:t>
            </a:r>
            <a:r>
              <a:rPr lang="en-US" altLang="zh-CN" dirty="0"/>
              <a:t>,</a:t>
            </a:r>
            <a:r>
              <a:rPr lang="zh-CN" altLang="zh-CN" dirty="0"/>
              <a:t>它是由向银行借款的职能资本家将其剥削雇佣工人所获得的剩余价值的一部分作为利息付给银行而形成的</a:t>
            </a:r>
            <a:r>
              <a:rPr lang="en-US" altLang="zh-CN" dirty="0"/>
              <a:t>,</a:t>
            </a:r>
            <a:r>
              <a:rPr lang="zh-CN" altLang="zh-CN" dirty="0"/>
              <a:t>所以</a:t>
            </a:r>
            <a:r>
              <a:rPr lang="en-US" altLang="zh-CN" dirty="0"/>
              <a:t>,</a:t>
            </a:r>
            <a:r>
              <a:rPr lang="zh-CN" altLang="zh-CN" dirty="0"/>
              <a:t>银行资本家也参与了剩余价值的瓜分。</a:t>
            </a:r>
            <a:endParaRPr lang="zh-CN" altLang="en-US" dirty="0"/>
          </a:p>
        </p:txBody>
      </p:sp>
    </p:spTree>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dirty="0"/>
              <a:t>4.</a:t>
            </a:r>
            <a:r>
              <a:rPr lang="zh-CN" altLang="zh-CN" b="1" dirty="0"/>
              <a:t>股份公司</a:t>
            </a:r>
            <a:endParaRPr lang="zh-CN" altLang="zh-CN" dirty="0"/>
          </a:p>
          <a:p>
            <a:r>
              <a:rPr lang="zh-CN" altLang="zh-CN" dirty="0"/>
              <a:t>股份公司是一种通过发行股票的方式把分散独立的单个私人资本组织起来统一经营的企业组织形式。</a:t>
            </a:r>
            <a:endParaRPr lang="zh-CN" altLang="en-US" dirty="0"/>
          </a:p>
        </p:txBody>
      </p:sp>
    </p:spTree>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dirty="0"/>
              <a:t>5.</a:t>
            </a:r>
            <a:r>
              <a:rPr lang="zh-CN" altLang="zh-CN" b="1" dirty="0"/>
              <a:t>虚拟资本</a:t>
            </a:r>
            <a:endParaRPr lang="zh-CN" altLang="zh-CN" dirty="0"/>
          </a:p>
          <a:p>
            <a:r>
              <a:rPr lang="zh-CN" altLang="zh-CN" dirty="0"/>
              <a:t>虚拟资本是以股票、公债券、企业债券、银行券、不动产抵押单、金融衍生品等形式独立于实际资产之外的资本存在形式。 由于这种类型的资产往往与一定的预期收益相对应</a:t>
            </a:r>
            <a:r>
              <a:rPr lang="en-US" altLang="zh-CN" dirty="0"/>
              <a:t>,</a:t>
            </a:r>
            <a:r>
              <a:rPr lang="zh-CN" altLang="zh-CN" dirty="0"/>
              <a:t>而且还可以通过交易得到相应的收益</a:t>
            </a:r>
            <a:r>
              <a:rPr lang="en-US" altLang="zh-CN" dirty="0"/>
              <a:t>,</a:t>
            </a:r>
            <a:r>
              <a:rPr lang="zh-CN" altLang="zh-CN" dirty="0"/>
              <a:t>从这个意义上可以被视做资本。</a:t>
            </a:r>
            <a:endParaRPr lang="en-US" altLang="zh-CN" dirty="0"/>
          </a:p>
          <a:p>
            <a:r>
              <a:rPr lang="zh-CN" altLang="zh-CN" dirty="0"/>
              <a:t>虚拟资本的价格</a:t>
            </a:r>
            <a:r>
              <a:rPr lang="en-US" altLang="zh-CN" dirty="0"/>
              <a:t>=</a:t>
            </a:r>
            <a:r>
              <a:rPr lang="zh-CN" altLang="zh-CN" dirty="0"/>
              <a:t>预期收益</a:t>
            </a:r>
            <a:r>
              <a:rPr lang="en-US" altLang="zh-CN" dirty="0"/>
              <a:t>/</a:t>
            </a:r>
            <a:r>
              <a:rPr lang="zh-CN" altLang="zh-CN" dirty="0"/>
              <a:t>平均利息率。</a:t>
            </a:r>
            <a:endParaRPr lang="zh-CN" altLang="en-US" dirty="0"/>
          </a:p>
        </p:txBody>
      </p:sp>
    </p:spTree>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三、资本主义地租</a:t>
            </a:r>
            <a:endParaRPr lang="zh-CN" altLang="zh-CN" dirty="0"/>
          </a:p>
          <a:p>
            <a:r>
              <a:rPr lang="en-US" altLang="zh-CN" b="1" dirty="0"/>
              <a:t>1.</a:t>
            </a:r>
            <a:r>
              <a:rPr lang="zh-CN" altLang="zh-CN" b="1" dirty="0"/>
              <a:t>资本主义土地私有制和资本主义地租的本质</a:t>
            </a:r>
            <a:endParaRPr lang="zh-CN" altLang="zh-CN" dirty="0"/>
          </a:p>
          <a:p>
            <a:r>
              <a:rPr lang="zh-CN" altLang="zh-CN" dirty="0"/>
              <a:t>资本主义土地私有制反映着土地所有者、农业资本家和农业工人三个阶级之间的关系。</a:t>
            </a:r>
            <a:endParaRPr lang="zh-CN" altLang="en-US" dirty="0"/>
          </a:p>
        </p:txBody>
      </p:sp>
    </p:spTree>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en-US" altLang="zh-CN" b="1" dirty="0"/>
              <a:t>2.</a:t>
            </a:r>
            <a:r>
              <a:rPr lang="zh-CN" altLang="zh-CN" b="1" dirty="0"/>
              <a:t>级差地租</a:t>
            </a:r>
            <a:endParaRPr lang="zh-CN" altLang="zh-CN" dirty="0"/>
          </a:p>
          <a:p>
            <a:r>
              <a:rPr lang="zh-CN" altLang="zh-CN" dirty="0"/>
              <a:t>资本主义农业中的基本生产资料是土地</a:t>
            </a:r>
            <a:r>
              <a:rPr lang="en-US" altLang="zh-CN" dirty="0"/>
              <a:t>,</a:t>
            </a:r>
            <a:r>
              <a:rPr lang="zh-CN" altLang="zh-CN" dirty="0"/>
              <a:t>不同地块的土地在肥沃程度和地理位置等方面有差别</a:t>
            </a:r>
            <a:r>
              <a:rPr lang="en-US" altLang="zh-CN" dirty="0"/>
              <a:t>,</a:t>
            </a:r>
            <a:r>
              <a:rPr lang="zh-CN" altLang="zh-CN" dirty="0"/>
              <a:t>形成了不同等级的土地。 它们所提供的单位面体农产品数量是不相等的。农业资本家租种等级不同的相同面积的土地</a:t>
            </a:r>
            <a:r>
              <a:rPr lang="en-US" altLang="zh-CN" dirty="0"/>
              <a:t>,</a:t>
            </a:r>
            <a:r>
              <a:rPr lang="zh-CN" altLang="zh-CN" dirty="0"/>
              <a:t>所缴纳的地租数量便有等级差别。因此</a:t>
            </a:r>
            <a:r>
              <a:rPr lang="en-US" altLang="zh-CN" dirty="0"/>
              <a:t>,</a:t>
            </a:r>
            <a:r>
              <a:rPr lang="zh-CN" altLang="zh-CN" dirty="0"/>
              <a:t>与土地的不同等级相联系</a:t>
            </a:r>
            <a:r>
              <a:rPr lang="en-US" altLang="zh-CN" dirty="0"/>
              <a:t>,</a:t>
            </a:r>
            <a:r>
              <a:rPr lang="zh-CN" altLang="zh-CN" dirty="0"/>
              <a:t>形成了地租的级差性。 资本主义级差地租就是与土地的不同等级相联系的地租</a:t>
            </a:r>
            <a:r>
              <a:rPr lang="en-US" altLang="zh-CN" dirty="0"/>
              <a:t>,</a:t>
            </a:r>
            <a:r>
              <a:rPr lang="zh-CN" altLang="zh-CN" dirty="0"/>
              <a:t>它是由农产品的个别生产价格低于社会生产价格的超额利润所构成的。</a:t>
            </a:r>
            <a:endParaRPr lang="zh-CN" altLang="zh-CN" dirty="0"/>
          </a:p>
          <a:p>
            <a:endParaRPr lang="zh-CN" altLang="en-US" dirty="0"/>
          </a:p>
        </p:txBody>
      </p:sp>
    </p:spTree>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关于级差地租形成的条件。</a:t>
            </a:r>
            <a:endParaRPr lang="en-US" altLang="zh-CN" dirty="0"/>
          </a:p>
          <a:p>
            <a:r>
              <a:rPr lang="zh-CN" altLang="zh-CN" dirty="0"/>
              <a:t>关于级差地租形成的原因。</a:t>
            </a:r>
            <a:endParaRPr lang="en-US" altLang="zh-CN" dirty="0"/>
          </a:p>
          <a:p>
            <a:r>
              <a:rPr lang="zh-CN" altLang="zh-CN" dirty="0"/>
              <a:t>首先</a:t>
            </a:r>
            <a:r>
              <a:rPr lang="en-US" altLang="zh-CN" dirty="0"/>
              <a:t>,</a:t>
            </a:r>
            <a:r>
              <a:rPr lang="zh-CN" altLang="zh-CN" dirty="0"/>
              <a:t>土地的资本主义经营垄断</a:t>
            </a:r>
            <a:r>
              <a:rPr lang="en-US" altLang="zh-CN" dirty="0"/>
              <a:t>,</a:t>
            </a:r>
            <a:r>
              <a:rPr lang="zh-CN" altLang="zh-CN" dirty="0"/>
              <a:t>使得经营优等地和中等地的农业资本家都能获得超额利润</a:t>
            </a:r>
            <a:r>
              <a:rPr lang="en-US" altLang="zh-CN" dirty="0"/>
              <a:t>,</a:t>
            </a:r>
            <a:r>
              <a:rPr lang="zh-CN" altLang="zh-CN" dirty="0"/>
              <a:t>形成级差地租。其次</a:t>
            </a:r>
            <a:r>
              <a:rPr lang="en-US" altLang="zh-CN" dirty="0"/>
              <a:t>,</a:t>
            </a:r>
            <a:r>
              <a:rPr lang="zh-CN" altLang="zh-CN" dirty="0"/>
              <a:t>土地的资本主义经营垄断</a:t>
            </a:r>
            <a:r>
              <a:rPr lang="en-US" altLang="zh-CN" dirty="0"/>
              <a:t>,</a:t>
            </a:r>
            <a:r>
              <a:rPr lang="zh-CN" altLang="zh-CN" dirty="0"/>
              <a:t>使农业可以长期稳定地获得表现为级差地租的超额利润。</a:t>
            </a:r>
            <a:endParaRPr lang="en-US" altLang="zh-CN" dirty="0"/>
          </a:p>
          <a:p>
            <a:r>
              <a:rPr lang="zh-CN" altLang="zh-CN" dirty="0"/>
              <a:t>关于级差地租的源泉。</a:t>
            </a:r>
            <a:endParaRPr lang="zh-CN" altLang="en-US" dirty="0"/>
          </a:p>
        </p:txBody>
      </p:sp>
    </p:spTree>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关于级差地租的形态。级差地租由于形成的具体条件不同而有两种形态</a:t>
            </a:r>
            <a:r>
              <a:rPr lang="en-US" altLang="zh-CN" dirty="0"/>
              <a:t>,</a:t>
            </a:r>
            <a:r>
              <a:rPr lang="zh-CN" altLang="zh-CN" dirty="0"/>
              <a:t>即级差地租第一形态</a:t>
            </a:r>
            <a:r>
              <a:rPr lang="en-US" altLang="zh-CN" dirty="0"/>
              <a:t>(</a:t>
            </a:r>
            <a:r>
              <a:rPr lang="zh-CN" altLang="zh-CN" dirty="0"/>
              <a:t>级差地租</a:t>
            </a:r>
            <a:r>
              <a:rPr lang="en-US" altLang="zh-CN" dirty="0"/>
              <a:t>1)</a:t>
            </a:r>
            <a:r>
              <a:rPr lang="zh-CN" altLang="zh-CN" dirty="0"/>
              <a:t>和级差地租第二形态</a:t>
            </a:r>
            <a:r>
              <a:rPr lang="en-US" altLang="zh-CN" dirty="0"/>
              <a:t>(</a:t>
            </a:r>
            <a:r>
              <a:rPr lang="zh-CN" altLang="zh-CN" dirty="0"/>
              <a:t>级差地租</a:t>
            </a:r>
            <a:r>
              <a:rPr lang="en-US" altLang="zh-CN" dirty="0"/>
              <a:t>2)</a:t>
            </a:r>
            <a:r>
              <a:rPr lang="zh-CN" altLang="zh-CN" dirty="0"/>
              <a:t>。</a:t>
            </a:r>
            <a:endParaRPr lang="zh-CN" altLang="zh-CN" dirty="0"/>
          </a:p>
          <a:p>
            <a:r>
              <a:rPr lang="zh-CN" altLang="zh-CN" dirty="0"/>
              <a:t>形成级差地租</a:t>
            </a:r>
            <a:r>
              <a:rPr lang="en-US" altLang="zh-CN" dirty="0"/>
              <a:t>1</a:t>
            </a:r>
            <a:r>
              <a:rPr lang="zh-CN" altLang="zh-CN" dirty="0"/>
              <a:t>的条件有两个</a:t>
            </a:r>
            <a:r>
              <a:rPr lang="en-US" altLang="zh-CN" dirty="0"/>
              <a:t>:</a:t>
            </a:r>
            <a:endParaRPr lang="en-US" altLang="zh-CN" dirty="0"/>
          </a:p>
          <a:p>
            <a:r>
              <a:rPr lang="zh-CN" altLang="zh-CN" dirty="0"/>
              <a:t>一是由于土地肥沃程度的差别</a:t>
            </a:r>
            <a:r>
              <a:rPr lang="en-US" altLang="zh-CN" dirty="0"/>
              <a:t>;</a:t>
            </a:r>
            <a:endParaRPr lang="en-US" altLang="zh-CN" dirty="0"/>
          </a:p>
          <a:p>
            <a:r>
              <a:rPr lang="zh-CN" altLang="zh-CN" dirty="0"/>
              <a:t>二是由于不同地块地理位置的差别。</a:t>
            </a:r>
            <a:endParaRPr lang="zh-CN" altLang="en-US" dirty="0"/>
          </a:p>
        </p:txBody>
      </p:sp>
    </p:spTree>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dirty="0"/>
              <a:t>3.</a:t>
            </a:r>
            <a:r>
              <a:rPr lang="zh-CN" altLang="zh-CN" b="1" dirty="0"/>
              <a:t>绝对地租</a:t>
            </a:r>
            <a:endParaRPr lang="zh-CN" altLang="zh-CN" dirty="0"/>
          </a:p>
          <a:p>
            <a:r>
              <a:rPr lang="zh-CN" altLang="zh-CN" dirty="0"/>
              <a:t>由于土地私有权的存在</a:t>
            </a:r>
            <a:r>
              <a:rPr lang="en-US" altLang="zh-CN" dirty="0"/>
              <a:t>,</a:t>
            </a:r>
            <a:r>
              <a:rPr lang="zh-CN" altLang="zh-CN" dirty="0"/>
              <a:t>租种任何土地包括租种劣等地都必须缴纳的地租</a:t>
            </a:r>
            <a:r>
              <a:rPr lang="en-US" altLang="zh-CN" dirty="0"/>
              <a:t>,</a:t>
            </a:r>
            <a:r>
              <a:rPr lang="zh-CN" altLang="zh-CN" dirty="0"/>
              <a:t>就叫做绝对地租。 概括地说</a:t>
            </a:r>
            <a:r>
              <a:rPr lang="en-US" altLang="zh-CN" dirty="0"/>
              <a:t>,</a:t>
            </a:r>
            <a:r>
              <a:rPr lang="zh-CN" altLang="zh-CN" dirty="0"/>
              <a:t>资本主义绝对地租就是土地所有者凭借土地私有权垄断所获取的地租。</a:t>
            </a:r>
            <a:endParaRPr lang="zh-CN" altLang="zh-CN" dirty="0"/>
          </a:p>
          <a:p>
            <a:endParaRPr lang="zh-CN" altLang="en-US" dirty="0"/>
          </a:p>
        </p:txBody>
      </p:sp>
    </p:spTree>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关于绝对地租形成的条件。</a:t>
            </a:r>
            <a:endParaRPr lang="en-US" altLang="zh-CN" dirty="0"/>
          </a:p>
          <a:p>
            <a:r>
              <a:rPr lang="zh-CN" altLang="zh-CN" dirty="0"/>
              <a:t>关于绝对地租形成的原因。</a:t>
            </a:r>
            <a:endParaRPr lang="en-US" altLang="zh-CN" dirty="0"/>
          </a:p>
          <a:p>
            <a:r>
              <a:rPr lang="zh-CN" altLang="zh-CN" dirty="0"/>
              <a:t>关于土地价格。</a:t>
            </a:r>
            <a:endParaRPr lang="zh-CN" altLang="en-US" dirty="0"/>
          </a:p>
        </p:txBody>
      </p:sp>
    </p:spTree>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b="1" dirty="0"/>
              <a:t>第三节  资本主义分配关系的</a:t>
            </a:r>
            <a:br>
              <a:rPr lang="en-US" altLang="zh-CN" b="1" dirty="0"/>
            </a:br>
            <a:r>
              <a:rPr lang="zh-CN" altLang="zh-CN" b="1" dirty="0"/>
              <a:t>新变化</a:t>
            </a:r>
            <a:endParaRPr lang="zh-CN" altLang="en-US" dirty="0"/>
          </a:p>
        </p:txBody>
      </p:sp>
      <p:sp>
        <p:nvSpPr>
          <p:cNvPr id="3" name="内容占位符 2"/>
          <p:cNvSpPr>
            <a:spLocks noGrp="1"/>
          </p:cNvSpPr>
          <p:nvPr>
            <p:ph idx="1"/>
          </p:nvPr>
        </p:nvSpPr>
        <p:spPr/>
        <p:txBody>
          <a:bodyPr/>
          <a:lstStyle/>
          <a:p>
            <a:r>
              <a:rPr lang="zh-CN" altLang="zh-CN" b="1" dirty="0"/>
              <a:t>一、国民收入分配关系的变化</a:t>
            </a:r>
            <a:endParaRPr lang="zh-CN" altLang="zh-CN" dirty="0"/>
          </a:p>
          <a:p>
            <a:r>
              <a:rPr lang="zh-CN" altLang="zh-CN" dirty="0"/>
              <a:t>随着生产力和生产关系的发展</a:t>
            </a:r>
            <a:r>
              <a:rPr lang="en-US" altLang="zh-CN" dirty="0"/>
              <a:t>,</a:t>
            </a:r>
            <a:r>
              <a:rPr lang="zh-CN" altLang="zh-CN" dirty="0"/>
              <a:t>以及它们之间矛盾运动的变化</a:t>
            </a:r>
            <a:r>
              <a:rPr lang="en-US" altLang="zh-CN" dirty="0"/>
              <a:t>,</a:t>
            </a:r>
            <a:r>
              <a:rPr lang="zh-CN" altLang="zh-CN" dirty="0"/>
              <a:t>资本主义的分配关系也出现了一些新变化。</a:t>
            </a:r>
            <a:endParaRPr lang="zh-CN" altLang="zh-CN" dirty="0"/>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t>第一节</a:t>
            </a:r>
            <a:r>
              <a:rPr lang="en-US" altLang="zh-CN" sz="4000"/>
              <a:t>   </a:t>
            </a:r>
            <a:r>
              <a:rPr lang="zh-CN" altLang="en-US" sz="4000"/>
              <a:t>政治经济学的由来和演变</a:t>
            </a:r>
            <a:endParaRPr lang="zh-CN" altLang="en-US" sz="4000"/>
          </a:p>
        </p:txBody>
      </p:sp>
      <p:sp>
        <p:nvSpPr>
          <p:cNvPr id="3" name="内容占位符 2"/>
          <p:cNvSpPr>
            <a:spLocks noGrp="1"/>
          </p:cNvSpPr>
          <p:nvPr>
            <p:ph idx="1"/>
          </p:nvPr>
        </p:nvSpPr>
        <p:spPr/>
        <p:txBody>
          <a:bodyPr>
            <a:normAutofit fontScale="70000"/>
          </a:bodyPr>
          <a:p>
            <a:r>
              <a:rPr lang="zh-CN" altLang="en-US" sz="3430" b="1"/>
              <a:t>一、政治经济学概念的由来</a:t>
            </a:r>
            <a:endParaRPr lang="zh-CN" altLang="en-US"/>
          </a:p>
          <a:p>
            <a:r>
              <a:rPr lang="zh-CN" altLang="en-US"/>
              <a:t>在古希腊时期，思想家色诺芬在《经济论》一书中，已将奴隶主组织和经营的生产活动概括为经济。该书的目的是告诉奴隶主如何管理好自己的财产。15世纪末到17世纪下半叶，资产阶级最初的经济学说重商主义产生了。</a:t>
            </a:r>
            <a:endParaRPr lang="zh-CN" altLang="en-US"/>
          </a:p>
          <a:p>
            <a:r>
              <a:rPr lang="zh-CN" altLang="en-US"/>
              <a:t>政治经济学一词。是法国早期重商主义蒙克莱田，在1615年出版的《献给国王王太后的政治经济学》一书中首先使用的。之所以命名为政治经济学就是说明论述的经济问题已经超出了自然经济的范畴，不再是家庭经济的管理问题，而是国家或社会的经济问题。由此政治经济学逐渐流传。</a:t>
            </a:r>
            <a:endParaRPr lang="zh-CN" altLang="en-US"/>
          </a:p>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具体劳动创造商品的使用价值。不同商品之所以具有不同的使用价值</a:t>
            </a:r>
            <a:r>
              <a:rPr lang="en-US" altLang="zh-CN" dirty="0"/>
              <a:t>,</a:t>
            </a:r>
            <a:r>
              <a:rPr lang="zh-CN" altLang="zh-CN" dirty="0"/>
              <a:t>除了其构成的物质要素各有其特殊的自然属性外</a:t>
            </a:r>
            <a:r>
              <a:rPr lang="en-US" altLang="zh-CN" dirty="0"/>
              <a:t>,</a:t>
            </a:r>
            <a:r>
              <a:rPr lang="zh-CN" altLang="zh-CN" dirty="0"/>
              <a:t>还因为生产它们的劳动各有其特殊的具体形式。</a:t>
            </a:r>
            <a:endParaRPr lang="en-US" altLang="zh-CN" dirty="0"/>
          </a:p>
          <a:p>
            <a:r>
              <a:rPr lang="zh-CN" altLang="zh-CN" dirty="0"/>
              <a:t> 抽象劳动是同质的、无差别的劳动</a:t>
            </a:r>
            <a:r>
              <a:rPr lang="en-US" altLang="zh-CN" dirty="0"/>
              <a:t>,</a:t>
            </a:r>
            <a:r>
              <a:rPr lang="zh-CN" altLang="zh-CN" dirty="0"/>
              <a:t>形成商品的价值。抽象劳动是形成商品价值的唯一源泉。</a:t>
            </a:r>
            <a:endParaRPr lang="zh-CN" altLang="en-US" dirty="0"/>
          </a:p>
        </p:txBody>
      </p:sp>
    </p:spTree>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二、国家的社会福利制度</a:t>
            </a:r>
            <a:endParaRPr lang="zh-CN" altLang="zh-CN" dirty="0"/>
          </a:p>
          <a:p>
            <a:r>
              <a:rPr lang="zh-CN" altLang="zh-CN" dirty="0"/>
              <a:t>社会福利制度是资本主义国家对国民收入进行再分配的一种形式。在这种制度下</a:t>
            </a:r>
            <a:r>
              <a:rPr lang="en-US" altLang="zh-CN" dirty="0"/>
              <a:t>,</a:t>
            </a:r>
            <a:r>
              <a:rPr lang="zh-CN" altLang="zh-CN" dirty="0"/>
              <a:t>资本主义国家依据法律和相应的社会政策从国民收入中获得部分收入</a:t>
            </a:r>
            <a:r>
              <a:rPr lang="en-US" altLang="zh-CN" dirty="0"/>
              <a:t>,</a:t>
            </a:r>
            <a:r>
              <a:rPr lang="zh-CN" altLang="zh-CN" dirty="0"/>
              <a:t>并通过再分配向部分公民或全体公民提供某种无偿或优价服务。</a:t>
            </a:r>
            <a:endParaRPr lang="zh-CN" altLang="en-US" dirty="0"/>
          </a:p>
        </p:txBody>
      </p:sp>
    </p:spTree>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dirty="0"/>
              <a:t>形成这种福利制度的主要原因有</a:t>
            </a:r>
            <a:r>
              <a:rPr lang="en-US" altLang="zh-CN" dirty="0"/>
              <a:t>:</a:t>
            </a:r>
            <a:endParaRPr lang="en-US" altLang="zh-CN" dirty="0"/>
          </a:p>
          <a:p>
            <a:r>
              <a:rPr lang="zh-CN" altLang="zh-CN" dirty="0"/>
              <a:t>第一</a:t>
            </a:r>
            <a:r>
              <a:rPr lang="en-US" altLang="zh-CN" dirty="0"/>
              <a:t>,</a:t>
            </a:r>
            <a:r>
              <a:rPr lang="zh-CN" altLang="zh-CN" dirty="0"/>
              <a:t>随着劳动生产力的不断发展和科学技术水平的不断进步</a:t>
            </a:r>
            <a:r>
              <a:rPr lang="en-US" altLang="zh-CN" dirty="0"/>
              <a:t>,</a:t>
            </a:r>
            <a:r>
              <a:rPr lang="zh-CN" altLang="zh-CN" dirty="0"/>
              <a:t>资本家获得的剩余价值不断增多</a:t>
            </a:r>
            <a:r>
              <a:rPr lang="en-US" altLang="zh-CN" dirty="0"/>
              <a:t>,</a:t>
            </a:r>
            <a:r>
              <a:rPr lang="zh-CN" altLang="zh-CN" dirty="0"/>
              <a:t>资本主义国家从中获得的税收也不断增加，这样就有可能把来源于剩余价值的一部分国民收入置于国家的控制之下，用于社会福利。</a:t>
            </a:r>
            <a:endParaRPr lang="zh-CN" altLang="zh-CN" dirty="0"/>
          </a:p>
          <a:p>
            <a:r>
              <a:rPr lang="zh-CN" altLang="zh-CN" dirty="0"/>
              <a:t>第二</a:t>
            </a:r>
            <a:r>
              <a:rPr lang="en-US" altLang="zh-CN" dirty="0"/>
              <a:t>,</a:t>
            </a:r>
            <a:r>
              <a:rPr lang="zh-CN" altLang="zh-CN" dirty="0"/>
              <a:t>在资本主义经济中</a:t>
            </a:r>
            <a:r>
              <a:rPr lang="en-US" altLang="zh-CN" dirty="0"/>
              <a:t>,</a:t>
            </a:r>
            <a:r>
              <a:rPr lang="zh-CN" altLang="zh-CN" dirty="0"/>
              <a:t>存在着劳动与资本的对立</a:t>
            </a:r>
            <a:r>
              <a:rPr lang="en-US" altLang="zh-CN" dirty="0"/>
              <a:t>,</a:t>
            </a:r>
            <a:r>
              <a:rPr lang="zh-CN" altLang="zh-CN" dirty="0"/>
              <a:t>导致了生产消费之间的深刻矛盾</a:t>
            </a:r>
            <a:r>
              <a:rPr lang="en-US" altLang="zh-CN" dirty="0"/>
              <a:t>,</a:t>
            </a:r>
            <a:r>
              <a:rPr lang="zh-CN" altLang="zh-CN" dirty="0"/>
              <a:t>需求的增长经常赶不上生产的扩张。 福利制度的建立</a:t>
            </a:r>
            <a:r>
              <a:rPr lang="en-US" altLang="zh-CN" dirty="0"/>
              <a:t>,</a:t>
            </a:r>
            <a:r>
              <a:rPr lang="zh-CN" altLang="zh-CN" dirty="0"/>
              <a:t>在一定程度上缓和了生产过剩与消费不足的矛盾</a:t>
            </a:r>
            <a:r>
              <a:rPr lang="en-US" altLang="zh-CN" dirty="0"/>
              <a:t>,</a:t>
            </a:r>
            <a:r>
              <a:rPr lang="zh-CN" altLang="zh-CN" dirty="0"/>
              <a:t>促进了资本主义经济的发展。</a:t>
            </a:r>
            <a:endParaRPr lang="zh-CN" altLang="zh-CN" dirty="0"/>
          </a:p>
          <a:p>
            <a:endParaRPr lang="zh-CN" altLang="zh-CN" dirty="0"/>
          </a:p>
          <a:p>
            <a:endParaRPr lang="zh-CN" altLang="en-US" dirty="0"/>
          </a:p>
        </p:txBody>
      </p:sp>
    </p:spTree>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zh-CN" dirty="0"/>
              <a:t>第三</a:t>
            </a:r>
            <a:r>
              <a:rPr lang="en-US" altLang="zh-CN" dirty="0"/>
              <a:t>,</a:t>
            </a:r>
            <a:r>
              <a:rPr lang="zh-CN" altLang="zh-CN" dirty="0"/>
              <a:t>无产阶级为了维护自身的利益与资产阶级进行了长期的斗争</a:t>
            </a:r>
            <a:r>
              <a:rPr lang="en-US" altLang="zh-CN" dirty="0"/>
              <a:t>,</a:t>
            </a:r>
            <a:r>
              <a:rPr lang="zh-CN" altLang="zh-CN" dirty="0"/>
              <a:t>特别是马克思主义的广泛传播和社会主义运动的发展壮大</a:t>
            </a:r>
            <a:r>
              <a:rPr lang="en-US" altLang="zh-CN" dirty="0"/>
              <a:t>,</a:t>
            </a:r>
            <a:r>
              <a:rPr lang="zh-CN" altLang="zh-CN" dirty="0"/>
              <a:t>对资本主义的剥削制度给予了沉重的打击。资产阶级为了缓和阶级矛盾</a:t>
            </a:r>
            <a:r>
              <a:rPr lang="en-US" altLang="zh-CN" dirty="0"/>
              <a:t>,</a:t>
            </a:r>
            <a:r>
              <a:rPr lang="zh-CN" altLang="zh-CN" dirty="0"/>
              <a:t>维护自身的统治</a:t>
            </a:r>
            <a:r>
              <a:rPr lang="en-US" altLang="zh-CN" dirty="0"/>
              <a:t>,</a:t>
            </a:r>
            <a:r>
              <a:rPr lang="zh-CN" altLang="zh-CN" dirty="0"/>
              <a:t>不得不改变其统治的体制和政策</a:t>
            </a:r>
            <a:r>
              <a:rPr lang="en-US" altLang="zh-CN" dirty="0"/>
              <a:t>,</a:t>
            </a:r>
            <a:r>
              <a:rPr lang="zh-CN" altLang="zh-CN" dirty="0"/>
              <a:t>推行各种福利制度。</a:t>
            </a:r>
            <a:endParaRPr lang="zh-CN" altLang="zh-CN" dirty="0"/>
          </a:p>
          <a:p>
            <a:r>
              <a:rPr lang="zh-CN" altLang="zh-CN" dirty="0"/>
              <a:t>第四</a:t>
            </a:r>
            <a:r>
              <a:rPr lang="en-US" altLang="zh-CN" dirty="0"/>
              <a:t>,</a:t>
            </a:r>
            <a:r>
              <a:rPr lang="zh-CN" altLang="zh-CN" dirty="0"/>
              <a:t>发达资本主义国家通过长期的殖民统治和不平等的国际经济秩序</a:t>
            </a:r>
            <a:r>
              <a:rPr lang="en-US" altLang="zh-CN" dirty="0"/>
              <a:t>,</a:t>
            </a:r>
            <a:r>
              <a:rPr lang="zh-CN" altLang="zh-CN" dirty="0"/>
              <a:t>从广大殖民地和发展中国家掠夺和榨取了大量的财富。 发达资本主义国家因此有可能从这些积累的财富中拿出一部分用于社会福利。 这就为发达资本主义国家实行社会福利制度提供了物质条件</a:t>
            </a:r>
            <a:r>
              <a:rPr lang="en-US" altLang="zh-CN" dirty="0"/>
              <a:t>,</a:t>
            </a:r>
            <a:r>
              <a:rPr lang="zh-CN" altLang="zh-CN" dirty="0"/>
              <a:t>这种条件是落后的资本主义国家所不具备的。</a:t>
            </a:r>
            <a:endParaRPr lang="zh-CN" altLang="zh-CN" dirty="0"/>
          </a:p>
          <a:p>
            <a:endParaRPr lang="zh-CN" altLang="en-US" dirty="0"/>
          </a:p>
        </p:txBody>
      </p:sp>
    </p:spTree>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三、发达资本主义国家在全球范围的掠夺和剥削</a:t>
            </a:r>
            <a:endParaRPr lang="zh-CN" altLang="zh-CN" dirty="0"/>
          </a:p>
          <a:p>
            <a:r>
              <a:rPr lang="zh-CN" altLang="zh-CN" dirty="0"/>
              <a:t>由于历史等原因</a:t>
            </a:r>
            <a:r>
              <a:rPr lang="en-US" altLang="zh-CN" dirty="0"/>
              <a:t>,</a:t>
            </a:r>
            <a:r>
              <a:rPr lang="zh-CN" altLang="zh-CN" dirty="0"/>
              <a:t>当代西方发达国家拥有比较雄厚的经济实力和优势。它们凭借这些有利条件</a:t>
            </a:r>
            <a:r>
              <a:rPr lang="en-US" altLang="zh-CN" dirty="0"/>
              <a:t>,</a:t>
            </a:r>
            <a:r>
              <a:rPr lang="zh-CN" altLang="zh-CN" dirty="0"/>
              <a:t>通过技术垄断、不等价交换和资本输出等手段</a:t>
            </a:r>
            <a:r>
              <a:rPr lang="en-US" altLang="zh-CN" dirty="0"/>
              <a:t>,</a:t>
            </a:r>
            <a:r>
              <a:rPr lang="zh-CN" altLang="zh-CN" dirty="0"/>
              <a:t>在世界市场上大肆掠夺</a:t>
            </a:r>
            <a:r>
              <a:rPr lang="en-US" altLang="zh-CN" dirty="0"/>
              <a:t>,</a:t>
            </a:r>
            <a:r>
              <a:rPr lang="zh-CN" altLang="zh-CN" dirty="0"/>
              <a:t>攫取超额垄断利润。</a:t>
            </a:r>
            <a:endParaRPr lang="en-US" altLang="zh-CN" dirty="0"/>
          </a:p>
          <a:p>
            <a:r>
              <a:rPr lang="en-US" altLang="zh-CN" b="1" dirty="0"/>
              <a:t>1.</a:t>
            </a:r>
            <a:r>
              <a:rPr lang="zh-CN" altLang="zh-CN" b="1" dirty="0"/>
              <a:t>通过商品市场的不平等交换获取暴利</a:t>
            </a:r>
            <a:endParaRPr lang="zh-CN" altLang="zh-CN" dirty="0"/>
          </a:p>
          <a:p>
            <a:endParaRPr lang="zh-CN" altLang="en-US" dirty="0"/>
          </a:p>
        </p:txBody>
      </p:sp>
    </p:spTree>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dirty="0"/>
              <a:t>2.</a:t>
            </a:r>
            <a:r>
              <a:rPr lang="zh-CN" altLang="zh-CN" b="1" dirty="0"/>
              <a:t>通过资本市场运作获取暴利</a:t>
            </a:r>
            <a:endParaRPr lang="zh-CN" altLang="zh-CN" dirty="0"/>
          </a:p>
          <a:p>
            <a:r>
              <a:rPr lang="en-US" altLang="zh-CN" b="1" dirty="0"/>
              <a:t>3.</a:t>
            </a:r>
            <a:r>
              <a:rPr lang="zh-CN" altLang="zh-CN" b="1" dirty="0"/>
              <a:t>通过政治和军事的干预获取暴利</a:t>
            </a:r>
            <a:endParaRPr lang="zh-CN" altLang="zh-CN" dirty="0"/>
          </a:p>
          <a:p>
            <a:endParaRPr lang="zh-CN" altLang="en-US" dirty="0"/>
          </a:p>
        </p:txBody>
      </p:sp>
    </p:spTree>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b="1" dirty="0"/>
              <a:t>思考题</a:t>
            </a:r>
            <a:endParaRPr lang="zh-CN" altLang="zh-CN" dirty="0"/>
          </a:p>
          <a:p>
            <a:r>
              <a:rPr lang="en-US" altLang="zh-CN" dirty="0"/>
              <a:t>1.</a:t>
            </a:r>
            <a:r>
              <a:rPr lang="zh-CN" altLang="zh-CN" dirty="0"/>
              <a:t>解释下列概念</a:t>
            </a:r>
            <a:r>
              <a:rPr lang="en-US" altLang="zh-CN" dirty="0"/>
              <a:t>:</a:t>
            </a:r>
            <a:r>
              <a:rPr lang="zh-CN" altLang="zh-CN" dirty="0"/>
              <a:t>生产成本、利润、生产价格、商业利润、利息、级差地租、绝对地租。</a:t>
            </a:r>
            <a:endParaRPr lang="zh-CN" altLang="zh-CN" dirty="0"/>
          </a:p>
          <a:p>
            <a:r>
              <a:rPr lang="en-US" altLang="zh-CN" dirty="0"/>
              <a:t>2.</a:t>
            </a:r>
            <a:r>
              <a:rPr lang="zh-CN" altLang="zh-CN" dirty="0"/>
              <a:t>剩余价值是怎样转化为利润的</a:t>
            </a:r>
            <a:r>
              <a:rPr lang="en-US" altLang="zh-CN" dirty="0"/>
              <a:t>?</a:t>
            </a:r>
            <a:endParaRPr lang="zh-CN" altLang="zh-CN" dirty="0"/>
          </a:p>
          <a:p>
            <a:r>
              <a:rPr lang="en-US" altLang="zh-CN" dirty="0"/>
              <a:t>3.</a:t>
            </a:r>
            <a:r>
              <a:rPr lang="zh-CN" altLang="zh-CN" dirty="0"/>
              <a:t>平均利润是如何形成的</a:t>
            </a:r>
            <a:r>
              <a:rPr lang="en-US" altLang="zh-CN" dirty="0"/>
              <a:t>?</a:t>
            </a:r>
            <a:endParaRPr lang="zh-CN" altLang="zh-CN" dirty="0"/>
          </a:p>
          <a:p>
            <a:r>
              <a:rPr lang="en-US" altLang="zh-CN" dirty="0"/>
              <a:t>4.</a:t>
            </a:r>
            <a:r>
              <a:rPr lang="zh-CN" altLang="zh-CN" dirty="0"/>
              <a:t>生产价格形成后，价值规律作用的形式有什么变化</a:t>
            </a:r>
            <a:r>
              <a:rPr lang="en-US" altLang="zh-CN" dirty="0"/>
              <a:t>?</a:t>
            </a:r>
            <a:endParaRPr lang="zh-CN" altLang="zh-CN" dirty="0"/>
          </a:p>
          <a:p>
            <a:r>
              <a:rPr lang="en-US" altLang="zh-CN" dirty="0"/>
              <a:t>5.</a:t>
            </a:r>
            <a:r>
              <a:rPr lang="zh-CN" altLang="zh-CN" dirty="0"/>
              <a:t>商业资本、借贷资本和土地所有权是如何分割剩余价值的</a:t>
            </a:r>
            <a:r>
              <a:rPr lang="en-US" altLang="zh-CN" dirty="0"/>
              <a:t>?</a:t>
            </a:r>
            <a:endParaRPr lang="zh-CN" altLang="zh-CN" dirty="0"/>
          </a:p>
          <a:p>
            <a:r>
              <a:rPr lang="en-US" altLang="zh-CN" dirty="0"/>
              <a:t>6.</a:t>
            </a:r>
            <a:r>
              <a:rPr lang="zh-CN" altLang="zh-CN" dirty="0"/>
              <a:t>如何认识现代资本主义福利制度</a:t>
            </a:r>
            <a:r>
              <a:rPr lang="en-US" altLang="zh-CN" dirty="0"/>
              <a:t>?</a:t>
            </a:r>
            <a:endParaRPr lang="zh-CN" altLang="zh-CN" dirty="0"/>
          </a:p>
          <a:p>
            <a:endParaRPr lang="zh-CN" altLang="en-US" dirty="0"/>
          </a:p>
        </p:txBody>
      </p:sp>
    </p:spTree>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b="1" dirty="0"/>
            </a:br>
            <a:r>
              <a:rPr lang="zh-CN" altLang="zh-CN" sz="4000" b="1" dirty="0"/>
              <a:t>第八章  </a:t>
            </a:r>
            <a:r>
              <a:rPr lang="zh-CN" altLang="zh-CN" sz="4000" b="1" dirty="0" smtClean="0"/>
              <a:t>资本主义经济危机</a:t>
            </a:r>
            <a:r>
              <a:rPr lang="zh-CN" altLang="en-US" sz="4000" b="1" dirty="0" smtClean="0"/>
              <a:t>和历史趋势</a:t>
            </a:r>
            <a:br>
              <a:rPr lang="zh-CN" altLang="zh-CN" sz="4000" dirty="0"/>
            </a:br>
            <a:endParaRPr lang="zh-CN" altLang="en-US" sz="4000" dirty="0"/>
          </a:p>
        </p:txBody>
      </p:sp>
      <p:sp>
        <p:nvSpPr>
          <p:cNvPr id="3" name="内容占位符 2"/>
          <p:cNvSpPr>
            <a:spLocks noGrp="1"/>
          </p:cNvSpPr>
          <p:nvPr>
            <p:ph idx="1"/>
          </p:nvPr>
        </p:nvSpPr>
        <p:spPr/>
        <p:txBody>
          <a:bodyPr/>
          <a:lstStyle/>
          <a:p>
            <a:r>
              <a:rPr lang="zh-CN" altLang="zh-CN" dirty="0" smtClean="0"/>
              <a:t>资本主义</a:t>
            </a:r>
            <a:r>
              <a:rPr lang="zh-CN" altLang="en-US" dirty="0" smtClean="0"/>
              <a:t>经济制度的出现，打破了封建生产关系，推动了</a:t>
            </a:r>
            <a:r>
              <a:rPr lang="zh-CN" altLang="en-US" dirty="0" smtClean="0"/>
              <a:t>生产力的巨大发展和社会进步。</a:t>
            </a:r>
            <a:r>
              <a:rPr lang="zh-CN" altLang="zh-CN" dirty="0" smtClean="0"/>
              <a:t>但是</a:t>
            </a:r>
            <a:r>
              <a:rPr lang="zh-CN" altLang="en-US" dirty="0"/>
              <a:t>，</a:t>
            </a:r>
            <a:r>
              <a:rPr lang="zh-CN" altLang="zh-CN" dirty="0" smtClean="0"/>
              <a:t>资本主义</a:t>
            </a:r>
            <a:r>
              <a:rPr lang="zh-CN" altLang="en-US" dirty="0" smtClean="0"/>
              <a:t>经济</a:t>
            </a:r>
            <a:r>
              <a:rPr lang="zh-CN" altLang="zh-CN" dirty="0" smtClean="0"/>
              <a:t>制度</a:t>
            </a:r>
            <a:r>
              <a:rPr lang="zh-CN" altLang="en-US" dirty="0" smtClean="0"/>
              <a:t>隐含着深刻的内在矛盾，在一定条件下又成为社会化大生产</a:t>
            </a:r>
            <a:r>
              <a:rPr lang="zh-CN" altLang="en-US" dirty="0" smtClean="0"/>
              <a:t>进一步发展的</a:t>
            </a:r>
            <a:r>
              <a:rPr lang="zh-CN" altLang="en-US" dirty="0"/>
              <a:t>桎梏。随着资本积累的不断发展</a:t>
            </a:r>
            <a:r>
              <a:rPr lang="en-US" altLang="zh-CN" dirty="0"/>
              <a:t>,</a:t>
            </a:r>
            <a:r>
              <a:rPr lang="zh-CN" altLang="en-US" dirty="0"/>
              <a:t>资本主义的基本矛盾也在不断深化</a:t>
            </a:r>
            <a:r>
              <a:rPr lang="en-US" altLang="zh-CN" dirty="0"/>
              <a:t>,</a:t>
            </a:r>
            <a:r>
              <a:rPr lang="zh-CN" altLang="en-US" dirty="0"/>
              <a:t>资本主义的发展最终为一种新的社会制度一一社会主义制度的产生提供了物质前提。</a:t>
            </a:r>
            <a:endParaRPr lang="zh-CN" altLang="en-US" dirty="0"/>
          </a:p>
          <a:p>
            <a:endParaRPr lang="zh-CN" altLang="zh-CN" dirty="0"/>
          </a:p>
          <a:p>
            <a:endParaRPr lang="zh-CN" altLang="en-US" dirty="0"/>
          </a:p>
        </p:txBody>
      </p:sp>
    </p:spTree>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a:t>
            </a:r>
            <a:r>
              <a:rPr lang="zh-CN" altLang="en-US" dirty="0" smtClean="0"/>
              <a:t>第一节   </a:t>
            </a:r>
            <a:r>
              <a:rPr lang="zh-CN" altLang="en-US" dirty="0"/>
              <a:t>资本主义经济危机</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b="1" dirty="0"/>
              <a:t>一、资本主义经济危机的实质和原因</a:t>
            </a:r>
            <a:endParaRPr lang="zh-CN" altLang="en-US" b="1" dirty="0"/>
          </a:p>
          <a:p>
            <a:r>
              <a:rPr lang="zh-CN" altLang="en-US" dirty="0"/>
              <a:t>所谓资本主义经济危机</a:t>
            </a:r>
            <a:r>
              <a:rPr lang="en-US" altLang="zh-CN" dirty="0"/>
              <a:t>,</a:t>
            </a:r>
            <a:r>
              <a:rPr lang="zh-CN" altLang="en-US" dirty="0"/>
              <a:t>就是指在资本主义再生产过程中由资本主义经济制度因素引发的周期性生产过剩危机。</a:t>
            </a:r>
            <a:endParaRPr lang="en-US" altLang="zh-CN" dirty="0"/>
          </a:p>
          <a:p>
            <a:r>
              <a:rPr lang="zh-CN" altLang="en-US" dirty="0"/>
              <a:t>资本主义经济危机所表现出的生产“过剩”</a:t>
            </a:r>
            <a:r>
              <a:rPr lang="en-US" altLang="zh-CN" dirty="0"/>
              <a:t>,</a:t>
            </a:r>
            <a:r>
              <a:rPr lang="zh-CN" altLang="en-US" dirty="0"/>
              <a:t>并不是所生产的生活资料超过了人们的物质需要、所生产的生产资料超过了有劳动能力人口充分就业的需要、所积累的资本超过了现实中再生产过程的需要，这种“过剩”是一种相对过剩</a:t>
            </a:r>
            <a:r>
              <a:rPr lang="en-US" altLang="zh-CN" dirty="0"/>
              <a:t>,</a:t>
            </a:r>
            <a:r>
              <a:rPr lang="zh-CN" altLang="en-US" dirty="0"/>
              <a:t>是资本主义所特有的商品供给超过社会有支付能力需求的现象。所以</a:t>
            </a:r>
            <a:r>
              <a:rPr lang="en-US" altLang="zh-CN" dirty="0"/>
              <a:t>,</a:t>
            </a:r>
            <a:r>
              <a:rPr lang="zh-CN" altLang="en-US" dirty="0"/>
              <a:t>资本主义经济危机的实质是生产相对过剩的危机。</a:t>
            </a:r>
            <a:endParaRPr lang="zh-CN" altLang="en-US" dirty="0"/>
          </a:p>
        </p:txBody>
      </p:sp>
    </p:spTree>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en-US" dirty="0"/>
              <a:t>马克思主义政治经济学认为</a:t>
            </a:r>
            <a:r>
              <a:rPr lang="en-US" altLang="zh-CN" dirty="0"/>
              <a:t>,</a:t>
            </a:r>
            <a:r>
              <a:rPr lang="zh-CN" altLang="en-US" dirty="0"/>
              <a:t>资本主义经济危机爆发的根本原因</a:t>
            </a:r>
            <a:r>
              <a:rPr lang="en-US" altLang="zh-CN" dirty="0"/>
              <a:t>,</a:t>
            </a:r>
            <a:r>
              <a:rPr lang="zh-CN" altLang="en-US" dirty="0"/>
              <a:t>是资本主义社会中社会化生产和资本主义占有这一基本矛盾。可以从资本主义基本矛盾的两个具体表现上</a:t>
            </a:r>
            <a:r>
              <a:rPr lang="en-US" altLang="zh-CN" dirty="0"/>
              <a:t>,</a:t>
            </a:r>
            <a:r>
              <a:rPr lang="zh-CN" altLang="en-US" dirty="0"/>
              <a:t>进一步认识资本主义经济危机爆发的不可避免性。</a:t>
            </a:r>
            <a:endParaRPr lang="en-US" altLang="zh-CN" dirty="0"/>
          </a:p>
          <a:p>
            <a:r>
              <a:rPr lang="zh-CN" altLang="en-US" dirty="0"/>
              <a:t>第一</a:t>
            </a:r>
            <a:r>
              <a:rPr lang="en-US" altLang="zh-CN" dirty="0"/>
              <a:t>,</a:t>
            </a:r>
            <a:r>
              <a:rPr lang="zh-CN" altLang="en-US" dirty="0"/>
              <a:t>资本主义生产无限扩大的趋势和劳动人民有支付能力的需求相对缩小之间的矛盾</a:t>
            </a:r>
            <a:r>
              <a:rPr lang="en-US" altLang="zh-CN" dirty="0"/>
              <a:t>,</a:t>
            </a:r>
            <a:r>
              <a:rPr lang="zh-CN" altLang="en-US" dirty="0"/>
              <a:t>必然导致资本主义经济危机。</a:t>
            </a:r>
            <a:endParaRPr lang="en-US" altLang="zh-CN" dirty="0"/>
          </a:p>
          <a:p>
            <a:r>
              <a:rPr lang="zh-CN" altLang="en-US" dirty="0"/>
              <a:t>第二</a:t>
            </a:r>
            <a:r>
              <a:rPr lang="en-US" altLang="zh-CN" dirty="0"/>
              <a:t>,</a:t>
            </a:r>
            <a:r>
              <a:rPr lang="zh-CN" altLang="en-US" dirty="0"/>
              <a:t>资本主义个别企业内部生产的有组织性与整个社会生产的无政府状态之间的矛盾</a:t>
            </a:r>
            <a:r>
              <a:rPr lang="en-US" altLang="zh-CN" dirty="0"/>
              <a:t>,</a:t>
            </a:r>
            <a:r>
              <a:rPr lang="zh-CN" altLang="en-US" dirty="0"/>
              <a:t>必然导致资本主义经济危机。</a:t>
            </a:r>
            <a:endParaRPr lang="en-US" altLang="zh-CN" dirty="0"/>
          </a:p>
          <a:p>
            <a:r>
              <a:rPr lang="zh-CN" altLang="en-US" dirty="0"/>
              <a:t>同时</a:t>
            </a:r>
            <a:r>
              <a:rPr lang="en-US" altLang="zh-CN" dirty="0"/>
              <a:t>,</a:t>
            </a:r>
            <a:r>
              <a:rPr lang="zh-CN" altLang="en-US" dirty="0"/>
              <a:t>信用的发展是加剧资本主义经济危机的重要因素。</a:t>
            </a:r>
            <a:endParaRPr lang="zh-CN" altLang="en-US" dirty="0"/>
          </a:p>
        </p:txBody>
      </p:sp>
    </p:spTree>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a:t>二、资本主义经济危机的周期性</a:t>
            </a:r>
            <a:endParaRPr lang="zh-CN" altLang="en-US" b="1" dirty="0"/>
          </a:p>
          <a:p>
            <a:r>
              <a:rPr lang="zh-CN" altLang="en-US" dirty="0"/>
              <a:t>在现实的资本主义世界中</a:t>
            </a:r>
            <a:r>
              <a:rPr lang="en-US" altLang="zh-CN" dirty="0"/>
              <a:t>,</a:t>
            </a:r>
            <a:r>
              <a:rPr lang="zh-CN" altLang="en-US" dirty="0"/>
              <a:t>经济危机不但不可避免地爆发</a:t>
            </a:r>
            <a:r>
              <a:rPr lang="en-US" altLang="zh-CN" dirty="0"/>
              <a:t>,</a:t>
            </a:r>
            <a:r>
              <a:rPr lang="zh-CN" altLang="en-US" dirty="0"/>
              <a:t>而且总是每隔一段时间就爆发一次</a:t>
            </a:r>
            <a:r>
              <a:rPr lang="en-US" altLang="zh-CN" dirty="0"/>
              <a:t>,</a:t>
            </a:r>
            <a:r>
              <a:rPr lang="zh-CN" altLang="en-US" dirty="0"/>
              <a:t>呈现出一定的周期性。从一次危机的开始到下一次危机的开始为一个经济周期。一般情况下</a:t>
            </a:r>
            <a:r>
              <a:rPr lang="en-US" altLang="zh-CN" dirty="0"/>
              <a:t>,</a:t>
            </a:r>
            <a:r>
              <a:rPr lang="zh-CN" altLang="en-US" dirty="0"/>
              <a:t>一个经济周期包括危机、萧条</a:t>
            </a:r>
            <a:r>
              <a:rPr lang="en-US" altLang="zh-CN" dirty="0"/>
              <a:t>,</a:t>
            </a:r>
            <a:r>
              <a:rPr lang="zh-CN" altLang="en-US" dirty="0"/>
              <a:t>复苏和高涨四个阶段</a:t>
            </a:r>
            <a:r>
              <a:rPr lang="en-US" altLang="zh-CN" dirty="0"/>
              <a:t>,</a:t>
            </a:r>
            <a:r>
              <a:rPr lang="zh-CN" altLang="en-US" dirty="0"/>
              <a:t>其中危机是周期的决定性阶段</a:t>
            </a:r>
            <a:r>
              <a:rPr lang="en-US" altLang="zh-CN" dirty="0"/>
              <a:t>,</a:t>
            </a:r>
            <a:r>
              <a:rPr lang="zh-CN" altLang="en-US" dirty="0"/>
              <a:t>它既是上一同期的结束点</a:t>
            </a:r>
            <a:r>
              <a:rPr lang="en-US" altLang="zh-CN" dirty="0"/>
              <a:t>,</a:t>
            </a:r>
            <a:r>
              <a:rPr lang="zh-CN" altLang="en-US" dirty="0"/>
              <a:t>又是新周期的起点。</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具体劳动和抽象劳动是生产商品的同一劳动的二个方面。具体劳动是劳动的自然属性。抽象劳动则体现劳动的社会属性。</a:t>
            </a:r>
            <a:endParaRPr lang="en-US" altLang="zh-CN" dirty="0"/>
          </a:p>
          <a:p>
            <a:r>
              <a:rPr lang="zh-CN" altLang="zh-CN" dirty="0"/>
              <a:t>生产商品的劳动二重性是马克思首先揭示并进行论证的。 劳动二重性是</a:t>
            </a:r>
            <a:r>
              <a:rPr lang="en-US" altLang="zh-CN" dirty="0"/>
              <a:t>“</a:t>
            </a:r>
            <a:r>
              <a:rPr lang="zh-CN" altLang="zh-CN" dirty="0"/>
              <a:t>理解政治经济学的枢纽</a:t>
            </a:r>
            <a:r>
              <a:rPr lang="en-US" altLang="zh-CN" dirty="0"/>
              <a:t>”</a:t>
            </a:r>
            <a:r>
              <a:rPr lang="zh-CN" altLang="zh-CN" dirty="0"/>
              <a:t>。在此基础上揭示了剩余价值的真正来源</a:t>
            </a:r>
            <a:r>
              <a:rPr lang="en-US" altLang="zh-CN" dirty="0"/>
              <a:t>,</a:t>
            </a:r>
            <a:r>
              <a:rPr lang="zh-CN" altLang="zh-CN" dirty="0"/>
              <a:t>创立了剩余价值理论。</a:t>
            </a:r>
            <a:endParaRPr lang="zh-CN" altLang="en-US" dirty="0"/>
          </a:p>
        </p:txBody>
      </p:sp>
    </p:spTree>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经济周期的各个阶段具有以下特征</a:t>
            </a:r>
            <a:r>
              <a:rPr lang="en-US" altLang="zh-CN" dirty="0" smtClean="0"/>
              <a:t>:</a:t>
            </a:r>
            <a:endParaRPr lang="en-US" altLang="zh-CN" dirty="0" smtClean="0"/>
          </a:p>
          <a:p>
            <a:r>
              <a:rPr lang="zh-CN" altLang="en-US" dirty="0" smtClean="0"/>
              <a:t>（一）危机阶段</a:t>
            </a:r>
            <a:endParaRPr lang="en-US" altLang="zh-CN" dirty="0" smtClean="0"/>
          </a:p>
          <a:p>
            <a:r>
              <a:rPr lang="zh-CN" altLang="en-US" dirty="0" smtClean="0"/>
              <a:t>（二）萧条阶段</a:t>
            </a:r>
            <a:endParaRPr lang="en-US" altLang="zh-CN" dirty="0" smtClean="0"/>
          </a:p>
          <a:p>
            <a:r>
              <a:rPr lang="zh-CN" altLang="en-US" dirty="0" smtClean="0"/>
              <a:t>（三）复苏阶段</a:t>
            </a:r>
            <a:endParaRPr lang="en-US" altLang="zh-CN" dirty="0" smtClean="0"/>
          </a:p>
          <a:p>
            <a:r>
              <a:rPr lang="zh-CN" altLang="en-US" dirty="0" smtClean="0"/>
              <a:t>（四）繁荣阶段</a:t>
            </a:r>
            <a:endParaRPr lang="zh-CN" altLang="en-US" dirty="0"/>
          </a:p>
        </p:txBody>
      </p:sp>
    </p:spTree>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r>
              <a:rPr lang="zh-CN" altLang="en-US" dirty="0"/>
              <a:t> 固定资本更新之所以能够成为经济危机周期性发生的物质基础</a:t>
            </a:r>
            <a:r>
              <a:rPr lang="en-US" altLang="zh-CN" dirty="0"/>
              <a:t>,</a:t>
            </a:r>
            <a:r>
              <a:rPr lang="zh-CN" altLang="en-US" dirty="0"/>
              <a:t>其原因主要表现在以下两个方面</a:t>
            </a:r>
            <a:r>
              <a:rPr lang="en-US" altLang="zh-CN" dirty="0"/>
              <a:t>:</a:t>
            </a:r>
            <a:endParaRPr lang="en-US" altLang="zh-CN" dirty="0"/>
          </a:p>
          <a:p>
            <a:r>
              <a:rPr lang="zh-CN" altLang="en-US" dirty="0"/>
              <a:t>第一</a:t>
            </a:r>
            <a:r>
              <a:rPr lang="en-US" altLang="zh-CN" dirty="0"/>
              <a:t>,</a:t>
            </a:r>
            <a:r>
              <a:rPr lang="zh-CN" altLang="en-US" dirty="0"/>
              <a:t>固定资本的大规模更新为暂时摆脱危机、促进复苏和高涨阶段的到来准备了物质条件。</a:t>
            </a:r>
            <a:endParaRPr lang="en-US" altLang="zh-CN" dirty="0"/>
          </a:p>
          <a:p>
            <a:r>
              <a:rPr lang="zh-CN" altLang="en-US" dirty="0"/>
              <a:t>第二</a:t>
            </a:r>
            <a:r>
              <a:rPr lang="en-US" altLang="zh-CN" dirty="0"/>
              <a:t>,</a:t>
            </a:r>
            <a:r>
              <a:rPr lang="zh-CN" altLang="en-US" dirty="0"/>
              <a:t>固定资本的大规模更新</a:t>
            </a:r>
            <a:r>
              <a:rPr lang="en-US" altLang="zh-CN" dirty="0"/>
              <a:t>,</a:t>
            </a:r>
            <a:r>
              <a:rPr lang="zh-CN" altLang="en-US" dirty="0"/>
              <a:t>提高了资本的有机构成</a:t>
            </a:r>
            <a:r>
              <a:rPr lang="en-US" altLang="zh-CN" dirty="0"/>
              <a:t>,</a:t>
            </a:r>
            <a:r>
              <a:rPr lang="zh-CN" altLang="en-US" dirty="0"/>
              <a:t>使资本对劳动力的需求相对或绝对减少</a:t>
            </a:r>
            <a:r>
              <a:rPr lang="en-US" altLang="zh-CN" dirty="0"/>
              <a:t>,</a:t>
            </a:r>
            <a:r>
              <a:rPr lang="zh-CN" altLang="en-US" dirty="0"/>
              <a:t>这又进一步推动了相对过剩人口的增加</a:t>
            </a:r>
            <a:r>
              <a:rPr lang="en-US" altLang="zh-CN" dirty="0"/>
              <a:t>,</a:t>
            </a:r>
            <a:r>
              <a:rPr lang="zh-CN" altLang="en-US" dirty="0"/>
              <a:t>从而使劳动者有支付能力的需求进一步减少。 </a:t>
            </a:r>
            <a:endParaRPr lang="zh-CN" altLang="en-US" dirty="0"/>
          </a:p>
        </p:txBody>
      </p:sp>
    </p:spTree>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r>
              <a:rPr lang="zh-CN" altLang="en-US" dirty="0"/>
              <a:t>资产阶级经济学家对经济发展的周期性现象进行了大量研究</a:t>
            </a:r>
            <a:r>
              <a:rPr lang="en-US" altLang="zh-CN" dirty="0"/>
              <a:t>,</a:t>
            </a:r>
            <a:r>
              <a:rPr lang="zh-CN" altLang="en-US" dirty="0"/>
              <a:t>其中影响比较大的、有代表性的成果主要有以下四种经济周期观点</a:t>
            </a:r>
            <a:r>
              <a:rPr lang="en-US" altLang="zh-CN" dirty="0"/>
              <a:t>:</a:t>
            </a:r>
            <a:endParaRPr lang="en-US" altLang="zh-CN" dirty="0"/>
          </a:p>
          <a:p>
            <a:r>
              <a:rPr lang="zh-CN" altLang="en-US" dirty="0"/>
              <a:t>第一种</a:t>
            </a:r>
            <a:r>
              <a:rPr lang="en-US" altLang="zh-CN" dirty="0"/>
              <a:t>,</a:t>
            </a:r>
            <a:r>
              <a:rPr lang="zh-CN" altLang="en-US" dirty="0"/>
              <a:t>主周期</a:t>
            </a:r>
            <a:r>
              <a:rPr lang="en-US" altLang="zh-CN" dirty="0"/>
              <a:t>,</a:t>
            </a:r>
            <a:r>
              <a:rPr lang="zh-CN" altLang="en-US" dirty="0"/>
              <a:t>又称朱格拉周期</a:t>
            </a:r>
            <a:r>
              <a:rPr lang="en-US" altLang="zh-CN" dirty="0"/>
              <a:t>(7-11</a:t>
            </a:r>
            <a:r>
              <a:rPr lang="zh-CN" altLang="en-US" dirty="0"/>
              <a:t>年</a:t>
            </a:r>
            <a:r>
              <a:rPr lang="en-US" altLang="zh-CN" dirty="0"/>
              <a:t>)</a:t>
            </a:r>
            <a:r>
              <a:rPr lang="zh-CN" altLang="en-US" dirty="0"/>
              <a:t>。</a:t>
            </a:r>
            <a:endParaRPr lang="en-US" altLang="zh-CN" dirty="0"/>
          </a:p>
          <a:p>
            <a:r>
              <a:rPr lang="zh-CN" altLang="en-US" dirty="0"/>
              <a:t>第二种</a:t>
            </a:r>
            <a:r>
              <a:rPr lang="en-US" altLang="zh-CN" dirty="0"/>
              <a:t>,</a:t>
            </a:r>
            <a:r>
              <a:rPr lang="zh-CN" altLang="en-US" dirty="0"/>
              <a:t>次周期</a:t>
            </a:r>
            <a:r>
              <a:rPr lang="en-US" altLang="zh-CN" dirty="0"/>
              <a:t>,</a:t>
            </a:r>
            <a:r>
              <a:rPr lang="zh-CN" altLang="en-US" dirty="0"/>
              <a:t>又称基钦周期</a:t>
            </a:r>
            <a:r>
              <a:rPr lang="en-US" altLang="zh-CN" dirty="0"/>
              <a:t>(3-5</a:t>
            </a:r>
            <a:r>
              <a:rPr lang="zh-CN" altLang="en-US" dirty="0"/>
              <a:t>年</a:t>
            </a:r>
            <a:r>
              <a:rPr lang="en-US" altLang="zh-CN" dirty="0"/>
              <a:t>)</a:t>
            </a:r>
            <a:r>
              <a:rPr lang="zh-CN" altLang="en-US" dirty="0"/>
              <a:t>。</a:t>
            </a:r>
            <a:endParaRPr lang="en-US" altLang="zh-CN" dirty="0"/>
          </a:p>
          <a:p>
            <a:r>
              <a:rPr lang="zh-CN" altLang="en-US" dirty="0"/>
              <a:t>第三种</a:t>
            </a:r>
            <a:r>
              <a:rPr lang="en-US" altLang="zh-CN" dirty="0"/>
              <a:t>,</a:t>
            </a:r>
            <a:r>
              <a:rPr lang="zh-CN" altLang="en-US" dirty="0"/>
              <a:t>中长周期</a:t>
            </a:r>
            <a:r>
              <a:rPr lang="en-US" altLang="zh-CN" dirty="0"/>
              <a:t>,</a:t>
            </a:r>
            <a:r>
              <a:rPr lang="zh-CN" altLang="en-US" dirty="0"/>
              <a:t>又称库兹涅茨周期</a:t>
            </a:r>
            <a:r>
              <a:rPr lang="en-US" altLang="zh-CN" dirty="0"/>
              <a:t>(15-25</a:t>
            </a:r>
            <a:r>
              <a:rPr lang="zh-CN" altLang="en-US" dirty="0"/>
              <a:t>年</a:t>
            </a:r>
            <a:r>
              <a:rPr lang="en-US" altLang="zh-CN" dirty="0"/>
              <a:t>)</a:t>
            </a:r>
            <a:r>
              <a:rPr lang="zh-CN" altLang="en-US" dirty="0"/>
              <a:t>。</a:t>
            </a:r>
            <a:endParaRPr lang="en-US" altLang="zh-CN" dirty="0"/>
          </a:p>
          <a:p>
            <a:r>
              <a:rPr lang="zh-CN" altLang="en-US" dirty="0"/>
              <a:t>第四种</a:t>
            </a:r>
            <a:r>
              <a:rPr lang="en-US" altLang="zh-CN" dirty="0"/>
              <a:t>,</a:t>
            </a:r>
            <a:r>
              <a:rPr lang="zh-CN" altLang="en-US" dirty="0"/>
              <a:t>长波</a:t>
            </a:r>
            <a:r>
              <a:rPr lang="en-US" altLang="zh-CN" dirty="0"/>
              <a:t>,</a:t>
            </a:r>
            <a:r>
              <a:rPr lang="zh-CN" altLang="en-US" dirty="0"/>
              <a:t>又称康德拉季耶夫周期</a:t>
            </a:r>
            <a:r>
              <a:rPr lang="en-US" altLang="zh-CN" dirty="0"/>
              <a:t>(45-60</a:t>
            </a:r>
            <a:r>
              <a:rPr lang="zh-CN" altLang="en-US" dirty="0"/>
              <a:t>年</a:t>
            </a:r>
            <a:r>
              <a:rPr lang="en-US" altLang="zh-CN" dirty="0"/>
              <a:t>)</a:t>
            </a:r>
            <a:r>
              <a:rPr lang="zh-CN" altLang="en-US" dirty="0"/>
              <a:t>。</a:t>
            </a:r>
            <a:endParaRPr lang="zh-CN" altLang="en-US" dirty="0"/>
          </a:p>
        </p:txBody>
      </p:sp>
    </p:spTree>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三、当代资本主义的</a:t>
            </a:r>
            <a:r>
              <a:rPr lang="zh-CN" altLang="en-US" dirty="0" smtClean="0"/>
              <a:t>金融</a:t>
            </a:r>
            <a:r>
              <a:rPr lang="zh-CN" altLang="en-US" dirty="0"/>
              <a:t>和</a:t>
            </a:r>
            <a:r>
              <a:rPr lang="zh-CN" altLang="en-US" dirty="0" smtClean="0"/>
              <a:t>经济危机</a:t>
            </a:r>
            <a:endParaRPr lang="en-US" altLang="zh-CN" dirty="0"/>
          </a:p>
          <a:p>
            <a:r>
              <a:rPr lang="zh-CN" altLang="en-US" dirty="0"/>
              <a:t>失业和通货膨胀并存的“滞胀” </a:t>
            </a:r>
            <a:endParaRPr lang="zh-CN" altLang="en-US" dirty="0"/>
          </a:p>
        </p:txBody>
      </p:sp>
    </p:spTree>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en-US" dirty="0"/>
              <a:t>第二次世界大战后</a:t>
            </a:r>
            <a:r>
              <a:rPr lang="en-US" altLang="zh-CN" dirty="0"/>
              <a:t>,</a:t>
            </a:r>
            <a:r>
              <a:rPr lang="zh-CN" altLang="en-US" dirty="0"/>
              <a:t>资本主义经济的上述发展变化</a:t>
            </a:r>
            <a:r>
              <a:rPr lang="en-US" altLang="zh-CN" dirty="0"/>
              <a:t>,</a:t>
            </a:r>
            <a:r>
              <a:rPr lang="zh-CN" altLang="en-US" dirty="0"/>
              <a:t>使资本主义经济周期呈现了一些同第二次世界大战前相比不同的新特点。</a:t>
            </a:r>
            <a:endParaRPr lang="en-US" altLang="zh-CN" dirty="0"/>
          </a:p>
          <a:p>
            <a:r>
              <a:rPr lang="zh-CN" altLang="en-US" dirty="0"/>
              <a:t>一是从经济周期的频率和波动幅度看</a:t>
            </a:r>
            <a:r>
              <a:rPr lang="en-US" altLang="zh-CN" dirty="0"/>
              <a:t>,</a:t>
            </a:r>
            <a:r>
              <a:rPr lang="zh-CN" altLang="en-US" dirty="0"/>
              <a:t>较以前逐渐变小。 </a:t>
            </a:r>
            <a:endParaRPr lang="en-US" altLang="zh-CN" dirty="0"/>
          </a:p>
          <a:p>
            <a:r>
              <a:rPr lang="zh-CN" altLang="en-US" dirty="0"/>
              <a:t>二是从引发经济危机的因素看</a:t>
            </a:r>
            <a:r>
              <a:rPr lang="en-US" altLang="zh-CN" dirty="0"/>
              <a:t>,</a:t>
            </a:r>
            <a:r>
              <a:rPr lang="zh-CN" altLang="en-US" dirty="0"/>
              <a:t>过度的金融投机越来越成为主要的直接因素。</a:t>
            </a:r>
            <a:endParaRPr lang="en-US" altLang="zh-CN" dirty="0"/>
          </a:p>
          <a:p>
            <a:r>
              <a:rPr lang="zh-CN" altLang="en-US" dirty="0"/>
              <a:t>三是从经济危机波及的范围和区域看</a:t>
            </a:r>
            <a:r>
              <a:rPr lang="en-US" altLang="zh-CN" dirty="0"/>
              <a:t>,</a:t>
            </a:r>
            <a:r>
              <a:rPr lang="zh-CN" altLang="en-US" dirty="0"/>
              <a:t>具有了明显的全球性或世界性。</a:t>
            </a:r>
            <a:endParaRPr lang="zh-CN" altLang="en-US" dirty="0"/>
          </a:p>
        </p:txBody>
      </p:sp>
    </p:spTree>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第二节  </a:t>
            </a:r>
            <a:r>
              <a:rPr lang="zh-CN" altLang="en-US" dirty="0"/>
              <a:t>资本主义的历史地位</a:t>
            </a:r>
            <a:endParaRPr lang="zh-CN" altLang="en-US" dirty="0"/>
          </a:p>
        </p:txBody>
      </p:sp>
      <p:sp>
        <p:nvSpPr>
          <p:cNvPr id="3" name="内容占位符 2"/>
          <p:cNvSpPr>
            <a:spLocks noGrp="1"/>
          </p:cNvSpPr>
          <p:nvPr>
            <p:ph idx="1"/>
          </p:nvPr>
        </p:nvSpPr>
        <p:spPr/>
        <p:txBody>
          <a:bodyPr/>
          <a:lstStyle/>
          <a:p>
            <a:r>
              <a:rPr lang="zh-CN" altLang="en-US" b="1" dirty="0"/>
              <a:t>一、资本主义的历史进步性和局限性</a:t>
            </a:r>
            <a:endParaRPr lang="zh-CN" altLang="en-US" b="1" dirty="0"/>
          </a:p>
          <a:p>
            <a:r>
              <a:rPr lang="zh-CN" altLang="en-US" dirty="0"/>
              <a:t>生产力与生产关系的矛盾运动</a:t>
            </a:r>
            <a:r>
              <a:rPr lang="en-US" altLang="zh-CN" dirty="0"/>
              <a:t>,</a:t>
            </a:r>
            <a:r>
              <a:rPr lang="zh-CN" altLang="en-US" dirty="0"/>
              <a:t>是推动人类社会进步的根本动力。在资本主义社会中</a:t>
            </a:r>
            <a:r>
              <a:rPr lang="en-US" altLang="zh-CN" dirty="0"/>
              <a:t>,</a:t>
            </a:r>
            <a:r>
              <a:rPr lang="zh-CN" altLang="en-US" dirty="0"/>
              <a:t>生产力与生产关系这一基本矛盾集中表现为生产社会化与生产资料资本主义私人占有之间的矛盾。 资本主义的历史地位是由资本主义所处的历史阶段决定的</a:t>
            </a:r>
            <a:r>
              <a:rPr lang="en-US" altLang="zh-CN" dirty="0"/>
              <a:t>,</a:t>
            </a:r>
            <a:r>
              <a:rPr lang="zh-CN" altLang="en-US" dirty="0"/>
              <a:t>但本质上是由资本主义所固有的基本矛盾决定的。</a:t>
            </a:r>
            <a:endParaRPr lang="zh-CN" altLang="en-US" dirty="0"/>
          </a:p>
        </p:txBody>
      </p:sp>
    </p:spTree>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资本主义首先造成了商品关系的普遍化</a:t>
            </a:r>
            <a:r>
              <a:rPr lang="en-US" altLang="zh-CN" dirty="0"/>
              <a:t>,</a:t>
            </a:r>
            <a:r>
              <a:rPr lang="zh-CN" altLang="en-US" dirty="0"/>
              <a:t>促进了生产的社会化。</a:t>
            </a:r>
            <a:endParaRPr lang="en-US" altLang="zh-CN" dirty="0"/>
          </a:p>
          <a:p>
            <a:r>
              <a:rPr lang="zh-CN" altLang="en-US" dirty="0"/>
              <a:t>对剩余价值的无止境追求</a:t>
            </a:r>
            <a:r>
              <a:rPr lang="en-US" altLang="zh-CN" dirty="0"/>
              <a:t>,</a:t>
            </a:r>
            <a:r>
              <a:rPr lang="zh-CN" altLang="en-US" dirty="0"/>
              <a:t>使资本主义社会具有了前所未有的创新动力</a:t>
            </a:r>
            <a:r>
              <a:rPr lang="en-US" altLang="zh-CN" dirty="0"/>
              <a:t>,</a:t>
            </a:r>
            <a:r>
              <a:rPr lang="zh-CN" altLang="en-US" dirty="0"/>
              <a:t>推动了生产力的发展、科学技术的不断创新和人类社会的进步。 </a:t>
            </a:r>
            <a:endParaRPr lang="en-US" altLang="zh-CN" dirty="0"/>
          </a:p>
          <a:p>
            <a:r>
              <a:rPr lang="zh-CN" altLang="en-US" dirty="0"/>
              <a:t>劳动力的商品化</a:t>
            </a:r>
            <a:r>
              <a:rPr lang="en-US" altLang="zh-CN" dirty="0"/>
              <a:t>,</a:t>
            </a:r>
            <a:r>
              <a:rPr lang="zh-CN" altLang="en-US" dirty="0"/>
              <a:t>使劳动者摆脱了类似奴隶制和封建制条件下对统治阶级的人身依附</a:t>
            </a:r>
            <a:r>
              <a:rPr lang="en-US" altLang="zh-CN" dirty="0"/>
              <a:t>,</a:t>
            </a:r>
            <a:r>
              <a:rPr lang="zh-CN" altLang="en-US" dirty="0"/>
              <a:t>表面上实现了法律上的平等和自由。</a:t>
            </a:r>
            <a:endParaRPr lang="zh-CN" altLang="en-US" dirty="0"/>
          </a:p>
        </p:txBody>
      </p:sp>
    </p:spTree>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但是</a:t>
            </a:r>
            <a:r>
              <a:rPr lang="en-US" altLang="zh-CN" dirty="0"/>
              <a:t>,</a:t>
            </a:r>
            <a:r>
              <a:rPr lang="zh-CN" altLang="en-US" dirty="0"/>
              <a:t>资本主义制度对封建制度的代替毕竟是用资本主义私有制代替封建私有制</a:t>
            </a:r>
            <a:r>
              <a:rPr lang="en-US" altLang="zh-CN" dirty="0"/>
              <a:t>,</a:t>
            </a:r>
            <a:r>
              <a:rPr lang="zh-CN" altLang="en-US" dirty="0"/>
              <a:t>用资本主义剥削方式代替封建剥削方式</a:t>
            </a:r>
            <a:r>
              <a:rPr lang="en-US" altLang="zh-CN" dirty="0"/>
              <a:t>,</a:t>
            </a:r>
            <a:r>
              <a:rPr lang="zh-CN" altLang="en-US" dirty="0"/>
              <a:t>存在着不可克服的根本矛盾和严重弊端</a:t>
            </a:r>
            <a:r>
              <a:rPr lang="en-US" altLang="zh-CN" dirty="0"/>
              <a:t>,</a:t>
            </a:r>
            <a:r>
              <a:rPr lang="zh-CN" altLang="en-US" dirty="0"/>
              <a:t>其历史局限性是客观存在的。</a:t>
            </a:r>
            <a:endParaRPr lang="zh-CN" altLang="en-US" dirty="0"/>
          </a:p>
        </p:txBody>
      </p:sp>
    </p:spTree>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en-US" b="1" dirty="0"/>
              <a:t>二、资本主义生产关系的自我调整</a:t>
            </a:r>
            <a:endParaRPr lang="zh-CN" altLang="en-US" b="1" dirty="0"/>
          </a:p>
          <a:p>
            <a:r>
              <a:rPr lang="zh-CN" altLang="en-US" dirty="0"/>
              <a:t>自资本主义生产关系产生以来</a:t>
            </a:r>
            <a:r>
              <a:rPr lang="en-US" altLang="zh-CN" dirty="0"/>
              <a:t>,</a:t>
            </a:r>
            <a:r>
              <a:rPr lang="zh-CN" altLang="en-US" dirty="0"/>
              <a:t>为了适应生产力的不断发展</a:t>
            </a:r>
            <a:r>
              <a:rPr lang="en-US" altLang="zh-CN" dirty="0"/>
              <a:t>,</a:t>
            </a:r>
            <a:r>
              <a:rPr lang="zh-CN" altLang="en-US" dirty="0"/>
              <a:t>应对工人所级的不懈斗争 资本主义国家通过各种形式进行自我调整</a:t>
            </a:r>
            <a:r>
              <a:rPr lang="en-US" altLang="zh-CN" dirty="0"/>
              <a:t>,</a:t>
            </a:r>
            <a:r>
              <a:rPr lang="zh-CN" altLang="en-US" dirty="0"/>
              <a:t>以维护资本主义生产关系的持续存在。</a:t>
            </a:r>
            <a:endParaRPr lang="zh-CN" altLang="en-US" dirty="0"/>
          </a:p>
          <a:p>
            <a:r>
              <a:rPr lang="zh-CN" altLang="en-US" dirty="0"/>
              <a:t>第一，所有制结构的调整。</a:t>
            </a:r>
            <a:endParaRPr lang="en-US" altLang="zh-CN" dirty="0"/>
          </a:p>
          <a:p>
            <a:r>
              <a:rPr lang="zh-CN" altLang="en-US" dirty="0"/>
              <a:t>第二，宏观政策的调整。</a:t>
            </a:r>
            <a:endParaRPr lang="en-US" altLang="zh-CN" dirty="0"/>
          </a:p>
          <a:p>
            <a:r>
              <a:rPr lang="zh-CN" altLang="en-US" dirty="0"/>
              <a:t>第三，收入分配的调整。 </a:t>
            </a:r>
            <a:endParaRPr lang="en-US" altLang="zh-CN" dirty="0"/>
          </a:p>
          <a:p>
            <a:r>
              <a:rPr lang="zh-CN" altLang="en-US" dirty="0"/>
              <a:t>第四，国际政策的调整。</a:t>
            </a:r>
            <a:endParaRPr lang="zh-CN" altLang="en-US" dirty="0"/>
          </a:p>
          <a:p>
            <a:endParaRPr lang="zh-CN" altLang="en-US" dirty="0"/>
          </a:p>
        </p:txBody>
      </p:sp>
    </p:spTree>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资本主义生产关系的自我调整</a:t>
            </a:r>
            <a:r>
              <a:rPr lang="en-US" altLang="zh-CN" dirty="0"/>
              <a:t>,</a:t>
            </a:r>
            <a:r>
              <a:rPr lang="zh-CN" altLang="en-US" dirty="0"/>
              <a:t>从客观上说适应了生产力发展的要求</a:t>
            </a:r>
            <a:r>
              <a:rPr lang="en-US" altLang="zh-CN" dirty="0"/>
              <a:t>,</a:t>
            </a:r>
            <a:r>
              <a:rPr lang="zh-CN" altLang="en-US" dirty="0"/>
              <a:t>在一定程度上缓和了资本主义的基本矛盾</a:t>
            </a:r>
            <a:r>
              <a:rPr lang="en-US" altLang="zh-CN" dirty="0"/>
              <a:t>,</a:t>
            </a:r>
            <a:r>
              <a:rPr lang="zh-CN" altLang="en-US" dirty="0"/>
              <a:t>推动了社会生产力的发展</a:t>
            </a:r>
            <a:r>
              <a:rPr lang="en-US" altLang="zh-CN" dirty="0"/>
              <a:t>,</a:t>
            </a:r>
            <a:r>
              <a:rPr lang="zh-CN" altLang="en-US" dirty="0"/>
              <a:t>但由于这些调整是被迫的、局部的、有限的</a:t>
            </a:r>
            <a:r>
              <a:rPr lang="en-US" altLang="zh-CN" dirty="0"/>
              <a:t>,</a:t>
            </a:r>
            <a:r>
              <a:rPr lang="zh-CN" altLang="en-US" dirty="0"/>
              <a:t>并没有根本改变资本主义经济制度</a:t>
            </a:r>
            <a:r>
              <a:rPr lang="en-US" altLang="zh-CN" dirty="0"/>
              <a:t>,</a:t>
            </a:r>
            <a:r>
              <a:rPr lang="zh-CN" altLang="en-US" dirty="0"/>
              <a:t>因而也不可能从根本上克服资本主义的固有矛盾。随看生产力的发展</a:t>
            </a:r>
            <a:r>
              <a:rPr lang="en-US" altLang="zh-CN" dirty="0"/>
              <a:t>,</a:t>
            </a:r>
            <a:r>
              <a:rPr lang="zh-CN" altLang="en-US" dirty="0"/>
              <a:t>这些矛盾还将不断深化并以各种新的方式表现出来。</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三、私人劳动和社会劳动</a:t>
            </a:r>
            <a:r>
              <a:rPr lang="en-US" altLang="zh-CN" dirty="0"/>
              <a:t> </a:t>
            </a:r>
            <a:endParaRPr lang="zh-CN" altLang="zh-CN" dirty="0"/>
          </a:p>
          <a:p>
            <a:r>
              <a:rPr lang="zh-CN" altLang="zh-CN" dirty="0"/>
              <a:t>商品的使用价值和价值的矛盾、具体劳动和抽象劳动的矛盾</a:t>
            </a:r>
            <a:r>
              <a:rPr lang="en-US" altLang="zh-CN" dirty="0"/>
              <a:t>,</a:t>
            </a:r>
            <a:r>
              <a:rPr lang="zh-CN" altLang="zh-CN" dirty="0"/>
              <a:t>根源于私人劳动和社会劳动的矛盾。私人劳动和社会劳动的矛盾是商品经济的基本矛盾。</a:t>
            </a:r>
            <a:endParaRPr lang="zh-CN" altLang="en-US" dirty="0"/>
          </a:p>
        </p:txBody>
      </p:sp>
    </p:spTree>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第三节  </a:t>
            </a:r>
            <a:r>
              <a:rPr lang="zh-CN" altLang="en-US" dirty="0"/>
              <a:t>资本主义发展的历史趋势</a:t>
            </a:r>
            <a:endParaRPr lang="zh-CN" altLang="en-US" dirty="0"/>
          </a:p>
        </p:txBody>
      </p:sp>
      <p:sp>
        <p:nvSpPr>
          <p:cNvPr id="3" name="内容占位符 2"/>
          <p:cNvSpPr>
            <a:spLocks noGrp="1"/>
          </p:cNvSpPr>
          <p:nvPr>
            <p:ph idx="1"/>
          </p:nvPr>
        </p:nvSpPr>
        <p:spPr/>
        <p:txBody>
          <a:bodyPr/>
          <a:lstStyle/>
          <a:p>
            <a:r>
              <a:rPr lang="zh-CN" altLang="en-US" b="1" dirty="0"/>
              <a:t>一、当代资本主义基本矛盾的运动</a:t>
            </a:r>
            <a:endParaRPr lang="zh-CN" altLang="en-US" b="1" dirty="0"/>
          </a:p>
          <a:p>
            <a:r>
              <a:rPr lang="zh-CN" altLang="en-US" dirty="0"/>
              <a:t>资本主义基本矛盾是支配资本主义经济运动过程和发展趋势的主线。随着生产力与生产关系的不断发展</a:t>
            </a:r>
            <a:r>
              <a:rPr lang="en-US" altLang="zh-CN" dirty="0"/>
              <a:t>,</a:t>
            </a:r>
            <a:r>
              <a:rPr lang="zh-CN" altLang="en-US" dirty="0"/>
              <a:t>资本主义的基本矛盾也在不断变化和发展。</a:t>
            </a:r>
            <a:endParaRPr lang="zh-CN" altLang="en-US" dirty="0"/>
          </a:p>
          <a:p>
            <a:endParaRPr lang="zh-CN" altLang="en-US" dirty="0"/>
          </a:p>
        </p:txBody>
      </p:sp>
    </p:spTree>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1.</a:t>
            </a:r>
            <a:r>
              <a:rPr lang="zh-CN" altLang="zh-CN" dirty="0"/>
              <a:t>关于无产阶级与资产阶级的矛盾</a:t>
            </a:r>
            <a:endParaRPr lang="zh-CN" altLang="zh-CN" dirty="0"/>
          </a:p>
          <a:p>
            <a:r>
              <a:rPr lang="en-US" altLang="zh-CN" dirty="0"/>
              <a:t>2.</a:t>
            </a:r>
            <a:r>
              <a:rPr lang="zh-CN" altLang="zh-CN" dirty="0"/>
              <a:t>关于生产过剩的经济危机</a:t>
            </a:r>
            <a:endParaRPr lang="zh-CN" altLang="zh-CN" dirty="0"/>
          </a:p>
          <a:p>
            <a:r>
              <a:rPr lang="en-US" altLang="zh-CN" dirty="0"/>
              <a:t>3.</a:t>
            </a:r>
            <a:r>
              <a:rPr lang="zh-CN" altLang="zh-CN" dirty="0"/>
              <a:t>关于生产、消费与生态环境间的矛盾</a:t>
            </a:r>
            <a:endParaRPr lang="zh-CN" altLang="zh-CN" dirty="0"/>
          </a:p>
          <a:p>
            <a:r>
              <a:rPr lang="en-US" altLang="zh-CN" dirty="0"/>
              <a:t>4.</a:t>
            </a:r>
            <a:r>
              <a:rPr lang="zh-CN" altLang="zh-CN" dirty="0"/>
              <a:t>关于发达资本主义国家间的矛盾</a:t>
            </a:r>
            <a:endParaRPr lang="zh-CN" altLang="zh-CN" dirty="0"/>
          </a:p>
          <a:p>
            <a:r>
              <a:rPr lang="en-US" altLang="zh-CN" dirty="0"/>
              <a:t>5.</a:t>
            </a:r>
            <a:r>
              <a:rPr lang="zh-CN" altLang="zh-CN" dirty="0"/>
              <a:t>关于发达资本主义国家与发展中国家的</a:t>
            </a:r>
            <a:endParaRPr lang="en-US" altLang="zh-CN" dirty="0"/>
          </a:p>
          <a:p>
            <a:pPr marL="0" indent="0">
              <a:buNone/>
            </a:pPr>
            <a:r>
              <a:rPr lang="en-US" altLang="zh-CN" dirty="0"/>
              <a:t>       </a:t>
            </a:r>
            <a:r>
              <a:rPr lang="zh-CN" altLang="zh-CN" dirty="0"/>
              <a:t>矛盾</a:t>
            </a:r>
            <a:endParaRPr lang="zh-CN" altLang="zh-CN" dirty="0"/>
          </a:p>
          <a:p>
            <a:endParaRPr lang="zh-CN" altLang="en-US" dirty="0"/>
          </a:p>
        </p:txBody>
      </p:sp>
    </p:spTree>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t>二、资本主义基本矛盾的深化</a:t>
            </a:r>
            <a:endParaRPr lang="zh-CN" altLang="en-US" b="1" dirty="0" smtClean="0"/>
          </a:p>
          <a:p>
            <a:r>
              <a:rPr lang="zh-CN" altLang="en-US" dirty="0"/>
              <a:t>第一，垄断程度加强，市场竞争弱化。</a:t>
            </a:r>
            <a:endParaRPr lang="zh-CN" altLang="en-US" dirty="0"/>
          </a:p>
          <a:p>
            <a:r>
              <a:rPr lang="zh-CN" altLang="en-US" dirty="0"/>
              <a:t>第二，高科技公司金融化日益严重，阻碍技术创新。</a:t>
            </a:r>
            <a:endParaRPr lang="zh-CN" altLang="en-US" dirty="0"/>
          </a:p>
          <a:p>
            <a:r>
              <a:rPr lang="zh-CN" altLang="en-US" dirty="0"/>
              <a:t>第三，就业不稳定性增强，劳动者地位降低。</a:t>
            </a:r>
            <a:endParaRPr lang="zh-CN" altLang="en-US" dirty="0"/>
          </a:p>
          <a:p>
            <a:r>
              <a:rPr lang="zh-CN" altLang="en-US" dirty="0"/>
              <a:t>第四，对新技术的不平衡占有造成贫富差距加大。</a:t>
            </a:r>
            <a:endParaRPr lang="zh-CN" altLang="en-US" dirty="0"/>
          </a:p>
        </p:txBody>
      </p:sp>
    </p:spTree>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en-US" b="1" dirty="0"/>
              <a:t>三</a:t>
            </a:r>
            <a:r>
              <a:rPr lang="zh-CN" altLang="zh-CN" b="1" dirty="0" smtClean="0"/>
              <a:t>、</a:t>
            </a:r>
            <a:r>
              <a:rPr lang="zh-CN" altLang="zh-CN" b="1" dirty="0"/>
              <a:t>社会主义代替资本主义的历史趋势</a:t>
            </a:r>
            <a:endParaRPr lang="zh-CN" altLang="zh-CN" dirty="0"/>
          </a:p>
          <a:p>
            <a:r>
              <a:rPr lang="zh-CN" altLang="zh-CN" dirty="0"/>
              <a:t>资本主义的基本矛盾随着资本主义经济的发展而不断发展</a:t>
            </a:r>
            <a:r>
              <a:rPr lang="en-US" altLang="zh-CN" dirty="0"/>
              <a:t>,</a:t>
            </a:r>
            <a:r>
              <a:rPr lang="zh-CN" altLang="zh-CN" dirty="0"/>
              <a:t>这种矛盾发展的最终结果必然是社会主义代替资本主义。</a:t>
            </a:r>
            <a:endParaRPr lang="zh-CN" altLang="zh-CN" dirty="0"/>
          </a:p>
          <a:p>
            <a:pPr lvl="0"/>
            <a:r>
              <a:rPr lang="zh-CN" altLang="en-US" dirty="0" smtClean="0"/>
              <a:t>（一）</a:t>
            </a:r>
            <a:r>
              <a:rPr lang="zh-CN" altLang="zh-CN" b="1" dirty="0" smtClean="0"/>
              <a:t>马克思</a:t>
            </a:r>
            <a:r>
              <a:rPr lang="zh-CN" altLang="zh-CN" b="1" dirty="0"/>
              <a:t>的两个伟大</a:t>
            </a:r>
            <a:r>
              <a:rPr lang="zh-CN" altLang="zh-CN" b="1" dirty="0" smtClean="0"/>
              <a:t>发现</a:t>
            </a:r>
            <a:r>
              <a:rPr lang="zh-CN" altLang="en-US" b="1" dirty="0" smtClean="0"/>
              <a:t>揭示了</a:t>
            </a:r>
            <a:r>
              <a:rPr lang="zh-CN" altLang="zh-CN" b="1" dirty="0" smtClean="0"/>
              <a:t>社会主义</a:t>
            </a:r>
            <a:r>
              <a:rPr lang="zh-CN" altLang="zh-CN" b="1" dirty="0"/>
              <a:t>代替</a:t>
            </a:r>
            <a:r>
              <a:rPr lang="zh-CN" altLang="zh-CN" b="1" dirty="0" smtClean="0"/>
              <a:t>资本</a:t>
            </a:r>
            <a:r>
              <a:rPr lang="zh-CN" altLang="en-US" b="1" dirty="0" smtClean="0"/>
              <a:t>主义的历史规律</a:t>
            </a:r>
            <a:endParaRPr lang="en-US" altLang="zh-CN" b="1" dirty="0"/>
          </a:p>
          <a:p>
            <a:r>
              <a:rPr lang="en-US" altLang="zh-CN" dirty="0"/>
              <a:t>“</a:t>
            </a:r>
            <a:r>
              <a:rPr lang="zh-CN" altLang="zh-CN" dirty="0"/>
              <a:t>这两个伟大的发现——唯物主义历史观和通过剩余价值揭开资本主义生产的秘密</a:t>
            </a:r>
            <a:r>
              <a:rPr lang="en-US" altLang="zh-CN" dirty="0"/>
              <a:t>,</a:t>
            </a:r>
            <a:r>
              <a:rPr lang="zh-CN" altLang="zh-CN" dirty="0"/>
              <a:t>都应当归功于马克思。由于这两个发现</a:t>
            </a:r>
            <a:r>
              <a:rPr lang="en-US" altLang="zh-CN" dirty="0"/>
              <a:t>,</a:t>
            </a:r>
            <a:r>
              <a:rPr lang="zh-CN" altLang="zh-CN" dirty="0"/>
              <a:t>社会主义变成了科学</a:t>
            </a:r>
            <a:r>
              <a:rPr lang="en-US" altLang="zh-CN" dirty="0"/>
              <a:t>”</a:t>
            </a:r>
            <a:endParaRPr lang="zh-CN" altLang="zh-CN" dirty="0"/>
          </a:p>
          <a:p>
            <a:pPr lvl="0"/>
            <a:endParaRPr lang="zh-CN" altLang="zh-CN" dirty="0"/>
          </a:p>
          <a:p>
            <a:endParaRPr lang="zh-CN" altLang="en-US" dirty="0"/>
          </a:p>
        </p:txBody>
      </p:sp>
    </p:spTree>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t>（二）</a:t>
            </a:r>
            <a:r>
              <a:rPr lang="zh-CN" altLang="zh-CN" b="1" dirty="0" smtClean="0"/>
              <a:t>生产</a:t>
            </a:r>
            <a:r>
              <a:rPr lang="zh-CN" altLang="zh-CN" b="1" dirty="0"/>
              <a:t>社会化为社会主义代替资本主义提供了物质条件</a:t>
            </a:r>
            <a:endParaRPr lang="zh-CN" altLang="zh-CN" dirty="0"/>
          </a:p>
          <a:p>
            <a:r>
              <a:rPr lang="zh-CN" altLang="zh-CN" dirty="0"/>
              <a:t>在资本主义社会</a:t>
            </a:r>
            <a:r>
              <a:rPr lang="en-US" altLang="zh-CN" dirty="0"/>
              <a:t>,</a:t>
            </a:r>
            <a:r>
              <a:rPr lang="zh-CN" altLang="zh-CN" dirty="0"/>
              <a:t>科学技术的不断进步，资本积累的不断扩大</a:t>
            </a:r>
            <a:r>
              <a:rPr lang="en-US" altLang="zh-CN" dirty="0"/>
              <a:t>,</a:t>
            </a:r>
            <a:r>
              <a:rPr lang="zh-CN" altLang="zh-CN" dirty="0"/>
              <a:t>生产力的不断发展</a:t>
            </a:r>
            <a:r>
              <a:rPr lang="en-US" altLang="zh-CN" dirty="0"/>
              <a:t>,</a:t>
            </a:r>
            <a:r>
              <a:rPr lang="zh-CN" altLang="zh-CN" dirty="0"/>
              <a:t>使得资本主义生产社会化的程度不断提高</a:t>
            </a:r>
            <a:r>
              <a:rPr lang="en-US" altLang="zh-CN" dirty="0"/>
              <a:t>,</a:t>
            </a:r>
            <a:r>
              <a:rPr lang="zh-CN" altLang="zh-CN" dirty="0"/>
              <a:t>从而为社会主义代替资本主义提供了物质条件。</a:t>
            </a:r>
            <a:endParaRPr lang="zh-CN" altLang="en-US" dirty="0"/>
          </a:p>
        </p:txBody>
      </p:sp>
    </p:spTree>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生产社会化的发展主要表现在以下五个方面</a:t>
            </a:r>
            <a:r>
              <a:rPr lang="en-US" altLang="zh-CN" dirty="0"/>
              <a:t>:</a:t>
            </a:r>
            <a:endParaRPr lang="zh-CN" altLang="zh-CN" dirty="0"/>
          </a:p>
          <a:p>
            <a:pPr marL="0" indent="0">
              <a:buNone/>
            </a:pPr>
            <a:r>
              <a:rPr lang="en-US" altLang="zh-CN" dirty="0"/>
              <a:t>   </a:t>
            </a:r>
            <a:r>
              <a:rPr lang="zh-CN" altLang="zh-CN" dirty="0"/>
              <a:t>第一</a:t>
            </a:r>
            <a:r>
              <a:rPr lang="en-US" altLang="zh-CN" dirty="0"/>
              <a:t>,</a:t>
            </a:r>
            <a:r>
              <a:rPr lang="zh-CN" altLang="zh-CN" dirty="0"/>
              <a:t>生产资料使用的日益社会化。</a:t>
            </a:r>
            <a:endParaRPr lang="en-US" altLang="zh-CN" dirty="0"/>
          </a:p>
          <a:p>
            <a:pPr marL="0" indent="0">
              <a:buNone/>
            </a:pPr>
            <a:r>
              <a:rPr lang="en-US" altLang="zh-CN" dirty="0"/>
              <a:t>   </a:t>
            </a:r>
            <a:r>
              <a:rPr lang="zh-CN" altLang="zh-CN" dirty="0"/>
              <a:t>第二</a:t>
            </a:r>
            <a:r>
              <a:rPr lang="en-US" altLang="zh-CN" dirty="0"/>
              <a:t>,</a:t>
            </a:r>
            <a:r>
              <a:rPr lang="zh-CN" altLang="zh-CN" dirty="0"/>
              <a:t>生产过程的日益社会化。</a:t>
            </a:r>
            <a:endParaRPr lang="en-US" altLang="zh-CN" dirty="0"/>
          </a:p>
          <a:p>
            <a:pPr marL="0" indent="0">
              <a:buNone/>
            </a:pPr>
            <a:r>
              <a:rPr lang="en-US" altLang="zh-CN" dirty="0"/>
              <a:t>   </a:t>
            </a:r>
            <a:r>
              <a:rPr lang="zh-CN" altLang="zh-CN" dirty="0"/>
              <a:t>第三</a:t>
            </a:r>
            <a:r>
              <a:rPr lang="en-US" altLang="zh-CN" dirty="0"/>
              <a:t>,</a:t>
            </a:r>
            <a:r>
              <a:rPr lang="zh-CN" altLang="zh-CN" dirty="0"/>
              <a:t>劳动产品的日益社会化。</a:t>
            </a:r>
            <a:endParaRPr lang="en-US" altLang="zh-CN" dirty="0"/>
          </a:p>
          <a:p>
            <a:pPr marL="0" indent="0">
              <a:buNone/>
            </a:pPr>
            <a:r>
              <a:rPr lang="en-US" altLang="zh-CN" dirty="0"/>
              <a:t>   </a:t>
            </a:r>
            <a:r>
              <a:rPr lang="zh-CN" altLang="zh-CN" dirty="0"/>
              <a:t>第四</a:t>
            </a:r>
            <a:r>
              <a:rPr lang="en-US" altLang="zh-CN" dirty="0"/>
              <a:t>,</a:t>
            </a:r>
            <a:r>
              <a:rPr lang="zh-CN" altLang="zh-CN" dirty="0"/>
              <a:t>生产组织的日益社会化。</a:t>
            </a:r>
            <a:endParaRPr lang="en-US" altLang="zh-CN" dirty="0"/>
          </a:p>
          <a:p>
            <a:pPr marL="0" indent="0">
              <a:buNone/>
            </a:pPr>
            <a:r>
              <a:rPr lang="en-US" altLang="zh-CN" dirty="0"/>
              <a:t>   </a:t>
            </a:r>
            <a:r>
              <a:rPr lang="zh-CN" altLang="zh-CN" dirty="0"/>
              <a:t>第五</a:t>
            </a:r>
            <a:r>
              <a:rPr lang="en-US" altLang="zh-CN" dirty="0"/>
              <a:t>,</a:t>
            </a:r>
            <a:r>
              <a:rPr lang="zh-CN" altLang="zh-CN" dirty="0"/>
              <a:t>生产管理的日益社会化。</a:t>
            </a:r>
            <a:endParaRPr lang="zh-CN" altLang="en-US" dirty="0"/>
          </a:p>
        </p:txBody>
      </p:sp>
    </p:spTree>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t>（三）</a:t>
            </a:r>
            <a:r>
              <a:rPr lang="zh-CN" altLang="zh-CN" b="1" dirty="0" smtClean="0"/>
              <a:t>社会主义</a:t>
            </a:r>
            <a:r>
              <a:rPr lang="zh-CN" altLang="zh-CN" b="1" dirty="0"/>
              <a:t>代替资本主义的</a:t>
            </a:r>
            <a:r>
              <a:rPr lang="zh-CN" altLang="zh-CN" b="1" dirty="0" smtClean="0"/>
              <a:t>长期性</a:t>
            </a:r>
            <a:r>
              <a:rPr lang="zh-CN" altLang="en-US" b="1" dirty="0" smtClean="0"/>
              <a:t>和曲折性</a:t>
            </a:r>
            <a:endParaRPr lang="zh-CN" altLang="zh-CN" dirty="0"/>
          </a:p>
          <a:p>
            <a:r>
              <a:rPr lang="zh-CN" altLang="zh-CN" dirty="0"/>
              <a:t>人类社会发展的历史证明</a:t>
            </a:r>
            <a:r>
              <a:rPr lang="en-US" altLang="zh-CN" dirty="0"/>
              <a:t>,</a:t>
            </a:r>
            <a:r>
              <a:rPr lang="zh-CN" altLang="zh-CN" dirty="0"/>
              <a:t>一种新的社会经济形态代替一种旧的社会经济形态</a:t>
            </a:r>
            <a:r>
              <a:rPr lang="en-US" altLang="zh-CN" dirty="0"/>
              <a:t>,</a:t>
            </a:r>
            <a:r>
              <a:rPr lang="zh-CN" altLang="zh-CN" dirty="0"/>
              <a:t>往往需要经历漫长的历史过程。</a:t>
            </a:r>
            <a:endParaRPr lang="zh-CN" altLang="en-US" dirty="0"/>
          </a:p>
        </p:txBody>
      </p:sp>
    </p:spTree>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20000"/>
          </a:bodyPr>
          <a:lstStyle/>
          <a:p>
            <a:r>
              <a:rPr lang="zh-CN" altLang="zh-CN" b="1" dirty="0"/>
              <a:t>思考题</a:t>
            </a:r>
            <a:r>
              <a:rPr lang="en-US" altLang="zh-CN" b="1" dirty="0"/>
              <a:t>:</a:t>
            </a:r>
            <a:endParaRPr lang="zh-CN" altLang="zh-CN" dirty="0"/>
          </a:p>
          <a:p>
            <a:r>
              <a:rPr lang="en-US" altLang="zh-CN" dirty="0"/>
              <a:t>1.</a:t>
            </a:r>
            <a:r>
              <a:rPr lang="zh-CN" altLang="en-US" dirty="0"/>
              <a:t>解释下列概念：资本主义经济危机、资本主义基本矛盾、资本主义发展的历史趋势。</a:t>
            </a:r>
            <a:endParaRPr lang="zh-CN" altLang="en-US" dirty="0"/>
          </a:p>
          <a:p>
            <a:r>
              <a:rPr lang="en-US" altLang="zh-CN" dirty="0"/>
              <a:t>2.</a:t>
            </a:r>
            <a:r>
              <a:rPr lang="zh-CN" altLang="en-US" dirty="0"/>
              <a:t>资本主义经济危机产生的根源是什么？</a:t>
            </a:r>
            <a:endParaRPr lang="en-US" altLang="zh-CN" dirty="0"/>
          </a:p>
          <a:p>
            <a:r>
              <a:rPr lang="en-US" altLang="zh-CN" dirty="0"/>
              <a:t>3.</a:t>
            </a:r>
            <a:r>
              <a:rPr lang="zh-CN" altLang="zh-CN" dirty="0"/>
              <a:t>如何理解资本主义的历史进步性和局限性</a:t>
            </a:r>
            <a:r>
              <a:rPr lang="en-US" altLang="zh-CN" dirty="0"/>
              <a:t>?</a:t>
            </a:r>
            <a:endParaRPr lang="zh-CN" altLang="zh-CN" dirty="0"/>
          </a:p>
          <a:p>
            <a:r>
              <a:rPr lang="en-US" altLang="zh-CN" dirty="0"/>
              <a:t>4.</a:t>
            </a:r>
            <a:r>
              <a:rPr lang="zh-CN" altLang="zh-CN" dirty="0"/>
              <a:t>资本主义国家是如何调整资本主义生产关系的</a:t>
            </a:r>
            <a:r>
              <a:rPr lang="en-US" altLang="zh-CN" dirty="0"/>
              <a:t>?</a:t>
            </a:r>
            <a:endParaRPr lang="zh-CN" altLang="zh-CN" dirty="0"/>
          </a:p>
          <a:p>
            <a:r>
              <a:rPr lang="en-US" altLang="zh-CN" dirty="0"/>
              <a:t>4.</a:t>
            </a:r>
            <a:r>
              <a:rPr lang="zh-CN" altLang="zh-CN" dirty="0"/>
              <a:t>试述社会主义代替资本主义的历史趋势。</a:t>
            </a:r>
            <a:endParaRPr lang="zh-CN" altLang="zh-CN" dirty="0"/>
          </a:p>
          <a:p>
            <a:r>
              <a:rPr lang="en-US" altLang="zh-CN" dirty="0"/>
              <a:t>5.</a:t>
            </a:r>
            <a:r>
              <a:rPr lang="zh-CN" altLang="zh-CN" dirty="0">
                <a:sym typeface="+mn-ea"/>
              </a:rPr>
              <a:t>试述新技术革命对资本主义制度的深刻影响。</a:t>
            </a:r>
            <a:endParaRPr lang="zh-CN" altLang="zh-CN" dirty="0"/>
          </a:p>
          <a:p>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商品生产者的劳动由私人劳动到得到社会的承认而成为社会劳动</a:t>
            </a:r>
            <a:r>
              <a:rPr lang="en-US" altLang="zh-CN" dirty="0"/>
              <a:t>,</a:t>
            </a:r>
            <a:r>
              <a:rPr lang="zh-CN" altLang="zh-CN" dirty="0"/>
              <a:t>需要两方面条件</a:t>
            </a:r>
            <a:r>
              <a:rPr lang="en-US" altLang="zh-CN" dirty="0"/>
              <a:t>:</a:t>
            </a:r>
            <a:r>
              <a:rPr lang="zh-CN" altLang="zh-CN" dirty="0"/>
              <a:t>一方面</a:t>
            </a:r>
            <a:r>
              <a:rPr lang="en-US" altLang="zh-CN" dirty="0"/>
              <a:t>,</a:t>
            </a:r>
            <a:r>
              <a:rPr lang="zh-CN" altLang="zh-CN" dirty="0"/>
              <a:t>私人劳动必须作为一定的有用劳动</a:t>
            </a:r>
            <a:r>
              <a:rPr lang="en-US" altLang="zh-CN" dirty="0"/>
              <a:t>,</a:t>
            </a:r>
            <a:r>
              <a:rPr lang="zh-CN" altLang="zh-CN" dirty="0"/>
              <a:t>来满足一定的社会需要</a:t>
            </a:r>
            <a:r>
              <a:rPr lang="en-US" altLang="zh-CN" dirty="0"/>
              <a:t>,</a:t>
            </a:r>
            <a:r>
              <a:rPr lang="zh-CN" altLang="zh-CN" dirty="0"/>
              <a:t>从而证明它是社会总劳动的一部分</a:t>
            </a:r>
            <a:r>
              <a:rPr lang="en-US" altLang="zh-CN" dirty="0"/>
              <a:t>;</a:t>
            </a:r>
            <a:r>
              <a:rPr lang="zh-CN" altLang="zh-CN" dirty="0"/>
              <a:t>另一方面</a:t>
            </a:r>
            <a:r>
              <a:rPr lang="en-US" altLang="zh-CN" dirty="0"/>
              <a:t>,</a:t>
            </a:r>
            <a:r>
              <a:rPr lang="zh-CN" altLang="zh-CN" dirty="0"/>
              <a:t>只有在每一种有用的私人劳动可以同任何其他一种有用的私人劳动相交换</a:t>
            </a:r>
            <a:r>
              <a:rPr lang="en-US" altLang="zh-CN" dirty="0"/>
              <a:t>,</a:t>
            </a:r>
            <a:r>
              <a:rPr lang="zh-CN" altLang="zh-CN" dirty="0"/>
              <a:t>并且是等量劳动相交换时</a:t>
            </a:r>
            <a:r>
              <a:rPr lang="en-US" altLang="zh-CN" dirty="0"/>
              <a:t>,</a:t>
            </a:r>
            <a:r>
              <a:rPr lang="zh-CN" altLang="zh-CN" dirty="0"/>
              <a:t>私人劳动才能成为社会劳动。</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r>
              <a:rPr lang="zh-CN" altLang="zh-CN" dirty="0"/>
              <a:t>在商品经济条件下</a:t>
            </a:r>
            <a:r>
              <a:rPr lang="en-US" altLang="zh-CN" dirty="0"/>
              <a:t>,</a:t>
            </a:r>
            <a:r>
              <a:rPr lang="zh-CN" altLang="zh-CN" dirty="0"/>
              <a:t>商品生产者的劳动是私人劳动和社会劳动的对工统一。这种对立统一性存在于市场交换中。交换成功了</a:t>
            </a:r>
            <a:r>
              <a:rPr lang="en-US" altLang="zh-CN" dirty="0"/>
              <a:t>,</a:t>
            </a:r>
            <a:r>
              <a:rPr lang="zh-CN" altLang="zh-CN" dirty="0"/>
              <a:t>私人劳动转化对社会劳动</a:t>
            </a:r>
            <a:r>
              <a:rPr lang="en-US" altLang="zh-CN" dirty="0"/>
              <a:t>,</a:t>
            </a:r>
            <a:r>
              <a:rPr lang="zh-CN" altLang="zh-CN" dirty="0"/>
              <a:t>统一性得到体现</a:t>
            </a:r>
            <a:r>
              <a:rPr lang="en-US" altLang="zh-CN" dirty="0"/>
              <a:t>; </a:t>
            </a:r>
            <a:r>
              <a:rPr lang="zh-CN" altLang="zh-CN" dirty="0"/>
              <a:t>交换不顺利</a:t>
            </a:r>
            <a:r>
              <a:rPr lang="en-US" altLang="zh-CN" dirty="0"/>
              <a:t>,</a:t>
            </a:r>
            <a:r>
              <a:rPr lang="zh-CN" altLang="zh-CN" dirty="0"/>
              <a:t>私人劳动不能或部分不能转化为社会劳动</a:t>
            </a:r>
            <a:r>
              <a:rPr lang="en-US" altLang="zh-CN" dirty="0"/>
              <a:t>,</a:t>
            </a:r>
            <a:r>
              <a:rPr lang="zh-CN" altLang="zh-CN" dirty="0"/>
              <a:t>对立性或矛盾就暴露出来了。可见</a:t>
            </a:r>
            <a:r>
              <a:rPr lang="en-US" altLang="zh-CN" dirty="0"/>
              <a:t>,</a:t>
            </a:r>
            <a:r>
              <a:rPr lang="zh-CN" altLang="zh-CN" dirty="0"/>
              <a:t>私人劳动要转化为社会劳动必须经过流通、消费过程来实现。 商品流通、消费过程</a:t>
            </a:r>
            <a:r>
              <a:rPr lang="en-US" altLang="zh-CN" dirty="0"/>
              <a:t>,</a:t>
            </a:r>
            <a:r>
              <a:rPr lang="zh-CN" altLang="zh-CN" dirty="0"/>
              <a:t>一方面是生产中形成的使用价值的流通、消费过程</a:t>
            </a:r>
            <a:r>
              <a:rPr lang="en-US" altLang="zh-CN" dirty="0"/>
              <a:t>;</a:t>
            </a:r>
            <a:r>
              <a:rPr lang="zh-CN" altLang="zh-CN" dirty="0"/>
              <a:t>另一方面是生产中形成的价值在流通、消费中实现的过程。</a:t>
            </a:r>
            <a:endParaRPr lang="zh-CN" altLang="zh-CN" dirty="0"/>
          </a:p>
          <a:p>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zh-CN" dirty="0"/>
              <a:t>私人劳动和社会劳动的矛盾作为商品经济的基本矛盾</a:t>
            </a:r>
            <a:r>
              <a:rPr lang="en-US" altLang="zh-CN" dirty="0"/>
              <a:t>,</a:t>
            </a:r>
            <a:r>
              <a:rPr lang="zh-CN" altLang="zh-CN" dirty="0"/>
              <a:t>存在于商品经济发展的一切阶段。 私人劳动要想实现向社会劳动的转化</a:t>
            </a:r>
            <a:r>
              <a:rPr lang="en-US" altLang="zh-CN" dirty="0"/>
              <a:t>,</a:t>
            </a:r>
            <a:r>
              <a:rPr lang="zh-CN" altLang="zh-CN" dirty="0"/>
              <a:t>必须撇开各个商品生产者私人劳动的具体差别</a:t>
            </a:r>
            <a:r>
              <a:rPr lang="en-US" altLang="zh-CN" dirty="0"/>
              <a:t>,</a:t>
            </a:r>
            <a:r>
              <a:rPr lang="zh-CN" altLang="zh-CN" dirty="0"/>
              <a:t>把不同形式的具体的有用劳动还原为同质的一般人类劳动即抽象劳动</a:t>
            </a:r>
            <a:r>
              <a:rPr lang="en-US" altLang="zh-CN" dirty="0"/>
              <a:t>,</a:t>
            </a:r>
            <a:r>
              <a:rPr lang="zh-CN" altLang="zh-CN" dirty="0"/>
              <a:t>这样就产生了劳动二重性。 由于具体劳动生产使用价值</a:t>
            </a:r>
            <a:r>
              <a:rPr lang="en-US" altLang="zh-CN" dirty="0"/>
              <a:t>,</a:t>
            </a:r>
            <a:r>
              <a:rPr lang="zh-CN" altLang="zh-CN" dirty="0"/>
              <a:t>抽象劳动形成商品的价值</a:t>
            </a:r>
            <a:r>
              <a:rPr lang="en-US" altLang="zh-CN" dirty="0"/>
              <a:t>,</a:t>
            </a:r>
            <a:r>
              <a:rPr lang="zh-CN" altLang="zh-CN" dirty="0"/>
              <a:t>这样又产生了商品的二重属性。商品经济所具有的各种矛盾归根结底是由生产商品的劳动具有私人劳动与社会劳动这个基本矛盾所决定的。在资本主义市场经济条件下</a:t>
            </a:r>
            <a:r>
              <a:rPr lang="en-US" altLang="zh-CN" dirty="0"/>
              <a:t>,</a:t>
            </a:r>
            <a:r>
              <a:rPr lang="zh-CN" altLang="zh-CN" dirty="0"/>
              <a:t>私人劳动和社会劳动的矛盾表现为生产社会化和生产资料资本主义私人占有之间的矛盾</a:t>
            </a:r>
            <a:r>
              <a:rPr lang="en-US" altLang="zh-CN" dirty="0"/>
              <a:t>,</a:t>
            </a:r>
            <a:r>
              <a:rPr lang="zh-CN" altLang="zh-CN" dirty="0"/>
              <a:t>这是资本主义一切矛盾的总根源。</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b="1" dirty="0"/>
              <a:t>四、商品的拜物教性质</a:t>
            </a:r>
            <a:endParaRPr lang="zh-CN" altLang="zh-CN" dirty="0"/>
          </a:p>
          <a:p>
            <a:r>
              <a:rPr lang="zh-CN" altLang="zh-CN" dirty="0"/>
              <a:t>在商品经济中</a:t>
            </a:r>
            <a:r>
              <a:rPr lang="en-US" altLang="zh-CN" dirty="0"/>
              <a:t>,</a:t>
            </a:r>
            <a:r>
              <a:rPr lang="zh-CN" altLang="zh-CN" dirty="0"/>
              <a:t>通过商品生产和商品交换所体现的人和人之间的社会关系</a:t>
            </a:r>
            <a:r>
              <a:rPr lang="en-US" altLang="zh-CN" dirty="0"/>
              <a:t>,</a:t>
            </a:r>
            <a:r>
              <a:rPr lang="zh-CN" altLang="zh-CN" dirty="0"/>
              <a:t>表现为商品和商品之间的物的关系。 商品生产者只有把商品这个物交换出去</a:t>
            </a:r>
            <a:r>
              <a:rPr lang="en-US" altLang="zh-CN" dirty="0"/>
              <a:t>,</a:t>
            </a:r>
            <a:r>
              <a:rPr lang="zh-CN" altLang="zh-CN" dirty="0"/>
              <a:t>才能得以生存</a:t>
            </a:r>
            <a:r>
              <a:rPr lang="en-US" altLang="zh-CN" dirty="0"/>
              <a:t>; </a:t>
            </a:r>
            <a:r>
              <a:rPr lang="zh-CN" altLang="zh-CN" dirty="0"/>
              <a:t>如果交换不出去</a:t>
            </a:r>
            <a:r>
              <a:rPr lang="en-US" altLang="zh-CN" dirty="0"/>
              <a:t>,</a:t>
            </a:r>
            <a:r>
              <a:rPr lang="zh-CN" altLang="zh-CN" dirty="0"/>
              <a:t>就得不到补偿</a:t>
            </a:r>
            <a:r>
              <a:rPr lang="en-US" altLang="zh-CN" dirty="0"/>
              <a:t>,</a:t>
            </a:r>
            <a:r>
              <a:rPr lang="zh-CN" altLang="zh-CN" dirty="0"/>
              <a:t>就面临破产的危险。因此</a:t>
            </a:r>
            <a:r>
              <a:rPr lang="en-US" altLang="zh-CN" dirty="0"/>
              <a:t>,</a:t>
            </a:r>
            <a:r>
              <a:rPr lang="zh-CN" altLang="zh-CN" dirty="0"/>
              <a:t>商品和商品之间的物与物的关系就成为支配商品生产者命运的关系</a:t>
            </a:r>
            <a:r>
              <a:rPr lang="en-US" altLang="zh-CN" dirty="0"/>
              <a:t>,</a:t>
            </a:r>
            <a:r>
              <a:rPr lang="zh-CN" altLang="zh-CN" dirty="0"/>
              <a:t>成为物对人的统治关系。 于是</a:t>
            </a:r>
            <a:r>
              <a:rPr lang="en-US" altLang="zh-CN" dirty="0"/>
              <a:t>,</a:t>
            </a:r>
            <a:r>
              <a:rPr lang="zh-CN" altLang="zh-CN" dirty="0"/>
              <a:t>商品生产者对作为商品的物产生了一种像对神一样的虚幻的崇拜。 商品所具有的把人们之间的社会关系虚幻为物与物的关系的性质</a:t>
            </a:r>
            <a:r>
              <a:rPr lang="en-US" altLang="zh-CN" dirty="0"/>
              <a:t>,</a:t>
            </a:r>
            <a:r>
              <a:rPr lang="zh-CN" altLang="zh-CN" dirty="0"/>
              <a:t>就是商品的拜物教性质。</a:t>
            </a:r>
            <a:endParaRPr lang="zh-CN" altLang="zh-CN" dirty="0"/>
          </a:p>
          <a:p>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在资本主义制度下</a:t>
            </a:r>
            <a:r>
              <a:rPr lang="en-US" altLang="zh-CN" dirty="0"/>
              <a:t>,</a:t>
            </a:r>
            <a:r>
              <a:rPr lang="zh-CN" altLang="zh-CN" dirty="0"/>
              <a:t>商品经济发展到了最高点。 与此相联系</a:t>
            </a:r>
            <a:r>
              <a:rPr lang="en-US" altLang="zh-CN" dirty="0"/>
              <a:t>,</a:t>
            </a:r>
            <a:r>
              <a:rPr lang="zh-CN" altLang="zh-CN" dirty="0"/>
              <a:t>商品的拜物教性质也发展到了充分的程度</a:t>
            </a:r>
            <a:r>
              <a:rPr lang="en-US" altLang="zh-CN" dirty="0"/>
              <a:t>,</a:t>
            </a:r>
            <a:r>
              <a:rPr lang="zh-CN" altLang="zh-CN" dirty="0"/>
              <a:t>货币、资本等都具有了拜物教性质。</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第二节</a:t>
            </a:r>
            <a:r>
              <a:rPr lang="en-US" altLang="zh-CN" b="1" dirty="0"/>
              <a:t> </a:t>
            </a:r>
            <a:r>
              <a:rPr lang="zh-CN" altLang="zh-CN" b="1" dirty="0"/>
              <a:t> 商品价值量</a:t>
            </a:r>
            <a:endParaRPr lang="zh-CN" altLang="zh-CN" dirty="0"/>
          </a:p>
        </p:txBody>
      </p:sp>
      <p:sp>
        <p:nvSpPr>
          <p:cNvPr id="3" name="内容占位符 2"/>
          <p:cNvSpPr>
            <a:spLocks noGrp="1"/>
          </p:cNvSpPr>
          <p:nvPr>
            <p:ph idx="1"/>
          </p:nvPr>
        </p:nvSpPr>
        <p:spPr/>
        <p:txBody>
          <a:bodyPr>
            <a:normAutofit lnSpcReduction="10000"/>
          </a:bodyPr>
          <a:lstStyle/>
          <a:p>
            <a:r>
              <a:rPr lang="zh-CN" altLang="zh-CN" b="1" dirty="0"/>
              <a:t>一、社会必要劳动时间决定商品价值量</a:t>
            </a:r>
            <a:endParaRPr lang="zh-CN" altLang="zh-CN" dirty="0"/>
          </a:p>
          <a:p>
            <a:r>
              <a:rPr lang="zh-CN" altLang="zh-CN" dirty="0"/>
              <a:t>价值量是社会所共同承认的包含在商品中的一般人类劳动量</a:t>
            </a:r>
            <a:r>
              <a:rPr lang="en-US" altLang="zh-CN" dirty="0"/>
              <a:t>,</a:t>
            </a:r>
            <a:r>
              <a:rPr lang="zh-CN" altLang="zh-CN" dirty="0"/>
              <a:t>那么商品的价值量也就不可能由生产这种商品的各种不同的个别劳动时间来决定</a:t>
            </a:r>
            <a:r>
              <a:rPr lang="en-US" altLang="zh-CN" dirty="0"/>
              <a:t>,</a:t>
            </a:r>
            <a:r>
              <a:rPr lang="zh-CN" altLang="zh-CN" dirty="0"/>
              <a:t>而是由生产这种商品的社会必要劳动时间决定的。</a:t>
            </a:r>
            <a:endParaRPr lang="en-US" altLang="zh-CN" dirty="0"/>
          </a:p>
          <a:p>
            <a:r>
              <a:rPr lang="zh-CN" altLang="zh-CN" dirty="0"/>
              <a:t>社会必要劳动时间是指</a:t>
            </a:r>
            <a:r>
              <a:rPr lang="en-US" altLang="zh-CN" dirty="0"/>
              <a:t>,</a:t>
            </a:r>
            <a:r>
              <a:rPr lang="zh-CN" altLang="zh-CN" dirty="0"/>
              <a:t>在现有的社会正常的生产条件下</a:t>
            </a:r>
            <a:r>
              <a:rPr lang="en-US" altLang="zh-CN" dirty="0"/>
              <a:t>,</a:t>
            </a:r>
            <a:r>
              <a:rPr lang="zh-CN" altLang="zh-CN" dirty="0"/>
              <a:t>在社会平均的劳动熟练程度和劳动强度下</a:t>
            </a:r>
            <a:r>
              <a:rPr lang="en-US" altLang="zh-CN" dirty="0"/>
              <a:t>,</a:t>
            </a:r>
            <a:r>
              <a:rPr lang="zh-CN" altLang="zh-CN" dirty="0"/>
              <a:t>制造某种使用价值所需要的劳动时间。</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商品的实际生产量即使用价值量与市场需求量的关系</a:t>
            </a:r>
            <a:r>
              <a:rPr lang="en-US" altLang="zh-CN" dirty="0"/>
              <a:t>,</a:t>
            </a:r>
            <a:r>
              <a:rPr lang="zh-CN" altLang="zh-CN" dirty="0"/>
              <a:t>会存在如下三种情况。</a:t>
            </a:r>
            <a:endParaRPr lang="en-US" altLang="zh-CN" dirty="0"/>
          </a:p>
          <a:p>
            <a:r>
              <a:rPr lang="zh-CN" altLang="zh-CN" dirty="0"/>
              <a:t>第一种情况是</a:t>
            </a:r>
            <a:r>
              <a:rPr lang="en-US" altLang="zh-CN" dirty="0"/>
              <a:t>,</a:t>
            </a:r>
            <a:r>
              <a:rPr lang="zh-CN" altLang="zh-CN" dirty="0"/>
              <a:t>某种商品的实际生产量与市场需求量正好相等</a:t>
            </a:r>
            <a:r>
              <a:rPr lang="en-US" altLang="zh-CN" dirty="0"/>
              <a:t>,</a:t>
            </a:r>
            <a:r>
              <a:rPr lang="zh-CN" altLang="zh-CN" dirty="0"/>
              <a:t>即供求相等。显然</a:t>
            </a:r>
            <a:r>
              <a:rPr lang="en-US" altLang="zh-CN" dirty="0"/>
              <a:t>,</a:t>
            </a:r>
            <a:r>
              <a:rPr lang="zh-CN" altLang="zh-CN" dirty="0"/>
              <a:t>在这种情况下</a:t>
            </a:r>
            <a:r>
              <a:rPr lang="en-US" altLang="zh-CN" dirty="0"/>
              <a:t>,</a:t>
            </a:r>
            <a:r>
              <a:rPr lang="zh-CN" altLang="zh-CN" dirty="0"/>
              <a:t>单位商品的价值量就完全由第一种含义的社会必要劳动时间来决定</a:t>
            </a:r>
            <a:r>
              <a:rPr lang="en-US" altLang="zh-CN" dirty="0"/>
              <a:t>,</a:t>
            </a:r>
            <a:r>
              <a:rPr lang="zh-CN" altLang="zh-CN" dirty="0"/>
              <a:t>并且与第二种含义的社会必要劳动时间</a:t>
            </a:r>
            <a:r>
              <a:rPr lang="en-US" altLang="zh-CN" dirty="0"/>
              <a:t>,</a:t>
            </a:r>
            <a:r>
              <a:rPr lang="zh-CN" altLang="zh-CN" dirty="0"/>
              <a:t>在量上是相等的。</a:t>
            </a:r>
            <a:endParaRPr lang="zh-CN" altLang="zh-CN" dirty="0"/>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fontScale="60000"/>
          </a:bodyPr>
          <a:p>
            <a:r>
              <a:rPr lang="zh-CN" altLang="en-US">
                <a:sym typeface="+mn-ea"/>
              </a:rPr>
              <a:t>政治经济学最初讨论的问题，主要围绕如何增进国家的财富、税收和保障国民的生活福利而展开的，目的是为统治者管理经济出谋划策。十九世纪六七十年代政治经济学的研究内容有了重要变化，从国家财富的积累、生产转向个人行为和市场价格。之后出现了经济学这一名词，被定义为研究稀缺资源配置的学科，经济学逐步代替政治经济学这一术语。</a:t>
            </a:r>
            <a:endParaRPr lang="zh-CN" altLang="en-US"/>
          </a:p>
          <a:p>
            <a:r>
              <a:rPr lang="zh-CN" altLang="en-US">
                <a:sym typeface="+mn-ea"/>
              </a:rPr>
              <a:t>即使这样，经济学一词广泛流行的时期。经济学一词也没有消失。一些论述中，经济学被看作是与政治经济学可以相互替代的。比如马歇尔的《经济学原理》，他认为政治经济学或经济学是一门研究人类一般生活事务的学。也有其他学者提到经济学和政治经济学。总的来看，政治经济学与经济学并不是两门不同的学科。是属于同一学科的不同称呼。但是由于立场，观点和方法的不同，人们对经济学或政治经济学性质、内涵等问题的认识，并不相同，并且随着历史的发展而不断演变。</a:t>
            </a:r>
            <a:endParaRPr lang="zh-CN" altLang="en-US"/>
          </a:p>
          <a:p>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zh-CN" dirty="0"/>
              <a:t>第二种情况是</a:t>
            </a:r>
            <a:r>
              <a:rPr lang="en-US" altLang="zh-CN" dirty="0"/>
              <a:t>,</a:t>
            </a:r>
            <a:r>
              <a:rPr lang="zh-CN" altLang="zh-CN" dirty="0"/>
              <a:t>某种商品的实际生产量小于市场需求量</a:t>
            </a:r>
            <a:r>
              <a:rPr lang="en-US" altLang="zh-CN" dirty="0"/>
              <a:t>,</a:t>
            </a:r>
            <a:r>
              <a:rPr lang="zh-CN" altLang="zh-CN" dirty="0"/>
              <a:t>即供不应求。在这种情况下</a:t>
            </a:r>
            <a:r>
              <a:rPr lang="en-US" altLang="zh-CN" dirty="0"/>
              <a:t>,</a:t>
            </a:r>
            <a:r>
              <a:rPr lang="zh-CN" altLang="zh-CN" dirty="0"/>
              <a:t>社会仍然会按第二种含义的社会必要劳动时间量来购买这些商品</a:t>
            </a:r>
            <a:r>
              <a:rPr lang="en-US" altLang="zh-CN" dirty="0"/>
              <a:t>,</a:t>
            </a:r>
            <a:r>
              <a:rPr lang="zh-CN" altLang="zh-CN" dirty="0"/>
              <a:t>从而使第二种含义的社会必要劳动时间大于第一种含义的社会必要劳动时间</a:t>
            </a:r>
            <a:r>
              <a:rPr lang="en-US" altLang="zh-CN" dirty="0"/>
              <a:t>,</a:t>
            </a:r>
            <a:r>
              <a:rPr lang="zh-CN" altLang="zh-CN" dirty="0"/>
              <a:t>也就是使这种商品在市场上实现的价值量大于生产这种商品时实际耗费的社会必要劳动时间量</a:t>
            </a:r>
            <a:r>
              <a:rPr lang="en-US" altLang="zh-CN" dirty="0"/>
              <a:t>,</a:t>
            </a:r>
            <a:r>
              <a:rPr lang="zh-CN" altLang="zh-CN" dirty="0"/>
              <a:t>即第一种含义的社会必要劳动时间量。反过来说</a:t>
            </a:r>
            <a:r>
              <a:rPr lang="en-US" altLang="zh-CN" dirty="0"/>
              <a:t>,</a:t>
            </a:r>
            <a:r>
              <a:rPr lang="zh-CN" altLang="zh-CN" dirty="0"/>
              <a:t>在这种情况下</a:t>
            </a:r>
            <a:r>
              <a:rPr lang="en-US" altLang="zh-CN" dirty="0"/>
              <a:t>,</a:t>
            </a:r>
            <a:r>
              <a:rPr lang="zh-CN" altLang="zh-CN" dirty="0"/>
              <a:t>在生产中实际耗费的社会必要劳动时间在市场上就会实现为更多的商品价值量。</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第三种情况是</a:t>
            </a:r>
            <a:r>
              <a:rPr lang="en-US" altLang="zh-CN" dirty="0"/>
              <a:t>,</a:t>
            </a:r>
            <a:r>
              <a:rPr lang="zh-CN" altLang="zh-CN" dirty="0"/>
              <a:t>某种商品的实际生产量大于市场需求量</a:t>
            </a:r>
            <a:r>
              <a:rPr lang="en-US" altLang="zh-CN" dirty="0"/>
              <a:t>,</a:t>
            </a:r>
            <a:r>
              <a:rPr lang="zh-CN" altLang="zh-CN" dirty="0"/>
              <a:t>即供大于求。在这种情况下</a:t>
            </a:r>
            <a:r>
              <a:rPr lang="en-US" altLang="zh-CN" dirty="0"/>
              <a:t>,</a:t>
            </a:r>
            <a:r>
              <a:rPr lang="zh-CN" altLang="zh-CN" dirty="0"/>
              <a:t>从总体上来说</a:t>
            </a:r>
            <a:r>
              <a:rPr lang="en-US" altLang="zh-CN" dirty="0"/>
              <a:t>,</a:t>
            </a:r>
            <a:r>
              <a:rPr lang="zh-CN" altLang="zh-CN" dirty="0"/>
              <a:t>这种商品中包含的第二种含义的社会必要劳动时间量就小于第一种含义的社会必要劳动时间量</a:t>
            </a:r>
            <a:r>
              <a:rPr lang="en-US" altLang="zh-CN" dirty="0"/>
              <a:t>,</a:t>
            </a:r>
            <a:r>
              <a:rPr lang="zh-CN" altLang="zh-CN" dirty="0"/>
              <a:t>两者之间的差额就不能实现为商品的市场价值量。</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两种含义的社会必要劳动时间之间存在着辩证的联系</a:t>
            </a:r>
            <a:r>
              <a:rPr lang="en-US" altLang="zh-CN" dirty="0"/>
              <a:t>:</a:t>
            </a:r>
            <a:r>
              <a:rPr lang="zh-CN" altLang="zh-CN" dirty="0"/>
              <a:t>第一种含义的社会必要劳动时间决定商品的价值量；第二种含义的社会必要劳动时间则决定由第一种含义所决定的商品价值量的实现程度。</a:t>
            </a: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二、简单劳动和复杂劳动</a:t>
            </a:r>
            <a:r>
              <a:rPr lang="en-US" altLang="zh-CN" dirty="0"/>
              <a:t> </a:t>
            </a:r>
            <a:endParaRPr lang="zh-CN" altLang="zh-CN" dirty="0"/>
          </a:p>
          <a:p>
            <a:r>
              <a:rPr lang="zh-CN" altLang="zh-CN" dirty="0"/>
              <a:t>不同商品生产者的劳动不是均质的</a:t>
            </a:r>
            <a:r>
              <a:rPr lang="en-US" altLang="zh-CN" dirty="0"/>
              <a:t>,</a:t>
            </a:r>
            <a:r>
              <a:rPr lang="zh-CN" altLang="zh-CN" dirty="0"/>
              <a:t>一般可以区分为简单劳动和复杂劳动。简单劳动是指不经过专门训练和学习就能胜任的劳动。复杂劳动是指需要经过专门训练和学习</a:t>
            </a:r>
            <a:r>
              <a:rPr lang="en-US" altLang="zh-CN" dirty="0"/>
              <a:t>,</a:t>
            </a:r>
            <a:r>
              <a:rPr lang="zh-CN" altLang="zh-CN" dirty="0"/>
              <a:t>具有一定技术专长才能胜任的劳动。</a:t>
            </a:r>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简单劳动与复杂劳动的区别主要是由社会分工和科技水平及其在生产中的应用程度决定的</a:t>
            </a:r>
            <a:r>
              <a:rPr lang="en-US" altLang="zh-CN" dirty="0"/>
              <a:t>,</a:t>
            </a:r>
            <a:r>
              <a:rPr lang="zh-CN" altLang="zh-CN" dirty="0"/>
              <a:t>它们的衡量标准是相对的。</a:t>
            </a: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三、劳动生产率和价值量</a:t>
            </a:r>
            <a:r>
              <a:rPr lang="en-US" altLang="zh-CN" dirty="0"/>
              <a:t> </a:t>
            </a:r>
            <a:endParaRPr lang="zh-CN" altLang="zh-CN" dirty="0"/>
          </a:p>
          <a:p>
            <a:r>
              <a:rPr lang="zh-CN" altLang="zh-CN" dirty="0"/>
              <a:t>决定商品价值量的社会必要劳动时间</a:t>
            </a:r>
            <a:r>
              <a:rPr lang="en-US" altLang="zh-CN" dirty="0"/>
              <a:t>,</a:t>
            </a:r>
            <a:r>
              <a:rPr lang="zh-CN" altLang="zh-CN" dirty="0"/>
              <a:t>是随着劳动生产率的变化而变化的。 劳动生产率是指劳动者生产某种产品的能力</a:t>
            </a:r>
            <a:r>
              <a:rPr lang="en-US" altLang="zh-CN" dirty="0"/>
              <a:t>,</a:t>
            </a:r>
            <a:r>
              <a:rPr lang="zh-CN" altLang="zh-CN" dirty="0"/>
              <a:t>它反映劳动者的生产效率。劳动生产率可以由单位劳动时间内生产的产品数量来表示</a:t>
            </a:r>
            <a:r>
              <a:rPr lang="en-US" altLang="zh-CN" dirty="0"/>
              <a:t>,</a:t>
            </a:r>
            <a:r>
              <a:rPr lang="zh-CN" altLang="zh-CN" dirty="0"/>
              <a:t>也可以由生产单位产品所耗费的劳动时间来表示。</a:t>
            </a:r>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zh-CN" b="1" dirty="0">
                <a:sym typeface="+mn-ea"/>
              </a:rPr>
              <a:t>第三节</a:t>
            </a:r>
            <a:r>
              <a:rPr lang="en-US" altLang="zh-CN" b="1" dirty="0">
                <a:sym typeface="+mn-ea"/>
              </a:rPr>
              <a:t> </a:t>
            </a:r>
            <a:r>
              <a:rPr lang="zh-CN" altLang="zh-CN" b="1" dirty="0">
                <a:sym typeface="+mn-ea"/>
              </a:rPr>
              <a:t> 对劳动价值论认识的深化</a:t>
            </a:r>
            <a:br>
              <a:rPr lang="zh-CN" altLang="zh-CN" dirty="0"/>
            </a:br>
            <a:endParaRPr lang="zh-CN" altLang="en-US"/>
          </a:p>
        </p:txBody>
      </p:sp>
      <p:sp>
        <p:nvSpPr>
          <p:cNvPr id="3" name="内容占位符 2"/>
          <p:cNvSpPr>
            <a:spLocks noGrp="1"/>
          </p:cNvSpPr>
          <p:nvPr>
            <p:ph idx="1"/>
          </p:nvPr>
        </p:nvSpPr>
        <p:spPr/>
        <p:txBody>
          <a:bodyPr/>
          <a:p>
            <a:r>
              <a:rPr lang="zh-CN" altLang="en-US" b="1"/>
              <a:t>一、当代劳动形式的新变化</a:t>
            </a:r>
            <a:endParaRPr lang="zh-CN" altLang="en-US"/>
          </a:p>
          <a:p>
            <a:r>
              <a:rPr lang="zh-CN" altLang="en-US"/>
              <a:t>一是脑力劳动所占比例上升、体力劳动所占比例下降。</a:t>
            </a:r>
            <a:endParaRPr lang="zh-CN" altLang="en-US"/>
          </a:p>
          <a:p>
            <a:r>
              <a:rPr lang="zh-CN" altLang="en-US"/>
              <a:t>二是非物质生产领域的劳动的重要性日趋上升。</a:t>
            </a:r>
            <a:endParaRPr lang="zh-CN" altLang="en-US"/>
          </a:p>
          <a:p>
            <a:r>
              <a:rPr lang="zh-CN" altLang="en-US"/>
              <a:t>三是参与价值创造的劳动的范围拓宽了，价值实现领域的劳动日益融入商品价值生产过程。</a:t>
            </a:r>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b="1"/>
              <a:t>二、对劳动和劳动值论的新认识</a:t>
            </a:r>
            <a:endParaRPr lang="zh-CN" altLang="en-US"/>
          </a:p>
          <a:p>
            <a:r>
              <a:rPr lang="en-US" altLang="zh-CN"/>
              <a:t>1</a:t>
            </a:r>
            <a:r>
              <a:rPr lang="zh-CN" altLang="en-US"/>
              <a:t>、科技劳动和管理劳动在价值创造中的作用日益突出</a:t>
            </a:r>
            <a:endParaRPr lang="zh-CN" altLang="en-US"/>
          </a:p>
          <a:p>
            <a:r>
              <a:rPr lang="zh-CN" altLang="en-US"/>
              <a:t>2、部分服务劳动和精神劳动参与价值创造过程</a:t>
            </a:r>
            <a:endParaRPr lang="zh-CN" altLang="en-US"/>
          </a:p>
          <a:p>
            <a:r>
              <a:rPr lang="en-US" altLang="zh-CN"/>
              <a:t>3</a:t>
            </a:r>
            <a:r>
              <a:rPr lang="zh-CN" altLang="en-US"/>
              <a:t>、劳动价值论范围的拓展增强了其解释力</a:t>
            </a:r>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lnSpcReduction="10000"/>
          </a:bodyPr>
          <a:p>
            <a:r>
              <a:rPr lang="zh-CN" altLang="en-US" b="1"/>
              <a:t>三、几种与劳动价值论对立的观点</a:t>
            </a:r>
            <a:endParaRPr lang="zh-CN" altLang="en-US" b="1"/>
          </a:p>
          <a:p>
            <a:r>
              <a:rPr lang="en-US" altLang="zh-CN"/>
              <a:t>1</a:t>
            </a:r>
            <a:r>
              <a:rPr lang="zh-CN" altLang="en-US"/>
              <a:t>、生产费用论。认为：商品的价值是由生产商品的生产费用决定的，工资，利润和地租是交换价值的三个源泉。这一观点无法解释生产费用的价值决定问题。实际上商品所包含的价值的增值以及这种增值的程度，在根本上还是取决于物化劳动所推动的活劳动量的大小。对于生产费用的任何节约，在本质上也是用于生产的劳动量的</a:t>
            </a:r>
            <a:r>
              <a:rPr lang="zh-CN" altLang="en-US">
                <a:sym typeface="+mn-ea"/>
              </a:rPr>
              <a:t>节约。</a:t>
            </a:r>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r>
              <a:rPr lang="en-US" altLang="zh-CN"/>
              <a:t>2</a:t>
            </a:r>
            <a:r>
              <a:rPr lang="zh-CN" altLang="en-US"/>
              <a:t>、要素价值论。认为：商品生产投入的所有要素共同构成商品新价值的来源。这种观点混淆了物化劳动和活劳动、要素和要素所有</a:t>
            </a:r>
            <a:r>
              <a:rPr lang="zh-CN" altLang="en-US">
                <a:sym typeface="+mn-ea"/>
              </a:rPr>
              <a:t>权</a:t>
            </a:r>
            <a:r>
              <a:rPr lang="zh-CN" altLang="en-US"/>
              <a:t>的界限。资本和土地等要素所有者的收入是来自要素所有权，而不是要素创造的价值。</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fontScale="80000"/>
          </a:bodyPr>
          <a:p>
            <a:r>
              <a:rPr lang="zh-CN" altLang="en-US" b="1"/>
              <a:t>二、政治经济学的演变</a:t>
            </a:r>
            <a:endParaRPr lang="zh-CN" altLang="en-US" b="1"/>
          </a:p>
          <a:p>
            <a:r>
              <a:rPr lang="zh-CN" altLang="en-US"/>
              <a:t>重商主义对资本主义生产方式所做的最初的理论探讨，开始从宏观上考察社会经济现象。它的研究范围主要限于流通领域。只看致富过程的表象，对财富和价值的理解是不正确的。</a:t>
            </a:r>
            <a:endParaRPr lang="zh-CN" altLang="en-US"/>
          </a:p>
          <a:p>
            <a:r>
              <a:rPr lang="zh-CN" altLang="en-US"/>
              <a:t>资本主义开始进入工场手工业时期，资本主义生产方式形成。大量资本纷纷投入生产领域，产业资本取代商业资本成为主要的资本形式。重商主义也让位于资产阶级古典政治经济学。古典政治经济学从威廉配第开始，到大卫李嘉图结束。</a:t>
            </a:r>
            <a:endParaRPr lang="zh-CN" altLang="en-US"/>
          </a:p>
          <a:p>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fontScale="90000"/>
          </a:bodyPr>
          <a:p>
            <a:r>
              <a:rPr lang="en-US" altLang="zh-CN"/>
              <a:t>3</a:t>
            </a:r>
            <a:r>
              <a:rPr lang="zh-CN" altLang="en-US"/>
              <a:t>、自动化生产创造价值论。认为：随着信息技术和生产自动化的推广，机器人替代人力使得商品生产需要的活劳动大大减少，商品价值中的主体部分是由</a:t>
            </a:r>
            <a:r>
              <a:rPr lang="zh-CN" altLang="en-US">
                <a:sym typeface="+mn-ea"/>
              </a:rPr>
              <a:t>机器人</a:t>
            </a:r>
            <a:r>
              <a:rPr lang="zh-CN" altLang="en-US"/>
              <a:t>所创造的。实际上，现代社会生产对自动化和信息化技术的应用，是以科技人员的劳动为前提的，机器人本身并不创造价值。研发、材料研制、维护、保养，编程，控制等一系列科技劳动才参与了价值创造过程。自动化生产创造出来的价值。实体上仍是凝结在科技产品中的劳动者的抽象劳动。</a:t>
            </a:r>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fontScale="90000" lnSpcReduction="20000"/>
          </a:bodyPr>
          <a:p>
            <a:r>
              <a:rPr lang="en-US" altLang="zh-CN"/>
              <a:t>4</a:t>
            </a:r>
            <a:r>
              <a:rPr lang="zh-CN" altLang="en-US"/>
              <a:t>、知识价值论。认为：劳动价值论不适用于信息社会，而适用于工业社会初期。在信息社会里，价值增值主要通过知识来实现。实际上，知识本身不能直接创造新价值。科学知识虽然是劳动的结晶，但潜在于人脑中不能直接表现出来，只有通过人类劳动才能表现出来。劳动者掌握的知识越多，积累的劳动经验越丰富，从而能胜任更复杂的劳动。因此产生知识和应用知识的活劳动才</a:t>
            </a:r>
            <a:r>
              <a:rPr lang="zh-CN" altLang="en-US">
                <a:sym typeface="+mn-ea"/>
              </a:rPr>
              <a:t>创造</a:t>
            </a:r>
            <a:r>
              <a:rPr lang="zh-CN" altLang="en-US"/>
              <a:t>新价值。知识在价值创造中的作用，主要在于它增加了现代生产中复杂劳动的比例，从而使劳动者在单位时间里付出了倍加的简单劳动。</a:t>
            </a:r>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fontScale="70000"/>
          </a:bodyPr>
          <a:p>
            <a:r>
              <a:rPr lang="zh-CN" altLang="en-US" b="1"/>
              <a:t>思考题（第</a:t>
            </a:r>
            <a:r>
              <a:rPr lang="en-US" altLang="zh-CN" b="1"/>
              <a:t>52</a:t>
            </a:r>
            <a:r>
              <a:rPr lang="zh-CN" altLang="en-US" b="1"/>
              <a:t>页）</a:t>
            </a:r>
            <a:endParaRPr lang="zh-CN" altLang="en-US"/>
          </a:p>
          <a:p>
            <a:r>
              <a:rPr lang="en-US" altLang="zh-CN"/>
              <a:t>1.</a:t>
            </a:r>
            <a:r>
              <a:rPr lang="zh-CN" altLang="en-US"/>
              <a:t>解释下列概念：商品、使用价值、价值、具体劳动、抽象劳动、商品的拜物教性质、社会必要劳动时间。</a:t>
            </a:r>
            <a:endParaRPr lang="zh-CN" altLang="en-US"/>
          </a:p>
          <a:p>
            <a:r>
              <a:rPr lang="en-US" altLang="zh-CN"/>
              <a:t>2.</a:t>
            </a:r>
            <a:r>
              <a:rPr lang="zh-CN" altLang="en-US"/>
              <a:t>如何理解使用价值、交换价值、价值三者之间的关系？</a:t>
            </a:r>
            <a:endParaRPr lang="zh-CN" altLang="en-US"/>
          </a:p>
          <a:p>
            <a:r>
              <a:rPr lang="en-US" altLang="zh-CN"/>
              <a:t>3.什么是生产商品的劳动二重性</a:t>
            </a:r>
            <a:r>
              <a:rPr lang="zh-CN" altLang="en-US"/>
              <a:t>？</a:t>
            </a:r>
            <a:r>
              <a:rPr lang="en-US" altLang="zh-CN"/>
              <a:t>为什么说劳动二重性是“理解治经济学的枢纽”</a:t>
            </a:r>
            <a:r>
              <a:rPr lang="zh-CN" altLang="en-US"/>
              <a:t>？</a:t>
            </a:r>
            <a:endParaRPr lang="en-US" altLang="zh-CN"/>
          </a:p>
          <a:p>
            <a:r>
              <a:rPr lang="en-US" altLang="zh-CN"/>
              <a:t>4.简述私人劳动和社会劳动的矛盾是商品经济的基本矛盾。</a:t>
            </a:r>
            <a:endParaRPr lang="en-US" altLang="zh-CN"/>
          </a:p>
          <a:p>
            <a:r>
              <a:rPr lang="en-US" altLang="zh-CN"/>
              <a:t>5.商品价值量是如何决定的？</a:t>
            </a:r>
            <a:r>
              <a:rPr lang="zh-CN" altLang="en-US"/>
              <a:t>价值</a:t>
            </a:r>
            <a:r>
              <a:rPr lang="en-US" altLang="zh-CN"/>
              <a:t>量</a:t>
            </a:r>
            <a:r>
              <a:rPr lang="zh-CN" altLang="en-US"/>
              <a:t>与</a:t>
            </a:r>
            <a:r>
              <a:rPr lang="en-US" altLang="zh-CN"/>
              <a:t>劳动生产</a:t>
            </a:r>
            <a:r>
              <a:rPr lang="zh-CN" altLang="en-US"/>
              <a:t>率</a:t>
            </a:r>
            <a:r>
              <a:rPr lang="en-US" altLang="zh-CN"/>
              <a:t>的关系如何？</a:t>
            </a:r>
            <a:endParaRPr lang="en-US" altLang="zh-CN"/>
          </a:p>
          <a:p>
            <a:r>
              <a:rPr lang="en-US" altLang="zh-CN"/>
              <a:t>6.当代劳动</a:t>
            </a:r>
            <a:r>
              <a:rPr lang="zh-CN" altLang="en-US"/>
              <a:t>形式</a:t>
            </a:r>
            <a:r>
              <a:rPr lang="en-US" altLang="zh-CN"/>
              <a:t>发生了哪些</a:t>
            </a:r>
            <a:r>
              <a:rPr lang="zh-CN" altLang="en-US"/>
              <a:t>变化？</a:t>
            </a:r>
            <a:r>
              <a:rPr lang="en-US" altLang="zh-CN"/>
              <a:t>对劳动和劳动价值论的新认识有哪些？</a:t>
            </a:r>
            <a:endParaRPr lang="en-US" altLang="zh-C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b="1" dirty="0"/>
            </a:br>
            <a:r>
              <a:rPr lang="zh-CN" altLang="zh-CN" b="1" dirty="0"/>
              <a:t>第二章</a:t>
            </a:r>
            <a:r>
              <a:rPr lang="en-US" altLang="zh-CN" b="1" dirty="0"/>
              <a:t>    </a:t>
            </a:r>
            <a:r>
              <a:rPr lang="zh-CN" altLang="zh-CN" b="1" dirty="0"/>
              <a:t>货 </a:t>
            </a:r>
            <a:r>
              <a:rPr lang="en-US" altLang="zh-CN" b="1" dirty="0"/>
              <a:t>  </a:t>
            </a:r>
            <a:r>
              <a:rPr lang="zh-CN" altLang="zh-CN" b="1" dirty="0"/>
              <a:t>币</a:t>
            </a:r>
            <a:br>
              <a:rPr lang="zh-CN" altLang="zh-CN" dirty="0"/>
            </a:br>
            <a:endParaRPr lang="zh-CN" altLang="en-US" dirty="0"/>
          </a:p>
        </p:txBody>
      </p:sp>
      <p:sp>
        <p:nvSpPr>
          <p:cNvPr id="3" name="内容占位符 2"/>
          <p:cNvSpPr>
            <a:spLocks noGrp="1"/>
          </p:cNvSpPr>
          <p:nvPr>
            <p:ph idx="1"/>
          </p:nvPr>
        </p:nvSpPr>
        <p:spPr/>
        <p:txBody>
          <a:bodyPr/>
          <a:lstStyle/>
          <a:p>
            <a:r>
              <a:rPr lang="zh-CN" altLang="zh-CN" dirty="0"/>
              <a:t>商品的价值形式经历了由简单的、个别的或偶然的价值形式</a:t>
            </a:r>
            <a:r>
              <a:rPr lang="en-US" altLang="zh-CN" dirty="0"/>
              <a:t>,</a:t>
            </a:r>
            <a:r>
              <a:rPr lang="zh-CN" altLang="zh-CN" dirty="0"/>
              <a:t>向总和或扩大的价值形式</a:t>
            </a:r>
            <a:r>
              <a:rPr lang="en-US" altLang="zh-CN" dirty="0"/>
              <a:t>,</a:t>
            </a:r>
            <a:r>
              <a:rPr lang="zh-CN" altLang="zh-CN" dirty="0"/>
              <a:t>再向一般价值形式和货币形式变化的过程。 </a:t>
            </a:r>
            <a:endParaRPr lang="en-US" altLang="zh-CN" dirty="0"/>
          </a:p>
          <a:p>
            <a:r>
              <a:rPr lang="zh-CN" altLang="zh-CN" dirty="0"/>
              <a:t>货币是商品交换发展到一定阶段的产物</a:t>
            </a:r>
            <a:r>
              <a:rPr lang="en-US" altLang="zh-CN" dirty="0"/>
              <a:t>,</a:t>
            </a:r>
            <a:r>
              <a:rPr lang="zh-CN" altLang="zh-CN" dirty="0"/>
              <a:t>它是固定地充当一般等价物的商品</a:t>
            </a:r>
            <a:r>
              <a:rPr lang="en-US" altLang="zh-CN" dirty="0"/>
              <a:t>,</a:t>
            </a:r>
            <a:r>
              <a:rPr lang="zh-CN" altLang="zh-CN" dirty="0"/>
              <a:t>体现了商品生产者之间的社会生产关系。货币具有价值尺度、流通手段、贮藏手段、支付手段和世界货币五种职能。</a:t>
            </a: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b="1" dirty="0"/>
            </a:br>
            <a:r>
              <a:rPr lang="zh-CN" altLang="zh-CN" b="1" dirty="0"/>
              <a:t>第一节 货币的本质和职能 </a:t>
            </a:r>
            <a:br>
              <a:rPr lang="zh-CN" altLang="zh-CN" dirty="0"/>
            </a:br>
            <a:endParaRPr lang="zh-CN" altLang="en-US" dirty="0"/>
          </a:p>
        </p:txBody>
      </p:sp>
      <p:sp>
        <p:nvSpPr>
          <p:cNvPr id="3" name="内容占位符 2"/>
          <p:cNvSpPr>
            <a:spLocks noGrp="1"/>
          </p:cNvSpPr>
          <p:nvPr>
            <p:ph idx="1"/>
          </p:nvPr>
        </p:nvSpPr>
        <p:spPr/>
        <p:txBody>
          <a:bodyPr/>
          <a:lstStyle/>
          <a:p>
            <a:r>
              <a:rPr lang="zh-CN" altLang="zh-CN" b="1" dirty="0"/>
              <a:t>一、货币的起源和本质</a:t>
            </a:r>
            <a:endParaRPr lang="zh-CN" altLang="zh-CN" dirty="0"/>
          </a:p>
          <a:p>
            <a:r>
              <a:rPr lang="zh-CN" altLang="zh-CN" dirty="0"/>
              <a:t>货币是人类社会生产发展到一定阶段的产物。 货币作为交换价值的最后形式</a:t>
            </a:r>
            <a:r>
              <a:rPr lang="en-US" altLang="zh-CN" dirty="0"/>
              <a:t>,</a:t>
            </a:r>
            <a:r>
              <a:rPr lang="zh-CN" altLang="zh-CN" dirty="0"/>
              <a:t>是商品以及交换价值本身不断发展的结果。 商品的价值形式经历了如下几个阶段或几种形式</a:t>
            </a:r>
            <a:r>
              <a:rPr lang="en-US" altLang="zh-CN" dirty="0"/>
              <a:t>:</a:t>
            </a:r>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1.</a:t>
            </a:r>
            <a:r>
              <a:rPr lang="zh-CN" altLang="zh-CN" dirty="0"/>
              <a:t>简单的、个别的或偶然的价值形式</a:t>
            </a:r>
            <a:endParaRPr lang="zh-CN" altLang="zh-CN" dirty="0"/>
          </a:p>
          <a:p>
            <a:endParaRPr lang="en-US" altLang="zh-CN" dirty="0"/>
          </a:p>
          <a:p>
            <a:r>
              <a:rPr lang="en-US" altLang="zh-CN" dirty="0"/>
              <a:t>2.</a:t>
            </a:r>
            <a:r>
              <a:rPr lang="zh-CN" altLang="en-US" dirty="0"/>
              <a:t>总和的或扩大的价值形式</a:t>
            </a:r>
            <a:endParaRPr lang="en-US" altLang="zh-CN" dirty="0"/>
          </a:p>
          <a:p>
            <a:endParaRPr lang="en-US" altLang="zh-CN" dirty="0"/>
          </a:p>
          <a:p>
            <a:r>
              <a:rPr lang="en-US" altLang="zh-CN" dirty="0"/>
              <a:t>3.</a:t>
            </a:r>
            <a:r>
              <a:rPr lang="zh-CN" altLang="en-US" dirty="0"/>
              <a:t>一般价值形式</a:t>
            </a:r>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zh-CN" b="1" dirty="0"/>
              <a:t>二、货币的职能</a:t>
            </a:r>
            <a:endParaRPr lang="zh-CN" altLang="zh-CN" dirty="0"/>
          </a:p>
          <a:p>
            <a:r>
              <a:rPr lang="zh-CN" altLang="zh-CN" dirty="0"/>
              <a:t>货币的本质是通过它的职能来实现或者表现出来的</a:t>
            </a:r>
            <a:r>
              <a:rPr lang="en-US" altLang="zh-CN" dirty="0"/>
              <a:t>,</a:t>
            </a:r>
            <a:r>
              <a:rPr lang="zh-CN" altLang="zh-CN" dirty="0"/>
              <a:t>而货币的职能又是由货币的本质决定的</a:t>
            </a:r>
            <a:r>
              <a:rPr lang="en-US" altLang="zh-CN" dirty="0"/>
              <a:t>,</a:t>
            </a:r>
            <a:r>
              <a:rPr lang="zh-CN" altLang="zh-CN" dirty="0"/>
              <a:t>是随着商品生产和商品交换而不断发展的。在一切发达的商品生产中</a:t>
            </a:r>
            <a:r>
              <a:rPr lang="en-US" altLang="zh-CN" dirty="0"/>
              <a:t>,</a:t>
            </a:r>
            <a:r>
              <a:rPr lang="zh-CN" altLang="zh-CN" dirty="0"/>
              <a:t>货币具有价值尺度、流通手段、贮藏手段、支付手段和世界货币等职能。</a:t>
            </a:r>
            <a:endParaRPr lang="en-US" altLang="zh-CN" dirty="0"/>
          </a:p>
          <a:p>
            <a:r>
              <a:rPr lang="zh-CN" altLang="zh-CN" dirty="0"/>
              <a:t>其中价值尺度和流通手段是最基本的职能</a:t>
            </a:r>
            <a:r>
              <a:rPr lang="en-US" altLang="zh-CN" dirty="0"/>
              <a:t>,</a:t>
            </a:r>
            <a:r>
              <a:rPr lang="zh-CN" altLang="zh-CN" dirty="0"/>
              <a:t>货币首先是作为这两个职能的统一而出现并发挥作用的。</a:t>
            </a:r>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第二节</a:t>
            </a:r>
            <a:r>
              <a:rPr lang="en-US" altLang="zh-CN" b="1" dirty="0"/>
              <a:t>  </a:t>
            </a:r>
            <a:r>
              <a:rPr lang="zh-CN" altLang="zh-CN" b="1" dirty="0"/>
              <a:t>货币的形式</a:t>
            </a:r>
            <a:endParaRPr lang="zh-CN" altLang="en-US" dirty="0"/>
          </a:p>
        </p:txBody>
      </p:sp>
      <p:sp>
        <p:nvSpPr>
          <p:cNvPr id="3" name="内容占位符 2"/>
          <p:cNvSpPr>
            <a:spLocks noGrp="1"/>
          </p:cNvSpPr>
          <p:nvPr>
            <p:ph idx="1"/>
          </p:nvPr>
        </p:nvSpPr>
        <p:spPr/>
        <p:txBody>
          <a:bodyPr/>
          <a:lstStyle/>
          <a:p>
            <a:r>
              <a:rPr lang="zh-CN" altLang="zh-CN" b="1" dirty="0"/>
              <a:t>一、货币形式的演化</a:t>
            </a:r>
            <a:endParaRPr lang="en-US" altLang="zh-CN" b="1" dirty="0"/>
          </a:p>
          <a:p>
            <a:pPr>
              <a:buNone/>
            </a:pPr>
            <a:r>
              <a:rPr lang="en-US" altLang="zh-CN" dirty="0"/>
              <a:t> </a:t>
            </a:r>
            <a:r>
              <a:rPr lang="en-US" altLang="zh-CN" b="1" dirty="0"/>
              <a:t>1.</a:t>
            </a:r>
            <a:r>
              <a:rPr lang="zh-CN" altLang="zh-CN" b="1" dirty="0"/>
              <a:t>金属货币</a:t>
            </a:r>
            <a:endParaRPr lang="en-US" altLang="zh-CN" b="1" dirty="0"/>
          </a:p>
          <a:p>
            <a:pPr>
              <a:buNone/>
            </a:pPr>
            <a:r>
              <a:rPr lang="en-US" altLang="zh-CN" b="1" dirty="0"/>
              <a:t>    </a:t>
            </a:r>
            <a:r>
              <a:rPr lang="zh-CN" altLang="zh-CN" dirty="0"/>
              <a:t>货币的形式经历了由金属货币向纸币、再向信用货币的演化过程。</a:t>
            </a:r>
            <a:endParaRPr lang="en-US" altLang="zh-CN" dirty="0"/>
          </a:p>
          <a:p>
            <a:pPr>
              <a:buNone/>
            </a:pPr>
            <a:r>
              <a:rPr lang="en-US" altLang="zh-CN" b="1" dirty="0"/>
              <a:t>2.</a:t>
            </a:r>
            <a:r>
              <a:rPr lang="zh-CN" altLang="zh-CN" b="1" dirty="0"/>
              <a:t>纸币和信用货币</a:t>
            </a:r>
            <a:endParaRPr lang="en-US" altLang="zh-CN" b="1" dirty="0"/>
          </a:p>
          <a:p>
            <a:pPr>
              <a:buNone/>
            </a:pPr>
            <a:r>
              <a:rPr lang="en-US" altLang="zh-CN" b="1" dirty="0"/>
              <a:t>   </a:t>
            </a:r>
            <a:r>
              <a:rPr lang="zh-CN" altLang="zh-CN" dirty="0"/>
              <a:t>在金属货币的基础上</a:t>
            </a:r>
            <a:r>
              <a:rPr lang="en-US" altLang="zh-CN" dirty="0"/>
              <a:t>,</a:t>
            </a:r>
            <a:r>
              <a:rPr lang="zh-CN" altLang="zh-CN" dirty="0"/>
              <a:t>出现了纸币。纸币是指由国家发行并依靠国家力强制发挥货币职能的纸制货币符号。</a:t>
            </a:r>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二、货币层次</a:t>
            </a:r>
            <a:endParaRPr lang="en-US" altLang="zh-CN" b="1" dirty="0"/>
          </a:p>
          <a:p>
            <a:r>
              <a:rPr lang="zh-CN" altLang="zh-CN" dirty="0"/>
              <a:t>在现代经济社会中</a:t>
            </a:r>
            <a:r>
              <a:rPr lang="en-US" altLang="zh-CN" dirty="0"/>
              <a:t>,</a:t>
            </a:r>
            <a:r>
              <a:rPr lang="zh-CN" altLang="zh-CN" dirty="0"/>
              <a:t>除了上述货币形式之外</a:t>
            </a:r>
            <a:r>
              <a:rPr lang="en-US" altLang="zh-CN" dirty="0"/>
              <a:t>,</a:t>
            </a:r>
            <a:r>
              <a:rPr lang="zh-CN" altLang="zh-CN" dirty="0"/>
              <a:t>许多金融资产在一定程度上具有货币性</a:t>
            </a:r>
            <a:r>
              <a:rPr lang="en-US" altLang="zh-CN" dirty="0"/>
              <a:t>,</a:t>
            </a:r>
            <a:r>
              <a:rPr lang="zh-CN" altLang="zh-CN" dirty="0"/>
              <a:t>发挥着一定的货币职能</a:t>
            </a:r>
            <a:r>
              <a:rPr lang="en-US" altLang="zh-CN" dirty="0"/>
              <a:t>,</a:t>
            </a:r>
            <a:r>
              <a:rPr lang="zh-CN" altLang="zh-CN" dirty="0"/>
              <a:t>从而成为广义的货币。</a:t>
            </a:r>
            <a:endParaRPr lang="en-US" altLang="zh-CN" dirty="0"/>
          </a:p>
          <a:p>
            <a:r>
              <a:rPr lang="zh-CN" altLang="zh-CN" dirty="0"/>
              <a:t>面对不断扩大的货币范围</a:t>
            </a:r>
            <a:r>
              <a:rPr lang="en-US" altLang="zh-CN" dirty="0"/>
              <a:t>,</a:t>
            </a:r>
            <a:r>
              <a:rPr lang="zh-CN" altLang="zh-CN" dirty="0"/>
              <a:t>国家需要把货币划分为个同的货币层次以对货币供应量进行分层次的调控。</a:t>
            </a:r>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Mo:</a:t>
            </a:r>
            <a:r>
              <a:rPr lang="zh-CN" altLang="zh-CN" dirty="0"/>
              <a:t>现金</a:t>
            </a:r>
            <a:r>
              <a:rPr lang="en-US" altLang="zh-CN" dirty="0"/>
              <a:t>,</a:t>
            </a:r>
            <a:r>
              <a:rPr lang="zh-CN" altLang="zh-CN" dirty="0"/>
              <a:t>本币流通中现金</a:t>
            </a:r>
            <a:r>
              <a:rPr lang="en-US" altLang="zh-CN" dirty="0"/>
              <a:t>;</a:t>
            </a:r>
            <a:endParaRPr lang="en-US" altLang="zh-CN" dirty="0"/>
          </a:p>
          <a:p>
            <a:r>
              <a:rPr lang="en-US" altLang="zh-CN" dirty="0"/>
              <a:t>M1:</a:t>
            </a:r>
            <a:r>
              <a:rPr lang="zh-CN" altLang="zh-CN" dirty="0"/>
              <a:t>狭义货币</a:t>
            </a:r>
            <a:r>
              <a:rPr lang="en-US" altLang="zh-CN" dirty="0"/>
              <a:t>, M</a:t>
            </a:r>
            <a:r>
              <a:rPr lang="zh-CN" altLang="zh-CN" dirty="0"/>
              <a:t>。</a:t>
            </a:r>
            <a:r>
              <a:rPr lang="en-US" altLang="zh-CN" dirty="0"/>
              <a:t>+</a:t>
            </a:r>
            <a:r>
              <a:rPr lang="zh-CN" altLang="zh-CN" dirty="0"/>
              <a:t>可转让本币存款和在国内可直接支付的外币存款</a:t>
            </a:r>
            <a:r>
              <a:rPr lang="en-US" altLang="zh-CN" dirty="0"/>
              <a:t>;</a:t>
            </a:r>
            <a:endParaRPr lang="en-US" altLang="zh-CN" dirty="0"/>
          </a:p>
          <a:p>
            <a:r>
              <a:rPr lang="en-US" altLang="zh-CN" dirty="0"/>
              <a:t>M2:</a:t>
            </a:r>
            <a:r>
              <a:rPr lang="zh-CN" altLang="zh-CN" dirty="0"/>
              <a:t>狭义货币和准货币</a:t>
            </a:r>
            <a:r>
              <a:rPr lang="en-US" altLang="zh-CN" dirty="0"/>
              <a:t>,M1+</a:t>
            </a:r>
            <a:r>
              <a:rPr lang="zh-CN" altLang="zh-CN" dirty="0"/>
              <a:t>一定期限内的</a:t>
            </a:r>
            <a:r>
              <a:rPr lang="en-US" altLang="zh-CN" dirty="0"/>
              <a:t>(</a:t>
            </a:r>
            <a:r>
              <a:rPr lang="zh-CN" altLang="zh-CN" dirty="0"/>
              <a:t>三个月到一年之间</a:t>
            </a:r>
            <a:r>
              <a:rPr lang="en-US" altLang="zh-CN" dirty="0"/>
              <a:t>)</a:t>
            </a:r>
            <a:r>
              <a:rPr lang="zh-CN" altLang="zh-CN" dirty="0"/>
              <a:t>单位定期存款和储蓄存款</a:t>
            </a:r>
            <a:r>
              <a:rPr lang="en-US" altLang="zh-CN" dirty="0"/>
              <a:t>+</a:t>
            </a:r>
            <a:r>
              <a:rPr lang="zh-CN" altLang="zh-CN" dirty="0"/>
              <a:t>外汇存款</a:t>
            </a:r>
            <a:r>
              <a:rPr lang="en-US" altLang="zh-CN" dirty="0"/>
              <a:t>+</a:t>
            </a:r>
            <a:r>
              <a:rPr lang="zh-CN" altLang="zh-CN" dirty="0"/>
              <a:t>大额可转让定期存单</a:t>
            </a:r>
            <a:r>
              <a:rPr lang="en-US" altLang="zh-CN" dirty="0"/>
              <a:t>;</a:t>
            </a:r>
            <a:endParaRPr lang="en-US" altLang="zh-CN" dirty="0"/>
          </a:p>
          <a:p>
            <a:r>
              <a:rPr lang="en-US" altLang="zh-CN" dirty="0"/>
              <a:t>M3:</a:t>
            </a:r>
            <a:r>
              <a:rPr lang="zh-CN" altLang="zh-CN" dirty="0"/>
              <a:t>广义货币</a:t>
            </a:r>
            <a:r>
              <a:rPr lang="en-US" altLang="zh-CN" dirty="0"/>
              <a:t>,M2+</a:t>
            </a:r>
            <a:r>
              <a:rPr lang="zh-CN" altLang="zh-CN" dirty="0"/>
              <a:t>外汇定期存款</a:t>
            </a:r>
            <a:r>
              <a:rPr lang="en-US" altLang="zh-CN" dirty="0"/>
              <a:t>+</a:t>
            </a:r>
            <a:r>
              <a:rPr lang="zh-CN" altLang="zh-CN" dirty="0"/>
              <a:t>商业票据</a:t>
            </a:r>
            <a:r>
              <a:rPr lang="en-US" altLang="zh-CN" dirty="0"/>
              <a:t>+</a:t>
            </a:r>
            <a:r>
              <a:rPr lang="zh-CN" altLang="zh-CN" dirty="0"/>
              <a:t>互助金存款</a:t>
            </a:r>
            <a:r>
              <a:rPr lang="en-US" altLang="zh-CN" dirty="0"/>
              <a:t>+</a:t>
            </a:r>
            <a:r>
              <a:rPr lang="zh-CN" altLang="zh-CN" dirty="0"/>
              <a:t>旅行支票。</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fontScale="50000"/>
          </a:bodyPr>
          <a:p>
            <a:r>
              <a:rPr lang="zh-CN" altLang="en-US" sz="3600">
                <a:sym typeface="+mn-ea"/>
              </a:rPr>
              <a:t>对资本主义生产方式首次全面考察，并建立起政治经济学体系的是英国的斯密。</a:t>
            </a:r>
            <a:endParaRPr lang="zh-CN" altLang="en-US" sz="3600">
              <a:sym typeface="+mn-ea"/>
            </a:endParaRPr>
          </a:p>
          <a:p>
            <a:r>
              <a:rPr lang="zh-CN" altLang="en-US" sz="3600">
                <a:sym typeface="+mn-ea"/>
              </a:rPr>
              <a:t>古典政治经济学之后资产阶级经济学的发展经历了三次大的综合。</a:t>
            </a:r>
            <a:r>
              <a:rPr lang="en-US" altLang="zh-CN" sz="3600">
                <a:sym typeface="+mn-ea"/>
              </a:rPr>
              <a:t>1848</a:t>
            </a:r>
            <a:r>
              <a:rPr lang="zh-CN" altLang="en-US" sz="3600">
                <a:sym typeface="+mn-ea"/>
              </a:rPr>
              <a:t>年穆勒出版《政治经济学原理》，系统阐述了斯密、马尔萨斯、李嘉图、萨伊等重要经济学家的经济思想，完成了第一次综合。</a:t>
            </a:r>
            <a:endParaRPr lang="zh-CN" altLang="en-US" sz="3600">
              <a:sym typeface="+mn-ea"/>
            </a:endParaRPr>
          </a:p>
          <a:p>
            <a:r>
              <a:rPr lang="zh-CN" altLang="en-US" sz="3600">
                <a:sym typeface="+mn-ea"/>
              </a:rPr>
              <a:t>19世纪70年代兴起的边际革命，采用边际分析方法，试图在资源数量给定的框架内搜寻最优位置或均衡，经济学结构和方法与古典政治经济学有了距离。</a:t>
            </a:r>
            <a:r>
              <a:rPr lang="en-US" altLang="zh-CN" sz="3600">
                <a:sym typeface="+mn-ea"/>
              </a:rPr>
              <a:t>1</a:t>
            </a:r>
            <a:r>
              <a:rPr lang="zh-CN" altLang="en-US" sz="3600">
                <a:sym typeface="+mn-ea"/>
              </a:rPr>
              <a:t>890年，马歇尔以均衡价格论为核心，整合当时经济学研究的主要成果，出版了《经济学原理》，完成了第二次综合，由此进入新古典经济学时代。</a:t>
            </a:r>
            <a:endParaRPr lang="zh-CN" altLang="en-US" sz="3600">
              <a:sym typeface="+mn-ea"/>
            </a:endParaRPr>
          </a:p>
          <a:p>
            <a:r>
              <a:rPr lang="zh-CN" altLang="en-US" sz="3600">
                <a:sym typeface="+mn-ea"/>
              </a:rPr>
              <a:t>1930年代大萧条催生了注重于宏观分析的凯恩斯经济学，与马歇尔的微观经济学相对应，出现宏观经济学。20世纪40年代美国经济学家萨缪尔森把古典经济学和凯恩斯经济学结合起来，构建了一个称为新古典综合的经济学理论体系，完成了第三次综合。此后，经济学的主流理论就随着时代变化，在强调政府作用的凯恩斯主义和更加强调市场作用的新自由主义之间摇摆。</a:t>
            </a:r>
            <a:endParaRPr lang="zh-CN" altLang="en-US" sz="3600"/>
          </a:p>
          <a:p>
            <a:endParaRPr lang="zh-CN" altLang="en-US" sz="36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中国目前的货币供应量分为三个层次</a:t>
            </a:r>
            <a:r>
              <a:rPr lang="en-US" altLang="zh-CN" dirty="0"/>
              <a:t>:</a:t>
            </a:r>
            <a:endParaRPr lang="en-US" altLang="zh-CN" dirty="0"/>
          </a:p>
          <a:p>
            <a:r>
              <a:rPr lang="en-US" altLang="zh-CN" dirty="0"/>
              <a:t>M</a:t>
            </a:r>
            <a:r>
              <a:rPr lang="zh-CN" altLang="zh-CN" dirty="0"/>
              <a:t>。</a:t>
            </a:r>
            <a:r>
              <a:rPr lang="en-US" altLang="zh-CN" dirty="0"/>
              <a:t>:</a:t>
            </a:r>
            <a:r>
              <a:rPr lang="zh-CN" altLang="zh-CN" dirty="0"/>
              <a:t>流通中现金</a:t>
            </a:r>
            <a:r>
              <a:rPr lang="en-US" altLang="zh-CN" dirty="0"/>
              <a:t>;</a:t>
            </a:r>
            <a:endParaRPr lang="en-US" altLang="zh-CN" dirty="0"/>
          </a:p>
          <a:p>
            <a:r>
              <a:rPr lang="en-US" altLang="zh-CN" dirty="0"/>
              <a:t>M1:</a:t>
            </a:r>
            <a:r>
              <a:rPr lang="zh-CN" altLang="zh-CN" dirty="0"/>
              <a:t>狭义货币</a:t>
            </a:r>
            <a:r>
              <a:rPr lang="en-US" altLang="zh-CN" dirty="0"/>
              <a:t>, M</a:t>
            </a:r>
            <a:r>
              <a:rPr lang="zh-CN" altLang="zh-CN" dirty="0"/>
              <a:t>。</a:t>
            </a:r>
            <a:r>
              <a:rPr lang="en-US" altLang="zh-CN" dirty="0"/>
              <a:t>+</a:t>
            </a:r>
            <a:r>
              <a:rPr lang="zh-CN" altLang="zh-CN" dirty="0"/>
              <a:t>能开支票进行支付的单位活期存款</a:t>
            </a:r>
            <a:r>
              <a:rPr lang="en-US" altLang="zh-CN" dirty="0"/>
              <a:t>;</a:t>
            </a:r>
            <a:endParaRPr lang="en-US" altLang="zh-CN" dirty="0"/>
          </a:p>
          <a:p>
            <a:r>
              <a:rPr lang="en-US" altLang="zh-CN" dirty="0"/>
              <a:t>M2:</a:t>
            </a:r>
            <a:r>
              <a:rPr lang="zh-CN" altLang="zh-CN" dirty="0"/>
              <a:t>广义货币</a:t>
            </a:r>
            <a:r>
              <a:rPr lang="en-US" altLang="zh-CN" dirty="0"/>
              <a:t>, M1+</a:t>
            </a:r>
            <a:r>
              <a:rPr lang="zh-CN" altLang="zh-CN" dirty="0"/>
              <a:t>准货币</a:t>
            </a:r>
            <a:r>
              <a:rPr lang="en-US" altLang="zh-CN" dirty="0"/>
              <a:t>(</a:t>
            </a:r>
            <a:r>
              <a:rPr lang="zh-CN" altLang="zh-CN" dirty="0"/>
              <a:t>居民储蓄存款</a:t>
            </a:r>
            <a:r>
              <a:rPr lang="en-US" altLang="zh-CN" dirty="0"/>
              <a:t>+</a:t>
            </a:r>
            <a:r>
              <a:rPr lang="zh-CN" altLang="zh-CN" dirty="0"/>
              <a:t>单位定期存款</a:t>
            </a:r>
            <a:r>
              <a:rPr lang="en-US" altLang="zh-CN" dirty="0"/>
              <a:t>+</a:t>
            </a:r>
            <a:r>
              <a:rPr lang="zh-CN" altLang="zh-CN" dirty="0"/>
              <a:t>信托存款</a:t>
            </a:r>
            <a:r>
              <a:rPr lang="en-US" altLang="zh-CN" dirty="0"/>
              <a:t>,</a:t>
            </a:r>
            <a:r>
              <a:rPr lang="zh-CN" altLang="zh-CN" dirty="0"/>
              <a:t>委托存款</a:t>
            </a:r>
            <a:r>
              <a:rPr lang="en-US" altLang="zh-CN" dirty="0"/>
              <a:t>,</a:t>
            </a:r>
            <a:r>
              <a:rPr lang="zh-CN" altLang="zh-CN" dirty="0"/>
              <a:t>财政预算外存款</a:t>
            </a:r>
            <a:r>
              <a:rPr lang="en-US" altLang="zh-CN" dirty="0"/>
              <a:t>,</a:t>
            </a:r>
            <a:r>
              <a:rPr lang="zh-CN" altLang="zh-CN" dirty="0"/>
              <a:t>证券公司客户保证金等其他存款</a:t>
            </a:r>
            <a:r>
              <a:rPr lang="en-US" altLang="zh-CN" dirty="0"/>
              <a:t>)</a:t>
            </a:r>
            <a:r>
              <a:rPr lang="zh-CN" altLang="zh-CN" dirty="0"/>
              <a:t>。</a:t>
            </a:r>
            <a:endParaRPr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第三节  货币流通量及其规律</a:t>
            </a:r>
            <a:endParaRPr lang="zh-CN" altLang="en-US" dirty="0"/>
          </a:p>
        </p:txBody>
      </p:sp>
      <p:sp>
        <p:nvSpPr>
          <p:cNvPr id="3" name="内容占位符 2"/>
          <p:cNvSpPr>
            <a:spLocks noGrp="1"/>
          </p:cNvSpPr>
          <p:nvPr>
            <p:ph idx="1"/>
          </p:nvPr>
        </p:nvSpPr>
        <p:spPr/>
        <p:txBody>
          <a:bodyPr/>
          <a:lstStyle/>
          <a:p>
            <a:r>
              <a:rPr lang="zh-CN" altLang="zh-CN" b="1" dirty="0"/>
              <a:t>一、货币流通量</a:t>
            </a:r>
            <a:endParaRPr lang="en-US" altLang="zh-CN" b="1" dirty="0"/>
          </a:p>
          <a:p>
            <a:r>
              <a:rPr lang="zh-CN" altLang="zh-CN" dirty="0"/>
              <a:t>货币流通是指货币不断地作为流通手段和支付手段在买者和卖者之间运动。</a:t>
            </a:r>
            <a:endParaRPr lang="en-US" altLang="zh-CN" dirty="0"/>
          </a:p>
          <a:p>
            <a:r>
              <a:rPr lang="zh-CN" altLang="zh-CN" dirty="0"/>
              <a:t>货币作为流通手段</a:t>
            </a:r>
            <a:r>
              <a:rPr lang="en-US" altLang="zh-CN" dirty="0"/>
              <a:t>,</a:t>
            </a:r>
            <a:r>
              <a:rPr lang="zh-CN" altLang="zh-CN" dirty="0"/>
              <a:t>其数量是由全部商品价格总额和货币流通速度两个因素决定的。 商品价格总额等于各种商品数量和各自价格的乘积之和</a:t>
            </a:r>
            <a:r>
              <a:rPr lang="en-US" altLang="zh-CN" dirty="0"/>
              <a:t>,</a:t>
            </a:r>
            <a:r>
              <a:rPr lang="zh-CN" altLang="zh-CN" dirty="0"/>
              <a:t>也就是说</a:t>
            </a:r>
            <a:r>
              <a:rPr lang="en-US" altLang="zh-CN" dirty="0"/>
              <a:t>,</a:t>
            </a:r>
            <a:r>
              <a:rPr lang="zh-CN" altLang="zh-CN" dirty="0"/>
              <a:t>商品价格总额由流通中商品数量和商品价格水平两个因素决定。</a:t>
            </a:r>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二、纸币流通规律</a:t>
            </a:r>
            <a:endParaRPr lang="en-US" altLang="zh-CN" b="1" dirty="0"/>
          </a:p>
          <a:p>
            <a:r>
              <a:rPr lang="zh-CN" altLang="zh-CN" dirty="0"/>
              <a:t>纸币流通规律是以金属货币流通规律为基础的。</a:t>
            </a:r>
            <a:endParaRPr lang="zh-CN"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三、通货膨胀和通货紧缩</a:t>
            </a:r>
            <a:endParaRPr lang="en-US" altLang="zh-CN" b="1" dirty="0"/>
          </a:p>
          <a:p>
            <a:r>
              <a:rPr lang="zh-CN" altLang="zh-CN" dirty="0"/>
              <a:t>纸币流通规律和信用货币流通规律说明</a:t>
            </a:r>
            <a:r>
              <a:rPr lang="en-US" altLang="zh-CN" dirty="0"/>
              <a:t>,</a:t>
            </a:r>
            <a:r>
              <a:rPr lang="zh-CN" altLang="zh-CN" dirty="0"/>
              <a:t>无论是纸币还是信用货币，投放时必须遵循货币流通量规律</a:t>
            </a:r>
            <a:r>
              <a:rPr lang="en-US" altLang="zh-CN" dirty="0"/>
              <a:t>,</a:t>
            </a:r>
            <a:r>
              <a:rPr lang="zh-CN" altLang="zh-CN" dirty="0"/>
              <a:t>根据流通中商品的数量、商品的价格水平、货币的流通速度所决定的货币需要量进行投放。</a:t>
            </a:r>
            <a:endParaRPr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通货膨胀</a:t>
            </a:r>
            <a:r>
              <a:rPr lang="en-US" altLang="zh-CN" dirty="0"/>
              <a:t>,</a:t>
            </a:r>
            <a:r>
              <a:rPr lang="zh-CN" altLang="zh-CN" dirty="0"/>
              <a:t>就是指由于货币发行量超过流通中实际需要的货币量而引起的物价总水平持续上涨的经济现象。相反</a:t>
            </a:r>
            <a:r>
              <a:rPr lang="en-US" altLang="zh-CN" dirty="0"/>
              <a:t>,</a:t>
            </a:r>
            <a:r>
              <a:rPr lang="zh-CN" altLang="zh-CN" dirty="0"/>
              <a:t>则可能出现通货紧缩。</a:t>
            </a:r>
            <a:endParaRPr lang="en-US" altLang="zh-CN" dirty="0"/>
          </a:p>
          <a:p>
            <a:r>
              <a:rPr lang="zh-CN" altLang="zh-CN" dirty="0"/>
              <a:t>通货紧缩</a:t>
            </a:r>
            <a:r>
              <a:rPr lang="en-US" altLang="zh-CN" dirty="0"/>
              <a:t>,</a:t>
            </a:r>
            <a:r>
              <a:rPr lang="zh-CN" altLang="zh-CN" dirty="0"/>
              <a:t>就是指一般物价水平持续下降的经济现象。通货膨胀和通货紧缩都是与货币相关的经济现象。</a:t>
            </a:r>
            <a:endParaRPr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思考题</a:t>
            </a:r>
            <a:r>
              <a:rPr lang="en-US" altLang="zh-CN" b="1" dirty="0"/>
              <a:t>:</a:t>
            </a:r>
            <a:endParaRPr lang="en-US" altLang="zh-CN" b="1" dirty="0"/>
          </a:p>
          <a:p>
            <a:r>
              <a:rPr lang="en-US" altLang="zh-CN" dirty="0"/>
              <a:t>1.</a:t>
            </a:r>
            <a:r>
              <a:rPr lang="zh-CN" altLang="zh-CN" dirty="0"/>
              <a:t>解释下列概念</a:t>
            </a:r>
            <a:r>
              <a:rPr lang="en-US" altLang="zh-CN" dirty="0"/>
              <a:t>:</a:t>
            </a:r>
            <a:r>
              <a:rPr lang="zh-CN" altLang="zh-CN" dirty="0"/>
              <a:t>货币、纸币、通货膨胀、通货紧缩。</a:t>
            </a:r>
            <a:endParaRPr lang="en-US" altLang="zh-CN" dirty="0"/>
          </a:p>
          <a:p>
            <a:r>
              <a:rPr lang="en-US" altLang="zh-CN" dirty="0"/>
              <a:t>2.</a:t>
            </a:r>
            <a:r>
              <a:rPr lang="zh-CN" altLang="zh-CN" dirty="0"/>
              <a:t>简述货币的起源和本质。</a:t>
            </a:r>
            <a:endParaRPr lang="en-US" altLang="zh-CN" dirty="0"/>
          </a:p>
          <a:p>
            <a:r>
              <a:rPr lang="en-US" altLang="zh-CN" dirty="0"/>
              <a:t>3.</a:t>
            </a:r>
            <a:r>
              <a:rPr lang="zh-CN" altLang="zh-CN" dirty="0"/>
              <a:t>简述货币的职能。</a:t>
            </a:r>
            <a:endParaRPr lang="en-US" altLang="zh-CN" dirty="0"/>
          </a:p>
          <a:p>
            <a:r>
              <a:rPr lang="en-US" altLang="zh-CN" dirty="0"/>
              <a:t>4.</a:t>
            </a:r>
            <a:r>
              <a:rPr lang="zh-CN" altLang="zh-CN" dirty="0"/>
              <a:t>简述货币流通量规律的内容。</a:t>
            </a:r>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b="1" dirty="0"/>
            </a:br>
            <a:r>
              <a:rPr lang="zh-CN" altLang="zh-CN" b="1" dirty="0"/>
              <a:t>第三章</a:t>
            </a:r>
            <a:r>
              <a:rPr lang="en-US" altLang="zh-CN" b="1" dirty="0"/>
              <a:t>   </a:t>
            </a:r>
            <a:r>
              <a:rPr lang="zh-CN" altLang="zh-CN" b="1" dirty="0"/>
              <a:t>市场经济和价值规律</a:t>
            </a:r>
            <a:br>
              <a:rPr lang="zh-CN" altLang="zh-CN" dirty="0"/>
            </a:br>
            <a:endParaRPr lang="zh-CN" altLang="en-US" dirty="0"/>
          </a:p>
        </p:txBody>
      </p:sp>
      <p:sp>
        <p:nvSpPr>
          <p:cNvPr id="3" name="内容占位符 2"/>
          <p:cNvSpPr>
            <a:spLocks noGrp="1"/>
          </p:cNvSpPr>
          <p:nvPr>
            <p:ph idx="1"/>
          </p:nvPr>
        </p:nvSpPr>
        <p:spPr/>
        <p:txBody>
          <a:bodyPr/>
          <a:lstStyle/>
          <a:p>
            <a:r>
              <a:rPr lang="zh-CN" altLang="zh-CN" dirty="0"/>
              <a:t>市场经济是在商品经济基础上发展起来的</a:t>
            </a:r>
            <a:r>
              <a:rPr lang="en-US" altLang="zh-CN" dirty="0"/>
              <a:t>,</a:t>
            </a:r>
            <a:r>
              <a:rPr lang="zh-CN" altLang="zh-CN" dirty="0"/>
              <a:t>其最主要的特征是市场对资源配置起基础性调节作用</a:t>
            </a:r>
            <a:r>
              <a:rPr lang="en-US" altLang="zh-CN" dirty="0"/>
              <a:t>,</a:t>
            </a:r>
            <a:r>
              <a:rPr lang="zh-CN" altLang="zh-CN" dirty="0"/>
              <a:t>价值规律是商品经济的基本规律。价值规律对于激励创新与合理配置资源具有积极作用</a:t>
            </a:r>
            <a:r>
              <a:rPr lang="en-US" altLang="zh-CN" dirty="0"/>
              <a:t>,</a:t>
            </a:r>
            <a:r>
              <a:rPr lang="zh-CN" altLang="zh-CN" dirty="0"/>
              <a:t>要充分发挥价值规律的价用</a:t>
            </a:r>
            <a:r>
              <a:rPr lang="en-US" altLang="zh-CN" dirty="0"/>
              <a:t>,</a:t>
            </a:r>
            <a:r>
              <a:rPr lang="zh-CN" altLang="zh-CN" dirty="0"/>
              <a:t>必须建立完备的市场体系和规范的市场秩序。</a:t>
            </a:r>
            <a:endParaRPr lang="zh-CN"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b="1" dirty="0"/>
            </a:br>
            <a:r>
              <a:rPr lang="zh-CN" altLang="zh-CN" b="1" dirty="0"/>
              <a:t>第一节</a:t>
            </a:r>
            <a:r>
              <a:rPr lang="en-US" altLang="zh-CN" b="1" dirty="0"/>
              <a:t>   </a:t>
            </a:r>
            <a:r>
              <a:rPr lang="zh-CN" altLang="zh-CN" b="1" dirty="0"/>
              <a:t>市场经济</a:t>
            </a:r>
            <a:br>
              <a:rPr lang="zh-CN" altLang="zh-CN" dirty="0"/>
            </a:br>
            <a:endParaRPr lang="zh-CN" altLang="en-US" dirty="0"/>
          </a:p>
        </p:txBody>
      </p:sp>
      <p:sp>
        <p:nvSpPr>
          <p:cNvPr id="3" name="内容占位符 2"/>
          <p:cNvSpPr>
            <a:spLocks noGrp="1"/>
          </p:cNvSpPr>
          <p:nvPr>
            <p:ph idx="1"/>
          </p:nvPr>
        </p:nvSpPr>
        <p:spPr/>
        <p:txBody>
          <a:bodyPr/>
          <a:lstStyle/>
          <a:p>
            <a:r>
              <a:rPr lang="zh-CN" altLang="zh-CN" b="1" dirty="0"/>
              <a:t>一、自然经济和商品经济</a:t>
            </a:r>
            <a:endParaRPr lang="zh-CN" altLang="zh-CN" dirty="0"/>
          </a:p>
          <a:p>
            <a:r>
              <a:rPr lang="en-US" altLang="zh-CN" b="1" dirty="0"/>
              <a:t>1.</a:t>
            </a:r>
            <a:r>
              <a:rPr lang="zh-CN" altLang="zh-CN" b="1" dirty="0"/>
              <a:t>自然经济</a:t>
            </a:r>
            <a:endParaRPr lang="zh-CN" altLang="zh-CN" dirty="0"/>
          </a:p>
          <a:p>
            <a:r>
              <a:rPr lang="zh-CN" altLang="zh-CN" dirty="0"/>
              <a:t>自然经济是自给自足经济</a:t>
            </a:r>
            <a:r>
              <a:rPr lang="en-US" altLang="zh-CN" dirty="0"/>
              <a:t>,</a:t>
            </a:r>
            <a:r>
              <a:rPr lang="zh-CN" altLang="zh-CN" dirty="0"/>
              <a:t>也就是生产直接满足生产者自身需要而不是为了交换的经济形式。自然经济是与商品经济相对应的一个经济范畴</a:t>
            </a:r>
            <a:r>
              <a:rPr lang="en-US" altLang="zh-CN" dirty="0"/>
              <a:t>,</a:t>
            </a:r>
            <a:r>
              <a:rPr lang="zh-CN" altLang="zh-CN" dirty="0"/>
              <a:t>它存在于多个社会形态</a:t>
            </a:r>
            <a:r>
              <a:rPr lang="en-US" altLang="zh-CN" dirty="0"/>
              <a:t>,</a:t>
            </a:r>
            <a:r>
              <a:rPr lang="zh-CN" altLang="zh-CN" dirty="0"/>
              <a:t>在原始社会、奴隶社会和封建社会占主导地位。</a:t>
            </a:r>
            <a:endParaRPr lang="zh-CN"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dirty="0"/>
              <a:t>2.</a:t>
            </a:r>
            <a:r>
              <a:rPr lang="zh-CN" altLang="zh-CN" b="1" dirty="0"/>
              <a:t>商品经济</a:t>
            </a:r>
            <a:endParaRPr lang="zh-CN" altLang="zh-CN" dirty="0"/>
          </a:p>
          <a:p>
            <a:r>
              <a:rPr lang="zh-CN" altLang="zh-CN" dirty="0"/>
              <a:t>商品经济是以交换为目的的经济形式</a:t>
            </a:r>
            <a:r>
              <a:rPr lang="en-US" altLang="zh-CN" dirty="0"/>
              <a:t>,</a:t>
            </a:r>
            <a:r>
              <a:rPr lang="zh-CN" altLang="zh-CN" dirty="0"/>
              <a:t>是商品生产和商品交换的统称。它是随着生产力的发展</a:t>
            </a:r>
            <a:r>
              <a:rPr lang="en-US" altLang="zh-CN" dirty="0"/>
              <a:t>,</a:t>
            </a:r>
            <a:r>
              <a:rPr lang="zh-CN" altLang="zh-CN" dirty="0"/>
              <a:t>在一定历史条件下产生、发展的。社会分工和生产资料归不同所有者拥有</a:t>
            </a:r>
            <a:r>
              <a:rPr lang="en-US" altLang="zh-CN" dirty="0"/>
              <a:t>,</a:t>
            </a:r>
            <a:r>
              <a:rPr lang="zh-CN" altLang="zh-CN" dirty="0"/>
              <a:t>是商品经济产生和存在的条件。</a:t>
            </a:r>
            <a:endParaRPr lang="zh-CN" altLang="zh-CN" dirty="0"/>
          </a:p>
          <a:p>
            <a:endParaRPr lang="zh-CN"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社会分工是产生商品经济的前提条件。社会分工是指社会劳动划分和独立化为各种不同的生产环节、行业和部门。 它使生产专业化</a:t>
            </a:r>
            <a:r>
              <a:rPr lang="en-US" altLang="zh-CN" dirty="0"/>
              <a:t>,</a:t>
            </a:r>
            <a:r>
              <a:rPr lang="zh-CN" altLang="zh-CN" dirty="0"/>
              <a:t>生产者专门生产某种产品。不同产品生产者之间需要对方的产品作为生产资料或生活资料</a:t>
            </a:r>
            <a:r>
              <a:rPr lang="en-US" altLang="zh-CN" dirty="0"/>
              <a:t>,</a:t>
            </a:r>
            <a:r>
              <a:rPr lang="zh-CN" altLang="zh-CN" dirty="0"/>
              <a:t>这就产生了相互交换劳动产品的要求。</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fontScale="60000"/>
          </a:bodyPr>
          <a:p>
            <a:r>
              <a:rPr lang="zh-CN" altLang="en-US" sz="4000" b="1"/>
              <a:t>三、政治经济学的变革</a:t>
            </a:r>
            <a:endParaRPr lang="zh-CN" altLang="en-US" sz="4000" b="1"/>
          </a:p>
          <a:p>
            <a:r>
              <a:rPr lang="zh-CN" altLang="en-US"/>
              <a:t>马克思主义政治经济学作为一门科学不是脱离人类文明发展道路，偶然出现的。而是对前人先进思想成果的系统性总结。资产阶级政治经济学的发展从古典阶段走向庸俗阶段，</a:t>
            </a:r>
            <a:r>
              <a:rPr lang="zh-CN" altLang="en-US">
                <a:sym typeface="+mn-ea"/>
              </a:rPr>
              <a:t>庸俗</a:t>
            </a:r>
            <a:r>
              <a:rPr lang="zh-CN" altLang="en-US"/>
              <a:t>政治经济学的最大特征就是从资产阶级的偏见出发，歪曲、否定古典政治经济学的科学成分。仅仅描绘经济的表面现象，避开它的本质联系，掩盖阶级矛盾，否认社会发展规律，专门为资本主义制度辩护。</a:t>
            </a:r>
            <a:endParaRPr lang="zh-CN" altLang="en-US"/>
          </a:p>
          <a:p>
            <a:r>
              <a:rPr lang="zh-CN" altLang="en-US"/>
              <a:t>马克思主义政治经济学的产生绝不是偶然的，而是特定历史条件和社会实践的必然产物。工业革命为资本主义经济的迅速发展，创造了物质条件。工业革命的发生及机器大工业的发展，资本主义社会矛盾的发展和激化，为马克思主义政治经济学的形成提供了客观依据。工人运动的深入发展呼唤建立代表无产阶级利益的政治经济学。</a:t>
            </a:r>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生产资料归不同所有者是商品经济产生的必要条件。 当生产资料不再是共同财产</a:t>
            </a:r>
            <a:r>
              <a:rPr lang="en-US" altLang="zh-CN" dirty="0"/>
              <a:t>,</a:t>
            </a:r>
            <a:r>
              <a:rPr lang="zh-CN" altLang="zh-CN" dirty="0"/>
              <a:t>而是属于彼此独立的、不同的所有者所有时</a:t>
            </a:r>
            <a:r>
              <a:rPr lang="en-US" altLang="zh-CN" dirty="0"/>
              <a:t>,</a:t>
            </a:r>
            <a:r>
              <a:rPr lang="zh-CN" altLang="zh-CN" dirty="0"/>
              <a:t>劳动产品也相应地属于不同的人所有。 在这种情况下</a:t>
            </a:r>
            <a:r>
              <a:rPr lang="en-US" altLang="zh-CN" dirty="0"/>
              <a:t>,</a:t>
            </a:r>
            <a:r>
              <a:rPr lang="zh-CN" altLang="zh-CN" dirty="0"/>
              <a:t>只有通过商品交换这种形式才能使人们的各种需求得到满足</a:t>
            </a:r>
            <a:endParaRPr lang="zh-CN"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zh-CN" dirty="0"/>
              <a:t>商品经济的特征</a:t>
            </a:r>
            <a:r>
              <a:rPr lang="en-US" altLang="zh-CN" dirty="0"/>
              <a:t>:</a:t>
            </a:r>
            <a:endParaRPr lang="en-US" altLang="zh-CN" dirty="0"/>
          </a:p>
          <a:p>
            <a:r>
              <a:rPr lang="zh-CN" altLang="zh-CN" dirty="0"/>
              <a:t>首先</a:t>
            </a:r>
            <a:r>
              <a:rPr lang="en-US" altLang="zh-CN" dirty="0"/>
              <a:t>,</a:t>
            </a:r>
            <a:r>
              <a:rPr lang="zh-CN" altLang="zh-CN" dirty="0"/>
              <a:t>商品生产者具有独立地</a:t>
            </a:r>
            <a:r>
              <a:rPr lang="en-US" altLang="zh-CN" dirty="0"/>
              <a:t>,</a:t>
            </a:r>
            <a:r>
              <a:rPr lang="zh-CN" altLang="zh-CN" dirty="0"/>
              <a:t>自主地进行生产经营的权利</a:t>
            </a:r>
            <a:r>
              <a:rPr lang="en-US" altLang="zh-CN" dirty="0"/>
              <a:t>,</a:t>
            </a:r>
            <a:r>
              <a:rPr lang="zh-CN" altLang="zh-CN" dirty="0"/>
              <a:t>具有自己独立的经济利益</a:t>
            </a:r>
            <a:r>
              <a:rPr lang="en-US" altLang="zh-CN" dirty="0"/>
              <a:t>,</a:t>
            </a:r>
            <a:r>
              <a:rPr lang="zh-CN" altLang="zh-CN" dirty="0"/>
              <a:t>这是商品经济发展的内在动力。</a:t>
            </a:r>
            <a:endParaRPr lang="en-US" altLang="zh-CN" dirty="0"/>
          </a:p>
          <a:p>
            <a:r>
              <a:rPr lang="zh-CN" altLang="zh-CN" dirty="0"/>
              <a:t>其次</a:t>
            </a:r>
            <a:r>
              <a:rPr lang="en-US" altLang="zh-CN" dirty="0"/>
              <a:t>,</a:t>
            </a:r>
            <a:r>
              <a:rPr lang="zh-CN" altLang="zh-CN" dirty="0"/>
              <a:t>商品生产者之间的交换是以等价交换原则为基础的商品交换，商品交换只有在平等的关系中才能得到真正的发展。</a:t>
            </a:r>
            <a:endParaRPr lang="en-US" altLang="zh-CN" dirty="0"/>
          </a:p>
          <a:p>
            <a:r>
              <a:rPr lang="zh-CN" altLang="zh-CN" dirty="0"/>
              <a:t>最后</a:t>
            </a:r>
            <a:r>
              <a:rPr lang="en-US" altLang="zh-CN" dirty="0"/>
              <a:t>,</a:t>
            </a:r>
            <a:r>
              <a:rPr lang="zh-CN" altLang="zh-CN" dirty="0"/>
              <a:t>商品经济具有竞争性。不同商品生产者之间的竞争</a:t>
            </a:r>
            <a:r>
              <a:rPr lang="en-US" altLang="zh-CN" dirty="0"/>
              <a:t>,</a:t>
            </a:r>
            <a:r>
              <a:rPr lang="zh-CN" altLang="zh-CN" dirty="0"/>
              <a:t>推动生产者提高效率并关心社会需要。</a:t>
            </a:r>
            <a:endParaRPr lang="zh-CN"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二、市场经济的基本特征</a:t>
            </a:r>
            <a:endParaRPr lang="en-US" altLang="zh-CN" b="1" dirty="0"/>
          </a:p>
          <a:p>
            <a:r>
              <a:rPr lang="zh-CN" altLang="zh-CN" dirty="0"/>
              <a:t>市场经济是发达的商品经济。在市场经济条件下</a:t>
            </a:r>
            <a:r>
              <a:rPr lang="en-US" altLang="zh-CN" dirty="0"/>
              <a:t>,</a:t>
            </a:r>
            <a:r>
              <a:rPr lang="zh-CN" altLang="zh-CN" dirty="0"/>
              <a:t>市场机制作为资源配置方式</a:t>
            </a:r>
            <a:r>
              <a:rPr lang="en-US" altLang="zh-CN" dirty="0"/>
              <a:t>,</a:t>
            </a:r>
            <a:r>
              <a:rPr lang="zh-CN" altLang="zh-CN" dirty="0"/>
              <a:t>发挥基础性作用。除具有商品经济的一般特征外</a:t>
            </a:r>
            <a:r>
              <a:rPr lang="en-US" altLang="zh-CN" dirty="0"/>
              <a:t>,</a:t>
            </a:r>
            <a:r>
              <a:rPr lang="zh-CN" altLang="zh-CN" dirty="0"/>
              <a:t>与简单商品经济相比</a:t>
            </a:r>
            <a:r>
              <a:rPr lang="en-US" altLang="zh-CN" dirty="0"/>
              <a:t>,</a:t>
            </a:r>
            <a:r>
              <a:rPr lang="zh-CN" altLang="zh-CN" dirty="0"/>
              <a:t>市场经济还具有一些新的特征。</a:t>
            </a:r>
            <a:endParaRPr lang="en-US" altLang="zh-CN" dirty="0"/>
          </a:p>
          <a:p>
            <a:r>
              <a:rPr lang="zh-CN" altLang="zh-CN" dirty="0"/>
              <a:t>第一</a:t>
            </a:r>
            <a:r>
              <a:rPr lang="en-US" altLang="zh-CN" dirty="0"/>
              <a:t>,</a:t>
            </a:r>
            <a:r>
              <a:rPr lang="zh-CN" altLang="zh-CN" dirty="0"/>
              <a:t>企业是市场的主体。</a:t>
            </a:r>
            <a:endParaRPr lang="en-US" altLang="zh-CN" dirty="0"/>
          </a:p>
          <a:p>
            <a:r>
              <a:rPr lang="zh-CN" altLang="zh-CN" dirty="0"/>
              <a:t>第二</a:t>
            </a:r>
            <a:r>
              <a:rPr lang="en-US" altLang="zh-CN" dirty="0"/>
              <a:t>,</a:t>
            </a:r>
            <a:r>
              <a:rPr lang="zh-CN" altLang="zh-CN" dirty="0"/>
              <a:t>生产要素的市场配置。</a:t>
            </a:r>
            <a:endParaRPr lang="zh-CN" alt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第三</a:t>
            </a:r>
            <a:r>
              <a:rPr lang="en-US" altLang="zh-CN" dirty="0"/>
              <a:t>,</a:t>
            </a:r>
            <a:r>
              <a:rPr lang="zh-CN" altLang="zh-CN" dirty="0"/>
              <a:t>法制和信用成为交换关系的基础。</a:t>
            </a:r>
            <a:endParaRPr lang="en-US" altLang="zh-CN" dirty="0"/>
          </a:p>
          <a:p>
            <a:r>
              <a:rPr lang="zh-CN" altLang="zh-CN" dirty="0"/>
              <a:t>第四</a:t>
            </a:r>
            <a:r>
              <a:rPr lang="en-US" altLang="zh-CN" dirty="0"/>
              <a:t>,</a:t>
            </a:r>
            <a:r>
              <a:rPr lang="zh-CN" altLang="zh-CN" dirty="0"/>
              <a:t>经济的开放性。</a:t>
            </a:r>
            <a:endParaRPr lang="en-US" altLang="zh-CN" dirty="0"/>
          </a:p>
          <a:p>
            <a:r>
              <a:rPr lang="zh-CN" altLang="zh-CN" dirty="0"/>
              <a:t>第五</a:t>
            </a:r>
            <a:r>
              <a:rPr lang="en-US" altLang="zh-CN" dirty="0"/>
              <a:t>,</a:t>
            </a:r>
            <a:r>
              <a:rPr lang="zh-CN" altLang="zh-CN" dirty="0"/>
              <a:t>国家调节的重要性。 </a:t>
            </a:r>
            <a:endParaRPr lang="zh-CN"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三、市场机制</a:t>
            </a:r>
            <a:endParaRPr lang="en-US" altLang="zh-CN" b="1" dirty="0"/>
          </a:p>
          <a:p>
            <a:r>
              <a:rPr lang="zh-CN" altLang="zh-CN" dirty="0"/>
              <a:t>市场机制是指在市场经济中通过供求和价格变动</a:t>
            </a:r>
            <a:r>
              <a:rPr lang="en-US" altLang="zh-CN" dirty="0"/>
              <a:t>,</a:t>
            </a:r>
            <a:r>
              <a:rPr lang="zh-CN" altLang="zh-CN" dirty="0"/>
              <a:t>市场竞争、风险约束等途径</a:t>
            </a:r>
            <a:r>
              <a:rPr lang="en-US" altLang="zh-CN" dirty="0"/>
              <a:t>,</a:t>
            </a:r>
            <a:r>
              <a:rPr lang="zh-CN" altLang="zh-CN" dirty="0"/>
              <a:t>来调节经济运行和实现资源配置的作用过程</a:t>
            </a:r>
            <a:r>
              <a:rPr lang="en-US" altLang="zh-CN" dirty="0"/>
              <a:t>.</a:t>
            </a:r>
            <a:r>
              <a:rPr lang="zh-CN" altLang="zh-CN" dirty="0"/>
              <a:t>主要包括供求价格机制、竞争机制和风险机制。</a:t>
            </a:r>
            <a:endParaRPr lang="zh-CN" alt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en-US" altLang="zh-CN" b="1" dirty="0"/>
              <a:t>1.</a:t>
            </a:r>
            <a:r>
              <a:rPr lang="zh-CN" altLang="zh-CN" b="1" dirty="0"/>
              <a:t>供求价格机制</a:t>
            </a:r>
            <a:endParaRPr lang="en-US" altLang="zh-CN" b="1" dirty="0"/>
          </a:p>
          <a:p>
            <a:r>
              <a:rPr lang="zh-CN" altLang="zh-CN" dirty="0"/>
              <a:t>价格是市场调节的信号。市场主体中的供应方为了实现自身利益目标</a:t>
            </a:r>
            <a:r>
              <a:rPr lang="en-US" altLang="zh-CN" dirty="0"/>
              <a:t>,</a:t>
            </a:r>
            <a:r>
              <a:rPr lang="zh-CN" altLang="zh-CN" dirty="0"/>
              <a:t>需要作出生产什么、生产多少、如何生产以及为谁生产的决策</a:t>
            </a:r>
            <a:r>
              <a:rPr lang="en-US" altLang="zh-CN" dirty="0"/>
              <a:t>;</a:t>
            </a:r>
            <a:r>
              <a:rPr lang="zh-CN" altLang="zh-CN" dirty="0"/>
              <a:t>需求方</a:t>
            </a:r>
            <a:r>
              <a:rPr lang="en-US" altLang="zh-CN" dirty="0"/>
              <a:t>,</a:t>
            </a:r>
            <a:r>
              <a:rPr lang="zh-CN" altLang="zh-CN" dirty="0"/>
              <a:t>则需要作出购买什么、购买多少以及在何处购买的决策。所有这些决策的基本依据</a:t>
            </a:r>
            <a:r>
              <a:rPr lang="en-US" altLang="zh-CN" dirty="0"/>
              <a:t>,</a:t>
            </a:r>
            <a:r>
              <a:rPr lang="zh-CN" altLang="zh-CN" dirty="0"/>
              <a:t>就是市场价格信号。作为商品价值货币表现的价格</a:t>
            </a:r>
            <a:r>
              <a:rPr lang="en-US" altLang="zh-CN" dirty="0"/>
              <a:t>,</a:t>
            </a:r>
            <a:r>
              <a:rPr lang="zh-CN" altLang="zh-CN" dirty="0"/>
              <a:t>是最主要的市场信号</a:t>
            </a:r>
            <a:r>
              <a:rPr lang="en-US" altLang="zh-CN" dirty="0"/>
              <a:t>,</a:t>
            </a:r>
            <a:r>
              <a:rPr lang="zh-CN" altLang="zh-CN" dirty="0"/>
              <a:t>也是整个市场机制的核心部分</a:t>
            </a:r>
            <a:r>
              <a:rPr lang="en-US" altLang="zh-CN" dirty="0"/>
              <a:t>,</a:t>
            </a:r>
            <a:r>
              <a:rPr lang="zh-CN" altLang="zh-CN" dirty="0"/>
              <a:t>直接决定市场主体利益目标的实现程度。</a:t>
            </a:r>
            <a:endParaRPr lang="zh-CN" alt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dirty="0"/>
              <a:t>2.</a:t>
            </a:r>
            <a:r>
              <a:rPr lang="zh-CN" altLang="zh-CN" b="1" dirty="0"/>
              <a:t>竞争机制</a:t>
            </a:r>
            <a:endParaRPr lang="en-US" altLang="zh-CN" b="1" dirty="0"/>
          </a:p>
          <a:p>
            <a:r>
              <a:rPr lang="zh-CN" altLang="zh-CN" dirty="0"/>
              <a:t>竞争是指各种市场主体为了实现自身利益目标而发生的相互排斥甚至相互冲突的利益关系</a:t>
            </a:r>
            <a:r>
              <a:rPr lang="en-US" altLang="zh-CN" dirty="0"/>
              <a:t>,</a:t>
            </a:r>
            <a:r>
              <a:rPr lang="zh-CN" altLang="zh-CN" dirty="0"/>
              <a:t>是市场经济的内在动力。</a:t>
            </a:r>
            <a:endParaRPr lang="zh-CN" alt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dirty="0"/>
              <a:t>3.</a:t>
            </a:r>
            <a:r>
              <a:rPr lang="zh-CN" altLang="zh-CN" b="1" dirty="0"/>
              <a:t>风险机制</a:t>
            </a:r>
            <a:endParaRPr lang="en-US" altLang="zh-CN" b="1" dirty="0"/>
          </a:p>
          <a:p>
            <a:r>
              <a:rPr lang="zh-CN" altLang="zh-CN" dirty="0"/>
              <a:t>市场经济参与者的决策是自主的</a:t>
            </a:r>
            <a:r>
              <a:rPr lang="en-US" altLang="zh-CN" dirty="0"/>
              <a:t>,</a:t>
            </a:r>
            <a:r>
              <a:rPr lang="zh-CN" altLang="zh-CN" dirty="0"/>
              <a:t>也是分散的。 他们要对自身行为负责</a:t>
            </a:r>
            <a:r>
              <a:rPr lang="en-US" altLang="zh-CN" dirty="0"/>
              <a:t>,</a:t>
            </a:r>
            <a:r>
              <a:rPr lang="zh-CN" altLang="zh-CN" dirty="0"/>
              <a:t>不仅要获得由自身行为所产生的利益</a:t>
            </a:r>
            <a:r>
              <a:rPr lang="en-US" altLang="zh-CN" dirty="0"/>
              <a:t>,</a:t>
            </a:r>
            <a:r>
              <a:rPr lang="zh-CN" altLang="zh-CN" dirty="0"/>
              <a:t>而且要承担由自身行为所产生的风险。 风险是指因市场中存在不确定因素而使市场经济参与者面临受损的可能性。</a:t>
            </a:r>
            <a:endParaRPr lang="zh-CN" alt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第二节</a:t>
            </a:r>
            <a:r>
              <a:rPr lang="en-US" altLang="zh-CN" b="1" dirty="0"/>
              <a:t>  </a:t>
            </a:r>
            <a:r>
              <a:rPr lang="zh-CN" altLang="zh-CN" b="1" dirty="0"/>
              <a:t>价值规律</a:t>
            </a:r>
            <a:endParaRPr lang="zh-CN" altLang="en-US" dirty="0"/>
          </a:p>
        </p:txBody>
      </p:sp>
      <p:sp>
        <p:nvSpPr>
          <p:cNvPr id="3" name="内容占位符 2"/>
          <p:cNvSpPr>
            <a:spLocks noGrp="1"/>
          </p:cNvSpPr>
          <p:nvPr>
            <p:ph idx="1"/>
          </p:nvPr>
        </p:nvSpPr>
        <p:spPr/>
        <p:txBody>
          <a:bodyPr>
            <a:normAutofit/>
          </a:bodyPr>
          <a:lstStyle/>
          <a:p>
            <a:r>
              <a:rPr lang="zh-CN" altLang="zh-CN" b="1" dirty="0"/>
              <a:t>一、价值规律及其作用</a:t>
            </a:r>
            <a:endParaRPr lang="en-US" altLang="zh-CN" b="1" dirty="0"/>
          </a:p>
          <a:p>
            <a:r>
              <a:rPr lang="zh-CN" altLang="zh-CN" dirty="0"/>
              <a:t>价值规律是商品经济的基本规律。其主要内容是</a:t>
            </a:r>
            <a:r>
              <a:rPr lang="en-US" altLang="zh-CN" dirty="0"/>
              <a:t>:</a:t>
            </a:r>
            <a:r>
              <a:rPr lang="zh-CN" altLang="zh-CN" dirty="0"/>
              <a:t>商品的价值量由生产商品的社会必要劳动时间决定</a:t>
            </a:r>
            <a:r>
              <a:rPr lang="en-US" altLang="zh-CN" dirty="0"/>
              <a:t>,</a:t>
            </a:r>
            <a:r>
              <a:rPr lang="zh-CN" altLang="zh-CN" dirty="0"/>
              <a:t>不同商品的交换按照等价原则进行。价值规律既是价值决定的规律</a:t>
            </a:r>
            <a:r>
              <a:rPr lang="en-US" altLang="zh-CN" dirty="0"/>
              <a:t>,</a:t>
            </a:r>
            <a:r>
              <a:rPr lang="zh-CN" altLang="zh-CN" dirty="0"/>
              <a:t>又是价值实现的规律</a:t>
            </a:r>
            <a:r>
              <a:rPr lang="en-US" altLang="zh-CN" dirty="0"/>
              <a:t>; </a:t>
            </a:r>
            <a:r>
              <a:rPr lang="zh-CN" altLang="zh-CN" dirty="0"/>
              <a:t>既调节商品生产</a:t>
            </a:r>
            <a:r>
              <a:rPr lang="en-US" altLang="zh-CN" dirty="0"/>
              <a:t>,</a:t>
            </a:r>
            <a:r>
              <a:rPr lang="zh-CN" altLang="zh-CN" dirty="0"/>
              <a:t>又调节商品交换。</a:t>
            </a:r>
            <a:endParaRPr lang="en-US" altLang="zh-CN" b="1"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价值规律在商品经济中有两项基本作用</a:t>
            </a:r>
            <a:r>
              <a:rPr lang="en-US" altLang="zh-CN" dirty="0"/>
              <a:t>:</a:t>
            </a:r>
            <a:endParaRPr lang="en-US" altLang="zh-CN" dirty="0"/>
          </a:p>
          <a:p>
            <a:endParaRPr lang="en-US" altLang="zh-CN" dirty="0"/>
          </a:p>
          <a:p>
            <a:r>
              <a:rPr lang="zh-CN" altLang="zh-CN" dirty="0"/>
              <a:t>第一</a:t>
            </a:r>
            <a:r>
              <a:rPr lang="en-US" altLang="zh-CN" dirty="0"/>
              <a:t>,</a:t>
            </a:r>
            <a:r>
              <a:rPr lang="zh-CN" altLang="zh-CN" dirty="0"/>
              <a:t>微观作用</a:t>
            </a:r>
            <a:r>
              <a:rPr lang="en-US" altLang="zh-CN" dirty="0"/>
              <a:t>,</a:t>
            </a:r>
            <a:r>
              <a:rPr lang="zh-CN" altLang="zh-CN" dirty="0"/>
              <a:t>即激励创新、优胜劣汰。</a:t>
            </a:r>
            <a:endParaRPr lang="en-US" altLang="zh-CN" dirty="0"/>
          </a:p>
          <a:p>
            <a:r>
              <a:rPr lang="zh-CN" altLang="zh-CN" dirty="0"/>
              <a:t>第二</a:t>
            </a:r>
            <a:r>
              <a:rPr lang="en-US" altLang="zh-CN" dirty="0"/>
              <a:t>,</a:t>
            </a:r>
            <a:r>
              <a:rPr lang="zh-CN" altLang="zh-CN" dirty="0"/>
              <a:t>宏观作用</a:t>
            </a:r>
            <a:r>
              <a:rPr lang="en-US" altLang="zh-CN" dirty="0"/>
              <a:t>,</a:t>
            </a:r>
            <a:r>
              <a:rPr lang="zh-CN" altLang="zh-CN" dirty="0"/>
              <a:t>即分配社会劳动、调节资源配置。</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第二节 马克思主义政治经济学的</a:t>
            </a:r>
            <a:br>
              <a:rPr lang="en-US" altLang="zh-CN" dirty="0"/>
            </a:br>
            <a:r>
              <a:rPr lang="zh-CN" altLang="zh-CN" dirty="0"/>
              <a:t>研究对象</a:t>
            </a:r>
            <a:endParaRPr lang="zh-CN" altLang="en-US" dirty="0"/>
          </a:p>
        </p:txBody>
      </p:sp>
      <p:sp>
        <p:nvSpPr>
          <p:cNvPr id="3" name="内容占位符 2"/>
          <p:cNvSpPr>
            <a:spLocks noGrp="1"/>
          </p:cNvSpPr>
          <p:nvPr>
            <p:ph idx="1"/>
          </p:nvPr>
        </p:nvSpPr>
        <p:spPr/>
        <p:txBody>
          <a:bodyPr>
            <a:normAutofit lnSpcReduction="10000"/>
          </a:bodyPr>
          <a:lstStyle/>
          <a:p>
            <a:pPr marL="0" indent="0">
              <a:buNone/>
            </a:pPr>
            <a:r>
              <a:rPr lang="en-US" altLang="zh-CN" dirty="0">
                <a:latin typeface="宋体" panose="02010600030101010101" pitchFamily="2" charset="-122"/>
                <a:ea typeface="宋体" panose="02010600030101010101" pitchFamily="2" charset="-122"/>
              </a:rPr>
              <a:t>  </a:t>
            </a:r>
            <a:r>
              <a:rPr lang="zh-CN" altLang="zh-CN" b="1" dirty="0">
                <a:latin typeface="宋体" panose="02010600030101010101" pitchFamily="2" charset="-122"/>
                <a:ea typeface="宋体" panose="02010600030101010101" pitchFamily="2" charset="-122"/>
              </a:rPr>
              <a:t>一、物质资料生产是政治经济学研究的出发点</a:t>
            </a:r>
            <a:endParaRPr lang="zh-CN" altLang="zh-CN" b="1" dirty="0">
              <a:latin typeface="宋体" panose="02010600030101010101" pitchFamily="2" charset="-122"/>
              <a:ea typeface="宋体" panose="02010600030101010101" pitchFamily="2" charset="-122"/>
            </a:endParaRPr>
          </a:p>
          <a:p>
            <a:pPr marL="0" indent="0">
              <a:buNone/>
            </a:pPr>
            <a:r>
              <a:rPr lang="zh-CN" altLang="zh-CN" dirty="0">
                <a:latin typeface="宋体" panose="02010600030101010101" pitchFamily="2" charset="-122"/>
                <a:ea typeface="宋体" panose="02010600030101010101" pitchFamily="2" charset="-122"/>
              </a:rPr>
              <a:t>物质资料生产是人类社会存在和发展的基础</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 直接的物质的生活资料的生产</a:t>
            </a:r>
            <a:r>
              <a:rPr lang="en-US" altLang="zh-CN"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从而一个民族或一个时代的一定的经济发展阶段</a:t>
            </a:r>
            <a:r>
              <a:rPr lang="en-US" altLang="zh-CN"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便构成基础</a:t>
            </a:r>
            <a:r>
              <a:rPr lang="en-US" altLang="zh-CN"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人们的国家设施、法的观点、艺术以至宗教观念</a:t>
            </a:r>
            <a:r>
              <a:rPr lang="en-US" altLang="zh-CN"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就是从这个基础上发展起来的</a:t>
            </a:r>
            <a:r>
              <a:rPr lang="en-US" altLang="zh-CN"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因而</a:t>
            </a:r>
            <a:r>
              <a:rPr lang="en-US" altLang="zh-CN"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也必须由这个基础来解释。</a:t>
            </a:r>
            <a:r>
              <a:rPr lang="en-US" altLang="zh-CN"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可以说</a:t>
            </a:r>
            <a:r>
              <a:rPr lang="en-US" altLang="zh-CN"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人类社会变迁的根本原因就植根于物质资料生产的发展和变革之中。</a:t>
            </a:r>
            <a:endParaRPr lang="zh-CN" altLang="zh-CN" dirty="0">
              <a:latin typeface="宋体" panose="02010600030101010101" pitchFamily="2" charset="-122"/>
              <a:ea typeface="宋体" panose="02010600030101010101" pitchFamily="2" charset="-122"/>
            </a:endParaRPr>
          </a:p>
          <a:p>
            <a:endParaRPr lang="zh-CN" alt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二、价值规律作用的制约因素与范围</a:t>
            </a:r>
            <a:endParaRPr lang="en-US" altLang="zh-CN" b="1" dirty="0"/>
          </a:p>
          <a:p>
            <a:r>
              <a:rPr lang="zh-CN" altLang="zh-CN" dirty="0"/>
              <a:t>价值规律所具有的交换平等、激励创新、优胜劣汰和分配社会劳动、调节资源配置的功能</a:t>
            </a:r>
            <a:r>
              <a:rPr lang="en-US" altLang="zh-CN" dirty="0"/>
              <a:t>,</a:t>
            </a:r>
            <a:r>
              <a:rPr lang="zh-CN" altLang="zh-CN" dirty="0"/>
              <a:t>体现了商品经济的积极作用。但是</a:t>
            </a:r>
            <a:r>
              <a:rPr lang="en-US" altLang="zh-CN" dirty="0"/>
              <a:t>,</a:t>
            </a:r>
            <a:r>
              <a:rPr lang="zh-CN" altLang="zh-CN" dirty="0"/>
              <a:t>价值规律的调节作用也是有缺陷的</a:t>
            </a:r>
            <a:r>
              <a:rPr lang="en-US" altLang="zh-CN" dirty="0"/>
              <a:t>,</a:t>
            </a:r>
            <a:r>
              <a:rPr lang="zh-CN" altLang="zh-CN" dirty="0"/>
              <a:t>蕴涵着造成社会劳动巨大浪费的可能性</a:t>
            </a:r>
            <a:r>
              <a:rPr lang="en-US" altLang="zh-CN" dirty="0"/>
              <a:t>,</a:t>
            </a:r>
            <a:r>
              <a:rPr lang="zh-CN" altLang="zh-CN" dirty="0"/>
              <a:t>同时还会引发许多新的矛盾和问题。</a:t>
            </a:r>
            <a:endParaRPr lang="zh-CN" alt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r>
              <a:rPr lang="zh-CN" altLang="zh-CN" dirty="0"/>
              <a:t>第一</a:t>
            </a:r>
            <a:r>
              <a:rPr lang="en-US" altLang="zh-CN" dirty="0"/>
              <a:t>,</a:t>
            </a:r>
            <a:r>
              <a:rPr lang="zh-CN" altLang="zh-CN" dirty="0"/>
              <a:t>市场信息的真实性。</a:t>
            </a:r>
            <a:endParaRPr lang="en-US" altLang="zh-CN" dirty="0"/>
          </a:p>
          <a:p>
            <a:r>
              <a:rPr lang="zh-CN" altLang="zh-CN" dirty="0"/>
              <a:t>第二</a:t>
            </a:r>
            <a:r>
              <a:rPr lang="en-US" altLang="zh-CN" dirty="0"/>
              <a:t>,</a:t>
            </a:r>
            <a:r>
              <a:rPr lang="zh-CN" altLang="zh-CN" dirty="0"/>
              <a:t>市场信息的充分性。</a:t>
            </a:r>
            <a:endParaRPr lang="en-US" altLang="zh-CN" dirty="0"/>
          </a:p>
          <a:p>
            <a:r>
              <a:rPr lang="zh-CN" altLang="zh-CN" dirty="0"/>
              <a:t>第三</a:t>
            </a:r>
            <a:r>
              <a:rPr lang="en-US" altLang="zh-CN" dirty="0"/>
              <a:t>,</a:t>
            </a:r>
            <a:r>
              <a:rPr lang="zh-CN" altLang="en-US" dirty="0"/>
              <a:t>市场活动的竞争性</a:t>
            </a:r>
            <a:r>
              <a:rPr lang="zh-CN" altLang="zh-CN" dirty="0"/>
              <a:t>。</a:t>
            </a:r>
            <a:endParaRPr lang="en-US" altLang="zh-CN" dirty="0"/>
          </a:p>
          <a:p>
            <a:r>
              <a:rPr lang="zh-CN" altLang="zh-CN" dirty="0"/>
              <a:t>此外</a:t>
            </a:r>
            <a:r>
              <a:rPr lang="en-US" altLang="zh-CN" dirty="0"/>
              <a:t>,</a:t>
            </a:r>
            <a:r>
              <a:rPr lang="zh-CN" altLang="zh-CN" dirty="0"/>
              <a:t>价值规律也有许多不能发挥调节作用的领域。比如</a:t>
            </a:r>
            <a:r>
              <a:rPr lang="en-US" altLang="zh-CN" dirty="0"/>
              <a:t>,</a:t>
            </a:r>
            <a:r>
              <a:rPr lang="zh-CN" altLang="zh-CN" dirty="0"/>
              <a:t>生态破坏、环境污染和社会保障等方面的问题</a:t>
            </a:r>
            <a:r>
              <a:rPr lang="en-US" altLang="zh-CN" dirty="0"/>
              <a:t>,</a:t>
            </a:r>
            <a:r>
              <a:rPr lang="zh-CN" altLang="zh-CN" dirty="0"/>
              <a:t>事关社会成员的公共利益</a:t>
            </a:r>
            <a:r>
              <a:rPr lang="en-US" altLang="zh-CN" dirty="0"/>
              <a:t>,</a:t>
            </a:r>
            <a:r>
              <a:rPr lang="zh-CN" altLang="zh-CN" dirty="0"/>
              <a:t>不能依靠价值规律的调节作用来解决。再如</a:t>
            </a:r>
            <a:r>
              <a:rPr lang="en-US" altLang="zh-CN" dirty="0"/>
              <a:t>,</a:t>
            </a:r>
            <a:r>
              <a:rPr lang="zh-CN" altLang="zh-CN" dirty="0"/>
              <a:t>价值规律作用下的优胜劣汰</a:t>
            </a:r>
            <a:r>
              <a:rPr lang="en-US" altLang="zh-CN" dirty="0"/>
              <a:t>,</a:t>
            </a:r>
            <a:r>
              <a:rPr lang="zh-CN" altLang="zh-CN" dirty="0"/>
              <a:t>有可能导致贫富两极分化</a:t>
            </a:r>
            <a:r>
              <a:rPr lang="en-US" altLang="zh-CN" dirty="0"/>
              <a:t>,</a:t>
            </a:r>
            <a:r>
              <a:rPr lang="zh-CN" altLang="zh-CN" dirty="0"/>
              <a:t>因而无法保证收入分配的公平。</a:t>
            </a:r>
            <a:endParaRPr lang="zh-CN" alt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第三节  市场体系和市场秩序</a:t>
            </a:r>
            <a:endParaRPr lang="zh-CN" altLang="en-US" dirty="0"/>
          </a:p>
        </p:txBody>
      </p:sp>
      <p:sp>
        <p:nvSpPr>
          <p:cNvPr id="3" name="内容占位符 2"/>
          <p:cNvSpPr>
            <a:spLocks noGrp="1"/>
          </p:cNvSpPr>
          <p:nvPr>
            <p:ph idx="1"/>
          </p:nvPr>
        </p:nvSpPr>
        <p:spPr/>
        <p:txBody>
          <a:bodyPr/>
          <a:lstStyle/>
          <a:p>
            <a:r>
              <a:rPr lang="zh-CN" altLang="zh-CN" b="1" dirty="0"/>
              <a:t>一、市场体系的分类和构成</a:t>
            </a:r>
            <a:endParaRPr lang="en-US" altLang="zh-CN" b="1" dirty="0"/>
          </a:p>
          <a:p>
            <a:r>
              <a:rPr lang="zh-CN" altLang="zh-CN" dirty="0"/>
              <a:t>市场体系是指相互联系</a:t>
            </a:r>
            <a:r>
              <a:rPr lang="en-US" altLang="zh-CN" dirty="0"/>
              <a:t>,</a:t>
            </a:r>
            <a:r>
              <a:rPr lang="zh-CN" altLang="zh-CN" dirty="0"/>
              <a:t>相互补充的各级各类市场的总和。市场调节资源配置的前提</a:t>
            </a:r>
            <a:r>
              <a:rPr lang="en-US" altLang="zh-CN" dirty="0"/>
              <a:t>,</a:t>
            </a:r>
            <a:r>
              <a:rPr lang="zh-CN" altLang="zh-CN" dirty="0"/>
              <a:t>是各类生产要素和产品都进入市场</a:t>
            </a:r>
            <a:r>
              <a:rPr lang="en-US" altLang="zh-CN" dirty="0"/>
              <a:t>,</a:t>
            </a:r>
            <a:r>
              <a:rPr lang="zh-CN" altLang="zh-CN" dirty="0"/>
              <a:t>形成比较完备的市场体系。</a:t>
            </a:r>
            <a:endParaRPr lang="zh-CN" alt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市场体系所包合的范围很广</a:t>
            </a:r>
            <a:r>
              <a:rPr lang="en-US" altLang="zh-CN" dirty="0"/>
              <a:t>,</a:t>
            </a:r>
            <a:r>
              <a:rPr lang="zh-CN" altLang="zh-CN" dirty="0"/>
              <a:t>从不同角度进行划分可以有多种分类。主要有</a:t>
            </a:r>
            <a:r>
              <a:rPr lang="en-US" altLang="zh-CN" dirty="0"/>
              <a:t>:</a:t>
            </a:r>
            <a:endParaRPr lang="en-US" altLang="zh-CN" dirty="0"/>
          </a:p>
          <a:p>
            <a:r>
              <a:rPr lang="zh-CN" altLang="zh-CN" dirty="0"/>
              <a:t>第一</a:t>
            </a:r>
            <a:r>
              <a:rPr lang="en-US" altLang="zh-CN" dirty="0"/>
              <a:t>,</a:t>
            </a:r>
            <a:r>
              <a:rPr lang="zh-CN" altLang="zh-CN" dirty="0"/>
              <a:t>按交易的对象划分</a:t>
            </a:r>
            <a:r>
              <a:rPr lang="en-US" altLang="zh-CN" dirty="0"/>
              <a:t>,</a:t>
            </a:r>
            <a:r>
              <a:rPr lang="zh-CN" altLang="zh-CN" dirty="0"/>
              <a:t>市场体系包括商品市场和生产要素市场两大类。</a:t>
            </a:r>
            <a:endParaRPr lang="en-US" altLang="zh-CN" dirty="0"/>
          </a:p>
          <a:p>
            <a:r>
              <a:rPr lang="zh-CN" altLang="zh-CN" dirty="0"/>
              <a:t>第二</a:t>
            </a:r>
            <a:r>
              <a:rPr lang="en-US" altLang="zh-CN" dirty="0"/>
              <a:t>,</a:t>
            </a:r>
            <a:r>
              <a:rPr lang="zh-CN" altLang="zh-CN" dirty="0"/>
              <a:t>按交易的空间范围划分</a:t>
            </a:r>
            <a:r>
              <a:rPr lang="en-US" altLang="zh-CN" dirty="0"/>
              <a:t>,</a:t>
            </a:r>
            <a:r>
              <a:rPr lang="zh-CN" altLang="zh-CN" dirty="0"/>
              <a:t>市场体系包括区域性市场、全国性市场和国际市场等。</a:t>
            </a:r>
            <a:endParaRPr lang="zh-CN" alt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第三</a:t>
            </a:r>
            <a:r>
              <a:rPr lang="en-US" altLang="zh-CN" dirty="0"/>
              <a:t>,</a:t>
            </a:r>
            <a:r>
              <a:rPr lang="zh-CN" altLang="zh-CN" dirty="0"/>
              <a:t>按商品的流通环节划分</a:t>
            </a:r>
            <a:r>
              <a:rPr lang="en-US" altLang="zh-CN" dirty="0"/>
              <a:t>,</a:t>
            </a:r>
            <a:r>
              <a:rPr lang="zh-CN" altLang="zh-CN" dirty="0"/>
              <a:t>市场体系包括批发市场和零售市场。</a:t>
            </a:r>
            <a:endParaRPr lang="en-US" altLang="zh-CN" dirty="0"/>
          </a:p>
          <a:p>
            <a:r>
              <a:rPr lang="zh-CN" altLang="zh-CN" dirty="0"/>
              <a:t>第四</a:t>
            </a:r>
            <a:r>
              <a:rPr lang="en-US" altLang="zh-CN" dirty="0"/>
              <a:t>,</a:t>
            </a:r>
            <a:r>
              <a:rPr lang="zh-CN" altLang="zh-CN" dirty="0"/>
              <a:t>按市场交易的具体方式划分</a:t>
            </a:r>
            <a:r>
              <a:rPr lang="en-US" altLang="zh-CN" dirty="0"/>
              <a:t>,</a:t>
            </a:r>
            <a:r>
              <a:rPr lang="zh-CN" altLang="zh-CN" dirty="0"/>
              <a:t>市场体系包括现货交易市场、远期交易市场和期货交易市场。</a:t>
            </a:r>
            <a:endParaRPr lang="en-US" altLang="zh-CN" dirty="0"/>
          </a:p>
          <a:p>
            <a:r>
              <a:rPr lang="zh-CN" altLang="zh-CN" dirty="0"/>
              <a:t>第五</a:t>
            </a:r>
            <a:r>
              <a:rPr lang="en-US" altLang="zh-CN" dirty="0"/>
              <a:t>,</a:t>
            </a:r>
            <a:r>
              <a:rPr lang="zh-CN" altLang="zh-CN" dirty="0"/>
              <a:t>按市场交换客体的存在形态划分</a:t>
            </a:r>
            <a:r>
              <a:rPr lang="en-US" altLang="zh-CN" dirty="0"/>
              <a:t>,</a:t>
            </a:r>
            <a:r>
              <a:rPr lang="zh-CN" altLang="zh-CN" dirty="0"/>
              <a:t>市场体系包括物质产品市场和服务市场。</a:t>
            </a:r>
            <a:endParaRPr lang="zh-CN" alt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在现实生活中</a:t>
            </a:r>
            <a:r>
              <a:rPr lang="en-US" altLang="zh-CN" dirty="0"/>
              <a:t>,</a:t>
            </a:r>
            <a:r>
              <a:rPr lang="zh-CN" altLang="zh-CN" dirty="0"/>
              <a:t>各种市场分类可能存在交叉。 </a:t>
            </a:r>
            <a:r>
              <a:rPr lang="zh-CN" altLang="en-US" dirty="0"/>
              <a:t>这里</a:t>
            </a:r>
            <a:r>
              <a:rPr lang="zh-CN" altLang="zh-CN" dirty="0"/>
              <a:t>主要分析商品市场和生产要素市场。</a:t>
            </a:r>
            <a:endParaRPr lang="en-US" altLang="zh-CN" dirty="0"/>
          </a:p>
          <a:p>
            <a:r>
              <a:rPr lang="en-US" altLang="zh-CN" b="1" dirty="0"/>
              <a:t>1.</a:t>
            </a:r>
            <a:r>
              <a:rPr lang="zh-CN" altLang="zh-CN" b="1" dirty="0"/>
              <a:t>商品市场</a:t>
            </a:r>
            <a:r>
              <a:rPr lang="en-US" altLang="zh-CN" b="1" dirty="0"/>
              <a:t>  </a:t>
            </a:r>
            <a:r>
              <a:rPr lang="zh-CN" altLang="zh-CN" dirty="0"/>
              <a:t>根据商品的最终用途</a:t>
            </a:r>
            <a:r>
              <a:rPr lang="en-US" altLang="zh-CN" dirty="0"/>
              <a:t>,</a:t>
            </a:r>
            <a:r>
              <a:rPr lang="zh-CN" altLang="zh-CN" dirty="0"/>
              <a:t>商品市场分为消费资料市场和生产资料市场</a:t>
            </a:r>
            <a:r>
              <a:rPr lang="en-US" altLang="zh-CN" dirty="0"/>
              <a:t>,</a:t>
            </a:r>
            <a:r>
              <a:rPr lang="zh-CN" altLang="zh-CN" dirty="0"/>
              <a:t>前者也被称为消费品市场。许多商品既可用作消费资料又可用作生产资科</a:t>
            </a:r>
            <a:r>
              <a:rPr lang="en-US" altLang="zh-CN" dirty="0"/>
              <a:t>,</a:t>
            </a:r>
            <a:r>
              <a:rPr lang="zh-CN" altLang="zh-CN" dirty="0"/>
              <a:t>消费资料和生产资料的区别是按商品最终用途划分的。</a:t>
            </a:r>
            <a:endParaRPr lang="zh-CN" alt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dirty="0"/>
              <a:t>2.</a:t>
            </a:r>
            <a:r>
              <a:rPr lang="zh-CN" altLang="zh-CN" b="1" dirty="0"/>
              <a:t>生产要素市场</a:t>
            </a:r>
            <a:endParaRPr lang="en-US" altLang="zh-CN" b="1" dirty="0"/>
          </a:p>
          <a:p>
            <a:r>
              <a:rPr lang="zh-CN" altLang="zh-CN" dirty="0"/>
              <a:t>生产要素市场提供各类生产要素的交易。在市场经济的发展过程中，生产要素市场具有十分重要的地位</a:t>
            </a:r>
            <a:r>
              <a:rPr lang="en-US" altLang="zh-CN" dirty="0"/>
              <a:t>.</a:t>
            </a:r>
            <a:r>
              <a:rPr lang="zh-CN" altLang="zh-CN" dirty="0"/>
              <a:t>没有发达的生产要素市场</a:t>
            </a:r>
            <a:r>
              <a:rPr lang="en-US" altLang="zh-CN" dirty="0"/>
              <a:t>,</a:t>
            </a:r>
            <a:r>
              <a:rPr lang="zh-CN" altLang="zh-CN" dirty="0"/>
              <a:t>市场机制在资源配置中的基础性作用就不可能实现。</a:t>
            </a:r>
            <a:endParaRPr lang="zh-CN" alt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二、市场秩序的建立和规范</a:t>
            </a:r>
            <a:endParaRPr lang="en-US" altLang="zh-CN" b="1" dirty="0"/>
          </a:p>
          <a:p>
            <a:r>
              <a:rPr lang="zh-CN" altLang="zh-CN" dirty="0"/>
              <a:t>市场秩序是指市场运行中必须遵循的各种行为准则和行为规范的总称。具体包括市场规则和市场管理两个方面。市场秩序是保证价值规律发挥作用和市场有序运行的根本条件</a:t>
            </a:r>
            <a:r>
              <a:rPr lang="zh-CN" altLang="en-US" dirty="0"/>
              <a:t>。</a:t>
            </a:r>
            <a:endParaRPr lang="en-US" altLang="zh-CN" dirty="0"/>
          </a:p>
          <a:p>
            <a:r>
              <a:rPr lang="en-US" altLang="zh-CN" b="1" dirty="0"/>
              <a:t>1.</a:t>
            </a:r>
            <a:r>
              <a:rPr lang="zh-CN" altLang="zh-CN" b="1" dirty="0"/>
              <a:t>建立和规范市场秩序的重要意义</a:t>
            </a:r>
            <a:endParaRPr lang="zh-CN" alt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dirty="0"/>
              <a:t>2.</a:t>
            </a:r>
            <a:r>
              <a:rPr lang="zh-CN" altLang="zh-CN" b="1" dirty="0"/>
              <a:t>市场规则</a:t>
            </a:r>
            <a:endParaRPr lang="en-US" altLang="zh-CN" b="1" dirty="0"/>
          </a:p>
          <a:p>
            <a:r>
              <a:rPr lang="zh-CN" altLang="zh-CN" dirty="0"/>
              <a:t>维护市场秩序</a:t>
            </a:r>
            <a:r>
              <a:rPr lang="en-US" altLang="zh-CN" dirty="0"/>
              <a:t>,</a:t>
            </a:r>
            <a:r>
              <a:rPr lang="zh-CN" altLang="zh-CN" dirty="0"/>
              <a:t>必须要有完善健全的市场规则。市场规则是指国家为了保证市场有序运行所制定的各种规章制度</a:t>
            </a:r>
            <a:r>
              <a:rPr lang="en-US" altLang="zh-CN" dirty="0"/>
              <a:t>,</a:t>
            </a:r>
            <a:r>
              <a:rPr lang="zh-CN" altLang="zh-CN" dirty="0"/>
              <a:t>包括法律</a:t>
            </a:r>
            <a:r>
              <a:rPr lang="en-US" altLang="zh-CN" dirty="0"/>
              <a:t>,</a:t>
            </a:r>
            <a:r>
              <a:rPr lang="zh-CN" altLang="zh-CN" dirty="0"/>
              <a:t>法规、契约和公约等。市场规则包括市场进出规则、市场竞争规则、市场交易规则和市场仲裁规则四个方面。</a:t>
            </a:r>
            <a:endParaRPr lang="zh-CN" alt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dirty="0"/>
              <a:t>3.</a:t>
            </a:r>
            <a:r>
              <a:rPr lang="zh-CN" altLang="zh-CN" b="1" dirty="0"/>
              <a:t>市场管理</a:t>
            </a:r>
            <a:endParaRPr lang="en-US" altLang="zh-CN" b="1" dirty="0"/>
          </a:p>
          <a:p>
            <a:r>
              <a:rPr lang="zh-CN" altLang="zh-CN" dirty="0"/>
              <a:t>为保证市场有秩序</a:t>
            </a:r>
            <a:r>
              <a:rPr lang="en-US" altLang="zh-CN" dirty="0"/>
              <a:t>,</a:t>
            </a:r>
            <a:r>
              <a:rPr lang="zh-CN" altLang="zh-CN" dirty="0"/>
              <a:t>按规则运行</a:t>
            </a:r>
            <a:r>
              <a:rPr lang="en-US" altLang="zh-CN" dirty="0"/>
              <a:t>,</a:t>
            </a:r>
            <a:r>
              <a:rPr lang="zh-CN" altLang="zh-CN" dirty="0"/>
              <a:t>除了要建立并完善各种市场规则之外，还需要对市场进行规范化管理</a:t>
            </a:r>
            <a:r>
              <a:rPr lang="en-US" altLang="zh-CN" dirty="0"/>
              <a:t>,</a:t>
            </a:r>
            <a:r>
              <a:rPr lang="zh-CN" altLang="zh-CN" dirty="0"/>
              <a:t>市场管理包括市场管理的组织机构和市场监管体系两大部分。</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zh-CN" dirty="0">
                <a:latin typeface="宋体" panose="02010600030101010101" pitchFamily="2" charset="-122"/>
                <a:ea typeface="宋体" panose="02010600030101010101" pitchFamily="2" charset="-122"/>
              </a:rPr>
              <a:t>人类社会在从事物质资料生产过程中要发生两个方面的关系</a:t>
            </a:r>
            <a:r>
              <a:rPr lang="en-US" altLang="zh-CN"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一方面</a:t>
            </a:r>
            <a:r>
              <a:rPr lang="en-US" altLang="zh-CN"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是人与自然之间的关系</a:t>
            </a:r>
            <a:r>
              <a:rPr lang="en-US" altLang="zh-CN"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表现为生产力</a:t>
            </a:r>
            <a:r>
              <a:rPr lang="en-US" altLang="zh-CN"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是生产的自然属性</a:t>
            </a:r>
            <a:r>
              <a:rPr lang="en-US" altLang="zh-CN"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另一方面</a:t>
            </a:r>
            <a:r>
              <a:rPr lang="en-US" altLang="zh-CN"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是人与人之间的关系</a:t>
            </a:r>
            <a:r>
              <a:rPr lang="en-US" altLang="zh-CN"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表现为生产关系</a:t>
            </a:r>
            <a:r>
              <a:rPr lang="en-US" altLang="zh-CN"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是生产的社会属性。</a:t>
            </a:r>
            <a:endParaRPr lang="zh-CN" altLang="en-US" dirty="0">
              <a:latin typeface="宋体" panose="02010600030101010101" pitchFamily="2" charset="-122"/>
              <a:ea typeface="宋体" panose="02010600030101010101" pitchFamily="2" charset="-122"/>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思考题</a:t>
            </a:r>
            <a:r>
              <a:rPr lang="en-US" altLang="zh-CN" b="1" dirty="0"/>
              <a:t>:</a:t>
            </a:r>
            <a:endParaRPr lang="en-US" altLang="zh-CN" b="1" dirty="0"/>
          </a:p>
          <a:p>
            <a:r>
              <a:rPr lang="en-US" altLang="zh-CN" dirty="0"/>
              <a:t>1.</a:t>
            </a:r>
            <a:r>
              <a:rPr lang="zh-CN" altLang="zh-CN" dirty="0"/>
              <a:t>解释下列概念</a:t>
            </a:r>
            <a:r>
              <a:rPr lang="en-US" altLang="zh-CN" dirty="0"/>
              <a:t>:</a:t>
            </a:r>
            <a:r>
              <a:rPr lang="zh-CN" altLang="zh-CN" dirty="0"/>
              <a:t>自然经济、商品经济、市场机制、价值规律、市场体系。</a:t>
            </a:r>
            <a:endParaRPr lang="en-US" altLang="zh-CN" dirty="0"/>
          </a:p>
          <a:p>
            <a:r>
              <a:rPr lang="en-US" altLang="zh-CN" dirty="0"/>
              <a:t>2.</a:t>
            </a:r>
            <a:r>
              <a:rPr lang="zh-CN" altLang="zh-CN" dirty="0"/>
              <a:t>市场经济有哪些基本特征</a:t>
            </a:r>
            <a:r>
              <a:rPr lang="en-US" altLang="zh-CN" dirty="0"/>
              <a:t>?</a:t>
            </a:r>
            <a:endParaRPr lang="en-US" altLang="zh-CN" dirty="0"/>
          </a:p>
          <a:p>
            <a:r>
              <a:rPr lang="en-US" altLang="zh-CN" dirty="0"/>
              <a:t>3.</a:t>
            </a:r>
            <a:r>
              <a:rPr lang="zh-CN" altLang="zh-CN" dirty="0"/>
              <a:t>简述价值规律的作用及其局限性。</a:t>
            </a:r>
            <a:endParaRPr lang="en-US" altLang="zh-CN" dirty="0"/>
          </a:p>
          <a:p>
            <a:r>
              <a:rPr lang="en-US" altLang="zh-CN" dirty="0"/>
              <a:t>4.</a:t>
            </a:r>
            <a:r>
              <a:rPr lang="zh-CN" altLang="zh-CN" dirty="0"/>
              <a:t>简述建立和规范市场秩序的重要意义。</a:t>
            </a:r>
            <a:endParaRPr lang="zh-CN" alt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b="1" dirty="0"/>
              <a:t>第四章 资本主义经济制度及其演变</a:t>
            </a:r>
            <a:endParaRPr lang="zh-CN" altLang="en-US" dirty="0"/>
          </a:p>
        </p:txBody>
      </p:sp>
      <p:sp>
        <p:nvSpPr>
          <p:cNvPr id="3" name="内容占位符 2"/>
          <p:cNvSpPr>
            <a:spLocks noGrp="1"/>
          </p:cNvSpPr>
          <p:nvPr>
            <p:ph idx="1"/>
          </p:nvPr>
        </p:nvSpPr>
        <p:spPr/>
        <p:txBody>
          <a:bodyPr/>
          <a:lstStyle/>
          <a:p>
            <a:r>
              <a:rPr lang="zh-CN" altLang="zh-CN" dirty="0"/>
              <a:t>资本主义经济制度是在商品货币关系有了较大发展、封建制度逐步解体的过程中产生的。历史上</a:t>
            </a:r>
            <a:r>
              <a:rPr lang="en-US" altLang="zh-CN" dirty="0"/>
              <a:t>,</a:t>
            </a:r>
            <a:r>
              <a:rPr lang="zh-CN" altLang="zh-CN" dirty="0"/>
              <a:t>资本主义经历了从自由竞争阶段到垄断阶段的演化</a:t>
            </a:r>
            <a:r>
              <a:rPr lang="en-US" altLang="zh-CN" dirty="0"/>
              <a:t>,</a:t>
            </a:r>
            <a:r>
              <a:rPr lang="zh-CN" altLang="zh-CN" dirty="0"/>
              <a:t>而垄断资本主义又从私人垄断发展到国家垄断。</a:t>
            </a:r>
            <a:r>
              <a:rPr lang="en-US" altLang="zh-CN" dirty="0"/>
              <a:t>20</a:t>
            </a:r>
            <a:r>
              <a:rPr lang="zh-CN" altLang="zh-CN" dirty="0"/>
              <a:t>世纪后半期</a:t>
            </a:r>
            <a:r>
              <a:rPr lang="en-US" altLang="zh-CN" dirty="0"/>
              <a:t>,</a:t>
            </a:r>
            <a:r>
              <a:rPr lang="zh-CN" altLang="zh-CN" dirty="0"/>
              <a:t>资本主义经济制度又发生了比较重要的变化</a:t>
            </a:r>
            <a:r>
              <a:rPr lang="en-US" altLang="zh-CN" dirty="0"/>
              <a:t>,</a:t>
            </a:r>
            <a:r>
              <a:rPr lang="zh-CN" altLang="zh-CN" dirty="0"/>
              <a:t>出现了一系列新特点。</a:t>
            </a:r>
            <a:endParaRPr lang="zh-CN" alt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第一节 资本主义经济制度的形成</a:t>
            </a:r>
            <a:endParaRPr lang="zh-CN" altLang="en-US" dirty="0"/>
          </a:p>
        </p:txBody>
      </p:sp>
      <p:sp>
        <p:nvSpPr>
          <p:cNvPr id="3" name="内容占位符 2"/>
          <p:cNvSpPr>
            <a:spLocks noGrp="1"/>
          </p:cNvSpPr>
          <p:nvPr>
            <p:ph idx="1"/>
          </p:nvPr>
        </p:nvSpPr>
        <p:spPr/>
        <p:txBody>
          <a:bodyPr>
            <a:normAutofit lnSpcReduction="10000"/>
          </a:bodyPr>
          <a:lstStyle/>
          <a:p>
            <a:r>
              <a:rPr lang="zh-CN" altLang="zh-CN" b="1" dirty="0"/>
              <a:t>一、前资本主义经济制度的更迭</a:t>
            </a:r>
            <a:endParaRPr lang="zh-CN" altLang="zh-CN" dirty="0"/>
          </a:p>
          <a:p>
            <a:r>
              <a:rPr lang="zh-CN" altLang="zh-CN" dirty="0"/>
              <a:t>从人类产生到阶级社会出现的漫长历史长河中</a:t>
            </a:r>
            <a:r>
              <a:rPr lang="en-US" altLang="zh-CN" dirty="0"/>
              <a:t>,</a:t>
            </a:r>
            <a:r>
              <a:rPr lang="zh-CN" altLang="zh-CN" dirty="0"/>
              <a:t>人类社会一直处于原始社会形态。 在原始社会</a:t>
            </a:r>
            <a:r>
              <a:rPr lang="en-US" altLang="zh-CN" dirty="0"/>
              <a:t>,</a:t>
            </a:r>
            <a:r>
              <a:rPr lang="zh-CN" altLang="zh-CN" dirty="0"/>
              <a:t>生产力水平极其低下</a:t>
            </a:r>
            <a:r>
              <a:rPr lang="en-US" altLang="zh-CN" dirty="0"/>
              <a:t>,</a:t>
            </a:r>
            <a:r>
              <a:rPr lang="zh-CN" altLang="zh-CN" dirty="0"/>
              <a:t>人们在氏族和部落的狭小范围内</a:t>
            </a:r>
            <a:r>
              <a:rPr lang="en-US" altLang="zh-CN" dirty="0"/>
              <a:t>,</a:t>
            </a:r>
            <a:r>
              <a:rPr lang="zh-CN" altLang="zh-CN" dirty="0"/>
              <a:t>从事简单协作形式的集体生产活动</a:t>
            </a:r>
            <a:r>
              <a:rPr lang="en-US" altLang="zh-CN" dirty="0"/>
              <a:t>,</a:t>
            </a:r>
            <a:r>
              <a:rPr lang="zh-CN" altLang="zh-CN" dirty="0"/>
              <a:t>产品按照自然形成的惯例在氏族和部落成员之间平均分配。通过采集和狩猎获取的产品往往仅够维持生存</a:t>
            </a:r>
            <a:r>
              <a:rPr lang="en-US" altLang="zh-CN" dirty="0"/>
              <a:t>,</a:t>
            </a:r>
            <a:r>
              <a:rPr lang="zh-CN" altLang="zh-CN" dirty="0"/>
              <a:t>没有多少剩余。 在这种情况下</a:t>
            </a:r>
            <a:r>
              <a:rPr lang="en-US" altLang="zh-CN" dirty="0"/>
              <a:t>,</a:t>
            </a:r>
            <a:r>
              <a:rPr lang="zh-CN" altLang="zh-CN" dirty="0"/>
              <a:t>还没有出现分工和交换</a:t>
            </a:r>
            <a:r>
              <a:rPr lang="en-US" altLang="zh-CN" dirty="0"/>
              <a:t>,</a:t>
            </a:r>
            <a:r>
              <a:rPr lang="zh-CN" altLang="zh-CN" dirty="0"/>
              <a:t>不可能有私有制。</a:t>
            </a:r>
            <a:endParaRPr lang="zh-CN" alt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到了原始社会后期</a:t>
            </a:r>
            <a:r>
              <a:rPr lang="en-US" altLang="zh-CN" dirty="0"/>
              <a:t>,</a:t>
            </a:r>
            <a:r>
              <a:rPr lang="zh-CN" altLang="zh-CN" dirty="0"/>
              <a:t>由于农业耕作技术和动物驯养技术的进步</a:t>
            </a:r>
            <a:r>
              <a:rPr lang="en-US" altLang="zh-CN" dirty="0"/>
              <a:t>,</a:t>
            </a:r>
            <a:r>
              <a:rPr lang="zh-CN" altLang="zh-CN" dirty="0"/>
              <a:t>在满足自身需要之外有了剩余产品。畜牧业从农业中分离出来</a:t>
            </a:r>
            <a:r>
              <a:rPr lang="en-US" altLang="zh-CN" dirty="0"/>
              <a:t>,</a:t>
            </a:r>
            <a:r>
              <a:rPr lang="zh-CN" altLang="zh-CN" dirty="0"/>
              <a:t>发生了第一次社会大分工</a:t>
            </a:r>
            <a:r>
              <a:rPr lang="en-US" altLang="zh-CN" dirty="0"/>
              <a:t>,</a:t>
            </a:r>
            <a:r>
              <a:rPr lang="zh-CN" altLang="zh-CN" dirty="0"/>
              <a:t>产品交换随之发生。 </a:t>
            </a:r>
            <a:endParaRPr lang="en-US" altLang="zh-CN" dirty="0"/>
          </a:p>
          <a:p>
            <a:r>
              <a:rPr lang="zh-CN" altLang="zh-CN" dirty="0"/>
              <a:t>青铜冶炼技术的发明</a:t>
            </a:r>
            <a:r>
              <a:rPr lang="en-US" altLang="zh-CN" dirty="0"/>
              <a:t>,</a:t>
            </a:r>
            <a:r>
              <a:rPr lang="zh-CN" altLang="zh-CN" dirty="0"/>
              <a:t>金属工具的广泛使用</a:t>
            </a:r>
            <a:r>
              <a:rPr lang="en-US" altLang="zh-CN" dirty="0"/>
              <a:t>,</a:t>
            </a:r>
            <a:r>
              <a:rPr lang="zh-CN" altLang="zh-CN" dirty="0"/>
              <a:t>使农业生产较以前有很大发展</a:t>
            </a:r>
            <a:r>
              <a:rPr lang="en-US" altLang="zh-CN" dirty="0"/>
              <a:t>,</a:t>
            </a:r>
            <a:r>
              <a:rPr lang="zh-CN" altLang="zh-CN" dirty="0"/>
              <a:t>同时还使得原来附属于农业的手工业生产技术大大改进</a:t>
            </a:r>
            <a:r>
              <a:rPr lang="en-US" altLang="zh-CN" dirty="0"/>
              <a:t>,</a:t>
            </a:r>
            <a:r>
              <a:rPr lang="zh-CN" altLang="zh-CN" dirty="0"/>
              <a:t>手工业产品也日益多样化。</a:t>
            </a:r>
            <a:endParaRPr lang="zh-CN" alt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a:t>这一时期</a:t>
            </a:r>
            <a:r>
              <a:rPr lang="en-US" altLang="zh-CN" dirty="0"/>
              <a:t>,</a:t>
            </a:r>
            <a:r>
              <a:rPr lang="zh-CN" altLang="zh-CN" dirty="0"/>
              <a:t>原来与农业结合在一起的手工业分离出来</a:t>
            </a:r>
            <a:r>
              <a:rPr lang="en-US" altLang="zh-CN" dirty="0"/>
              <a:t>,</a:t>
            </a:r>
            <a:r>
              <a:rPr lang="zh-CN" altLang="zh-CN" dirty="0"/>
              <a:t>形成独立生产行业</a:t>
            </a:r>
            <a:r>
              <a:rPr lang="en-US" altLang="zh-CN" dirty="0"/>
              <a:t>,</a:t>
            </a:r>
            <a:r>
              <a:rPr lang="zh-CN" altLang="zh-CN" dirty="0"/>
              <a:t>这就是第二次社会大分工。生产力在第二次社会大分工的刺激下进一步发展</a:t>
            </a:r>
            <a:r>
              <a:rPr lang="en-US" altLang="zh-CN" dirty="0"/>
              <a:t>,</a:t>
            </a:r>
            <a:r>
              <a:rPr lang="zh-CN" altLang="zh-CN" dirty="0"/>
              <a:t>氏族成员之间的贫富分化加剧</a:t>
            </a:r>
            <a:r>
              <a:rPr lang="en-US" altLang="zh-CN" dirty="0"/>
              <a:t>,</a:t>
            </a:r>
            <a:r>
              <a:rPr lang="zh-CN" altLang="zh-CN" dirty="0"/>
              <a:t>私有制的发展加快</a:t>
            </a:r>
            <a:r>
              <a:rPr lang="en-US" altLang="zh-CN" dirty="0"/>
              <a:t>,</a:t>
            </a:r>
            <a:r>
              <a:rPr lang="zh-CN" altLang="zh-CN" dirty="0"/>
              <a:t>氏族内部产生了私有经济。最早成为私有者的是部落首领和少数家长</a:t>
            </a:r>
            <a:r>
              <a:rPr lang="en-US" altLang="zh-CN" dirty="0"/>
              <a:t>,</a:t>
            </a:r>
            <a:r>
              <a:rPr lang="zh-CN" altLang="zh-CN" dirty="0"/>
              <a:t>他们在对内分配产品和对外交换过程中</a:t>
            </a:r>
            <a:r>
              <a:rPr lang="en-US" altLang="zh-CN" dirty="0"/>
              <a:t>,</a:t>
            </a:r>
            <a:r>
              <a:rPr lang="zh-CN" altLang="zh-CN" dirty="0"/>
              <a:t>将一些集体财产据为己有，这样，就产生了私有财产制度。</a:t>
            </a:r>
            <a:endParaRPr lang="zh-CN" alt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私有制产生以后</a:t>
            </a:r>
            <a:r>
              <a:rPr lang="en-US" altLang="zh-CN" dirty="0"/>
              <a:t>,</a:t>
            </a:r>
            <a:r>
              <a:rPr lang="zh-CN" altLang="zh-CN" dirty="0"/>
              <a:t>一方面</a:t>
            </a:r>
            <a:r>
              <a:rPr lang="en-US" altLang="zh-CN" dirty="0"/>
              <a:t>,</a:t>
            </a:r>
            <a:r>
              <a:rPr lang="zh-CN" altLang="zh-CN" dirty="0"/>
              <a:t>由于生产力的发展产生了剩余产品</a:t>
            </a:r>
            <a:r>
              <a:rPr lang="en-US" altLang="zh-CN" dirty="0"/>
              <a:t>,</a:t>
            </a:r>
            <a:r>
              <a:rPr lang="zh-CN" altLang="zh-CN" dirty="0"/>
              <a:t>从而具备了剥削他人劳动的物质条件</a:t>
            </a:r>
            <a:r>
              <a:rPr lang="en-US" altLang="zh-CN" dirty="0"/>
              <a:t>;</a:t>
            </a:r>
            <a:r>
              <a:rPr lang="zh-CN" altLang="zh-CN" dirty="0"/>
              <a:t>另一方面</a:t>
            </a:r>
            <a:r>
              <a:rPr lang="en-US" altLang="zh-CN" dirty="0"/>
              <a:t>,</a:t>
            </a:r>
            <a:r>
              <a:rPr lang="zh-CN" altLang="zh-CN" dirty="0"/>
              <a:t>因为社会生产需要增加劳动力</a:t>
            </a:r>
            <a:r>
              <a:rPr lang="en-US" altLang="zh-CN" dirty="0"/>
              <a:t>,</a:t>
            </a:r>
            <a:r>
              <a:rPr lang="zh-CN" altLang="zh-CN" dirty="0"/>
              <a:t>于是战俘成了最早的奴隶。</a:t>
            </a:r>
            <a:endParaRPr lang="en-US" altLang="zh-CN" dirty="0"/>
          </a:p>
          <a:p>
            <a:r>
              <a:rPr lang="zh-CN" altLang="zh-CN" dirty="0"/>
              <a:t>在第一次社会大分工</a:t>
            </a:r>
            <a:r>
              <a:rPr lang="en-US" altLang="zh-CN" dirty="0"/>
              <a:t>,</a:t>
            </a:r>
            <a:r>
              <a:rPr lang="zh-CN" altLang="zh-CN" dirty="0"/>
              <a:t>即畜牧业和农业分离之后</a:t>
            </a:r>
            <a:r>
              <a:rPr lang="en-US" altLang="zh-CN" dirty="0"/>
              <a:t>,</a:t>
            </a:r>
            <a:r>
              <a:rPr lang="zh-CN" altLang="zh-CN" dirty="0"/>
              <a:t>产生了第一次社会大分裂</a:t>
            </a:r>
            <a:r>
              <a:rPr lang="en-US" altLang="zh-CN" dirty="0"/>
              <a:t>,</a:t>
            </a:r>
            <a:r>
              <a:rPr lang="zh-CN" altLang="zh-CN" dirty="0"/>
              <a:t>即分裂为两个阶级</a:t>
            </a:r>
            <a:r>
              <a:rPr lang="en-US" altLang="zh-CN" dirty="0"/>
              <a:t>:</a:t>
            </a:r>
            <a:r>
              <a:rPr lang="zh-CN" altLang="zh-CN" dirty="0"/>
              <a:t>主人和奴录</a:t>
            </a:r>
            <a:r>
              <a:rPr lang="en-US" altLang="zh-CN" dirty="0"/>
              <a:t>,</a:t>
            </a:r>
            <a:r>
              <a:rPr lang="zh-CN" altLang="zh-CN" dirty="0"/>
              <a:t>剥削者和被剥削者。</a:t>
            </a:r>
            <a:endParaRPr lang="zh-CN" alt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一般来说</a:t>
            </a:r>
            <a:r>
              <a:rPr lang="en-US" altLang="zh-CN" dirty="0"/>
              <a:t>,</a:t>
            </a:r>
            <a:r>
              <a:rPr lang="zh-CN" altLang="zh-CN" dirty="0"/>
              <a:t>古代奴隶制度瓦解后</a:t>
            </a:r>
            <a:r>
              <a:rPr lang="en-US" altLang="zh-CN" dirty="0"/>
              <a:t>,</a:t>
            </a:r>
            <a:r>
              <a:rPr lang="zh-CN" altLang="zh-CN" dirty="0"/>
              <a:t>代之而起的是封建经济制度。封建制经济的基础是土地私有制。 在理论上</a:t>
            </a:r>
            <a:r>
              <a:rPr lang="en-US" altLang="zh-CN" dirty="0"/>
              <a:t>,</a:t>
            </a:r>
            <a:r>
              <a:rPr lang="zh-CN" altLang="zh-CN" dirty="0"/>
              <a:t>全部土地都由国王代表国家所有</a:t>
            </a:r>
            <a:r>
              <a:rPr lang="en-US" altLang="zh-CN" dirty="0"/>
              <a:t>,</a:t>
            </a:r>
            <a:r>
              <a:rPr lang="zh-CN" altLang="zh-CN" dirty="0"/>
              <a:t>即</a:t>
            </a:r>
            <a:r>
              <a:rPr lang="en-US" altLang="zh-CN" dirty="0"/>
              <a:t>“</a:t>
            </a:r>
            <a:r>
              <a:rPr lang="zh-CN" altLang="zh-CN" dirty="0"/>
              <a:t>普天之下</a:t>
            </a:r>
            <a:r>
              <a:rPr lang="en-US" altLang="zh-CN" dirty="0"/>
              <a:t>,</a:t>
            </a:r>
            <a:r>
              <a:rPr lang="zh-CN" altLang="zh-CN" dirty="0"/>
              <a:t>莫非王土</a:t>
            </a:r>
            <a:r>
              <a:rPr lang="en-US" altLang="zh-CN" dirty="0"/>
              <a:t>”</a:t>
            </a:r>
            <a:endParaRPr lang="zh-CN" alt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封建社会</a:t>
            </a:r>
            <a:r>
              <a:rPr lang="en-US" altLang="zh-CN" dirty="0"/>
              <a:t>,</a:t>
            </a:r>
            <a:r>
              <a:rPr lang="zh-CN" altLang="zh-CN" dirty="0"/>
              <a:t>自然经济占统治地位</a:t>
            </a:r>
            <a:r>
              <a:rPr lang="en-US" altLang="zh-CN" dirty="0"/>
              <a:t>,</a:t>
            </a:r>
            <a:r>
              <a:rPr lang="zh-CN" altLang="zh-CN" dirty="0"/>
              <a:t>但商品经济也一直在缓慢地展</a:t>
            </a:r>
            <a:r>
              <a:rPr lang="en-US" altLang="zh-CN" dirty="0"/>
              <a:t>,</a:t>
            </a:r>
            <a:r>
              <a:rPr lang="zh-CN" altLang="zh-CN" dirty="0"/>
              <a:t>个别时期甚至有很大发展</a:t>
            </a:r>
            <a:r>
              <a:rPr lang="en-US" altLang="zh-CN" dirty="0"/>
              <a:t>,</a:t>
            </a:r>
            <a:r>
              <a:rPr lang="zh-CN" altLang="zh-CN" dirty="0"/>
              <a:t>出现了经济和市场繁荣发展的景象。随着商品经济和市场的发展</a:t>
            </a:r>
            <a:r>
              <a:rPr lang="en-US" altLang="zh-CN" dirty="0"/>
              <a:t>,</a:t>
            </a:r>
            <a:r>
              <a:rPr lang="zh-CN" altLang="zh-CN" dirty="0"/>
              <a:t>城市也成长起来。</a:t>
            </a:r>
            <a:endParaRPr lang="zh-CN" alt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zh-CN" b="1" dirty="0"/>
              <a:t>二、资本原始积累和资本主义生产关系的产生</a:t>
            </a:r>
            <a:endParaRPr lang="zh-CN" altLang="zh-CN" dirty="0"/>
          </a:p>
          <a:p>
            <a:r>
              <a:rPr lang="zh-CN" altLang="zh-CN" dirty="0"/>
              <a:t>资本主义社会的经济结构是从封建社会的经济结构中产生的。资本主义生产关系的出现</a:t>
            </a:r>
            <a:r>
              <a:rPr lang="en-US" altLang="zh-CN" dirty="0"/>
              <a:t>,</a:t>
            </a:r>
            <a:r>
              <a:rPr lang="zh-CN" altLang="zh-CN" dirty="0"/>
              <a:t>必须在经济上具备两个条件</a:t>
            </a:r>
            <a:r>
              <a:rPr lang="en-US" altLang="zh-CN" dirty="0"/>
              <a:t>:</a:t>
            </a:r>
            <a:endParaRPr lang="en-US" altLang="zh-CN" dirty="0"/>
          </a:p>
          <a:p>
            <a:r>
              <a:rPr lang="zh-CN" altLang="zh-CN" dirty="0"/>
              <a:t>第一</a:t>
            </a:r>
            <a:r>
              <a:rPr lang="en-US" altLang="zh-CN" dirty="0"/>
              <a:t>,</a:t>
            </a:r>
            <a:r>
              <a:rPr lang="zh-CN" altLang="zh-CN" dirty="0"/>
              <a:t>一批失去生产资料并具有一定人身自由的劳动者</a:t>
            </a:r>
            <a:r>
              <a:rPr lang="en-US" altLang="zh-CN" dirty="0"/>
              <a:t>;</a:t>
            </a:r>
            <a:endParaRPr lang="en-US" altLang="zh-CN" dirty="0"/>
          </a:p>
          <a:p>
            <a:r>
              <a:rPr lang="zh-CN" altLang="zh-CN" dirty="0"/>
              <a:t>第二</a:t>
            </a:r>
            <a:r>
              <a:rPr lang="en-US" altLang="zh-CN" dirty="0"/>
              <a:t>,</a:t>
            </a:r>
            <a:r>
              <a:rPr lang="zh-CN" altLang="zh-CN" dirty="0"/>
              <a:t>在少数人手中积累了为组织资本主义生产必需的货币财富。</a:t>
            </a:r>
            <a:endParaRPr lang="zh-CN" alt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从资本主义萌芽的出现到资本主义制度的确立</a:t>
            </a:r>
            <a:r>
              <a:rPr lang="en-US" altLang="zh-CN" dirty="0"/>
              <a:t>,</a:t>
            </a:r>
            <a:r>
              <a:rPr lang="zh-CN" altLang="zh-CN" dirty="0"/>
              <a:t>经历了一个特殊的历史过程。由于封建生产关系和封建政治制度的严重阻碍</a:t>
            </a:r>
            <a:r>
              <a:rPr lang="en-US" altLang="zh-CN" dirty="0"/>
              <a:t>,</a:t>
            </a:r>
            <a:r>
              <a:rPr lang="zh-CN" altLang="zh-CN" dirty="0"/>
              <a:t>资本主义生产关系的发展是非常缓慢和困难的。 资本主义制度的产生需要一种大的历史变革。</a:t>
            </a:r>
            <a:endParaRPr lang="zh-CN" altLang="en-US" dirty="0"/>
          </a:p>
        </p:txBody>
      </p:sp>
    </p:spTree>
  </p:cSld>
  <p:clrMapOvr>
    <a:masterClrMapping/>
  </p:clrMapOvr>
</p:sld>
</file>

<file path=ppt/tags/tag1.xml><?xml version="1.0" encoding="utf-8"?>
<p:tagLst xmlns:p="http://schemas.openxmlformats.org/presentationml/2006/main">
  <p:tag name="COMMONDATA" val="eyJoZGlkIjoiNTVlMmM3NzNlOWI0YWVkYTgyOTA0NTU3ZDQzMWQ5M2MifQ=="/>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Fan</Template>
  <TotalTime>0</TotalTime>
  <Words>48267</Words>
  <Application>WPS 演示</Application>
  <PresentationFormat>全屏显示(4:3)</PresentationFormat>
  <Paragraphs>1249</Paragraphs>
  <Slides>327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327</vt:i4>
      </vt:variant>
    </vt:vector>
  </HeadingPairs>
  <TitlesOfParts>
    <vt:vector size="336" baseType="lpstr">
      <vt:lpstr>Arial</vt:lpstr>
      <vt:lpstr>宋体</vt:lpstr>
      <vt:lpstr>Wingdings</vt:lpstr>
      <vt:lpstr>Wingdings 2</vt:lpstr>
      <vt:lpstr>Arial</vt:lpstr>
      <vt:lpstr>Calibri</vt:lpstr>
      <vt:lpstr>微软雅黑</vt:lpstr>
      <vt:lpstr>Arial Unicode MS</vt:lpstr>
      <vt:lpstr>暗香扑面</vt:lpstr>
      <vt:lpstr>马克思主义政治经济学概论</vt:lpstr>
      <vt:lpstr> 导论 </vt:lpstr>
      <vt:lpstr>第一节   政治经济学的由来和演变</vt:lpstr>
      <vt:lpstr>PowerPoint 演示文稿</vt:lpstr>
      <vt:lpstr>PowerPoint 演示文稿</vt:lpstr>
      <vt:lpstr>PowerPoint 演示文稿</vt:lpstr>
      <vt:lpstr>PowerPoint 演示文稿</vt:lpstr>
      <vt:lpstr>第二节 马克思主义政治经济学的 研究对象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第三节 马克思主义政治经济学的 性质、任务和方法 </vt:lpstr>
      <vt:lpstr>PowerPoint 演示文稿</vt:lpstr>
      <vt:lpstr>PowerPoint 演示文稿</vt:lpstr>
      <vt:lpstr>第四节 马克思主义政治经济学的创立和发展</vt:lpstr>
      <vt:lpstr>PowerPoint 演示文稿</vt:lpstr>
      <vt:lpstr>PowerPoint 演示文稿</vt:lpstr>
      <vt:lpstr>PowerPoint 演示文稿</vt:lpstr>
      <vt:lpstr>第五节 当代中国马克思主义政治经济学最新成果：习近平新时代中国特色社会主义经济思想</vt:lpstr>
      <vt:lpstr>PowerPoint 演示文稿</vt:lpstr>
      <vt:lpstr> 第一章    商    品 </vt:lpstr>
      <vt:lpstr>第一节  商品及其内在矛盾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第二节  商品价值量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第三节  对劳动价值论认识的深化 </vt:lpstr>
      <vt:lpstr>PowerPoint 演示文稿</vt:lpstr>
      <vt:lpstr>PowerPoint 演示文稿</vt:lpstr>
      <vt:lpstr>PowerPoint 演示文稿</vt:lpstr>
      <vt:lpstr>PowerPoint 演示文稿</vt:lpstr>
      <vt:lpstr>PowerPoint 演示文稿</vt:lpstr>
      <vt:lpstr>PowerPoint 演示文稿</vt:lpstr>
      <vt:lpstr> 第二章    货   币 </vt:lpstr>
      <vt:lpstr> 第一节 货币的本质和职能  </vt:lpstr>
      <vt:lpstr>PowerPoint 演示文稿</vt:lpstr>
      <vt:lpstr>PowerPoint 演示文稿</vt:lpstr>
      <vt:lpstr>第二节  货币的形式</vt:lpstr>
      <vt:lpstr>PowerPoint 演示文稿</vt:lpstr>
      <vt:lpstr>PowerPoint 演示文稿</vt:lpstr>
      <vt:lpstr>PowerPoint 演示文稿</vt:lpstr>
      <vt:lpstr>第三节  货币流通量及其规律</vt:lpstr>
      <vt:lpstr>PowerPoint 演示文稿</vt:lpstr>
      <vt:lpstr>PowerPoint 演示文稿</vt:lpstr>
      <vt:lpstr>PowerPoint 演示文稿</vt:lpstr>
      <vt:lpstr>PowerPoint 演示文稿</vt:lpstr>
      <vt:lpstr> 第三章   市场经济和价值规律 </vt:lpstr>
      <vt:lpstr> 第一节   市场经济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第二节  价值规律</vt:lpstr>
      <vt:lpstr>PowerPoint 演示文稿</vt:lpstr>
      <vt:lpstr>PowerPoint 演示文稿</vt:lpstr>
      <vt:lpstr>PowerPoint 演示文稿</vt:lpstr>
      <vt:lpstr>第三节  市场体系和市场秩序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第四章 资本主义经济制度及其演变</vt:lpstr>
      <vt:lpstr>第一节 资本主义经济制度的形成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第二节   资本主义所有制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第三节  资本主义经济制度的演变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第五章   资本主义生产</vt:lpstr>
      <vt:lpstr> 第一节    货币转化为资本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第二节   剩余价值的生产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第三节  剩余价值生产的两种形式</vt:lpstr>
      <vt:lpstr>PowerPoint 演示文稿</vt:lpstr>
      <vt:lpstr>PowerPoint 演示文稿</vt:lpstr>
      <vt:lpstr>PowerPoint 演示文稿</vt:lpstr>
      <vt:lpstr>PowerPoint 演示文稿</vt:lpstr>
      <vt:lpstr>PowerPoint 演示文稿</vt:lpstr>
      <vt:lpstr>第四节   资本主义工资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第五节  资本主义再生产和资本积累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第六节  资本主义生产的新变化</vt:lpstr>
      <vt:lpstr>PowerPoint 演示文稿</vt:lpstr>
      <vt:lpstr>PowerPoint 演示文稿</vt:lpstr>
      <vt:lpstr>PowerPoint 演示文稿</vt:lpstr>
      <vt:lpstr>PowerPoint 演示文稿</vt:lpstr>
      <vt:lpstr>PowerPoint 演示文稿</vt:lpstr>
      <vt:lpstr>第六章   资本主义流通</vt:lpstr>
      <vt:lpstr>第一节  资本的循环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第二节  资本的周转</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第三节   社会总资本的再生产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第四节  资本主义流通的新变化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第七章    剩余价值的分配 </vt:lpstr>
      <vt:lpstr> 第一节   平均利润和生产价格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第二节  商业利润、利息和地租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第三节  当代资本主义分配关系的 新变化</vt:lpstr>
      <vt:lpstr>PowerPoint 演示文稿</vt:lpstr>
      <vt:lpstr>PowerPoint 演示文稿</vt:lpstr>
      <vt:lpstr>PowerPoint 演示文稿</vt:lpstr>
      <vt:lpstr>PowerPoint 演示文稿</vt:lpstr>
      <vt:lpstr>PowerPoint 演示文稿</vt:lpstr>
      <vt:lpstr>PowerPoint 演示文稿</vt:lpstr>
      <vt:lpstr> 第八章  资本主义经济危机和历史趋势 </vt:lpstr>
      <vt:lpstr> 第一节   资本主义经济危机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第二节  资本主义的历史地位</vt:lpstr>
      <vt:lpstr>PowerPoint 演示文稿</vt:lpstr>
      <vt:lpstr>PowerPoint 演示文稿</vt:lpstr>
      <vt:lpstr>PowerPoint 演示文稿</vt:lpstr>
      <vt:lpstr>PowerPoint 演示文稿</vt:lpstr>
      <vt:lpstr>第三节  资本主义发展的历史趋势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马克思主义政治经济学概论</dc:title>
  <dc:creator>lenovo</dc:creator>
  <cp:lastModifiedBy>云海</cp:lastModifiedBy>
  <cp:revision>110</cp:revision>
  <dcterms:created xsi:type="dcterms:W3CDTF">2019-09-21T09:04:00Z</dcterms:created>
  <dcterms:modified xsi:type="dcterms:W3CDTF">2022-08-27T09:09:06Z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96A81E32E74446FC99568EFB2F7D4950</vt:lpwstr>
  </property>
  <property fmtid="{D5CDD505-2E9C-101B-9397-08002B2CF9AE}" pid="3" name="KSOProductBuildVer">
    <vt:lpwstr>2052-11.1.0.12302</vt:lpwstr>
  </property>
</Properties>
</file>