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36"/>
  </p:notesMasterIdLst>
  <p:sldIdLst>
    <p:sldId id="324" r:id="rId2"/>
    <p:sldId id="321" r:id="rId3"/>
    <p:sldId id="257" r:id="rId4"/>
    <p:sldId id="258" r:id="rId5"/>
    <p:sldId id="260" r:id="rId6"/>
    <p:sldId id="262" r:id="rId7"/>
    <p:sldId id="263" r:id="rId8"/>
    <p:sldId id="322" r:id="rId9"/>
    <p:sldId id="265" r:id="rId10"/>
    <p:sldId id="266" r:id="rId11"/>
    <p:sldId id="267" r:id="rId12"/>
    <p:sldId id="300" r:id="rId13"/>
    <p:sldId id="270" r:id="rId14"/>
    <p:sldId id="268" r:id="rId15"/>
    <p:sldId id="269" r:id="rId16"/>
    <p:sldId id="271" r:id="rId17"/>
    <p:sldId id="325" r:id="rId18"/>
    <p:sldId id="273" r:id="rId19"/>
    <p:sldId id="274" r:id="rId20"/>
    <p:sldId id="275" r:id="rId21"/>
    <p:sldId id="310" r:id="rId22"/>
    <p:sldId id="286" r:id="rId23"/>
    <p:sldId id="326" r:id="rId24"/>
    <p:sldId id="327" r:id="rId25"/>
    <p:sldId id="285" r:id="rId26"/>
    <p:sldId id="276" r:id="rId27"/>
    <p:sldId id="278" r:id="rId28"/>
    <p:sldId id="291" r:id="rId29"/>
    <p:sldId id="304" r:id="rId30"/>
    <p:sldId id="317" r:id="rId31"/>
    <p:sldId id="308" r:id="rId32"/>
    <p:sldId id="323" r:id="rId33"/>
    <p:sldId id="307" r:id="rId34"/>
    <p:sldId id="320" r:id="rId3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07070"/>
    <a:srgbClr val="66FFFF"/>
    <a:srgbClr val="FF3300"/>
    <a:srgbClr val="FFFF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38" autoAdjust="0"/>
  </p:normalViewPr>
  <p:slideViewPr>
    <p:cSldViewPr>
      <p:cViewPr varScale="1">
        <p:scale>
          <a:sx n="72" d="100"/>
          <a:sy n="72" d="100"/>
        </p:scale>
        <p:origin x="66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5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29F80185-C72D-42FA-80CF-895A95C30B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D75CC58B-38A8-4FE7-B56C-C0099872BD7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4CAD78E-08B9-4B69-B93F-B22C1837A3A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7" name="Rectangle 5">
            <a:extLst>
              <a:ext uri="{FF2B5EF4-FFF2-40B4-BE49-F238E27FC236}">
                <a16:creationId xmlns:a16="http://schemas.microsoft.com/office/drawing/2014/main" id="{33E685AA-4602-4370-82ED-B27F2659A83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1558" name="Rectangle 6">
            <a:extLst>
              <a:ext uri="{FF2B5EF4-FFF2-40B4-BE49-F238E27FC236}">
                <a16:creationId xmlns:a16="http://schemas.microsoft.com/office/drawing/2014/main" id="{78AED2CA-171B-494D-8412-7314601B2F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9" name="Rectangle 7">
            <a:extLst>
              <a:ext uri="{FF2B5EF4-FFF2-40B4-BE49-F238E27FC236}">
                <a16:creationId xmlns:a16="http://schemas.microsoft.com/office/drawing/2014/main" id="{271C3D6A-8ADC-464A-ADA1-9188DCDBB2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CBC8E2A-77AF-4B5C-92FC-E46EA9D747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75CB9A7A-8B7E-4481-B3A5-B51B6B7538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775C5F0-96D1-429F-BB01-B8C501246F94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9B5825D3-896A-4E33-A2D1-2AFF33CE8C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8DC39278-38BD-4F9E-A0C1-3C21C1FCC7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17568FE2-D328-4530-9CAE-4DFCA08177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F31A664-7F27-46D8-A87E-673DC8CB7F8F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587D9BA4-036B-444B-93C5-6F553E7051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1478EBF8-0A84-414E-972F-202FC56F6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7539616D-3575-43CC-96C7-3A1A907842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94F5856-BA98-4159-A353-C30601E5245B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EBBECD0-70A6-4444-B37D-7E9EF63ED6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BC447CD-C58A-45F7-A91A-C213020E79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BB16A0DA-BA59-4AA6-AE50-DA92FA5162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FB83756-274E-4CC5-A954-0860C8C3FDE4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6FDA7851-B57D-4EA0-AD22-E49E47BE10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E3EA8591-4387-4814-99BE-6AE363EDE2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4CB16128-FD4A-4752-AEAE-49B95BA4DD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1C995C1-B905-4FDA-9D1C-5AA364FB8878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7044246-5FE7-4372-BE17-7A61086C85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DDE62A58-79B2-451E-8BA1-A7E98AA56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D1F33ABA-CADD-47D3-B06B-C552F4132D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10D65C9-34EF-4EF5-976A-4B7A36A74A80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337E71B5-AC78-4462-A9AC-ECCEFF9A00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989FB1D-1D1B-4CB9-834B-CACC8B55D4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C87A17AE-C845-4879-9A07-5C0C52E5FC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1B7F28C-A80B-4793-A025-8502E4928BC4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A62CC72A-1890-4734-9D0F-ABE64862E9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98665371-5E23-44F4-8515-2B42A7FAF2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3097CD8F-6D28-4DC0-9580-5072E902F6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89723DF-09D1-4B25-890D-20EFFB1D3800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79D42CC2-5DA2-4A8F-8D19-97C79197B9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64BCA516-10D6-4433-AA01-9F003E1748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93C37624-EE6E-431C-A3CD-58E19E4B2D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72B10E6-6019-4A9D-8E08-ECC3F42B6B4F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6DDE2370-CC08-48F4-BFB4-70700D7D47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83490A19-F255-4488-B93C-9C38AF1849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0C7A02C8-D1C6-4B6C-B303-66066D2864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4F92206-F793-490C-B382-04189786C6DB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3C088D7-F280-4594-AF77-D161DCE144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B0893D00-A915-4101-8336-88F49567C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20AA9F3B-B36F-4D10-A846-AAAD5C173E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6D6EC87-C232-4D6A-A15C-D0FAFF4A6ECA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9A2CCE11-C0F0-4C7E-A2B5-A8454A67BE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E713657E-29F6-401E-B3DE-618054CA8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5A3CC6E6-6974-47CD-94EC-D28C811981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7015B05-E5D9-4073-8CD2-7FE30A4E1D63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7E642BFC-E427-4F0D-B837-D599F70AE6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44434E32-F2F0-449C-9C89-D16CA39EB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9615B2C2-0DAF-453E-A521-6CBEC19840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CEB3173-9A3E-4470-8808-3D05B63C168B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ACAED6D0-DADC-4B4A-AA6F-A6890B51B1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5748E4AC-B927-4FB5-A65B-EAD3091F58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68638D35-B5FC-4AFC-83CB-414A0FA2F9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A63D268-07C2-4699-AAE5-9D0DF8C834CA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CEC162B1-D778-4D45-A53B-A7F127A284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239911A0-17CA-4DB8-9905-E38C49DDC4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8650A636-3536-4B19-A6D1-749A4C15D8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0DD789-B458-4A4A-91E9-5355EBC7264E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FABAA7BE-072D-46CF-8930-ADFC3597E8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DBA474DD-1B04-488A-B5A2-70292F3726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78E47153-5C19-429C-B346-97AA8CF4C6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870C0E6-982E-4820-AC1D-C42874A6AF8C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CEEA07B-CEAC-43A0-A442-B2436DBBDC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1315DB7-774E-410E-A253-5877F44D3E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7849C056-908F-4DD8-B86A-BECF55F4C6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413EAE7-3E05-4ECF-B1FC-B1170D1DC576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800714F8-7749-4E05-B08A-30014397D4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1A4D6247-05EE-44B6-B17A-7C08F443C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FD4C6CBD-E89E-4034-BACB-4FD862A404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194AE48-88B9-40AB-B593-02288FA994BE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61FD253-8899-46C8-B2EA-A7936689ED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0E18E273-16E3-4E72-B3F4-F7247A5F28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1B24FD9E-BC37-4B70-8F0F-30F37ADB3D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1510735-4152-439B-BA85-96348327BC24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9B438AF2-2DC5-4F74-97F0-DE3928867B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CA6D4096-D400-4577-8746-FCEDA88851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584170DF-7A07-4099-ABD0-5737B6FF2A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252AB85-434F-41F9-9D72-3EE591CD14B8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F42E2BCD-5AC9-4F2D-B4BF-690127C135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5106473B-B396-453C-A5E3-E3B7FBE813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E0D4F7E6-F7B2-47CC-BBCE-19D76DAACC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90A0BA-159B-428D-A65D-72BC5DD492CF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2A4E4802-3382-44EB-A8AD-B8CE5D10F1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3ACAF46A-4326-4711-8A90-A34A2A3B0E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19C7BFA7-7066-4282-B173-D5912FD15B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64F6ADE-B6C7-4B88-A1DE-38F020D78FA8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514E379C-E3A5-4C37-8348-9D4A5DBB51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966D429D-A030-48EC-BA0D-B5BEA4B0D1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9DEC898D-BF1E-433C-BE34-E665FDE69C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3241921-C414-4F3D-921D-E7F6D02A2650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8DA3A3D-A531-45E7-A982-A47C9A6290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8E71797B-D76F-4535-B42B-E80F46BEB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0E95F9E1-2FBE-4646-851D-6A7A23941D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CC542F-A97A-49A8-80DC-AE80EE1C9AD5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479D423-99E9-4D5B-84EC-10686A8D27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C257C93-9097-4684-96C0-F1AB1F22F0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19D0B38D-447C-4042-85B7-5A1F82C436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EC08416-58B8-4E70-8E7F-D384E5472B2B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4B3BC3D3-7DD2-477E-A16D-9584FCC751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48457F44-8104-4531-A2A3-BD7B8748DA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46686FE6-8F52-4041-856E-01C218A125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A4FD008-1965-4BED-A302-99B67C53F415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D0C5D779-BD5B-4AB8-A59F-6A317EE18E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3E2BE43-7D7A-41BA-BE2D-785D809711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096DF92D-EB84-4752-AD50-AA15DD7740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989300-4779-486B-B944-7DFBB8470149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D19EACA7-5608-4ACC-A514-FDD8808B9E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78AD471-CFD0-4479-88B6-1784929E6B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A78ABA04-6632-44C5-B64A-CC0E4C0FA0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794F707-EB31-45EC-8794-39E18C798B51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F52F99E-3464-4F98-907D-021CD18A1A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06FA8B1F-74C0-4ACC-8B94-7515A787D3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B984880D-455F-42D2-9C0D-4E64D071FE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0FFECD-4914-41B1-BA0C-F6C10ED39B8F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C17CBD0E-C0AE-4FD9-A249-DC59D71287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EBE264F0-8BFD-4048-A290-422038898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710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68155A-EC1C-4C5D-98D4-0E160334A6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FF626B1-70C9-451D-92BD-0EE0F4F406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49AEB1-E6B0-4DB0-9304-DF26343A76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2B254-4214-4051-B90A-FF70B141A2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1294447"/>
      </p:ext>
    </p:extLst>
  </p:cSld>
  <p:clrMapOvr>
    <a:masterClrMapping/>
  </p:clrMapOvr>
  <p:transition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AC39C9-06D9-4CB9-AD3E-91E336867D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441C05-3A6D-400A-9E88-1335A09573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770EB5-08C5-4B00-95EB-BED7957013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1DE70-5B4B-48E5-A2F3-495053398A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948703"/>
      </p:ext>
    </p:extLst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2918" y="228601"/>
            <a:ext cx="2846916" cy="5870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2167" y="228601"/>
            <a:ext cx="8337551" cy="5870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156887-A20C-49A8-909E-0CB4DA01A1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3FA3A0-9C9A-4058-9F0E-69D06EED78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2165F6-9FA7-4DC7-8FE9-5ED90AF26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CF85D-936B-41CE-858D-CD00F44024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7930428"/>
      </p:ext>
    </p:extLst>
  </p:cSld>
  <p:clrMapOvr>
    <a:masterClrMapping/>
  </p:clrMapOvr>
  <p:transition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228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600200"/>
            <a:ext cx="5592233" cy="4498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600200"/>
            <a:ext cx="5592233" cy="4498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DF7C83-9F44-479F-82B1-E26345CBA4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41EAE2-10FD-4ACE-B0C0-7E5449D4C5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E9D6B8-2039-462E-8520-41B5D80243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ED4EE-81DD-4F19-8628-6B6E2CE224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0085064"/>
      </p:ext>
    </p:extLst>
  </p:cSld>
  <p:clrMapOvr>
    <a:masterClrMapping/>
  </p:clrMapOvr>
  <p:transition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、文本和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228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600200"/>
            <a:ext cx="5592233" cy="4498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1" y="1600200"/>
            <a:ext cx="5592233" cy="2173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1" y="3925889"/>
            <a:ext cx="5592233" cy="2173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31E80A8-DAFD-4978-8725-C6A9674949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3101007-44A5-45C5-843D-4789E5DF0A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7349F64-2058-4844-A2EE-482B78BF42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FF26B-6D93-4F37-9D95-66700020D5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012030"/>
      </p:ext>
    </p:extLst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33E7EA9-2A36-40EB-BBDD-DA09D2AD5D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6F5FB6-6956-4E28-B0A2-1A080F15D6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945B77-18F8-4659-A078-9012E14189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7F94C-76A5-4C10-ABBA-53601125E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234589"/>
      </p:ext>
    </p:extLst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09D256-1212-4E4E-9A9D-9DA6AB1238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6895BD2-5863-4355-843B-0E3EC120D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F07068-FA27-4ADC-AE89-DF497142F2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8C9AC-B54C-4530-A5D5-EC33972D8D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0413361"/>
      </p:ext>
    </p:extLst>
  </p:cSld>
  <p:clrMapOvr>
    <a:masterClrMapping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2168" y="1600200"/>
            <a:ext cx="5592233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600200"/>
            <a:ext cx="5592233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FEE4E-2BE8-4935-A48F-4911F9BF01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13E9C1-B4C3-4D9B-A174-6622462A21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C7762-7399-48F1-9977-CEEE9920CB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A20FA-7471-4AE8-A36F-B8FCE96D1B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9633424"/>
      </p:ext>
    </p:extLst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DA867E-A0C9-4E9A-948D-4B11CCA94E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D6B92A4-2F99-41D3-8A85-3B56D0860F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C9E2FFC-7A6F-4FDD-8B85-E5D79383A4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E689D-3CC1-4F60-9F48-AD545DEFC9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2215797"/>
      </p:ext>
    </p:extLst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F3DAC45-F8D0-4C32-8299-D7951CAAB4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6E8A196-564D-45AC-BF93-501A240AB5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AAAAA62-FBBA-41EC-B8AB-1137E8B792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725F3-6133-4E00-B72A-A9FB36B475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4785229"/>
      </p:ext>
    </p:extLst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8940BC7-3702-42DF-9A97-0AFC4B5E38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17460B8-BE8A-4ED7-8807-968ED48CBC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5A4819F-C2D1-490F-8253-A303CDED67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423D6-BD1E-4F26-ABD7-E52BE20506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1289619"/>
      </p:ext>
    </p:extLst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8181A4-4152-4E6C-A7B2-187A8BC1F4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0E455-E8FA-4335-AD91-ECFDF39C41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AB6347-7D08-45C4-BD22-CA82050EFF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8C9E6-6671-4D9B-91A8-23EBE0E5A0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8997345"/>
      </p:ext>
    </p:extLst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3F79F1-C44A-4DBE-B87F-32277807EA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85F3F9-8EE2-4F61-8CC7-D65B6BBF53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5369D7-06C2-4824-8AFF-304B925B30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6EDCC-D7DD-4863-9326-6DADAD626C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8418"/>
      </p:ext>
    </p:extLst>
  </p:cSld>
  <p:clrMapOvr>
    <a:masterClrMapping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CA11681-8B62-4A08-9E19-FF553A2A416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1638" y="228600"/>
            <a:ext cx="113887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5465610-4128-4B5B-87E2-07B4E11122E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1638" y="1600200"/>
            <a:ext cx="1138872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9988" name="Rectangle 4">
            <a:extLst>
              <a:ext uri="{FF2B5EF4-FFF2-40B4-BE49-F238E27FC236}">
                <a16:creationId xmlns:a16="http://schemas.microsoft.com/office/drawing/2014/main" id="{B24F1152-2E52-440C-A5A9-552B85997BB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1638" y="6245225"/>
            <a:ext cx="30527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9989" name="Rectangle 5">
            <a:extLst>
              <a:ext uri="{FF2B5EF4-FFF2-40B4-BE49-F238E27FC236}">
                <a16:creationId xmlns:a16="http://schemas.microsoft.com/office/drawing/2014/main" id="{5D9BFB6B-8080-49A0-AC4A-A2405E2886B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9990" name="Rectangle 6">
            <a:extLst>
              <a:ext uri="{FF2B5EF4-FFF2-40B4-BE49-F238E27FC236}">
                <a16:creationId xmlns:a16="http://schemas.microsoft.com/office/drawing/2014/main" id="{90C58FC3-F241-4ED8-AE57-A861B0E2364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305276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F5E32EF-2DB2-4DA6-82F1-C9D353B3C8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transition>
    <p:pull dir="r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ª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w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ª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w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w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w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w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w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time.dufe.edu.cn/newimages/pareto4.gi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time.dufe.edu.cn/newimages/pigou101.jp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time.dufe.edu.cn/spti/images/galbraith.jpg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椭圆 66">
            <a:extLst>
              <a:ext uri="{FF2B5EF4-FFF2-40B4-BE49-F238E27FC236}">
                <a16:creationId xmlns:a16="http://schemas.microsoft.com/office/drawing/2014/main" id="{F1909C69-8B3C-45C5-9382-D98983911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5638" y="5245100"/>
            <a:ext cx="2108200" cy="7286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  <p:sp>
        <p:nvSpPr>
          <p:cNvPr id="3075" name="椭圆 65">
            <a:extLst>
              <a:ext uri="{FF2B5EF4-FFF2-40B4-BE49-F238E27FC236}">
                <a16:creationId xmlns:a16="http://schemas.microsoft.com/office/drawing/2014/main" id="{FFEB0886-8588-4682-8256-33F01BB8A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475" y="4405313"/>
            <a:ext cx="4198938" cy="7493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  <p:sp>
        <p:nvSpPr>
          <p:cNvPr id="3076" name="椭圆 61">
            <a:extLst>
              <a:ext uri="{FF2B5EF4-FFF2-40B4-BE49-F238E27FC236}">
                <a16:creationId xmlns:a16="http://schemas.microsoft.com/office/drawing/2014/main" id="{200CE827-0B77-4043-9CA6-D58C07D17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8" y="3506788"/>
            <a:ext cx="2109787" cy="7286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  <p:sp>
        <p:nvSpPr>
          <p:cNvPr id="3077" name="椭圆 4">
            <a:extLst>
              <a:ext uri="{FF2B5EF4-FFF2-40B4-BE49-F238E27FC236}">
                <a16:creationId xmlns:a16="http://schemas.microsoft.com/office/drawing/2014/main" id="{08D75698-55DA-4B0C-8F19-2DF0EAD02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738" y="2674938"/>
            <a:ext cx="2109787" cy="7286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  <p:sp>
        <p:nvSpPr>
          <p:cNvPr id="3078" name="椭圆 60">
            <a:extLst>
              <a:ext uri="{FF2B5EF4-FFF2-40B4-BE49-F238E27FC236}">
                <a16:creationId xmlns:a16="http://schemas.microsoft.com/office/drawing/2014/main" id="{B736E5A5-632B-4D33-BA10-3E8A864EA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975" y="1824038"/>
            <a:ext cx="2109788" cy="7286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F1CE4E22-B583-45A1-A6E5-C4764ECEF21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195513" y="41433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48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第三篇</a:t>
            </a:r>
            <a:r>
              <a:rPr kumimoji="0" lang="en-US" altLang="zh-CN" sz="48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kumimoji="0" lang="zh-CN" altLang="en-US" sz="48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新古典时期</a:t>
            </a:r>
          </a:p>
        </p:txBody>
      </p:sp>
      <p:grpSp>
        <p:nvGrpSpPr>
          <p:cNvPr id="3080" name="组合 30">
            <a:extLst>
              <a:ext uri="{FF2B5EF4-FFF2-40B4-BE49-F238E27FC236}">
                <a16:creationId xmlns:a16="http://schemas.microsoft.com/office/drawing/2014/main" id="{E8F327FC-9B49-4F48-B7CE-97D47549F4B9}"/>
              </a:ext>
            </a:extLst>
          </p:cNvPr>
          <p:cNvGrpSpPr>
            <a:grpSpLocks/>
          </p:cNvGrpSpPr>
          <p:nvPr/>
        </p:nvGrpSpPr>
        <p:grpSpPr bwMode="auto">
          <a:xfrm>
            <a:off x="614363" y="1628775"/>
            <a:ext cx="3249612" cy="4443413"/>
            <a:chOff x="1078816" y="964066"/>
            <a:chExt cx="2222812" cy="2923236"/>
          </a:xfrm>
        </p:grpSpPr>
        <p:sp>
          <p:nvSpPr>
            <p:cNvPr id="3084" name="Freeform 7">
              <a:extLst>
                <a:ext uri="{FF2B5EF4-FFF2-40B4-BE49-F238E27FC236}">
                  <a16:creationId xmlns:a16="http://schemas.microsoft.com/office/drawing/2014/main" id="{62FA8B3D-0651-4397-BA8F-B7F2BC058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16" y="2540257"/>
              <a:ext cx="696716" cy="1019561"/>
            </a:xfrm>
            <a:custGeom>
              <a:avLst/>
              <a:gdLst>
                <a:gd name="T0" fmla="*/ 324470860 w 375"/>
                <a:gd name="T1" fmla="*/ 0 h 549"/>
                <a:gd name="T2" fmla="*/ 37970093 w 375"/>
                <a:gd name="T3" fmla="*/ 41386005 h 549"/>
                <a:gd name="T4" fmla="*/ 0 w 375"/>
                <a:gd name="T5" fmla="*/ 438011948 h 549"/>
                <a:gd name="T6" fmla="*/ 600617498 w 375"/>
                <a:gd name="T7" fmla="*/ 1893451061 h 549"/>
                <a:gd name="T8" fmla="*/ 1294435159 w 375"/>
                <a:gd name="T9" fmla="*/ 965695122 h 549"/>
                <a:gd name="T10" fmla="*/ 324470860 w 375"/>
                <a:gd name="T11" fmla="*/ 0 h 5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5" h="549">
                  <a:moveTo>
                    <a:pt x="94" y="0"/>
                  </a:moveTo>
                  <a:cubicBezTo>
                    <a:pt x="65" y="0"/>
                    <a:pt x="37" y="4"/>
                    <a:pt x="11" y="12"/>
                  </a:cubicBezTo>
                  <a:cubicBezTo>
                    <a:pt x="3" y="49"/>
                    <a:pt x="0" y="87"/>
                    <a:pt x="0" y="127"/>
                  </a:cubicBezTo>
                  <a:cubicBezTo>
                    <a:pt x="0" y="291"/>
                    <a:pt x="66" y="441"/>
                    <a:pt x="174" y="549"/>
                  </a:cubicBezTo>
                  <a:cubicBezTo>
                    <a:pt x="290" y="514"/>
                    <a:pt x="375" y="407"/>
                    <a:pt x="375" y="280"/>
                  </a:cubicBezTo>
                  <a:cubicBezTo>
                    <a:pt x="375" y="125"/>
                    <a:pt x="249" y="0"/>
                    <a:pt x="94" y="0"/>
                  </a:cubicBezTo>
                  <a:close/>
                </a:path>
              </a:pathLst>
            </a:cu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8">
              <a:extLst>
                <a:ext uri="{FF2B5EF4-FFF2-40B4-BE49-F238E27FC236}">
                  <a16:creationId xmlns:a16="http://schemas.microsoft.com/office/drawing/2014/main" id="{77FAFEC7-41B3-40FC-A812-435216A8F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093" y="2231327"/>
              <a:ext cx="600234" cy="615077"/>
            </a:xfrm>
            <a:custGeom>
              <a:avLst/>
              <a:gdLst>
                <a:gd name="T0" fmla="*/ 545623856 w 323"/>
                <a:gd name="T1" fmla="*/ 0 h 331"/>
                <a:gd name="T2" fmla="*/ 176119434 w 323"/>
                <a:gd name="T3" fmla="*/ 131215807 h 331"/>
                <a:gd name="T4" fmla="*/ 0 w 323"/>
                <a:gd name="T5" fmla="*/ 745859838 h 331"/>
                <a:gd name="T6" fmla="*/ 545623856 w 323"/>
                <a:gd name="T7" fmla="*/ 1142959867 h 331"/>
                <a:gd name="T8" fmla="*/ 1115420603 w 323"/>
                <a:gd name="T9" fmla="*/ 573207166 h 331"/>
                <a:gd name="T10" fmla="*/ 545623856 w 323"/>
                <a:gd name="T11" fmla="*/ 0 h 3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3" h="331">
                  <a:moveTo>
                    <a:pt x="158" y="0"/>
                  </a:moveTo>
                  <a:cubicBezTo>
                    <a:pt x="117" y="0"/>
                    <a:pt x="80" y="14"/>
                    <a:pt x="51" y="38"/>
                  </a:cubicBezTo>
                  <a:cubicBezTo>
                    <a:pt x="25" y="94"/>
                    <a:pt x="8" y="153"/>
                    <a:pt x="0" y="216"/>
                  </a:cubicBezTo>
                  <a:cubicBezTo>
                    <a:pt x="21" y="283"/>
                    <a:pt x="84" y="331"/>
                    <a:pt x="158" y="331"/>
                  </a:cubicBezTo>
                  <a:cubicBezTo>
                    <a:pt x="249" y="331"/>
                    <a:pt x="323" y="257"/>
                    <a:pt x="323" y="166"/>
                  </a:cubicBezTo>
                  <a:cubicBezTo>
                    <a:pt x="323" y="74"/>
                    <a:pt x="249" y="0"/>
                    <a:pt x="158" y="0"/>
                  </a:cubicBezTo>
                  <a:close/>
                </a:path>
              </a:pathLst>
            </a:cu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Oval 9">
              <a:extLst>
                <a:ext uri="{FF2B5EF4-FFF2-40B4-BE49-F238E27FC236}">
                  <a16:creationId xmlns:a16="http://schemas.microsoft.com/office/drawing/2014/main" id="{CBFCC25C-D140-4599-884B-3300455BD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545" y="2179731"/>
              <a:ext cx="507109" cy="507571"/>
            </a:xfrm>
            <a:prstGeom prst="ellipse">
              <a:avLst/>
            </a:prstGeom>
            <a:solidFill>
              <a:schemeClr val="accent5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87" name="Oval 10">
              <a:extLst>
                <a:ext uri="{FF2B5EF4-FFF2-40B4-BE49-F238E27FC236}">
                  <a16:creationId xmlns:a16="http://schemas.microsoft.com/office/drawing/2014/main" id="{F6818121-A986-492F-8593-8F49E9B5D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137" y="1993832"/>
              <a:ext cx="576113" cy="574257"/>
            </a:xfrm>
            <a:prstGeom prst="ellipse">
              <a:avLst/>
            </a:prstGeom>
            <a:solidFill>
              <a:srgbClr val="00B0F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088" name="Oval 11">
              <a:extLst>
                <a:ext uri="{FF2B5EF4-FFF2-40B4-BE49-F238E27FC236}">
                  <a16:creationId xmlns:a16="http://schemas.microsoft.com/office/drawing/2014/main" id="{3EB87A19-5762-4673-9BC6-0C16D58C5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327" y="1950229"/>
              <a:ext cx="413762" cy="412834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089" name="Oval 12">
              <a:extLst>
                <a:ext uri="{FF2B5EF4-FFF2-40B4-BE49-F238E27FC236}">
                  <a16:creationId xmlns:a16="http://schemas.microsoft.com/office/drawing/2014/main" id="{02DE39EC-D841-4AF9-9EC1-F660E5616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510" y="1555021"/>
              <a:ext cx="256050" cy="256050"/>
            </a:xfrm>
            <a:prstGeom prst="ellipse">
              <a:avLst/>
            </a:prstGeom>
            <a:solidFill>
              <a:srgbClr val="00B0F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090" name="Oval 13">
              <a:extLst>
                <a:ext uri="{FF2B5EF4-FFF2-40B4-BE49-F238E27FC236}">
                  <a16:creationId xmlns:a16="http://schemas.microsoft.com/office/drawing/2014/main" id="{7AEA6B13-2E2B-4DF9-A2AD-3BEF5A22E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9682" y="1158887"/>
              <a:ext cx="86278" cy="87205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091" name="Oval 14">
              <a:extLst>
                <a:ext uri="{FF2B5EF4-FFF2-40B4-BE49-F238E27FC236}">
                  <a16:creationId xmlns:a16="http://schemas.microsoft.com/office/drawing/2014/main" id="{5CDAEF0B-47AF-47F5-B73A-5A4323069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70" y="1755408"/>
              <a:ext cx="85350" cy="85350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092" name="Oval 15">
              <a:extLst>
                <a:ext uri="{FF2B5EF4-FFF2-40B4-BE49-F238E27FC236}">
                  <a16:creationId xmlns:a16="http://schemas.microsoft.com/office/drawing/2014/main" id="{62A50745-5C78-45A3-BFF7-946D8F6D0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8691" y="1905698"/>
              <a:ext cx="87205" cy="88133"/>
            </a:xfrm>
            <a:prstGeom prst="ellipse">
              <a:avLst/>
            </a:prstGeom>
            <a:solidFill>
              <a:srgbClr val="0070C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093" name="Freeform 16">
              <a:extLst>
                <a:ext uri="{FF2B5EF4-FFF2-40B4-BE49-F238E27FC236}">
                  <a16:creationId xmlns:a16="http://schemas.microsoft.com/office/drawing/2014/main" id="{2D5C49A1-E04A-4A71-AD2D-078AFDF2F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483" y="1653359"/>
              <a:ext cx="376653" cy="377581"/>
            </a:xfrm>
            <a:custGeom>
              <a:avLst/>
              <a:gdLst>
                <a:gd name="T0" fmla="*/ 691969079 w 203"/>
                <a:gd name="T1" fmla="*/ 339041698 h 203"/>
                <a:gd name="T2" fmla="*/ 361477409 w 203"/>
                <a:gd name="T3" fmla="*/ 695383302 h 203"/>
                <a:gd name="T4" fmla="*/ 3441829 w 203"/>
                <a:gd name="T5" fmla="*/ 363260822 h 203"/>
                <a:gd name="T6" fmla="*/ 337377184 w 203"/>
                <a:gd name="T7" fmla="*/ 3459609 h 203"/>
                <a:gd name="T8" fmla="*/ 691969079 w 203"/>
                <a:gd name="T9" fmla="*/ 339041698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03">
                  <a:moveTo>
                    <a:pt x="201" y="98"/>
                  </a:moveTo>
                  <a:cubicBezTo>
                    <a:pt x="203" y="153"/>
                    <a:pt x="160" y="200"/>
                    <a:pt x="105" y="201"/>
                  </a:cubicBezTo>
                  <a:cubicBezTo>
                    <a:pt x="49" y="203"/>
                    <a:pt x="3" y="160"/>
                    <a:pt x="1" y="105"/>
                  </a:cubicBezTo>
                  <a:cubicBezTo>
                    <a:pt x="0" y="49"/>
                    <a:pt x="43" y="3"/>
                    <a:pt x="98" y="1"/>
                  </a:cubicBezTo>
                  <a:cubicBezTo>
                    <a:pt x="153" y="0"/>
                    <a:pt x="200" y="43"/>
                    <a:pt x="201" y="98"/>
                  </a:cubicBezTo>
                  <a:close/>
                </a:path>
              </a:pathLst>
            </a:cu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Oval 17">
              <a:extLst>
                <a:ext uri="{FF2B5EF4-FFF2-40B4-BE49-F238E27FC236}">
                  <a16:creationId xmlns:a16="http://schemas.microsoft.com/office/drawing/2014/main" id="{D09F0E6B-147C-4450-A636-A28A6F343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639" y="1901988"/>
              <a:ext cx="141013" cy="143796"/>
            </a:xfrm>
            <a:prstGeom prst="ellipse">
              <a:avLst/>
            </a:pr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095" name="Oval 18">
              <a:extLst>
                <a:ext uri="{FF2B5EF4-FFF2-40B4-BE49-F238E27FC236}">
                  <a16:creationId xmlns:a16="http://schemas.microsoft.com/office/drawing/2014/main" id="{BA944147-7B75-4A07-B2E3-5134BF318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7029" y="964066"/>
              <a:ext cx="142869" cy="142868"/>
            </a:xfrm>
            <a:prstGeom prst="ellipse">
              <a:avLst/>
            </a:pr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096" name="Oval 19">
              <a:extLst>
                <a:ext uri="{FF2B5EF4-FFF2-40B4-BE49-F238E27FC236}">
                  <a16:creationId xmlns:a16="http://schemas.microsoft.com/office/drawing/2014/main" id="{0926C176-18F9-41B9-B723-F8E99289B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500" y="1307321"/>
              <a:ext cx="312641" cy="312641"/>
            </a:xfrm>
            <a:prstGeom prst="ellipse">
              <a:avLst/>
            </a:prstGeom>
            <a:solidFill>
              <a:srgbClr val="00B0F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097" name="Oval 20">
              <a:extLst>
                <a:ext uri="{FF2B5EF4-FFF2-40B4-BE49-F238E27FC236}">
                  <a16:creationId xmlns:a16="http://schemas.microsoft.com/office/drawing/2014/main" id="{FAF41DC2-6AEC-4BA4-B35F-5C4C1AAA8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500" y="1816638"/>
              <a:ext cx="312641" cy="314496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098" name="Oval 21">
              <a:extLst>
                <a:ext uri="{FF2B5EF4-FFF2-40B4-BE49-F238E27FC236}">
                  <a16:creationId xmlns:a16="http://schemas.microsoft.com/office/drawing/2014/main" id="{431C77F6-FF0F-443D-BB8C-E7E38023C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274" y="1514202"/>
              <a:ext cx="141013" cy="141013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099" name="Freeform 22">
              <a:extLst>
                <a:ext uri="{FF2B5EF4-FFF2-40B4-BE49-F238E27FC236}">
                  <a16:creationId xmlns:a16="http://schemas.microsoft.com/office/drawing/2014/main" id="{8DC54B99-EFAD-42AE-993C-37BF85601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7240" y="2064338"/>
              <a:ext cx="348822" cy="600233"/>
            </a:xfrm>
            <a:custGeom>
              <a:avLst/>
              <a:gdLst>
                <a:gd name="T0" fmla="*/ 0 w 188"/>
                <a:gd name="T1" fmla="*/ 455835152 h 323"/>
                <a:gd name="T2" fmla="*/ 647216956 w 188"/>
                <a:gd name="T3" fmla="*/ 1115416886 h 323"/>
                <a:gd name="T4" fmla="*/ 182459882 w 188"/>
                <a:gd name="T5" fmla="*/ 0 h 323"/>
                <a:gd name="T6" fmla="*/ 0 w 188"/>
                <a:gd name="T7" fmla="*/ 455835152 h 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" h="323">
                  <a:moveTo>
                    <a:pt x="0" y="132"/>
                  </a:moveTo>
                  <a:cubicBezTo>
                    <a:pt x="0" y="237"/>
                    <a:pt x="84" y="321"/>
                    <a:pt x="188" y="323"/>
                  </a:cubicBezTo>
                  <a:cubicBezTo>
                    <a:pt x="176" y="201"/>
                    <a:pt x="127" y="89"/>
                    <a:pt x="53" y="0"/>
                  </a:cubicBezTo>
                  <a:cubicBezTo>
                    <a:pt x="20" y="34"/>
                    <a:pt x="0" y="81"/>
                    <a:pt x="0" y="132"/>
                  </a:cubicBezTo>
                  <a:close/>
                </a:path>
              </a:pathLst>
            </a:cu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Freeform 23">
              <a:extLst>
                <a:ext uri="{FF2B5EF4-FFF2-40B4-BE49-F238E27FC236}">
                  <a16:creationId xmlns:a16="http://schemas.microsoft.com/office/drawing/2014/main" id="{6B2319A2-5147-400A-8541-5C57725B9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3165" y="2261014"/>
              <a:ext cx="738463" cy="894319"/>
            </a:xfrm>
            <a:custGeom>
              <a:avLst/>
              <a:gdLst>
                <a:gd name="T0" fmla="*/ 0 w 398"/>
                <a:gd name="T1" fmla="*/ 833127872 h 481"/>
                <a:gd name="T2" fmla="*/ 829676169 w 398"/>
                <a:gd name="T3" fmla="*/ 1662799322 h 481"/>
                <a:gd name="T4" fmla="*/ 1290989181 w 398"/>
                <a:gd name="T5" fmla="*/ 1521063705 h 481"/>
                <a:gd name="T6" fmla="*/ 1370169855 w 398"/>
                <a:gd name="T7" fmla="*/ 957579519 h 481"/>
                <a:gd name="T8" fmla="*/ 1177382771 w 398"/>
                <a:gd name="T9" fmla="*/ 76052442 h 481"/>
                <a:gd name="T10" fmla="*/ 829676169 w 398"/>
                <a:gd name="T11" fmla="*/ 0 h 481"/>
                <a:gd name="T12" fmla="*/ 0 w 398"/>
                <a:gd name="T13" fmla="*/ 833127872 h 4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8" h="481">
                  <a:moveTo>
                    <a:pt x="0" y="241"/>
                  </a:moveTo>
                  <a:cubicBezTo>
                    <a:pt x="0" y="374"/>
                    <a:pt x="108" y="481"/>
                    <a:pt x="241" y="481"/>
                  </a:cubicBezTo>
                  <a:cubicBezTo>
                    <a:pt x="291" y="481"/>
                    <a:pt x="337" y="466"/>
                    <a:pt x="375" y="440"/>
                  </a:cubicBezTo>
                  <a:cubicBezTo>
                    <a:pt x="390" y="388"/>
                    <a:pt x="398" y="333"/>
                    <a:pt x="398" y="277"/>
                  </a:cubicBezTo>
                  <a:cubicBezTo>
                    <a:pt x="398" y="186"/>
                    <a:pt x="378" y="100"/>
                    <a:pt x="342" y="22"/>
                  </a:cubicBezTo>
                  <a:cubicBezTo>
                    <a:pt x="311" y="8"/>
                    <a:pt x="277" y="0"/>
                    <a:pt x="241" y="0"/>
                  </a:cubicBezTo>
                  <a:cubicBezTo>
                    <a:pt x="108" y="0"/>
                    <a:pt x="0" y="108"/>
                    <a:pt x="0" y="241"/>
                  </a:cubicBezTo>
                  <a:close/>
                </a:path>
              </a:pathLst>
            </a:cu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Freeform 24">
              <a:extLst>
                <a:ext uri="{FF2B5EF4-FFF2-40B4-BE49-F238E27FC236}">
                  <a16:creationId xmlns:a16="http://schemas.microsoft.com/office/drawing/2014/main" id="{49241E4F-4153-4090-893D-F45686B09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97" y="2261014"/>
              <a:ext cx="415618" cy="355316"/>
            </a:xfrm>
            <a:custGeom>
              <a:avLst/>
              <a:gdLst>
                <a:gd name="T0" fmla="*/ 0 w 224"/>
                <a:gd name="T1" fmla="*/ 650609640 h 191"/>
                <a:gd name="T2" fmla="*/ 113606583 w 224"/>
                <a:gd name="T3" fmla="*/ 660991936 h 191"/>
                <a:gd name="T4" fmla="*/ 771153223 w 224"/>
                <a:gd name="T5" fmla="*/ 0 h 191"/>
                <a:gd name="T6" fmla="*/ 0 w 224"/>
                <a:gd name="T7" fmla="*/ 650609640 h 1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4" h="191">
                  <a:moveTo>
                    <a:pt x="0" y="188"/>
                  </a:moveTo>
                  <a:cubicBezTo>
                    <a:pt x="11" y="190"/>
                    <a:pt x="22" y="191"/>
                    <a:pt x="33" y="191"/>
                  </a:cubicBezTo>
                  <a:cubicBezTo>
                    <a:pt x="138" y="191"/>
                    <a:pt x="224" y="106"/>
                    <a:pt x="224" y="0"/>
                  </a:cubicBezTo>
                  <a:cubicBezTo>
                    <a:pt x="114" y="5"/>
                    <a:pt x="23" y="84"/>
                    <a:pt x="0" y="188"/>
                  </a:cubicBezTo>
                  <a:close/>
                </a:path>
              </a:pathLst>
            </a:cu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Freeform 25">
              <a:extLst>
                <a:ext uri="{FF2B5EF4-FFF2-40B4-BE49-F238E27FC236}">
                  <a16:creationId xmlns:a16="http://schemas.microsoft.com/office/drawing/2014/main" id="{5E8DF557-0594-4D40-A24B-8B63E46B1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0364" y="3083913"/>
              <a:ext cx="420165" cy="581208"/>
            </a:xfrm>
            <a:custGeom>
              <a:avLst/>
              <a:gdLst>
                <a:gd name="T0" fmla="*/ 788118872 w 224"/>
                <a:gd name="T1" fmla="*/ 0 h 310"/>
                <a:gd name="T2" fmla="*/ 0 w 224"/>
                <a:gd name="T3" fmla="*/ 843627162 h 310"/>
                <a:gd name="T4" fmla="*/ 38702073 w 224"/>
                <a:gd name="T5" fmla="*/ 1089686256 h 310"/>
                <a:gd name="T6" fmla="*/ 788118872 w 224"/>
                <a:gd name="T7" fmla="*/ 0 h 3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4" h="310">
                  <a:moveTo>
                    <a:pt x="224" y="0"/>
                  </a:moveTo>
                  <a:cubicBezTo>
                    <a:pt x="99" y="9"/>
                    <a:pt x="0" y="113"/>
                    <a:pt x="0" y="240"/>
                  </a:cubicBezTo>
                  <a:cubicBezTo>
                    <a:pt x="0" y="265"/>
                    <a:pt x="4" y="288"/>
                    <a:pt x="11" y="310"/>
                  </a:cubicBezTo>
                  <a:cubicBezTo>
                    <a:pt x="112" y="233"/>
                    <a:pt x="187" y="125"/>
                    <a:pt x="224" y="0"/>
                  </a:cubicBezTo>
                  <a:close/>
                </a:path>
              </a:pathLst>
            </a:cu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26">
              <a:extLst>
                <a:ext uri="{FF2B5EF4-FFF2-40B4-BE49-F238E27FC236}">
                  <a16:creationId xmlns:a16="http://schemas.microsoft.com/office/drawing/2014/main" id="{8D52CFF3-5AFD-4D60-BE62-237F86A59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792" y="3017103"/>
              <a:ext cx="615077" cy="753306"/>
            </a:xfrm>
            <a:custGeom>
              <a:avLst/>
              <a:gdLst>
                <a:gd name="T0" fmla="*/ 75966655 w 331"/>
                <a:gd name="T1" fmla="*/ 0 h 405"/>
                <a:gd name="T2" fmla="*/ 0 w 331"/>
                <a:gd name="T3" fmla="*/ 0 h 405"/>
                <a:gd name="T4" fmla="*/ 1091163322 w 331"/>
                <a:gd name="T5" fmla="*/ 1401160320 h 405"/>
                <a:gd name="T6" fmla="*/ 1142959867 w 331"/>
                <a:gd name="T7" fmla="*/ 1069034215 h 405"/>
                <a:gd name="T8" fmla="*/ 75966655 w 331"/>
                <a:gd name="T9" fmla="*/ 0 h 4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1" h="405">
                  <a:moveTo>
                    <a:pt x="22" y="0"/>
                  </a:moveTo>
                  <a:cubicBezTo>
                    <a:pt x="14" y="0"/>
                    <a:pt x="7" y="0"/>
                    <a:pt x="0" y="0"/>
                  </a:cubicBezTo>
                  <a:cubicBezTo>
                    <a:pt x="40" y="178"/>
                    <a:pt x="158" y="325"/>
                    <a:pt x="316" y="405"/>
                  </a:cubicBezTo>
                  <a:cubicBezTo>
                    <a:pt x="326" y="375"/>
                    <a:pt x="331" y="343"/>
                    <a:pt x="331" y="309"/>
                  </a:cubicBezTo>
                  <a:cubicBezTo>
                    <a:pt x="331" y="138"/>
                    <a:pt x="193" y="0"/>
                    <a:pt x="22" y="0"/>
                  </a:cubicBezTo>
                  <a:close/>
                </a:path>
              </a:pathLst>
            </a:custGeom>
            <a:solidFill>
              <a:srgbClr val="00B0F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27">
              <a:extLst>
                <a:ext uri="{FF2B5EF4-FFF2-40B4-BE49-F238E27FC236}">
                  <a16:creationId xmlns:a16="http://schemas.microsoft.com/office/drawing/2014/main" id="{FCDA3125-0686-4D3F-875D-50E713D9E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301" y="2974428"/>
              <a:ext cx="1229226" cy="912874"/>
            </a:xfrm>
            <a:custGeom>
              <a:avLst/>
              <a:gdLst>
                <a:gd name="T0" fmla="*/ 1141236072 w 662"/>
                <a:gd name="T1" fmla="*/ 0 h 491"/>
                <a:gd name="T2" fmla="*/ 0 w 662"/>
                <a:gd name="T3" fmla="*/ 1095766726 h 491"/>
                <a:gd name="T4" fmla="*/ 1454989509 w 662"/>
                <a:gd name="T5" fmla="*/ 1697227983 h 491"/>
                <a:gd name="T6" fmla="*/ 2147483646 w 662"/>
                <a:gd name="T7" fmla="*/ 1558960109 h 491"/>
                <a:gd name="T8" fmla="*/ 2147483646 w 662"/>
                <a:gd name="T9" fmla="*/ 1144160203 h 491"/>
                <a:gd name="T10" fmla="*/ 1141236072 w 662"/>
                <a:gd name="T11" fmla="*/ 0 h 4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2" h="491">
                  <a:moveTo>
                    <a:pt x="331" y="0"/>
                  </a:moveTo>
                  <a:cubicBezTo>
                    <a:pt x="153" y="0"/>
                    <a:pt x="7" y="141"/>
                    <a:pt x="0" y="317"/>
                  </a:cubicBezTo>
                  <a:cubicBezTo>
                    <a:pt x="108" y="425"/>
                    <a:pt x="258" y="491"/>
                    <a:pt x="422" y="491"/>
                  </a:cubicBezTo>
                  <a:cubicBezTo>
                    <a:pt x="499" y="491"/>
                    <a:pt x="572" y="477"/>
                    <a:pt x="639" y="451"/>
                  </a:cubicBezTo>
                  <a:cubicBezTo>
                    <a:pt x="654" y="414"/>
                    <a:pt x="662" y="373"/>
                    <a:pt x="662" y="331"/>
                  </a:cubicBezTo>
                  <a:cubicBezTo>
                    <a:pt x="662" y="148"/>
                    <a:pt x="514" y="0"/>
                    <a:pt x="331" y="0"/>
                  </a:cubicBezTo>
                  <a:close/>
                </a:path>
              </a:pathLst>
            </a:cu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5" name="Freeform 28">
              <a:extLst>
                <a:ext uri="{FF2B5EF4-FFF2-40B4-BE49-F238E27FC236}">
                  <a16:creationId xmlns:a16="http://schemas.microsoft.com/office/drawing/2014/main" id="{10D31983-2BE4-4FCA-9DDF-96ECA36E6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5874" y="2933609"/>
              <a:ext cx="874838" cy="872054"/>
            </a:xfrm>
            <a:custGeom>
              <a:avLst/>
              <a:gdLst>
                <a:gd name="T0" fmla="*/ 1624928930 w 471"/>
                <a:gd name="T1" fmla="*/ 528972338 h 469"/>
                <a:gd name="T2" fmla="*/ 841789184 w 471"/>
                <a:gd name="T3" fmla="*/ 0 h 469"/>
                <a:gd name="T4" fmla="*/ 0 w 471"/>
                <a:gd name="T5" fmla="*/ 843588596 h 469"/>
                <a:gd name="T6" fmla="*/ 514042550 w 471"/>
                <a:gd name="T7" fmla="*/ 1621488654 h 469"/>
                <a:gd name="T8" fmla="*/ 1624928930 w 471"/>
                <a:gd name="T9" fmla="*/ 528972338 h 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1" h="469">
                  <a:moveTo>
                    <a:pt x="471" y="153"/>
                  </a:moveTo>
                  <a:cubicBezTo>
                    <a:pt x="435" y="63"/>
                    <a:pt x="347" y="0"/>
                    <a:pt x="244" y="0"/>
                  </a:cubicBezTo>
                  <a:cubicBezTo>
                    <a:pt x="109" y="0"/>
                    <a:pt x="0" y="109"/>
                    <a:pt x="0" y="244"/>
                  </a:cubicBezTo>
                  <a:cubicBezTo>
                    <a:pt x="0" y="345"/>
                    <a:pt x="61" y="432"/>
                    <a:pt x="149" y="469"/>
                  </a:cubicBezTo>
                  <a:cubicBezTo>
                    <a:pt x="293" y="410"/>
                    <a:pt x="409" y="296"/>
                    <a:pt x="471" y="153"/>
                  </a:cubicBezTo>
                  <a:close/>
                </a:path>
              </a:pathLst>
            </a:cu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Oval 30">
              <a:extLst>
                <a:ext uri="{FF2B5EF4-FFF2-40B4-BE49-F238E27FC236}">
                  <a16:creationId xmlns:a16="http://schemas.microsoft.com/office/drawing/2014/main" id="{EB844D67-5DA3-4AC6-BFA5-D94C222E7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899" y="1675625"/>
              <a:ext cx="493546" cy="496329"/>
            </a:xfrm>
            <a:prstGeom prst="ellipse">
              <a:avLst/>
            </a:prstGeom>
            <a:solidFill>
              <a:srgbClr val="00B0F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55" name="Oval 11">
              <a:extLst>
                <a:ext uri="{FF2B5EF4-FFF2-40B4-BE49-F238E27FC236}">
                  <a16:creationId xmlns:a16="http://schemas.microsoft.com/office/drawing/2014/main" id="{EA648493-509A-4692-8EE4-8090934F2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08" y="2696702"/>
              <a:ext cx="557061" cy="555613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08" name="Oval 11">
              <a:extLst>
                <a:ext uri="{FF2B5EF4-FFF2-40B4-BE49-F238E27FC236}">
                  <a16:creationId xmlns:a16="http://schemas.microsoft.com/office/drawing/2014/main" id="{1D542402-1604-4246-8A82-A1C57EDAC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489" y="2491874"/>
              <a:ext cx="249471" cy="248912"/>
            </a:xfrm>
            <a:prstGeom prst="ellipse">
              <a:avLst/>
            </a:pr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</p:grpSp>
      <p:sp>
        <p:nvSpPr>
          <p:cNvPr id="57" name="椭圆 56">
            <a:extLst>
              <a:ext uri="{FF2B5EF4-FFF2-40B4-BE49-F238E27FC236}">
                <a16:creationId xmlns:a16="http://schemas.microsoft.com/office/drawing/2014/main" id="{BFA089DA-798D-4D6F-B124-7F44A73A0562}"/>
              </a:ext>
            </a:extLst>
          </p:cNvPr>
          <p:cNvSpPr/>
          <p:nvPr/>
        </p:nvSpPr>
        <p:spPr>
          <a:xfrm>
            <a:off x="1565275" y="3681413"/>
            <a:ext cx="1262063" cy="1263650"/>
          </a:xfrm>
          <a:prstGeom prst="ellipse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82" name="TextBox 28">
            <a:extLst>
              <a:ext uri="{FF2B5EF4-FFF2-40B4-BE49-F238E27FC236}">
                <a16:creationId xmlns:a16="http://schemas.microsoft.com/office/drawing/2014/main" id="{C0CF5393-2D50-49E0-A77F-38F5B5DD0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713" y="4100513"/>
            <a:ext cx="10985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b="1">
                <a:solidFill>
                  <a:srgbClr val="0070C0"/>
                </a:solidFill>
                <a:latin typeface="宋体" panose="02010600030101010101" pitchFamily="2" charset="-122"/>
              </a:rPr>
              <a:t>目录</a:t>
            </a:r>
            <a:endParaRPr kumimoji="0" lang="zh-CN" altLang="en-US" b="1">
              <a:solidFill>
                <a:srgbClr val="0070C0"/>
              </a:solidFill>
              <a:latin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9" name="Rectangle 5">
            <a:extLst>
              <a:ext uri="{FF2B5EF4-FFF2-40B4-BE49-F238E27FC236}">
                <a16:creationId xmlns:a16="http://schemas.microsoft.com/office/drawing/2014/main" id="{3043B3D7-B915-4A0A-A893-459F8E8189BF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0413" y="1703388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6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b="1" kern="0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第十一章</a:t>
            </a:r>
            <a:r>
              <a:rPr kumimoji="0" lang="en-US" altLang="zh-CN" b="1" kern="0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kumimoji="0" lang="zh-CN" altLang="en-US" b="1" kern="0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边际学派的先驱者</a:t>
            </a:r>
            <a:endParaRPr kumimoji="0" lang="en-US" altLang="zh-CN" b="1" kern="0">
              <a:solidFill>
                <a:schemeClr val="accent4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ts val="6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b="1" kern="0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第十二章</a:t>
            </a:r>
            <a:r>
              <a:rPr kumimoji="0" lang="en-US" altLang="zh-CN" b="1" kern="0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kumimoji="0" lang="zh-CN" altLang="en-US" b="1" kern="0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边际学派第一代</a:t>
            </a:r>
            <a:endParaRPr kumimoji="0" lang="en-US" altLang="zh-CN" b="1" kern="0">
              <a:solidFill>
                <a:schemeClr val="accent4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ts val="6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b="1" kern="0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第十三章</a:t>
            </a:r>
            <a:r>
              <a:rPr kumimoji="0" lang="en-US" altLang="zh-CN" b="1" kern="0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kumimoji="0" lang="zh-CN" altLang="en-US" b="1" kern="0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边际学派第二代</a:t>
            </a:r>
            <a:endParaRPr kumimoji="0" lang="en-US" altLang="zh-CN" b="1" kern="0">
              <a:solidFill>
                <a:schemeClr val="accent4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ts val="6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b="1" kern="0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第十四章</a:t>
            </a:r>
            <a:r>
              <a:rPr kumimoji="0" lang="en-US" altLang="zh-CN" b="1" kern="0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---</a:t>
            </a:r>
            <a:r>
              <a:rPr kumimoji="0" lang="zh-CN" altLang="en-US" b="1" kern="0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第十六章</a:t>
            </a:r>
            <a:r>
              <a:rPr kumimoji="0" lang="en-US" altLang="zh-CN" b="1" kern="0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kumimoji="0" lang="zh-CN" altLang="en-US" b="1" kern="0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新古典学派</a:t>
            </a:r>
            <a:endParaRPr kumimoji="0" lang="en-US" altLang="zh-CN" b="1" kern="0">
              <a:solidFill>
                <a:schemeClr val="accent4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ts val="6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b="1" kern="0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第十七章</a:t>
            </a:r>
            <a:r>
              <a:rPr kumimoji="0" lang="en-US" altLang="zh-CN" b="1" kern="0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kumimoji="0" lang="zh-CN" altLang="en-US" b="1" kern="0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制度学派</a:t>
            </a:r>
            <a:endParaRPr kumimoji="0" lang="en-US" altLang="zh-CN" b="1" kern="0">
              <a:solidFill>
                <a:schemeClr val="accent4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0" lang="en-US" altLang="zh-CN" b="1" kern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endParaRPr kumimoji="0" lang="zh-CN" altLang="en-US" sz="3600" b="1" kern="0">
              <a:solidFill>
                <a:schemeClr val="accent2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47CE983-5FF9-4A0C-8DFE-EEC313E0CF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982663" y="887413"/>
            <a:ext cx="9837737" cy="1169987"/>
          </a:xfrm>
        </p:spPr>
        <p:txBody>
          <a:bodyPr/>
          <a:lstStyle/>
          <a:p>
            <a:pPr algn="l" eaLnBrk="1" hangingPunct="1">
              <a:defRPr/>
            </a:pP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第一节 威廉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斯坦利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杰文斯</a:t>
            </a:r>
            <a:b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（Ｗ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illiam Stanley Jevons,1835-1882)</a:t>
            </a:r>
            <a:b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endParaRPr kumimoji="0" lang="en-US" altLang="zh-CN" sz="4000" b="1">
              <a:solidFill>
                <a:schemeClr val="accent4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ADDB502-A676-4FB7-9747-F29778FC5A8C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143000" y="2319338"/>
            <a:ext cx="5641975" cy="4067175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英年早逝的预言家和伯乐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价值理论（边际效用递减，等边际效用规则，交换理论，论劳动）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公共政策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其他（保险与赌博理论，经济周期，指数理论）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kumimoji="0" lang="zh-CN" altLang="en-US" sz="2800" b="1">
              <a:solidFill>
                <a:schemeClr val="accent4">
                  <a:lumMod val="25000"/>
                </a:schemeClr>
              </a:solidFill>
              <a:ea typeface="华文中宋" panose="02010600040101010101" pitchFamily="2" charset="-122"/>
            </a:endParaRPr>
          </a:p>
        </p:txBody>
      </p:sp>
      <p:pic>
        <p:nvPicPr>
          <p:cNvPr id="54277" name="Picture 5" descr="jevons(杰文斯)">
            <a:extLst>
              <a:ext uri="{FF2B5EF4-FFF2-40B4-BE49-F238E27FC236}">
                <a16:creationId xmlns:a16="http://schemas.microsoft.com/office/drawing/2014/main" id="{8E5E572B-D20A-4134-BA86-FBD57782FF8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29613" y="1885950"/>
            <a:ext cx="3005137" cy="3859213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54279" name="Rectangle 7">
            <a:extLst>
              <a:ext uri="{FF2B5EF4-FFF2-40B4-BE49-F238E27FC236}">
                <a16:creationId xmlns:a16="http://schemas.microsoft.com/office/drawing/2014/main" id="{A6B3D2E8-5227-4D11-A824-3E34B3659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9613" y="5811838"/>
            <a:ext cx="28956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FF0000"/>
                </a:solidFill>
              </a:rPr>
              <a:t>《</a:t>
            </a:r>
            <a:r>
              <a:rPr kumimoji="0" lang="zh-CN" altLang="en-US" sz="1800" b="1">
                <a:solidFill>
                  <a:srgbClr val="FF0000"/>
                </a:solidFill>
              </a:rPr>
              <a:t>政治经济学原理</a:t>
            </a:r>
            <a:r>
              <a:rPr kumimoji="0" lang="en-US" altLang="zh-CN" sz="1800" b="1">
                <a:solidFill>
                  <a:srgbClr val="FF0000"/>
                </a:solidFill>
              </a:rPr>
              <a:t>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690D02-D8D6-4007-B0CF-C25B4BD1C3E1}"/>
              </a:ext>
            </a:extLst>
          </p:cNvPr>
          <p:cNvSpPr/>
          <p:nvPr/>
        </p:nvSpPr>
        <p:spPr>
          <a:xfrm>
            <a:off x="0" y="482600"/>
            <a:ext cx="982663" cy="7207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ea typeface="华文细黑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F4C077C-F45A-400B-B565-73C46C42B0B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066800" y="533400"/>
            <a:ext cx="11388725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第二节 卡尔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门格尔</a:t>
            </a:r>
            <a:b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Carl Menger,1840-1921)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A88CAFE-1120-417D-81C7-8A645B35444B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295400" y="2425700"/>
            <a:ext cx="5715000" cy="3365500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父子经济学家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价值理论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归与理论（生产要素的定价，扩展效用理论）</a:t>
            </a:r>
          </a:p>
        </p:txBody>
      </p:sp>
      <p:pic>
        <p:nvPicPr>
          <p:cNvPr id="56325" name="Picture 5" descr="1023">
            <a:extLst>
              <a:ext uri="{FF2B5EF4-FFF2-40B4-BE49-F238E27FC236}">
                <a16:creationId xmlns:a16="http://schemas.microsoft.com/office/drawing/2014/main" id="{0D16DD91-A636-4103-B00D-A437DABDBA6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24800" y="2133600"/>
            <a:ext cx="2530475" cy="310197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56326" name="Rectangle 6">
            <a:extLst>
              <a:ext uri="{FF2B5EF4-FFF2-40B4-BE49-F238E27FC236}">
                <a16:creationId xmlns:a16="http://schemas.microsoft.com/office/drawing/2014/main" id="{34DA6F87-58CE-42B5-9016-F45F4EF87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0338" y="5503863"/>
            <a:ext cx="28194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FF0000"/>
                </a:solidFill>
              </a:rPr>
              <a:t>《</a:t>
            </a:r>
            <a:r>
              <a:rPr kumimoji="0" lang="zh-CN" altLang="en-US" sz="1800" b="1">
                <a:solidFill>
                  <a:srgbClr val="FF0000"/>
                </a:solidFill>
              </a:rPr>
              <a:t>经济学原理</a:t>
            </a:r>
            <a:r>
              <a:rPr kumimoji="0" lang="en-US" altLang="zh-CN" sz="1800" b="1">
                <a:solidFill>
                  <a:srgbClr val="FF0000"/>
                </a:solidFill>
              </a:rPr>
              <a:t>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FBF5D7-5076-4954-84F3-BD39042FC37C}"/>
              </a:ext>
            </a:extLst>
          </p:cNvPr>
          <p:cNvSpPr/>
          <p:nvPr/>
        </p:nvSpPr>
        <p:spPr>
          <a:xfrm>
            <a:off x="0" y="482600"/>
            <a:ext cx="982663" cy="7207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ea typeface="华文细黑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72A580A1-AC0B-4B16-A857-95758BB92FD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066800" y="533400"/>
            <a:ext cx="11388725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第三节 里昂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瓦尔拉斯</a:t>
            </a:r>
            <a:b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Leon Walras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1834-1910 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</a:p>
        </p:txBody>
      </p:sp>
      <p:sp>
        <p:nvSpPr>
          <p:cNvPr id="24579" name="Rectangle 7">
            <a:extLst>
              <a:ext uri="{FF2B5EF4-FFF2-40B4-BE49-F238E27FC236}">
                <a16:creationId xmlns:a16="http://schemas.microsoft.com/office/drawing/2014/main" id="{70934767-53C8-487A-AA51-1AA98E15C095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190625" y="2590800"/>
            <a:ext cx="4876800" cy="3844925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洛桑学派的创始人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深受古诺和父亲的影响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提出和倡导一般均衡</a:t>
            </a:r>
          </a:p>
        </p:txBody>
      </p:sp>
      <p:pic>
        <p:nvPicPr>
          <p:cNvPr id="22532" name="Picture 5" descr="walrass">
            <a:extLst>
              <a:ext uri="{FF2B5EF4-FFF2-40B4-BE49-F238E27FC236}">
                <a16:creationId xmlns:a16="http://schemas.microsoft.com/office/drawing/2014/main" id="{763EDE3B-2089-4EA8-904C-0E34171CB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049463"/>
            <a:ext cx="26701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9" name="Rectangle 9">
            <a:extLst>
              <a:ext uri="{FF2B5EF4-FFF2-40B4-BE49-F238E27FC236}">
                <a16:creationId xmlns:a16="http://schemas.microsoft.com/office/drawing/2014/main" id="{4581CA19-F5D4-4E80-8CE1-C67F771C4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188" y="5640388"/>
            <a:ext cx="29718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FF0000"/>
                </a:solidFill>
              </a:rPr>
              <a:t>《</a:t>
            </a:r>
            <a:r>
              <a:rPr kumimoji="0" lang="zh-CN" altLang="en-US" sz="1800" b="1">
                <a:solidFill>
                  <a:srgbClr val="FF0000"/>
                </a:solidFill>
              </a:rPr>
              <a:t>纯粹政治经济学纲要</a:t>
            </a:r>
            <a:r>
              <a:rPr kumimoji="0" lang="en-US" altLang="zh-CN" sz="1800" b="1">
                <a:solidFill>
                  <a:srgbClr val="FF0000"/>
                </a:solidFill>
              </a:rPr>
              <a:t>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E1CD565-6F09-47F8-A8DC-490FDF9EE732}"/>
              </a:ext>
            </a:extLst>
          </p:cNvPr>
          <p:cNvSpPr/>
          <p:nvPr/>
        </p:nvSpPr>
        <p:spPr>
          <a:xfrm>
            <a:off x="0" y="482600"/>
            <a:ext cx="982663" cy="7207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ea typeface="华文细黑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CBC6E9D-1EB4-42C9-948C-8FA6E4E54FB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838200"/>
            <a:ext cx="7315200" cy="1676400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第十三章</a:t>
            </a:r>
            <a:r>
              <a:rPr kumimoji="0" lang="en-US" altLang="zh-CN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0" lang="zh-CN" altLang="en-US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边际学派第二代</a:t>
            </a:r>
            <a:br>
              <a:rPr kumimoji="0" lang="en-US" altLang="zh-CN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endParaRPr kumimoji="0" lang="en-US" altLang="zh-CN" b="1">
              <a:solidFill>
                <a:schemeClr val="accent4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24579" name="组合 3">
            <a:extLst>
              <a:ext uri="{FF2B5EF4-FFF2-40B4-BE49-F238E27FC236}">
                <a16:creationId xmlns:a16="http://schemas.microsoft.com/office/drawing/2014/main" id="{7B045942-3B13-43D3-8C88-92D5B7B7A6E8}"/>
              </a:ext>
            </a:extLst>
          </p:cNvPr>
          <p:cNvGrpSpPr>
            <a:grpSpLocks/>
          </p:cNvGrpSpPr>
          <p:nvPr/>
        </p:nvGrpSpPr>
        <p:grpSpPr bwMode="auto">
          <a:xfrm rot="4200000">
            <a:off x="4834732" y="2096294"/>
            <a:ext cx="3078162" cy="4044950"/>
            <a:chOff x="1078816" y="964066"/>
            <a:chExt cx="2222812" cy="2923236"/>
          </a:xfrm>
        </p:grpSpPr>
        <p:sp>
          <p:nvSpPr>
            <p:cNvPr id="24580" name="Freeform 7">
              <a:extLst>
                <a:ext uri="{FF2B5EF4-FFF2-40B4-BE49-F238E27FC236}">
                  <a16:creationId xmlns:a16="http://schemas.microsoft.com/office/drawing/2014/main" id="{165F993D-5420-4934-910D-B80412AC2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16" y="2540257"/>
              <a:ext cx="696716" cy="1019561"/>
            </a:xfrm>
            <a:custGeom>
              <a:avLst/>
              <a:gdLst>
                <a:gd name="T0" fmla="*/ 324470860 w 375"/>
                <a:gd name="T1" fmla="*/ 0 h 549"/>
                <a:gd name="T2" fmla="*/ 37970093 w 375"/>
                <a:gd name="T3" fmla="*/ 41386005 h 549"/>
                <a:gd name="T4" fmla="*/ 0 w 375"/>
                <a:gd name="T5" fmla="*/ 438011948 h 549"/>
                <a:gd name="T6" fmla="*/ 600617498 w 375"/>
                <a:gd name="T7" fmla="*/ 1893451061 h 549"/>
                <a:gd name="T8" fmla="*/ 1294435159 w 375"/>
                <a:gd name="T9" fmla="*/ 965695122 h 549"/>
                <a:gd name="T10" fmla="*/ 324470860 w 375"/>
                <a:gd name="T11" fmla="*/ 0 h 5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5" h="549">
                  <a:moveTo>
                    <a:pt x="94" y="0"/>
                  </a:moveTo>
                  <a:cubicBezTo>
                    <a:pt x="65" y="0"/>
                    <a:pt x="37" y="4"/>
                    <a:pt x="11" y="12"/>
                  </a:cubicBezTo>
                  <a:cubicBezTo>
                    <a:pt x="3" y="49"/>
                    <a:pt x="0" y="87"/>
                    <a:pt x="0" y="127"/>
                  </a:cubicBezTo>
                  <a:cubicBezTo>
                    <a:pt x="0" y="291"/>
                    <a:pt x="66" y="441"/>
                    <a:pt x="174" y="549"/>
                  </a:cubicBezTo>
                  <a:cubicBezTo>
                    <a:pt x="290" y="514"/>
                    <a:pt x="375" y="407"/>
                    <a:pt x="375" y="280"/>
                  </a:cubicBezTo>
                  <a:cubicBezTo>
                    <a:pt x="375" y="125"/>
                    <a:pt x="249" y="0"/>
                    <a:pt x="94" y="0"/>
                  </a:cubicBezTo>
                  <a:close/>
                </a:path>
              </a:pathLst>
            </a:cu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1" name="Freeform 8">
              <a:extLst>
                <a:ext uri="{FF2B5EF4-FFF2-40B4-BE49-F238E27FC236}">
                  <a16:creationId xmlns:a16="http://schemas.microsoft.com/office/drawing/2014/main" id="{2C21B325-D7AC-4A15-960B-BE61AA8F6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093" y="2231327"/>
              <a:ext cx="600234" cy="615077"/>
            </a:xfrm>
            <a:custGeom>
              <a:avLst/>
              <a:gdLst>
                <a:gd name="T0" fmla="*/ 545623856 w 323"/>
                <a:gd name="T1" fmla="*/ 0 h 331"/>
                <a:gd name="T2" fmla="*/ 176119434 w 323"/>
                <a:gd name="T3" fmla="*/ 131215807 h 331"/>
                <a:gd name="T4" fmla="*/ 0 w 323"/>
                <a:gd name="T5" fmla="*/ 745859838 h 331"/>
                <a:gd name="T6" fmla="*/ 545623856 w 323"/>
                <a:gd name="T7" fmla="*/ 1142959867 h 331"/>
                <a:gd name="T8" fmla="*/ 1115420603 w 323"/>
                <a:gd name="T9" fmla="*/ 573207166 h 331"/>
                <a:gd name="T10" fmla="*/ 545623856 w 323"/>
                <a:gd name="T11" fmla="*/ 0 h 3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3" h="331">
                  <a:moveTo>
                    <a:pt x="158" y="0"/>
                  </a:moveTo>
                  <a:cubicBezTo>
                    <a:pt x="117" y="0"/>
                    <a:pt x="80" y="14"/>
                    <a:pt x="51" y="38"/>
                  </a:cubicBezTo>
                  <a:cubicBezTo>
                    <a:pt x="25" y="94"/>
                    <a:pt x="8" y="153"/>
                    <a:pt x="0" y="216"/>
                  </a:cubicBezTo>
                  <a:cubicBezTo>
                    <a:pt x="21" y="283"/>
                    <a:pt x="84" y="331"/>
                    <a:pt x="158" y="331"/>
                  </a:cubicBezTo>
                  <a:cubicBezTo>
                    <a:pt x="249" y="331"/>
                    <a:pt x="323" y="257"/>
                    <a:pt x="323" y="166"/>
                  </a:cubicBezTo>
                  <a:cubicBezTo>
                    <a:pt x="323" y="74"/>
                    <a:pt x="249" y="0"/>
                    <a:pt x="158" y="0"/>
                  </a:cubicBezTo>
                  <a:close/>
                </a:path>
              </a:pathLst>
            </a:cu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2" name="Oval 9">
              <a:extLst>
                <a:ext uri="{FF2B5EF4-FFF2-40B4-BE49-F238E27FC236}">
                  <a16:creationId xmlns:a16="http://schemas.microsoft.com/office/drawing/2014/main" id="{83DEC2F1-9C2F-4003-B757-5A755E3EE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616" y="2179723"/>
              <a:ext cx="506964" cy="507925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24583" name="Oval 10">
              <a:extLst>
                <a:ext uri="{FF2B5EF4-FFF2-40B4-BE49-F238E27FC236}">
                  <a16:creationId xmlns:a16="http://schemas.microsoft.com/office/drawing/2014/main" id="{8AF433EE-C027-4B85-8DCB-32DCC3A2E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137" y="1993832"/>
              <a:ext cx="576113" cy="574257"/>
            </a:xfrm>
            <a:prstGeom prst="ellipse">
              <a:avLst/>
            </a:prstGeom>
            <a:solidFill>
              <a:srgbClr val="00B0F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24584" name="Oval 11">
              <a:extLst>
                <a:ext uri="{FF2B5EF4-FFF2-40B4-BE49-F238E27FC236}">
                  <a16:creationId xmlns:a16="http://schemas.microsoft.com/office/drawing/2014/main" id="{D9048499-AB0F-4D58-BAFA-4C6BD8A86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327" y="1950229"/>
              <a:ext cx="413762" cy="412834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24585" name="Oval 12">
              <a:extLst>
                <a:ext uri="{FF2B5EF4-FFF2-40B4-BE49-F238E27FC236}">
                  <a16:creationId xmlns:a16="http://schemas.microsoft.com/office/drawing/2014/main" id="{2995E6FA-8033-4431-AB6A-D172E26F2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510" y="1555021"/>
              <a:ext cx="256050" cy="256050"/>
            </a:xfrm>
            <a:prstGeom prst="ellipse">
              <a:avLst/>
            </a:prstGeom>
            <a:solidFill>
              <a:srgbClr val="00B0F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24586" name="Oval 13">
              <a:extLst>
                <a:ext uri="{FF2B5EF4-FFF2-40B4-BE49-F238E27FC236}">
                  <a16:creationId xmlns:a16="http://schemas.microsoft.com/office/drawing/2014/main" id="{E046D146-66DD-48C2-8C7D-D48415D89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9682" y="1158887"/>
              <a:ext cx="86278" cy="87205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24587" name="Oval 14">
              <a:extLst>
                <a:ext uri="{FF2B5EF4-FFF2-40B4-BE49-F238E27FC236}">
                  <a16:creationId xmlns:a16="http://schemas.microsoft.com/office/drawing/2014/main" id="{C6A71839-D09A-44D3-9C34-38DAE92E4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70" y="1755408"/>
              <a:ext cx="85350" cy="85350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24588" name="Oval 15">
              <a:extLst>
                <a:ext uri="{FF2B5EF4-FFF2-40B4-BE49-F238E27FC236}">
                  <a16:creationId xmlns:a16="http://schemas.microsoft.com/office/drawing/2014/main" id="{9F7DAAE1-A96B-4979-AB3D-3C978142B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8691" y="1905698"/>
              <a:ext cx="87205" cy="88133"/>
            </a:xfrm>
            <a:prstGeom prst="ellipse">
              <a:avLst/>
            </a:prstGeom>
            <a:solidFill>
              <a:srgbClr val="0070C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24589" name="Freeform 16">
              <a:extLst>
                <a:ext uri="{FF2B5EF4-FFF2-40B4-BE49-F238E27FC236}">
                  <a16:creationId xmlns:a16="http://schemas.microsoft.com/office/drawing/2014/main" id="{C14CA9E1-238C-47D0-B163-A89C4EB8D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483" y="1653359"/>
              <a:ext cx="376653" cy="377581"/>
            </a:xfrm>
            <a:custGeom>
              <a:avLst/>
              <a:gdLst>
                <a:gd name="T0" fmla="*/ 691969079 w 203"/>
                <a:gd name="T1" fmla="*/ 339041698 h 203"/>
                <a:gd name="T2" fmla="*/ 361477409 w 203"/>
                <a:gd name="T3" fmla="*/ 695383302 h 203"/>
                <a:gd name="T4" fmla="*/ 3441829 w 203"/>
                <a:gd name="T5" fmla="*/ 363260822 h 203"/>
                <a:gd name="T6" fmla="*/ 337377184 w 203"/>
                <a:gd name="T7" fmla="*/ 3459609 h 203"/>
                <a:gd name="T8" fmla="*/ 691969079 w 203"/>
                <a:gd name="T9" fmla="*/ 339041698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03">
                  <a:moveTo>
                    <a:pt x="201" y="98"/>
                  </a:moveTo>
                  <a:cubicBezTo>
                    <a:pt x="203" y="153"/>
                    <a:pt x="160" y="200"/>
                    <a:pt x="105" y="201"/>
                  </a:cubicBezTo>
                  <a:cubicBezTo>
                    <a:pt x="49" y="203"/>
                    <a:pt x="3" y="160"/>
                    <a:pt x="1" y="105"/>
                  </a:cubicBezTo>
                  <a:cubicBezTo>
                    <a:pt x="0" y="49"/>
                    <a:pt x="43" y="3"/>
                    <a:pt x="98" y="1"/>
                  </a:cubicBezTo>
                  <a:cubicBezTo>
                    <a:pt x="153" y="0"/>
                    <a:pt x="200" y="43"/>
                    <a:pt x="201" y="98"/>
                  </a:cubicBezTo>
                  <a:close/>
                </a:path>
              </a:pathLst>
            </a:cu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Oval 17">
              <a:extLst>
                <a:ext uri="{FF2B5EF4-FFF2-40B4-BE49-F238E27FC236}">
                  <a16:creationId xmlns:a16="http://schemas.microsoft.com/office/drawing/2014/main" id="{F08BBE5C-B181-41AF-8702-C3A92D361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639" y="1901988"/>
              <a:ext cx="141013" cy="143796"/>
            </a:xfrm>
            <a:prstGeom prst="ellipse">
              <a:avLst/>
            </a:pr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24591" name="Oval 18">
              <a:extLst>
                <a:ext uri="{FF2B5EF4-FFF2-40B4-BE49-F238E27FC236}">
                  <a16:creationId xmlns:a16="http://schemas.microsoft.com/office/drawing/2014/main" id="{2005A584-2EB4-4A64-883E-9A6D2E48D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7029" y="964066"/>
              <a:ext cx="142869" cy="142868"/>
            </a:xfrm>
            <a:prstGeom prst="ellipse">
              <a:avLst/>
            </a:pr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24592" name="Oval 19">
              <a:extLst>
                <a:ext uri="{FF2B5EF4-FFF2-40B4-BE49-F238E27FC236}">
                  <a16:creationId xmlns:a16="http://schemas.microsoft.com/office/drawing/2014/main" id="{569D7212-198A-47FB-91B9-9AA377B2B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500" y="1307321"/>
              <a:ext cx="312641" cy="312641"/>
            </a:xfrm>
            <a:prstGeom prst="ellipse">
              <a:avLst/>
            </a:prstGeom>
            <a:solidFill>
              <a:srgbClr val="00B0F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24593" name="Oval 20">
              <a:extLst>
                <a:ext uri="{FF2B5EF4-FFF2-40B4-BE49-F238E27FC236}">
                  <a16:creationId xmlns:a16="http://schemas.microsoft.com/office/drawing/2014/main" id="{EB2B6F6C-3B22-489E-A17A-2E25DEA7E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500" y="1816638"/>
              <a:ext cx="312641" cy="314496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24594" name="Oval 21">
              <a:extLst>
                <a:ext uri="{FF2B5EF4-FFF2-40B4-BE49-F238E27FC236}">
                  <a16:creationId xmlns:a16="http://schemas.microsoft.com/office/drawing/2014/main" id="{DC274AC0-B7F8-4FC6-A469-921729331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274" y="1514202"/>
              <a:ext cx="141013" cy="141013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24595" name="Freeform 22">
              <a:extLst>
                <a:ext uri="{FF2B5EF4-FFF2-40B4-BE49-F238E27FC236}">
                  <a16:creationId xmlns:a16="http://schemas.microsoft.com/office/drawing/2014/main" id="{28E8CB6E-D9BE-46CF-A72F-EB6EC41CC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7240" y="2064338"/>
              <a:ext cx="348822" cy="600233"/>
            </a:xfrm>
            <a:custGeom>
              <a:avLst/>
              <a:gdLst>
                <a:gd name="T0" fmla="*/ 0 w 188"/>
                <a:gd name="T1" fmla="*/ 455835152 h 323"/>
                <a:gd name="T2" fmla="*/ 647216956 w 188"/>
                <a:gd name="T3" fmla="*/ 1115416886 h 323"/>
                <a:gd name="T4" fmla="*/ 182459882 w 188"/>
                <a:gd name="T5" fmla="*/ 0 h 323"/>
                <a:gd name="T6" fmla="*/ 0 w 188"/>
                <a:gd name="T7" fmla="*/ 455835152 h 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" h="323">
                  <a:moveTo>
                    <a:pt x="0" y="132"/>
                  </a:moveTo>
                  <a:cubicBezTo>
                    <a:pt x="0" y="237"/>
                    <a:pt x="84" y="321"/>
                    <a:pt x="188" y="323"/>
                  </a:cubicBezTo>
                  <a:cubicBezTo>
                    <a:pt x="176" y="201"/>
                    <a:pt x="127" y="89"/>
                    <a:pt x="53" y="0"/>
                  </a:cubicBezTo>
                  <a:cubicBezTo>
                    <a:pt x="20" y="34"/>
                    <a:pt x="0" y="81"/>
                    <a:pt x="0" y="132"/>
                  </a:cubicBezTo>
                  <a:close/>
                </a:path>
              </a:pathLst>
            </a:cu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6" name="Freeform 23">
              <a:extLst>
                <a:ext uri="{FF2B5EF4-FFF2-40B4-BE49-F238E27FC236}">
                  <a16:creationId xmlns:a16="http://schemas.microsoft.com/office/drawing/2014/main" id="{D14D33F3-5B79-4A9A-8254-6BC0EF9F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3165" y="2261014"/>
              <a:ext cx="738463" cy="894319"/>
            </a:xfrm>
            <a:custGeom>
              <a:avLst/>
              <a:gdLst>
                <a:gd name="T0" fmla="*/ 0 w 398"/>
                <a:gd name="T1" fmla="*/ 833127872 h 481"/>
                <a:gd name="T2" fmla="*/ 829676169 w 398"/>
                <a:gd name="T3" fmla="*/ 1662799322 h 481"/>
                <a:gd name="T4" fmla="*/ 1290989181 w 398"/>
                <a:gd name="T5" fmla="*/ 1521063705 h 481"/>
                <a:gd name="T6" fmla="*/ 1370169855 w 398"/>
                <a:gd name="T7" fmla="*/ 957579519 h 481"/>
                <a:gd name="T8" fmla="*/ 1177382771 w 398"/>
                <a:gd name="T9" fmla="*/ 76052442 h 481"/>
                <a:gd name="T10" fmla="*/ 829676169 w 398"/>
                <a:gd name="T11" fmla="*/ 0 h 481"/>
                <a:gd name="T12" fmla="*/ 0 w 398"/>
                <a:gd name="T13" fmla="*/ 833127872 h 4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8" h="481">
                  <a:moveTo>
                    <a:pt x="0" y="241"/>
                  </a:moveTo>
                  <a:cubicBezTo>
                    <a:pt x="0" y="374"/>
                    <a:pt x="108" y="481"/>
                    <a:pt x="241" y="481"/>
                  </a:cubicBezTo>
                  <a:cubicBezTo>
                    <a:pt x="291" y="481"/>
                    <a:pt x="337" y="466"/>
                    <a:pt x="375" y="440"/>
                  </a:cubicBezTo>
                  <a:cubicBezTo>
                    <a:pt x="390" y="388"/>
                    <a:pt x="398" y="333"/>
                    <a:pt x="398" y="277"/>
                  </a:cubicBezTo>
                  <a:cubicBezTo>
                    <a:pt x="398" y="186"/>
                    <a:pt x="378" y="100"/>
                    <a:pt x="342" y="22"/>
                  </a:cubicBezTo>
                  <a:cubicBezTo>
                    <a:pt x="311" y="8"/>
                    <a:pt x="277" y="0"/>
                    <a:pt x="241" y="0"/>
                  </a:cubicBezTo>
                  <a:cubicBezTo>
                    <a:pt x="108" y="0"/>
                    <a:pt x="0" y="108"/>
                    <a:pt x="0" y="241"/>
                  </a:cubicBezTo>
                  <a:close/>
                </a:path>
              </a:pathLst>
            </a:cu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Freeform 24">
              <a:extLst>
                <a:ext uri="{FF2B5EF4-FFF2-40B4-BE49-F238E27FC236}">
                  <a16:creationId xmlns:a16="http://schemas.microsoft.com/office/drawing/2014/main" id="{DD356A3C-1934-4CA0-8689-7E68E7B2F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97" y="2261014"/>
              <a:ext cx="415618" cy="355316"/>
            </a:xfrm>
            <a:custGeom>
              <a:avLst/>
              <a:gdLst>
                <a:gd name="T0" fmla="*/ 0 w 224"/>
                <a:gd name="T1" fmla="*/ 650609640 h 191"/>
                <a:gd name="T2" fmla="*/ 113606583 w 224"/>
                <a:gd name="T3" fmla="*/ 660991936 h 191"/>
                <a:gd name="T4" fmla="*/ 771153223 w 224"/>
                <a:gd name="T5" fmla="*/ 0 h 191"/>
                <a:gd name="T6" fmla="*/ 0 w 224"/>
                <a:gd name="T7" fmla="*/ 650609640 h 1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4" h="191">
                  <a:moveTo>
                    <a:pt x="0" y="188"/>
                  </a:moveTo>
                  <a:cubicBezTo>
                    <a:pt x="11" y="190"/>
                    <a:pt x="22" y="191"/>
                    <a:pt x="33" y="191"/>
                  </a:cubicBezTo>
                  <a:cubicBezTo>
                    <a:pt x="138" y="191"/>
                    <a:pt x="224" y="106"/>
                    <a:pt x="224" y="0"/>
                  </a:cubicBezTo>
                  <a:cubicBezTo>
                    <a:pt x="114" y="5"/>
                    <a:pt x="23" y="84"/>
                    <a:pt x="0" y="188"/>
                  </a:cubicBezTo>
                  <a:close/>
                </a:path>
              </a:pathLst>
            </a:cu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Freeform 25">
              <a:extLst>
                <a:ext uri="{FF2B5EF4-FFF2-40B4-BE49-F238E27FC236}">
                  <a16:creationId xmlns:a16="http://schemas.microsoft.com/office/drawing/2014/main" id="{D05C6C0D-86AC-477A-A752-324EE2765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0364" y="3083913"/>
              <a:ext cx="420165" cy="581208"/>
            </a:xfrm>
            <a:custGeom>
              <a:avLst/>
              <a:gdLst>
                <a:gd name="T0" fmla="*/ 788118872 w 224"/>
                <a:gd name="T1" fmla="*/ 0 h 310"/>
                <a:gd name="T2" fmla="*/ 0 w 224"/>
                <a:gd name="T3" fmla="*/ 843627162 h 310"/>
                <a:gd name="T4" fmla="*/ 38702073 w 224"/>
                <a:gd name="T5" fmla="*/ 1089686256 h 310"/>
                <a:gd name="T6" fmla="*/ 788118872 w 224"/>
                <a:gd name="T7" fmla="*/ 0 h 3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4" h="310">
                  <a:moveTo>
                    <a:pt x="224" y="0"/>
                  </a:moveTo>
                  <a:cubicBezTo>
                    <a:pt x="99" y="9"/>
                    <a:pt x="0" y="113"/>
                    <a:pt x="0" y="240"/>
                  </a:cubicBezTo>
                  <a:cubicBezTo>
                    <a:pt x="0" y="265"/>
                    <a:pt x="4" y="288"/>
                    <a:pt x="11" y="310"/>
                  </a:cubicBezTo>
                  <a:cubicBezTo>
                    <a:pt x="112" y="233"/>
                    <a:pt x="187" y="125"/>
                    <a:pt x="224" y="0"/>
                  </a:cubicBezTo>
                  <a:close/>
                </a:path>
              </a:pathLst>
            </a:cu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9" name="Freeform 26">
              <a:extLst>
                <a:ext uri="{FF2B5EF4-FFF2-40B4-BE49-F238E27FC236}">
                  <a16:creationId xmlns:a16="http://schemas.microsoft.com/office/drawing/2014/main" id="{F65E687B-6119-4980-8F8F-909F90745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792" y="3017103"/>
              <a:ext cx="615077" cy="753306"/>
            </a:xfrm>
            <a:custGeom>
              <a:avLst/>
              <a:gdLst>
                <a:gd name="T0" fmla="*/ 75966655 w 331"/>
                <a:gd name="T1" fmla="*/ 0 h 405"/>
                <a:gd name="T2" fmla="*/ 0 w 331"/>
                <a:gd name="T3" fmla="*/ 0 h 405"/>
                <a:gd name="T4" fmla="*/ 1091163322 w 331"/>
                <a:gd name="T5" fmla="*/ 1401160320 h 405"/>
                <a:gd name="T6" fmla="*/ 1142959867 w 331"/>
                <a:gd name="T7" fmla="*/ 1069034215 h 405"/>
                <a:gd name="T8" fmla="*/ 75966655 w 331"/>
                <a:gd name="T9" fmla="*/ 0 h 4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1" h="405">
                  <a:moveTo>
                    <a:pt x="22" y="0"/>
                  </a:moveTo>
                  <a:cubicBezTo>
                    <a:pt x="14" y="0"/>
                    <a:pt x="7" y="0"/>
                    <a:pt x="0" y="0"/>
                  </a:cubicBezTo>
                  <a:cubicBezTo>
                    <a:pt x="40" y="178"/>
                    <a:pt x="158" y="325"/>
                    <a:pt x="316" y="405"/>
                  </a:cubicBezTo>
                  <a:cubicBezTo>
                    <a:pt x="326" y="375"/>
                    <a:pt x="331" y="343"/>
                    <a:pt x="331" y="309"/>
                  </a:cubicBezTo>
                  <a:cubicBezTo>
                    <a:pt x="331" y="138"/>
                    <a:pt x="193" y="0"/>
                    <a:pt x="22" y="0"/>
                  </a:cubicBezTo>
                  <a:close/>
                </a:path>
              </a:pathLst>
            </a:custGeom>
            <a:solidFill>
              <a:srgbClr val="00B0F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0" name="Freeform 27">
              <a:extLst>
                <a:ext uri="{FF2B5EF4-FFF2-40B4-BE49-F238E27FC236}">
                  <a16:creationId xmlns:a16="http://schemas.microsoft.com/office/drawing/2014/main" id="{6928794C-5440-4699-8E79-4DB224F62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301" y="2974428"/>
              <a:ext cx="1229226" cy="912874"/>
            </a:xfrm>
            <a:custGeom>
              <a:avLst/>
              <a:gdLst>
                <a:gd name="T0" fmla="*/ 1141236072 w 662"/>
                <a:gd name="T1" fmla="*/ 0 h 491"/>
                <a:gd name="T2" fmla="*/ 0 w 662"/>
                <a:gd name="T3" fmla="*/ 1095766726 h 491"/>
                <a:gd name="T4" fmla="*/ 1454989509 w 662"/>
                <a:gd name="T5" fmla="*/ 1697227983 h 491"/>
                <a:gd name="T6" fmla="*/ 2147483646 w 662"/>
                <a:gd name="T7" fmla="*/ 1558960109 h 491"/>
                <a:gd name="T8" fmla="*/ 2147483646 w 662"/>
                <a:gd name="T9" fmla="*/ 1144160203 h 491"/>
                <a:gd name="T10" fmla="*/ 1141236072 w 662"/>
                <a:gd name="T11" fmla="*/ 0 h 4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2" h="491">
                  <a:moveTo>
                    <a:pt x="331" y="0"/>
                  </a:moveTo>
                  <a:cubicBezTo>
                    <a:pt x="153" y="0"/>
                    <a:pt x="7" y="141"/>
                    <a:pt x="0" y="317"/>
                  </a:cubicBezTo>
                  <a:cubicBezTo>
                    <a:pt x="108" y="425"/>
                    <a:pt x="258" y="491"/>
                    <a:pt x="422" y="491"/>
                  </a:cubicBezTo>
                  <a:cubicBezTo>
                    <a:pt x="499" y="491"/>
                    <a:pt x="572" y="477"/>
                    <a:pt x="639" y="451"/>
                  </a:cubicBezTo>
                  <a:cubicBezTo>
                    <a:pt x="654" y="414"/>
                    <a:pt x="662" y="373"/>
                    <a:pt x="662" y="331"/>
                  </a:cubicBezTo>
                  <a:cubicBezTo>
                    <a:pt x="662" y="148"/>
                    <a:pt x="514" y="0"/>
                    <a:pt x="331" y="0"/>
                  </a:cubicBezTo>
                  <a:close/>
                </a:path>
              </a:pathLst>
            </a:cu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1" name="Freeform 28">
              <a:extLst>
                <a:ext uri="{FF2B5EF4-FFF2-40B4-BE49-F238E27FC236}">
                  <a16:creationId xmlns:a16="http://schemas.microsoft.com/office/drawing/2014/main" id="{50DCB3D7-D3C9-4F5C-95E1-D1A9A8063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5874" y="2933609"/>
              <a:ext cx="874838" cy="872054"/>
            </a:xfrm>
            <a:custGeom>
              <a:avLst/>
              <a:gdLst>
                <a:gd name="T0" fmla="*/ 1624928930 w 471"/>
                <a:gd name="T1" fmla="*/ 528972338 h 469"/>
                <a:gd name="T2" fmla="*/ 841789184 w 471"/>
                <a:gd name="T3" fmla="*/ 0 h 469"/>
                <a:gd name="T4" fmla="*/ 0 w 471"/>
                <a:gd name="T5" fmla="*/ 843588596 h 469"/>
                <a:gd name="T6" fmla="*/ 514042550 w 471"/>
                <a:gd name="T7" fmla="*/ 1621488654 h 469"/>
                <a:gd name="T8" fmla="*/ 1624928930 w 471"/>
                <a:gd name="T9" fmla="*/ 528972338 h 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1" h="469">
                  <a:moveTo>
                    <a:pt x="471" y="153"/>
                  </a:moveTo>
                  <a:cubicBezTo>
                    <a:pt x="435" y="63"/>
                    <a:pt x="347" y="0"/>
                    <a:pt x="244" y="0"/>
                  </a:cubicBezTo>
                  <a:cubicBezTo>
                    <a:pt x="109" y="0"/>
                    <a:pt x="0" y="109"/>
                    <a:pt x="0" y="244"/>
                  </a:cubicBezTo>
                  <a:cubicBezTo>
                    <a:pt x="0" y="345"/>
                    <a:pt x="61" y="432"/>
                    <a:pt x="149" y="469"/>
                  </a:cubicBezTo>
                  <a:cubicBezTo>
                    <a:pt x="293" y="410"/>
                    <a:pt x="409" y="296"/>
                    <a:pt x="471" y="153"/>
                  </a:cubicBezTo>
                  <a:close/>
                </a:path>
              </a:pathLst>
            </a:cu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2" name="Oval 30">
              <a:extLst>
                <a:ext uri="{FF2B5EF4-FFF2-40B4-BE49-F238E27FC236}">
                  <a16:creationId xmlns:a16="http://schemas.microsoft.com/office/drawing/2014/main" id="{D2056049-403A-4D4D-9A4A-F90F26341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899" y="1675625"/>
              <a:ext cx="493546" cy="496329"/>
            </a:xfrm>
            <a:prstGeom prst="ellipse">
              <a:avLst/>
            </a:prstGeom>
            <a:solidFill>
              <a:srgbClr val="00B0F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24603" name="Oval 11">
              <a:extLst>
                <a:ext uri="{FF2B5EF4-FFF2-40B4-BE49-F238E27FC236}">
                  <a16:creationId xmlns:a16="http://schemas.microsoft.com/office/drawing/2014/main" id="{743570D4-23CF-4A8F-A957-B05583B80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627" y="2696302"/>
              <a:ext cx="557332" cy="556080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24604" name="Oval 11">
              <a:extLst>
                <a:ext uri="{FF2B5EF4-FFF2-40B4-BE49-F238E27FC236}">
                  <a16:creationId xmlns:a16="http://schemas.microsoft.com/office/drawing/2014/main" id="{6C406572-C4BB-4C78-9F32-52A63FCF9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489" y="2491874"/>
              <a:ext cx="249471" cy="248912"/>
            </a:xfrm>
            <a:prstGeom prst="ellipse">
              <a:avLst/>
            </a:pr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</p:grpSp>
    </p:spTree>
  </p:cSld>
  <p:clrMapOvr>
    <a:masterClrMapping/>
  </p:clrMapOvr>
  <p:transition>
    <p:pull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AB45718-7D5D-4977-BCBC-13D1A781653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143000" y="482600"/>
            <a:ext cx="11388725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第一节 弗里德里希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冯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维塞尔</a:t>
            </a:r>
            <a:b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Friedrich von Wieser,1851-1926)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494A315-B5BE-410C-AA3A-5BD10006A422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825625" y="2054225"/>
            <a:ext cx="5219700" cy="3405188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经济术语的发明家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“边际效用”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“机会成本”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“经济计划”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交换价值与自然价值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0" lang="zh-CN" altLang="en-US" b="1">
              <a:solidFill>
                <a:schemeClr val="accent4">
                  <a:lumMod val="25000"/>
                </a:schemeClr>
              </a:solidFill>
              <a:ea typeface="华文中宋" panose="02010600040101010101" pitchFamily="2" charset="-122"/>
            </a:endParaRPr>
          </a:p>
        </p:txBody>
      </p:sp>
      <p:pic>
        <p:nvPicPr>
          <p:cNvPr id="57349" name="Picture 5" descr="wieser(维赛尔)">
            <a:extLst>
              <a:ext uri="{FF2B5EF4-FFF2-40B4-BE49-F238E27FC236}">
                <a16:creationId xmlns:a16="http://schemas.microsoft.com/office/drawing/2014/main" id="{CB06BB2B-F860-41EC-B153-25AACE7CB68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24800" y="1828800"/>
            <a:ext cx="2767013" cy="3479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57350" name="Rectangle 6">
            <a:extLst>
              <a:ext uri="{FF2B5EF4-FFF2-40B4-BE49-F238E27FC236}">
                <a16:creationId xmlns:a16="http://schemas.microsoft.com/office/drawing/2014/main" id="{E7A11192-0F2B-46A9-A556-9DA396EAB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75" y="5608638"/>
            <a:ext cx="2514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FF0000"/>
                </a:solidFill>
              </a:rPr>
              <a:t>《</a:t>
            </a:r>
            <a:r>
              <a:rPr kumimoji="0" lang="zh-CN" altLang="en-US" sz="1800" b="1">
                <a:solidFill>
                  <a:srgbClr val="FF0000"/>
                </a:solidFill>
              </a:rPr>
              <a:t>社会经济学</a:t>
            </a:r>
            <a:r>
              <a:rPr kumimoji="0" lang="en-US" altLang="zh-CN" sz="1800" b="1">
                <a:solidFill>
                  <a:srgbClr val="FF0000"/>
                </a:solidFill>
              </a:rPr>
              <a:t>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976D65-218C-4FFA-A90D-30CBF87F9B29}"/>
              </a:ext>
            </a:extLst>
          </p:cNvPr>
          <p:cNvSpPr/>
          <p:nvPr/>
        </p:nvSpPr>
        <p:spPr>
          <a:xfrm>
            <a:off x="0" y="482600"/>
            <a:ext cx="982663" cy="7207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ea typeface="华文细黑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6FBE139-8BC2-4BED-A83E-32FB3AC0E71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982663" y="304800"/>
            <a:ext cx="10218737" cy="1593850"/>
          </a:xfrm>
        </p:spPr>
        <p:txBody>
          <a:bodyPr/>
          <a:lstStyle/>
          <a:p>
            <a:pPr algn="l" eaLnBrk="1" hangingPunct="1">
              <a:defRPr/>
            </a:pP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第二节 欧根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冯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庞巴维克</a:t>
            </a:r>
            <a:b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Eugen von Bohm-bawerk,1851-1914)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065CC24-B10E-442A-80FC-E9C42F9FBFBB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825625" y="2508250"/>
            <a:ext cx="5413375" cy="3590925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维塞尔的妹夫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利息理论（突出时间因素）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对马克思的研究与批判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0" lang="zh-CN" altLang="en-US" sz="3600" b="1">
              <a:solidFill>
                <a:schemeClr val="accent4">
                  <a:lumMod val="25000"/>
                </a:schemeClr>
              </a:solidFill>
              <a:ea typeface="华文中宋" panose="02010600040101010101" pitchFamily="2" charset="-122"/>
            </a:endParaRPr>
          </a:p>
        </p:txBody>
      </p:sp>
      <p:pic>
        <p:nvPicPr>
          <p:cNvPr id="58373" name="Picture 5" descr="bawerk(庞巴维克)">
            <a:extLst>
              <a:ext uri="{FF2B5EF4-FFF2-40B4-BE49-F238E27FC236}">
                <a16:creationId xmlns:a16="http://schemas.microsoft.com/office/drawing/2014/main" id="{8B320F11-47B4-47C0-8890-19A42C7F446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53400" y="1920875"/>
            <a:ext cx="2687638" cy="3405188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58374" name="Rectangle 6">
            <a:extLst>
              <a:ext uri="{FF2B5EF4-FFF2-40B4-BE49-F238E27FC236}">
                <a16:creationId xmlns:a16="http://schemas.microsoft.com/office/drawing/2014/main" id="{C5A65CAB-B153-4741-9B91-EA35FF5DC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5013" y="5543550"/>
            <a:ext cx="22860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FF0000"/>
                </a:solidFill>
              </a:rPr>
              <a:t>《</a:t>
            </a:r>
            <a:r>
              <a:rPr kumimoji="0" lang="zh-CN" altLang="en-US" sz="1800" b="1">
                <a:solidFill>
                  <a:srgbClr val="FF0000"/>
                </a:solidFill>
              </a:rPr>
              <a:t>资本与利息</a:t>
            </a:r>
            <a:r>
              <a:rPr kumimoji="0" lang="en-US" altLang="zh-CN" sz="1800" b="1">
                <a:solidFill>
                  <a:srgbClr val="FF0000"/>
                </a:solidFill>
              </a:rPr>
              <a:t>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E12791-9316-4EBA-93B1-765859E6457F}"/>
              </a:ext>
            </a:extLst>
          </p:cNvPr>
          <p:cNvSpPr/>
          <p:nvPr/>
        </p:nvSpPr>
        <p:spPr>
          <a:xfrm>
            <a:off x="0" y="482600"/>
            <a:ext cx="982663" cy="7207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ea typeface="华文细黑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05427A8-8236-47B4-8412-2F352BB66DB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990600" y="609600"/>
            <a:ext cx="8382000" cy="1550988"/>
          </a:xfrm>
        </p:spPr>
        <p:txBody>
          <a:bodyPr/>
          <a:lstStyle/>
          <a:p>
            <a:pPr algn="l" eaLnBrk="1" hangingPunct="1">
              <a:defRPr/>
            </a:pP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第三节 弗朗西斯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·Y·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埃奇沃思</a:t>
            </a:r>
            <a:b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(francis Y.Edgeworth,1845-1926)</a:t>
            </a:r>
            <a:b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endParaRPr kumimoji="0" lang="en-US" altLang="zh-CN" sz="4000" b="1">
              <a:solidFill>
                <a:schemeClr val="accent4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F8A05D9-3405-405A-9DD3-AFD900D4878A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936625" y="2160588"/>
            <a:ext cx="6149975" cy="4468812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记忆力惊人的独身者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使数学在经济学的使用广泛化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提出“无差异曲线”的概念</a:t>
            </a:r>
            <a:r>
              <a:rPr kumimoji="0" lang="en-US" altLang="zh-CN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帕累托、希克斯）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表明了双头垄断中的不确定性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区分了平均产品与边际产品</a:t>
            </a:r>
          </a:p>
        </p:txBody>
      </p:sp>
      <p:pic>
        <p:nvPicPr>
          <p:cNvPr id="60421" name="Picture 5" descr="埃奇沃思">
            <a:extLst>
              <a:ext uri="{FF2B5EF4-FFF2-40B4-BE49-F238E27FC236}">
                <a16:creationId xmlns:a16="http://schemas.microsoft.com/office/drawing/2014/main" id="{483903DA-1A41-4FCB-9F59-3C808AD1782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48613" y="1828800"/>
            <a:ext cx="2927350" cy="3706813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60422" name="Rectangle 6">
            <a:extLst>
              <a:ext uri="{FF2B5EF4-FFF2-40B4-BE49-F238E27FC236}">
                <a16:creationId xmlns:a16="http://schemas.microsoft.com/office/drawing/2014/main" id="{644FFF42-332D-4383-908C-E885F6DE7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7388" y="5757863"/>
            <a:ext cx="22098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FF0000"/>
                </a:solidFill>
              </a:rPr>
              <a:t>《</a:t>
            </a:r>
            <a:r>
              <a:rPr kumimoji="0" lang="zh-CN" altLang="en-US" sz="1800" b="1">
                <a:solidFill>
                  <a:srgbClr val="FF0000"/>
                </a:solidFill>
              </a:rPr>
              <a:t>数学心理学</a:t>
            </a:r>
            <a:r>
              <a:rPr kumimoji="0" lang="en-US" altLang="zh-CN" sz="1800" b="1">
                <a:solidFill>
                  <a:srgbClr val="FF0000"/>
                </a:solidFill>
              </a:rPr>
              <a:t>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EE02EB-16B0-4E7F-AC77-BFF18589A579}"/>
              </a:ext>
            </a:extLst>
          </p:cNvPr>
          <p:cNvSpPr/>
          <p:nvPr/>
        </p:nvSpPr>
        <p:spPr>
          <a:xfrm>
            <a:off x="0" y="482600"/>
            <a:ext cx="982663" cy="7207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ea typeface="华文细黑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C96FF-E6B6-4A8A-B87C-6507F1C79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5763"/>
            <a:ext cx="6019800" cy="2065337"/>
          </a:xfrm>
        </p:spPr>
        <p:txBody>
          <a:bodyPr/>
          <a:lstStyle/>
          <a:p>
            <a:pPr>
              <a:defRPr/>
            </a:pPr>
            <a:r>
              <a:rPr kumimoji="0" lang="zh-CN" altLang="en-US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第十四章</a:t>
            </a:r>
            <a:r>
              <a:rPr kumimoji="0" lang="en-US" altLang="zh-CN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0" lang="zh-CN" altLang="en-US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新古典学派</a:t>
            </a:r>
            <a:r>
              <a:rPr kumimoji="0" lang="en-US" altLang="zh-CN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  <a:r>
              <a:rPr kumimoji="0" lang="zh-CN" altLang="en-US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阿尔弗雷德</a:t>
            </a:r>
            <a:r>
              <a:rPr kumimoji="0" lang="en-US" altLang="zh-CN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kumimoji="0" lang="zh-CN" altLang="en-US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马歇尔</a:t>
            </a:r>
            <a:endParaRPr lang="zh-CN" altLang="en-US">
              <a:solidFill>
                <a:schemeClr val="accent4">
                  <a:lumMod val="25000"/>
                </a:schemeClr>
              </a:solidFill>
            </a:endParaRPr>
          </a:p>
        </p:txBody>
      </p:sp>
      <p:grpSp>
        <p:nvGrpSpPr>
          <p:cNvPr id="32771" name="组合 4">
            <a:extLst>
              <a:ext uri="{FF2B5EF4-FFF2-40B4-BE49-F238E27FC236}">
                <a16:creationId xmlns:a16="http://schemas.microsoft.com/office/drawing/2014/main" id="{DE3EE208-42FC-4EB8-82E3-2AF360A00631}"/>
              </a:ext>
            </a:extLst>
          </p:cNvPr>
          <p:cNvGrpSpPr>
            <a:grpSpLocks/>
          </p:cNvGrpSpPr>
          <p:nvPr/>
        </p:nvGrpSpPr>
        <p:grpSpPr bwMode="auto">
          <a:xfrm rot="4200000">
            <a:off x="4697413" y="2097088"/>
            <a:ext cx="3078162" cy="4043362"/>
            <a:chOff x="1078816" y="964066"/>
            <a:chExt cx="2222812" cy="2923236"/>
          </a:xfrm>
        </p:grpSpPr>
        <p:sp>
          <p:nvSpPr>
            <p:cNvPr id="32772" name="Freeform 7">
              <a:extLst>
                <a:ext uri="{FF2B5EF4-FFF2-40B4-BE49-F238E27FC236}">
                  <a16:creationId xmlns:a16="http://schemas.microsoft.com/office/drawing/2014/main" id="{2005840A-1EAA-4BDC-89ED-B94F4B52B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16" y="2540257"/>
              <a:ext cx="696716" cy="1019561"/>
            </a:xfrm>
            <a:custGeom>
              <a:avLst/>
              <a:gdLst>
                <a:gd name="T0" fmla="*/ 324470860 w 375"/>
                <a:gd name="T1" fmla="*/ 0 h 549"/>
                <a:gd name="T2" fmla="*/ 37970093 w 375"/>
                <a:gd name="T3" fmla="*/ 41386005 h 549"/>
                <a:gd name="T4" fmla="*/ 0 w 375"/>
                <a:gd name="T5" fmla="*/ 438011948 h 549"/>
                <a:gd name="T6" fmla="*/ 600617498 w 375"/>
                <a:gd name="T7" fmla="*/ 1893451061 h 549"/>
                <a:gd name="T8" fmla="*/ 1294435159 w 375"/>
                <a:gd name="T9" fmla="*/ 965695122 h 549"/>
                <a:gd name="T10" fmla="*/ 324470860 w 375"/>
                <a:gd name="T11" fmla="*/ 0 h 5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5" h="549">
                  <a:moveTo>
                    <a:pt x="94" y="0"/>
                  </a:moveTo>
                  <a:cubicBezTo>
                    <a:pt x="65" y="0"/>
                    <a:pt x="37" y="4"/>
                    <a:pt x="11" y="12"/>
                  </a:cubicBezTo>
                  <a:cubicBezTo>
                    <a:pt x="3" y="49"/>
                    <a:pt x="0" y="87"/>
                    <a:pt x="0" y="127"/>
                  </a:cubicBezTo>
                  <a:cubicBezTo>
                    <a:pt x="0" y="291"/>
                    <a:pt x="66" y="441"/>
                    <a:pt x="174" y="549"/>
                  </a:cubicBezTo>
                  <a:cubicBezTo>
                    <a:pt x="290" y="514"/>
                    <a:pt x="375" y="407"/>
                    <a:pt x="375" y="280"/>
                  </a:cubicBezTo>
                  <a:cubicBezTo>
                    <a:pt x="375" y="125"/>
                    <a:pt x="249" y="0"/>
                    <a:pt x="94" y="0"/>
                  </a:cubicBezTo>
                  <a:close/>
                </a:path>
              </a:pathLst>
            </a:cu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3" name="Freeform 8">
              <a:extLst>
                <a:ext uri="{FF2B5EF4-FFF2-40B4-BE49-F238E27FC236}">
                  <a16:creationId xmlns:a16="http://schemas.microsoft.com/office/drawing/2014/main" id="{348C2CC7-D2C5-49FA-925D-02C537C5C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093" y="2231327"/>
              <a:ext cx="600234" cy="615077"/>
            </a:xfrm>
            <a:custGeom>
              <a:avLst/>
              <a:gdLst>
                <a:gd name="T0" fmla="*/ 545623856 w 323"/>
                <a:gd name="T1" fmla="*/ 0 h 331"/>
                <a:gd name="T2" fmla="*/ 176119434 w 323"/>
                <a:gd name="T3" fmla="*/ 131215807 h 331"/>
                <a:gd name="T4" fmla="*/ 0 w 323"/>
                <a:gd name="T5" fmla="*/ 745859838 h 331"/>
                <a:gd name="T6" fmla="*/ 545623856 w 323"/>
                <a:gd name="T7" fmla="*/ 1142959867 h 331"/>
                <a:gd name="T8" fmla="*/ 1115420603 w 323"/>
                <a:gd name="T9" fmla="*/ 573207166 h 331"/>
                <a:gd name="T10" fmla="*/ 545623856 w 323"/>
                <a:gd name="T11" fmla="*/ 0 h 3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3" h="331">
                  <a:moveTo>
                    <a:pt x="158" y="0"/>
                  </a:moveTo>
                  <a:cubicBezTo>
                    <a:pt x="117" y="0"/>
                    <a:pt x="80" y="14"/>
                    <a:pt x="51" y="38"/>
                  </a:cubicBezTo>
                  <a:cubicBezTo>
                    <a:pt x="25" y="94"/>
                    <a:pt x="8" y="153"/>
                    <a:pt x="0" y="216"/>
                  </a:cubicBezTo>
                  <a:cubicBezTo>
                    <a:pt x="21" y="283"/>
                    <a:pt x="84" y="331"/>
                    <a:pt x="158" y="331"/>
                  </a:cubicBezTo>
                  <a:cubicBezTo>
                    <a:pt x="249" y="331"/>
                    <a:pt x="323" y="257"/>
                    <a:pt x="323" y="166"/>
                  </a:cubicBezTo>
                  <a:cubicBezTo>
                    <a:pt x="323" y="74"/>
                    <a:pt x="249" y="0"/>
                    <a:pt x="158" y="0"/>
                  </a:cubicBezTo>
                  <a:close/>
                </a:path>
              </a:pathLst>
            </a:cu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4" name="Oval 9">
              <a:extLst>
                <a:ext uri="{FF2B5EF4-FFF2-40B4-BE49-F238E27FC236}">
                  <a16:creationId xmlns:a16="http://schemas.microsoft.com/office/drawing/2014/main" id="{6E77597A-54FE-49CA-B500-AEEAC0F2F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616" y="2179723"/>
              <a:ext cx="506964" cy="507925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2775" name="Oval 10">
              <a:extLst>
                <a:ext uri="{FF2B5EF4-FFF2-40B4-BE49-F238E27FC236}">
                  <a16:creationId xmlns:a16="http://schemas.microsoft.com/office/drawing/2014/main" id="{C5C0094F-B177-46FB-892E-DD842C07B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137" y="1993832"/>
              <a:ext cx="576113" cy="574257"/>
            </a:xfrm>
            <a:prstGeom prst="ellipse">
              <a:avLst/>
            </a:prstGeom>
            <a:solidFill>
              <a:srgbClr val="00B0F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2776" name="Oval 11">
              <a:extLst>
                <a:ext uri="{FF2B5EF4-FFF2-40B4-BE49-F238E27FC236}">
                  <a16:creationId xmlns:a16="http://schemas.microsoft.com/office/drawing/2014/main" id="{FD84D65E-D6DF-445B-86EC-CFED5527F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327" y="1950229"/>
              <a:ext cx="413762" cy="412834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2777" name="Oval 12">
              <a:extLst>
                <a:ext uri="{FF2B5EF4-FFF2-40B4-BE49-F238E27FC236}">
                  <a16:creationId xmlns:a16="http://schemas.microsoft.com/office/drawing/2014/main" id="{153220CF-5D1F-4912-9567-2FA0F1A20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510" y="1555021"/>
              <a:ext cx="256050" cy="256050"/>
            </a:xfrm>
            <a:prstGeom prst="ellipse">
              <a:avLst/>
            </a:prstGeom>
            <a:solidFill>
              <a:srgbClr val="00B0F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2778" name="Oval 13">
              <a:extLst>
                <a:ext uri="{FF2B5EF4-FFF2-40B4-BE49-F238E27FC236}">
                  <a16:creationId xmlns:a16="http://schemas.microsoft.com/office/drawing/2014/main" id="{8475DD79-0012-457B-B0EE-9D85C763E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9682" y="1158887"/>
              <a:ext cx="86278" cy="87205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2779" name="Oval 14">
              <a:extLst>
                <a:ext uri="{FF2B5EF4-FFF2-40B4-BE49-F238E27FC236}">
                  <a16:creationId xmlns:a16="http://schemas.microsoft.com/office/drawing/2014/main" id="{D557DEBF-92E6-48A1-868C-97565B815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70" y="1755408"/>
              <a:ext cx="85350" cy="85350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2780" name="Oval 15">
              <a:extLst>
                <a:ext uri="{FF2B5EF4-FFF2-40B4-BE49-F238E27FC236}">
                  <a16:creationId xmlns:a16="http://schemas.microsoft.com/office/drawing/2014/main" id="{307AECB8-6DDB-4579-8D49-6A0586BAA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8691" y="1905698"/>
              <a:ext cx="87205" cy="88133"/>
            </a:xfrm>
            <a:prstGeom prst="ellipse">
              <a:avLst/>
            </a:prstGeom>
            <a:solidFill>
              <a:srgbClr val="0070C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2781" name="Freeform 16">
              <a:extLst>
                <a:ext uri="{FF2B5EF4-FFF2-40B4-BE49-F238E27FC236}">
                  <a16:creationId xmlns:a16="http://schemas.microsoft.com/office/drawing/2014/main" id="{D2887CE7-4954-45BD-B554-CD5E9E6B1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483" y="1653359"/>
              <a:ext cx="376653" cy="377581"/>
            </a:xfrm>
            <a:custGeom>
              <a:avLst/>
              <a:gdLst>
                <a:gd name="T0" fmla="*/ 691969079 w 203"/>
                <a:gd name="T1" fmla="*/ 339041698 h 203"/>
                <a:gd name="T2" fmla="*/ 361477409 w 203"/>
                <a:gd name="T3" fmla="*/ 695383302 h 203"/>
                <a:gd name="T4" fmla="*/ 3441829 w 203"/>
                <a:gd name="T5" fmla="*/ 363260822 h 203"/>
                <a:gd name="T6" fmla="*/ 337377184 w 203"/>
                <a:gd name="T7" fmla="*/ 3459609 h 203"/>
                <a:gd name="T8" fmla="*/ 691969079 w 203"/>
                <a:gd name="T9" fmla="*/ 339041698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03">
                  <a:moveTo>
                    <a:pt x="201" y="98"/>
                  </a:moveTo>
                  <a:cubicBezTo>
                    <a:pt x="203" y="153"/>
                    <a:pt x="160" y="200"/>
                    <a:pt x="105" y="201"/>
                  </a:cubicBezTo>
                  <a:cubicBezTo>
                    <a:pt x="49" y="203"/>
                    <a:pt x="3" y="160"/>
                    <a:pt x="1" y="105"/>
                  </a:cubicBezTo>
                  <a:cubicBezTo>
                    <a:pt x="0" y="49"/>
                    <a:pt x="43" y="3"/>
                    <a:pt x="98" y="1"/>
                  </a:cubicBezTo>
                  <a:cubicBezTo>
                    <a:pt x="153" y="0"/>
                    <a:pt x="200" y="43"/>
                    <a:pt x="201" y="98"/>
                  </a:cubicBezTo>
                  <a:close/>
                </a:path>
              </a:pathLst>
            </a:cu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2" name="Oval 17">
              <a:extLst>
                <a:ext uri="{FF2B5EF4-FFF2-40B4-BE49-F238E27FC236}">
                  <a16:creationId xmlns:a16="http://schemas.microsoft.com/office/drawing/2014/main" id="{319D6179-CFCE-4DAC-8CBC-770E36E24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639" y="1901988"/>
              <a:ext cx="141013" cy="143796"/>
            </a:xfrm>
            <a:prstGeom prst="ellipse">
              <a:avLst/>
            </a:pr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2783" name="Oval 18">
              <a:extLst>
                <a:ext uri="{FF2B5EF4-FFF2-40B4-BE49-F238E27FC236}">
                  <a16:creationId xmlns:a16="http://schemas.microsoft.com/office/drawing/2014/main" id="{7BEA9CCD-A9EC-4D6C-88B7-D75D2201F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7029" y="964066"/>
              <a:ext cx="142869" cy="142868"/>
            </a:xfrm>
            <a:prstGeom prst="ellipse">
              <a:avLst/>
            </a:pr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2784" name="Oval 19">
              <a:extLst>
                <a:ext uri="{FF2B5EF4-FFF2-40B4-BE49-F238E27FC236}">
                  <a16:creationId xmlns:a16="http://schemas.microsoft.com/office/drawing/2014/main" id="{587C7294-05DC-4BD0-8715-1FD64774B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500" y="1307321"/>
              <a:ext cx="312641" cy="312641"/>
            </a:xfrm>
            <a:prstGeom prst="ellipse">
              <a:avLst/>
            </a:prstGeom>
            <a:solidFill>
              <a:srgbClr val="00B0F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2785" name="Oval 20">
              <a:extLst>
                <a:ext uri="{FF2B5EF4-FFF2-40B4-BE49-F238E27FC236}">
                  <a16:creationId xmlns:a16="http://schemas.microsoft.com/office/drawing/2014/main" id="{0462F6EE-F82C-41F4-8193-8E4E71CD8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500" y="1816638"/>
              <a:ext cx="312641" cy="314496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2786" name="Oval 21">
              <a:extLst>
                <a:ext uri="{FF2B5EF4-FFF2-40B4-BE49-F238E27FC236}">
                  <a16:creationId xmlns:a16="http://schemas.microsoft.com/office/drawing/2014/main" id="{CEA0185D-4FE2-4146-867C-35936DF5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274" y="1514202"/>
              <a:ext cx="141013" cy="141013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2787" name="Freeform 22">
              <a:extLst>
                <a:ext uri="{FF2B5EF4-FFF2-40B4-BE49-F238E27FC236}">
                  <a16:creationId xmlns:a16="http://schemas.microsoft.com/office/drawing/2014/main" id="{8B403FF2-28B1-4FBB-89CD-E2814436A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7240" y="2064338"/>
              <a:ext cx="348822" cy="600233"/>
            </a:xfrm>
            <a:custGeom>
              <a:avLst/>
              <a:gdLst>
                <a:gd name="T0" fmla="*/ 0 w 188"/>
                <a:gd name="T1" fmla="*/ 455835152 h 323"/>
                <a:gd name="T2" fmla="*/ 647216956 w 188"/>
                <a:gd name="T3" fmla="*/ 1115416886 h 323"/>
                <a:gd name="T4" fmla="*/ 182459882 w 188"/>
                <a:gd name="T5" fmla="*/ 0 h 323"/>
                <a:gd name="T6" fmla="*/ 0 w 188"/>
                <a:gd name="T7" fmla="*/ 455835152 h 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" h="323">
                  <a:moveTo>
                    <a:pt x="0" y="132"/>
                  </a:moveTo>
                  <a:cubicBezTo>
                    <a:pt x="0" y="237"/>
                    <a:pt x="84" y="321"/>
                    <a:pt x="188" y="323"/>
                  </a:cubicBezTo>
                  <a:cubicBezTo>
                    <a:pt x="176" y="201"/>
                    <a:pt x="127" y="89"/>
                    <a:pt x="53" y="0"/>
                  </a:cubicBezTo>
                  <a:cubicBezTo>
                    <a:pt x="20" y="34"/>
                    <a:pt x="0" y="81"/>
                    <a:pt x="0" y="132"/>
                  </a:cubicBezTo>
                  <a:close/>
                </a:path>
              </a:pathLst>
            </a:cu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8" name="Freeform 23">
              <a:extLst>
                <a:ext uri="{FF2B5EF4-FFF2-40B4-BE49-F238E27FC236}">
                  <a16:creationId xmlns:a16="http://schemas.microsoft.com/office/drawing/2014/main" id="{CC17436E-F0C9-4BD0-B3EE-EF2E26F8D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3165" y="2261014"/>
              <a:ext cx="738463" cy="894319"/>
            </a:xfrm>
            <a:custGeom>
              <a:avLst/>
              <a:gdLst>
                <a:gd name="T0" fmla="*/ 0 w 398"/>
                <a:gd name="T1" fmla="*/ 833127872 h 481"/>
                <a:gd name="T2" fmla="*/ 829676169 w 398"/>
                <a:gd name="T3" fmla="*/ 1662799322 h 481"/>
                <a:gd name="T4" fmla="*/ 1290989181 w 398"/>
                <a:gd name="T5" fmla="*/ 1521063705 h 481"/>
                <a:gd name="T6" fmla="*/ 1370169855 w 398"/>
                <a:gd name="T7" fmla="*/ 957579519 h 481"/>
                <a:gd name="T8" fmla="*/ 1177382771 w 398"/>
                <a:gd name="T9" fmla="*/ 76052442 h 481"/>
                <a:gd name="T10" fmla="*/ 829676169 w 398"/>
                <a:gd name="T11" fmla="*/ 0 h 481"/>
                <a:gd name="T12" fmla="*/ 0 w 398"/>
                <a:gd name="T13" fmla="*/ 833127872 h 4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8" h="481">
                  <a:moveTo>
                    <a:pt x="0" y="241"/>
                  </a:moveTo>
                  <a:cubicBezTo>
                    <a:pt x="0" y="374"/>
                    <a:pt x="108" y="481"/>
                    <a:pt x="241" y="481"/>
                  </a:cubicBezTo>
                  <a:cubicBezTo>
                    <a:pt x="291" y="481"/>
                    <a:pt x="337" y="466"/>
                    <a:pt x="375" y="440"/>
                  </a:cubicBezTo>
                  <a:cubicBezTo>
                    <a:pt x="390" y="388"/>
                    <a:pt x="398" y="333"/>
                    <a:pt x="398" y="277"/>
                  </a:cubicBezTo>
                  <a:cubicBezTo>
                    <a:pt x="398" y="186"/>
                    <a:pt x="378" y="100"/>
                    <a:pt x="342" y="22"/>
                  </a:cubicBezTo>
                  <a:cubicBezTo>
                    <a:pt x="311" y="8"/>
                    <a:pt x="277" y="0"/>
                    <a:pt x="241" y="0"/>
                  </a:cubicBezTo>
                  <a:cubicBezTo>
                    <a:pt x="108" y="0"/>
                    <a:pt x="0" y="108"/>
                    <a:pt x="0" y="241"/>
                  </a:cubicBezTo>
                  <a:close/>
                </a:path>
              </a:pathLst>
            </a:cu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9" name="Freeform 24">
              <a:extLst>
                <a:ext uri="{FF2B5EF4-FFF2-40B4-BE49-F238E27FC236}">
                  <a16:creationId xmlns:a16="http://schemas.microsoft.com/office/drawing/2014/main" id="{DFF1CFFB-8D68-4D30-AC06-7267E2360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97" y="2261014"/>
              <a:ext cx="415618" cy="355316"/>
            </a:xfrm>
            <a:custGeom>
              <a:avLst/>
              <a:gdLst>
                <a:gd name="T0" fmla="*/ 0 w 224"/>
                <a:gd name="T1" fmla="*/ 650609640 h 191"/>
                <a:gd name="T2" fmla="*/ 113606583 w 224"/>
                <a:gd name="T3" fmla="*/ 660991936 h 191"/>
                <a:gd name="T4" fmla="*/ 771153223 w 224"/>
                <a:gd name="T5" fmla="*/ 0 h 191"/>
                <a:gd name="T6" fmla="*/ 0 w 224"/>
                <a:gd name="T7" fmla="*/ 650609640 h 1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4" h="191">
                  <a:moveTo>
                    <a:pt x="0" y="188"/>
                  </a:moveTo>
                  <a:cubicBezTo>
                    <a:pt x="11" y="190"/>
                    <a:pt x="22" y="191"/>
                    <a:pt x="33" y="191"/>
                  </a:cubicBezTo>
                  <a:cubicBezTo>
                    <a:pt x="138" y="191"/>
                    <a:pt x="224" y="106"/>
                    <a:pt x="224" y="0"/>
                  </a:cubicBezTo>
                  <a:cubicBezTo>
                    <a:pt x="114" y="5"/>
                    <a:pt x="23" y="84"/>
                    <a:pt x="0" y="188"/>
                  </a:cubicBezTo>
                  <a:close/>
                </a:path>
              </a:pathLst>
            </a:cu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0" name="Freeform 25">
              <a:extLst>
                <a:ext uri="{FF2B5EF4-FFF2-40B4-BE49-F238E27FC236}">
                  <a16:creationId xmlns:a16="http://schemas.microsoft.com/office/drawing/2014/main" id="{FD0F99E1-A64E-4C9A-8456-6F07E7039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0364" y="3083913"/>
              <a:ext cx="420165" cy="581208"/>
            </a:xfrm>
            <a:custGeom>
              <a:avLst/>
              <a:gdLst>
                <a:gd name="T0" fmla="*/ 788118872 w 224"/>
                <a:gd name="T1" fmla="*/ 0 h 310"/>
                <a:gd name="T2" fmla="*/ 0 w 224"/>
                <a:gd name="T3" fmla="*/ 843627162 h 310"/>
                <a:gd name="T4" fmla="*/ 38702073 w 224"/>
                <a:gd name="T5" fmla="*/ 1089686256 h 310"/>
                <a:gd name="T6" fmla="*/ 788118872 w 224"/>
                <a:gd name="T7" fmla="*/ 0 h 3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4" h="310">
                  <a:moveTo>
                    <a:pt x="224" y="0"/>
                  </a:moveTo>
                  <a:cubicBezTo>
                    <a:pt x="99" y="9"/>
                    <a:pt x="0" y="113"/>
                    <a:pt x="0" y="240"/>
                  </a:cubicBezTo>
                  <a:cubicBezTo>
                    <a:pt x="0" y="265"/>
                    <a:pt x="4" y="288"/>
                    <a:pt x="11" y="310"/>
                  </a:cubicBezTo>
                  <a:cubicBezTo>
                    <a:pt x="112" y="233"/>
                    <a:pt x="187" y="125"/>
                    <a:pt x="224" y="0"/>
                  </a:cubicBezTo>
                  <a:close/>
                </a:path>
              </a:pathLst>
            </a:cu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1" name="Freeform 26">
              <a:extLst>
                <a:ext uri="{FF2B5EF4-FFF2-40B4-BE49-F238E27FC236}">
                  <a16:creationId xmlns:a16="http://schemas.microsoft.com/office/drawing/2014/main" id="{9F844216-443F-4A45-B13D-BD7C0A2B6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792" y="3017103"/>
              <a:ext cx="615077" cy="753306"/>
            </a:xfrm>
            <a:custGeom>
              <a:avLst/>
              <a:gdLst>
                <a:gd name="T0" fmla="*/ 75966655 w 331"/>
                <a:gd name="T1" fmla="*/ 0 h 405"/>
                <a:gd name="T2" fmla="*/ 0 w 331"/>
                <a:gd name="T3" fmla="*/ 0 h 405"/>
                <a:gd name="T4" fmla="*/ 1091163322 w 331"/>
                <a:gd name="T5" fmla="*/ 1401160320 h 405"/>
                <a:gd name="T6" fmla="*/ 1142959867 w 331"/>
                <a:gd name="T7" fmla="*/ 1069034215 h 405"/>
                <a:gd name="T8" fmla="*/ 75966655 w 331"/>
                <a:gd name="T9" fmla="*/ 0 h 4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1" h="405">
                  <a:moveTo>
                    <a:pt x="22" y="0"/>
                  </a:moveTo>
                  <a:cubicBezTo>
                    <a:pt x="14" y="0"/>
                    <a:pt x="7" y="0"/>
                    <a:pt x="0" y="0"/>
                  </a:cubicBezTo>
                  <a:cubicBezTo>
                    <a:pt x="40" y="178"/>
                    <a:pt x="158" y="325"/>
                    <a:pt x="316" y="405"/>
                  </a:cubicBezTo>
                  <a:cubicBezTo>
                    <a:pt x="326" y="375"/>
                    <a:pt x="331" y="343"/>
                    <a:pt x="331" y="309"/>
                  </a:cubicBezTo>
                  <a:cubicBezTo>
                    <a:pt x="331" y="138"/>
                    <a:pt x="193" y="0"/>
                    <a:pt x="22" y="0"/>
                  </a:cubicBezTo>
                  <a:close/>
                </a:path>
              </a:pathLst>
            </a:custGeom>
            <a:solidFill>
              <a:srgbClr val="00B0F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2" name="Freeform 27">
              <a:extLst>
                <a:ext uri="{FF2B5EF4-FFF2-40B4-BE49-F238E27FC236}">
                  <a16:creationId xmlns:a16="http://schemas.microsoft.com/office/drawing/2014/main" id="{D9EDFCAD-0FF0-42D8-A730-9870FE24B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301" y="2974428"/>
              <a:ext cx="1229226" cy="912874"/>
            </a:xfrm>
            <a:custGeom>
              <a:avLst/>
              <a:gdLst>
                <a:gd name="T0" fmla="*/ 1141236072 w 662"/>
                <a:gd name="T1" fmla="*/ 0 h 491"/>
                <a:gd name="T2" fmla="*/ 0 w 662"/>
                <a:gd name="T3" fmla="*/ 1095766726 h 491"/>
                <a:gd name="T4" fmla="*/ 1454989509 w 662"/>
                <a:gd name="T5" fmla="*/ 1697227983 h 491"/>
                <a:gd name="T6" fmla="*/ 2147483646 w 662"/>
                <a:gd name="T7" fmla="*/ 1558960109 h 491"/>
                <a:gd name="T8" fmla="*/ 2147483646 w 662"/>
                <a:gd name="T9" fmla="*/ 1144160203 h 491"/>
                <a:gd name="T10" fmla="*/ 1141236072 w 662"/>
                <a:gd name="T11" fmla="*/ 0 h 4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2" h="491">
                  <a:moveTo>
                    <a:pt x="331" y="0"/>
                  </a:moveTo>
                  <a:cubicBezTo>
                    <a:pt x="153" y="0"/>
                    <a:pt x="7" y="141"/>
                    <a:pt x="0" y="317"/>
                  </a:cubicBezTo>
                  <a:cubicBezTo>
                    <a:pt x="108" y="425"/>
                    <a:pt x="258" y="491"/>
                    <a:pt x="422" y="491"/>
                  </a:cubicBezTo>
                  <a:cubicBezTo>
                    <a:pt x="499" y="491"/>
                    <a:pt x="572" y="477"/>
                    <a:pt x="639" y="451"/>
                  </a:cubicBezTo>
                  <a:cubicBezTo>
                    <a:pt x="654" y="414"/>
                    <a:pt x="662" y="373"/>
                    <a:pt x="662" y="331"/>
                  </a:cubicBezTo>
                  <a:cubicBezTo>
                    <a:pt x="662" y="148"/>
                    <a:pt x="514" y="0"/>
                    <a:pt x="331" y="0"/>
                  </a:cubicBezTo>
                  <a:close/>
                </a:path>
              </a:pathLst>
            </a:cu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3" name="Freeform 28">
              <a:extLst>
                <a:ext uri="{FF2B5EF4-FFF2-40B4-BE49-F238E27FC236}">
                  <a16:creationId xmlns:a16="http://schemas.microsoft.com/office/drawing/2014/main" id="{85493448-56B7-4591-AC49-5FD073F73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5874" y="2933609"/>
              <a:ext cx="874838" cy="872054"/>
            </a:xfrm>
            <a:custGeom>
              <a:avLst/>
              <a:gdLst>
                <a:gd name="T0" fmla="*/ 1624928930 w 471"/>
                <a:gd name="T1" fmla="*/ 528972338 h 469"/>
                <a:gd name="T2" fmla="*/ 841789184 w 471"/>
                <a:gd name="T3" fmla="*/ 0 h 469"/>
                <a:gd name="T4" fmla="*/ 0 w 471"/>
                <a:gd name="T5" fmla="*/ 843588596 h 469"/>
                <a:gd name="T6" fmla="*/ 514042550 w 471"/>
                <a:gd name="T7" fmla="*/ 1621488654 h 469"/>
                <a:gd name="T8" fmla="*/ 1624928930 w 471"/>
                <a:gd name="T9" fmla="*/ 528972338 h 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1" h="469">
                  <a:moveTo>
                    <a:pt x="471" y="153"/>
                  </a:moveTo>
                  <a:cubicBezTo>
                    <a:pt x="435" y="63"/>
                    <a:pt x="347" y="0"/>
                    <a:pt x="244" y="0"/>
                  </a:cubicBezTo>
                  <a:cubicBezTo>
                    <a:pt x="109" y="0"/>
                    <a:pt x="0" y="109"/>
                    <a:pt x="0" y="244"/>
                  </a:cubicBezTo>
                  <a:cubicBezTo>
                    <a:pt x="0" y="345"/>
                    <a:pt x="61" y="432"/>
                    <a:pt x="149" y="469"/>
                  </a:cubicBezTo>
                  <a:cubicBezTo>
                    <a:pt x="293" y="410"/>
                    <a:pt x="409" y="296"/>
                    <a:pt x="471" y="153"/>
                  </a:cubicBezTo>
                  <a:close/>
                </a:path>
              </a:pathLst>
            </a:cu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4" name="Oval 30">
              <a:extLst>
                <a:ext uri="{FF2B5EF4-FFF2-40B4-BE49-F238E27FC236}">
                  <a16:creationId xmlns:a16="http://schemas.microsoft.com/office/drawing/2014/main" id="{54DDAAE6-6B60-490E-B161-5E887E0E7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899" y="1675625"/>
              <a:ext cx="493546" cy="496329"/>
            </a:xfrm>
            <a:prstGeom prst="ellipse">
              <a:avLst/>
            </a:prstGeom>
            <a:solidFill>
              <a:srgbClr val="00B0F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2795" name="Oval 11">
              <a:extLst>
                <a:ext uri="{FF2B5EF4-FFF2-40B4-BE49-F238E27FC236}">
                  <a16:creationId xmlns:a16="http://schemas.microsoft.com/office/drawing/2014/main" id="{FE4F76ED-BDCD-4E70-B469-87048188A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627" y="2696302"/>
              <a:ext cx="557332" cy="556080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2796" name="Oval 11">
              <a:extLst>
                <a:ext uri="{FF2B5EF4-FFF2-40B4-BE49-F238E27FC236}">
                  <a16:creationId xmlns:a16="http://schemas.microsoft.com/office/drawing/2014/main" id="{BE0D22F2-2AC4-46AC-ACAE-DAA1D21DC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489" y="2491874"/>
              <a:ext cx="249471" cy="248912"/>
            </a:xfrm>
            <a:prstGeom prst="ellipse">
              <a:avLst/>
            </a:pr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</p:grpSp>
    </p:spTree>
  </p:cSld>
  <p:clrMapOvr>
    <a:masterClrMapping/>
  </p:clrMapOvr>
  <p:transition>
    <p:pull dir="r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>
            <a:extLst>
              <a:ext uri="{FF2B5EF4-FFF2-40B4-BE49-F238E27FC236}">
                <a16:creationId xmlns:a16="http://schemas.microsoft.com/office/drawing/2014/main" id="{CF0B643D-A1EC-4423-98F4-5980EF8AA4E6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143000" y="1892300"/>
            <a:ext cx="6096000" cy="4625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喜欢户外运动的经济学教授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kumimoji="0" lang="en-US" altLang="zh-CN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我以为对历史学家而言，</a:t>
            </a:r>
            <a:r>
              <a:rPr kumimoji="0" lang="en-US" altLang="zh-CN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年才算是时间。这使我总在想这个问题。我相信我可怜的</a:t>
            </a:r>
            <a:r>
              <a:rPr kumimoji="0" lang="en-US" altLang="zh-CN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经济学原理</a:t>
            </a:r>
            <a:r>
              <a:rPr kumimoji="0" lang="en-US" altLang="zh-CN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随同我忠实的朋友们一起，将会变成一堆废纸。想得越多我越不明白</a:t>
            </a:r>
            <a:r>
              <a:rPr kumimoji="0" lang="en-US" altLang="zh-CN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年后的世界将会是什么样。”</a:t>
            </a:r>
          </a:p>
        </p:txBody>
      </p:sp>
      <p:pic>
        <p:nvPicPr>
          <p:cNvPr id="70661" name="Picture 5" descr="marshall(马歇尔)">
            <a:extLst>
              <a:ext uri="{FF2B5EF4-FFF2-40B4-BE49-F238E27FC236}">
                <a16:creationId xmlns:a16="http://schemas.microsoft.com/office/drawing/2014/main" id="{79289555-D345-4A1E-9180-E88CEB088DE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29600" y="1806575"/>
            <a:ext cx="2692400" cy="39719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70663" name="Rectangle 7">
            <a:extLst>
              <a:ext uri="{FF2B5EF4-FFF2-40B4-BE49-F238E27FC236}">
                <a16:creationId xmlns:a16="http://schemas.microsoft.com/office/drawing/2014/main" id="{D9C61C23-ACCD-4922-894A-7A080A2A5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6600" y="5800725"/>
            <a:ext cx="24384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FF0000"/>
                </a:solidFill>
              </a:rPr>
              <a:t>《</a:t>
            </a:r>
            <a:r>
              <a:rPr kumimoji="0" lang="zh-CN" altLang="en-US" sz="1800" b="1">
                <a:solidFill>
                  <a:srgbClr val="FF0000"/>
                </a:solidFill>
              </a:rPr>
              <a:t>经济学原理</a:t>
            </a:r>
            <a:r>
              <a:rPr kumimoji="0" lang="en-US" altLang="zh-CN" sz="1800" b="1">
                <a:solidFill>
                  <a:srgbClr val="FF0000"/>
                </a:solidFill>
              </a:rPr>
              <a:t>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8BFC231-C9BA-48EB-A5B7-DC6AA1C1F0B8}"/>
              </a:ext>
            </a:extLst>
          </p:cNvPr>
          <p:cNvSpPr/>
          <p:nvPr/>
        </p:nvSpPr>
        <p:spPr>
          <a:xfrm>
            <a:off x="1143000" y="482600"/>
            <a:ext cx="7978775" cy="1323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阿尔弗雷德</a:t>
            </a:r>
            <a:r>
              <a:rPr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马歇尔</a:t>
            </a:r>
            <a:endParaRPr lang="en-US" altLang="zh-CN" sz="4000" b="1">
              <a:solidFill>
                <a:schemeClr val="accent4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defRPr/>
            </a:pPr>
            <a:r>
              <a:rPr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Alfred Marshall</a:t>
            </a:r>
            <a:r>
              <a:rPr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1842-1924)</a:t>
            </a:r>
            <a:endParaRPr lang="zh-CN" altLang="en-US" sz="40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F7A85B2-796E-4B4E-B7A8-8E82B68A345F}"/>
              </a:ext>
            </a:extLst>
          </p:cNvPr>
          <p:cNvSpPr/>
          <p:nvPr/>
        </p:nvSpPr>
        <p:spPr>
          <a:xfrm>
            <a:off x="0" y="482600"/>
            <a:ext cx="982663" cy="7207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ea typeface="华文细黑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D51981C-8C34-498F-AFE9-3E96CBB3C92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4800" y="207963"/>
            <a:ext cx="3768725" cy="1101725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ea typeface="华文中宋" panose="02010600040101010101" pitchFamily="2" charset="-122"/>
              </a:rPr>
              <a:t>理论贡献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0F654B2B-B868-431B-BE32-3AE94824FEC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011238" y="1566863"/>
            <a:ext cx="10169525" cy="4808537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效用与需求</a:t>
            </a:r>
            <a:r>
              <a:rPr kumimoji="0" lang="en-US" altLang="zh-CN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边际效用、理性消费者选择、需求法则、消费者剩余、需求弹性）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供给（现期、短期、长期）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均衡价格与均衡数量（数量表达、几何图示）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收入分配（工资、利息、利润、租金与准租）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成本递增与成本递减行业（企业生命周期循环、内部经济与外部经济、规模报酬递增与递减、税收与补贴的福利效应）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kumimoji="0" lang="zh-CN" altLang="en-US" sz="280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B077D0-C32E-4D43-8688-7C1FC469F1EA}"/>
              </a:ext>
            </a:extLst>
          </p:cNvPr>
          <p:cNvSpPr/>
          <p:nvPr/>
        </p:nvSpPr>
        <p:spPr>
          <a:xfrm>
            <a:off x="0" y="482600"/>
            <a:ext cx="982663" cy="7207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ea typeface="华文细黑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410EEE5-FB7E-45A9-B900-0BDD1298950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124200" y="0"/>
            <a:ext cx="5410200" cy="838200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边际效用学派分类</a:t>
            </a:r>
          </a:p>
        </p:txBody>
      </p:sp>
      <p:sp>
        <p:nvSpPr>
          <p:cNvPr id="211974" name="AutoShape 6">
            <a:extLst>
              <a:ext uri="{FF2B5EF4-FFF2-40B4-BE49-F238E27FC236}">
                <a16:creationId xmlns:a16="http://schemas.microsoft.com/office/drawing/2014/main" id="{58E46570-DEAA-4877-BF28-9A4B48BD9E9E}"/>
              </a:ext>
            </a:extLst>
          </p:cNvPr>
          <p:cNvSpPr>
            <a:spLocks/>
          </p:cNvSpPr>
          <p:nvPr/>
        </p:nvSpPr>
        <p:spPr bwMode="auto">
          <a:xfrm>
            <a:off x="8407400" y="1143000"/>
            <a:ext cx="431800" cy="1676400"/>
          </a:xfrm>
          <a:prstGeom prst="rightBrace">
            <a:avLst>
              <a:gd name="adj1" fmla="val 32353"/>
              <a:gd name="adj2" fmla="val 50000"/>
            </a:avLst>
          </a:prstGeom>
          <a:noFill/>
          <a:ln w="38100">
            <a:solidFill>
              <a:srgbClr val="707070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solidFill>
                <a:schemeClr val="accent4">
                  <a:lumMod val="50000"/>
                </a:schemeClr>
              </a:solidFill>
              <a:latin typeface="Arial" charset="0"/>
              <a:ea typeface="宋体" charset="0"/>
            </a:endParaRPr>
          </a:p>
        </p:txBody>
      </p:sp>
      <p:sp>
        <p:nvSpPr>
          <p:cNvPr id="211975" name="Text Box 7">
            <a:extLst>
              <a:ext uri="{FF2B5EF4-FFF2-40B4-BE49-F238E27FC236}">
                <a16:creationId xmlns:a16="http://schemas.microsoft.com/office/drawing/2014/main" id="{51A9B5F2-3060-4ED7-B94A-E79BE7432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990600"/>
            <a:ext cx="63246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先驱者（１２章）：古诺、度比、屠能、戈森</a:t>
            </a:r>
            <a:endParaRPr kumimoji="0" lang="en-US" altLang="zh-CN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第一代（１３章）：杰文斯、门格尔、维塞尔、庞巴维克、瓦尔拉</a:t>
            </a:r>
            <a:endParaRPr kumimoji="0" lang="en-US" altLang="zh-CN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第二代（１４章）埃奇沃思、克拉克</a:t>
            </a:r>
          </a:p>
        </p:txBody>
      </p:sp>
      <p:sp>
        <p:nvSpPr>
          <p:cNvPr id="211976" name="AutoShape 8">
            <a:extLst>
              <a:ext uri="{FF2B5EF4-FFF2-40B4-BE49-F238E27FC236}">
                <a16:creationId xmlns:a16="http://schemas.microsoft.com/office/drawing/2014/main" id="{6780DEDD-391B-4CCE-AC12-75207CBC7DDB}"/>
              </a:ext>
            </a:extLst>
          </p:cNvPr>
          <p:cNvSpPr>
            <a:spLocks/>
          </p:cNvSpPr>
          <p:nvPr/>
        </p:nvSpPr>
        <p:spPr bwMode="auto">
          <a:xfrm>
            <a:off x="8305800" y="3048000"/>
            <a:ext cx="431800" cy="1173163"/>
          </a:xfrm>
          <a:prstGeom prst="rightBrace">
            <a:avLst>
              <a:gd name="adj1" fmla="val 25000"/>
              <a:gd name="adj2" fmla="val 50000"/>
            </a:avLst>
          </a:prstGeom>
          <a:noFill/>
          <a:ln w="38100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211977" name="Text Box 9">
            <a:extLst>
              <a:ext uri="{FF2B5EF4-FFF2-40B4-BE49-F238E27FC236}">
                <a16:creationId xmlns:a16="http://schemas.microsoft.com/office/drawing/2014/main" id="{C8380045-DC08-481E-84A0-9A8B56FD1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8" y="3100388"/>
            <a:ext cx="58674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数理学派：古诺、戈森、杰文斯、瓦尔拉</a:t>
            </a:r>
            <a:endParaRPr kumimoji="0" lang="en-US" altLang="zh-CN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心理学派：门格尔、维塞尔、庞巴维克</a:t>
            </a:r>
            <a:endParaRPr kumimoji="0" lang="en-US" altLang="zh-CN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endParaRPr kumimoji="0" lang="zh-CN" altLang="en-US" b="1">
              <a:ea typeface="华文中宋" panose="02010600040101010101" pitchFamily="2" charset="-122"/>
            </a:endParaRPr>
          </a:p>
        </p:txBody>
      </p:sp>
      <p:sp>
        <p:nvSpPr>
          <p:cNvPr id="211978" name="AutoShape 10">
            <a:extLst>
              <a:ext uri="{FF2B5EF4-FFF2-40B4-BE49-F238E27FC236}">
                <a16:creationId xmlns:a16="http://schemas.microsoft.com/office/drawing/2014/main" id="{2FD574C9-D5DA-4011-BD05-FB83B6144569}"/>
              </a:ext>
            </a:extLst>
          </p:cNvPr>
          <p:cNvSpPr>
            <a:spLocks/>
          </p:cNvSpPr>
          <p:nvPr/>
        </p:nvSpPr>
        <p:spPr bwMode="auto">
          <a:xfrm>
            <a:off x="8382000" y="4572000"/>
            <a:ext cx="431800" cy="1752600"/>
          </a:xfrm>
          <a:prstGeom prst="rightBrace">
            <a:avLst>
              <a:gd name="adj1" fmla="val 33824"/>
              <a:gd name="adj2" fmla="val 50000"/>
            </a:avLst>
          </a:prstGeom>
          <a:noFill/>
          <a:ln w="38100">
            <a:solidFill>
              <a:srgbClr val="70707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  <p:sp>
        <p:nvSpPr>
          <p:cNvPr id="211979" name="Text Box 11">
            <a:extLst>
              <a:ext uri="{FF2B5EF4-FFF2-40B4-BE49-F238E27FC236}">
                <a16:creationId xmlns:a16="http://schemas.microsoft.com/office/drawing/2014/main" id="{D6376D48-0F63-4E62-82F1-F0D4982B1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4310063"/>
            <a:ext cx="6400800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b="1">
                <a:ea typeface="华文中宋" panose="02010600040101010101" pitchFamily="2" charset="-122"/>
              </a:rPr>
              <a:t>奥地利学派</a:t>
            </a:r>
            <a:r>
              <a:rPr kumimoji="0" lang="en-US" altLang="zh-CN" b="1">
                <a:ea typeface="华文中宋" panose="02010600040101010101" pitchFamily="2" charset="-122"/>
              </a:rPr>
              <a:t>or</a:t>
            </a:r>
            <a:r>
              <a:rPr kumimoji="0" lang="zh-CN" altLang="en-US" b="1">
                <a:ea typeface="华文中宋" panose="02010600040101010101" pitchFamily="2" charset="-122"/>
              </a:rPr>
              <a:t>维也纳学派：门格尔、维塞尔、</a:t>
            </a:r>
            <a:r>
              <a:rPr kumimoji="0" lang="zh-CN" alt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庞巴维克、米塞斯</a:t>
            </a:r>
            <a:endParaRPr kumimoji="0" lang="en-US" altLang="zh-CN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洛桑学派：瓦尔拉、帕累托</a:t>
            </a:r>
            <a:endParaRPr kumimoji="0" lang="en-US" altLang="zh-CN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美国学派：克拉克</a:t>
            </a:r>
          </a:p>
        </p:txBody>
      </p:sp>
      <p:sp>
        <p:nvSpPr>
          <p:cNvPr id="211983" name="Text Box 15">
            <a:extLst>
              <a:ext uri="{FF2B5EF4-FFF2-40B4-BE49-F238E27FC236}">
                <a16:creationId xmlns:a16="http://schemas.microsoft.com/office/drawing/2014/main" id="{DEF587B5-26B4-4240-A4CA-842E8CC95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6025" y="1143000"/>
            <a:ext cx="4921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时间先后</a:t>
            </a:r>
          </a:p>
        </p:txBody>
      </p:sp>
      <p:sp>
        <p:nvSpPr>
          <p:cNvPr id="211984" name="Text Box 16">
            <a:extLst>
              <a:ext uri="{FF2B5EF4-FFF2-40B4-BE49-F238E27FC236}">
                <a16:creationId xmlns:a16="http://schemas.microsoft.com/office/drawing/2014/main" id="{F1D8725F-0FCC-4943-83D3-A8E665824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825" y="2590800"/>
            <a:ext cx="4921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b="1">
                <a:ea typeface="华文中宋" panose="02010600040101010101" pitchFamily="2" charset="-122"/>
              </a:rPr>
              <a:t>分析</a:t>
            </a:r>
            <a:r>
              <a:rPr kumimoji="0"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4107" name="Text Box 17">
            <a:extLst>
              <a:ext uri="{FF2B5EF4-FFF2-40B4-BE49-F238E27FC236}">
                <a16:creationId xmlns:a16="http://schemas.microsoft.com/office/drawing/2014/main" id="{31D213CB-14A3-4143-B74B-BF5E55709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25" y="4953000"/>
            <a:ext cx="4619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  <p:sp>
        <p:nvSpPr>
          <p:cNvPr id="211986" name="Text Box 18">
            <a:extLst>
              <a:ext uri="{FF2B5EF4-FFF2-40B4-BE49-F238E27FC236}">
                <a16:creationId xmlns:a16="http://schemas.microsoft.com/office/drawing/2014/main" id="{9C72991F-8675-41F6-9712-9AE75B309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6025" y="4572000"/>
            <a:ext cx="4921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国籍地名</a:t>
            </a:r>
          </a:p>
        </p:txBody>
      </p:sp>
      <p:sp>
        <p:nvSpPr>
          <p:cNvPr id="211987" name="Line 19">
            <a:extLst>
              <a:ext uri="{FF2B5EF4-FFF2-40B4-BE49-F238E27FC236}">
                <a16:creationId xmlns:a16="http://schemas.microsoft.com/office/drawing/2014/main" id="{F7A47A19-C73F-4A58-ADC8-3F4665F3EB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971800"/>
            <a:ext cx="7543800" cy="0"/>
          </a:xfrm>
          <a:prstGeom prst="line">
            <a:avLst/>
          </a:prstGeom>
          <a:noFill/>
          <a:ln w="28575">
            <a:solidFill>
              <a:srgbClr val="70707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88" name="Line 20">
            <a:extLst>
              <a:ext uri="{FF2B5EF4-FFF2-40B4-BE49-F238E27FC236}">
                <a16:creationId xmlns:a16="http://schemas.microsoft.com/office/drawing/2014/main" id="{57073308-5EBE-40EC-B1D1-C2C806A498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419600"/>
            <a:ext cx="7620000" cy="0"/>
          </a:xfrm>
          <a:prstGeom prst="line">
            <a:avLst/>
          </a:prstGeom>
          <a:noFill/>
          <a:ln w="28575">
            <a:solidFill>
              <a:srgbClr val="70707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11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11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0" fill="hold"/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0" fill="hold"/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0" fill="hold"/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0" fill="hold"/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0" fill="hold"/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0" fill="hold"/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0" fill="hold"/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000" fill="hold"/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0" fill="hold"/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0" fill="hold"/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4" grpId="0" animBg="1"/>
      <p:bldP spid="211975" grpId="0"/>
      <p:bldP spid="211976" grpId="0" animBg="1"/>
      <p:bldP spid="211977" grpId="0"/>
      <p:bldP spid="211978" grpId="0" animBg="1"/>
      <p:bldP spid="211979" grpId="0"/>
      <p:bldP spid="211983" grpId="0"/>
      <p:bldP spid="211984" grpId="0"/>
      <p:bldP spid="21198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B9593E7-F7BE-4B10-A0B9-05CB5BB58C0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47963" y="509588"/>
            <a:ext cx="6396037" cy="2009775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第十五章</a:t>
            </a:r>
            <a:r>
              <a:rPr kumimoji="0" lang="en-US" altLang="zh-CN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0" lang="zh-CN" altLang="en-US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新古典学派：福利经济学的兴起</a:t>
            </a:r>
          </a:p>
        </p:txBody>
      </p:sp>
      <p:grpSp>
        <p:nvGrpSpPr>
          <p:cNvPr id="37891" name="组合 3">
            <a:extLst>
              <a:ext uri="{FF2B5EF4-FFF2-40B4-BE49-F238E27FC236}">
                <a16:creationId xmlns:a16="http://schemas.microsoft.com/office/drawing/2014/main" id="{969AE17C-B1C3-47F9-AACE-0ECA104F94A7}"/>
              </a:ext>
            </a:extLst>
          </p:cNvPr>
          <p:cNvGrpSpPr>
            <a:grpSpLocks/>
          </p:cNvGrpSpPr>
          <p:nvPr/>
        </p:nvGrpSpPr>
        <p:grpSpPr bwMode="auto">
          <a:xfrm rot="4200000">
            <a:off x="4834732" y="2175669"/>
            <a:ext cx="3078162" cy="4044950"/>
            <a:chOff x="1078816" y="964066"/>
            <a:chExt cx="2222812" cy="2923236"/>
          </a:xfrm>
        </p:grpSpPr>
        <p:sp>
          <p:nvSpPr>
            <p:cNvPr id="37892" name="Freeform 7">
              <a:extLst>
                <a:ext uri="{FF2B5EF4-FFF2-40B4-BE49-F238E27FC236}">
                  <a16:creationId xmlns:a16="http://schemas.microsoft.com/office/drawing/2014/main" id="{0B382AE3-F376-4F56-A05A-8AC411E19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16" y="2540257"/>
              <a:ext cx="696716" cy="1019561"/>
            </a:xfrm>
            <a:custGeom>
              <a:avLst/>
              <a:gdLst>
                <a:gd name="T0" fmla="*/ 324470860 w 375"/>
                <a:gd name="T1" fmla="*/ 0 h 549"/>
                <a:gd name="T2" fmla="*/ 37970093 w 375"/>
                <a:gd name="T3" fmla="*/ 41386005 h 549"/>
                <a:gd name="T4" fmla="*/ 0 w 375"/>
                <a:gd name="T5" fmla="*/ 438011948 h 549"/>
                <a:gd name="T6" fmla="*/ 600617498 w 375"/>
                <a:gd name="T7" fmla="*/ 1893451061 h 549"/>
                <a:gd name="T8" fmla="*/ 1294435159 w 375"/>
                <a:gd name="T9" fmla="*/ 965695122 h 549"/>
                <a:gd name="T10" fmla="*/ 324470860 w 375"/>
                <a:gd name="T11" fmla="*/ 0 h 5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5" h="549">
                  <a:moveTo>
                    <a:pt x="94" y="0"/>
                  </a:moveTo>
                  <a:cubicBezTo>
                    <a:pt x="65" y="0"/>
                    <a:pt x="37" y="4"/>
                    <a:pt x="11" y="12"/>
                  </a:cubicBezTo>
                  <a:cubicBezTo>
                    <a:pt x="3" y="49"/>
                    <a:pt x="0" y="87"/>
                    <a:pt x="0" y="127"/>
                  </a:cubicBezTo>
                  <a:cubicBezTo>
                    <a:pt x="0" y="291"/>
                    <a:pt x="66" y="441"/>
                    <a:pt x="174" y="549"/>
                  </a:cubicBezTo>
                  <a:cubicBezTo>
                    <a:pt x="290" y="514"/>
                    <a:pt x="375" y="407"/>
                    <a:pt x="375" y="280"/>
                  </a:cubicBezTo>
                  <a:cubicBezTo>
                    <a:pt x="375" y="125"/>
                    <a:pt x="249" y="0"/>
                    <a:pt x="94" y="0"/>
                  </a:cubicBezTo>
                  <a:close/>
                </a:path>
              </a:pathLst>
            </a:cu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3" name="Freeform 8">
              <a:extLst>
                <a:ext uri="{FF2B5EF4-FFF2-40B4-BE49-F238E27FC236}">
                  <a16:creationId xmlns:a16="http://schemas.microsoft.com/office/drawing/2014/main" id="{8892885F-7FFB-43A4-A9C2-C32E355A2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093" y="2231327"/>
              <a:ext cx="600234" cy="615077"/>
            </a:xfrm>
            <a:custGeom>
              <a:avLst/>
              <a:gdLst>
                <a:gd name="T0" fmla="*/ 545623856 w 323"/>
                <a:gd name="T1" fmla="*/ 0 h 331"/>
                <a:gd name="T2" fmla="*/ 176119434 w 323"/>
                <a:gd name="T3" fmla="*/ 131215807 h 331"/>
                <a:gd name="T4" fmla="*/ 0 w 323"/>
                <a:gd name="T5" fmla="*/ 745859838 h 331"/>
                <a:gd name="T6" fmla="*/ 545623856 w 323"/>
                <a:gd name="T7" fmla="*/ 1142959867 h 331"/>
                <a:gd name="T8" fmla="*/ 1115420603 w 323"/>
                <a:gd name="T9" fmla="*/ 573207166 h 331"/>
                <a:gd name="T10" fmla="*/ 545623856 w 323"/>
                <a:gd name="T11" fmla="*/ 0 h 3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3" h="331">
                  <a:moveTo>
                    <a:pt x="158" y="0"/>
                  </a:moveTo>
                  <a:cubicBezTo>
                    <a:pt x="117" y="0"/>
                    <a:pt x="80" y="14"/>
                    <a:pt x="51" y="38"/>
                  </a:cubicBezTo>
                  <a:cubicBezTo>
                    <a:pt x="25" y="94"/>
                    <a:pt x="8" y="153"/>
                    <a:pt x="0" y="216"/>
                  </a:cubicBezTo>
                  <a:cubicBezTo>
                    <a:pt x="21" y="283"/>
                    <a:pt x="84" y="331"/>
                    <a:pt x="158" y="331"/>
                  </a:cubicBezTo>
                  <a:cubicBezTo>
                    <a:pt x="249" y="331"/>
                    <a:pt x="323" y="257"/>
                    <a:pt x="323" y="166"/>
                  </a:cubicBezTo>
                  <a:cubicBezTo>
                    <a:pt x="323" y="74"/>
                    <a:pt x="249" y="0"/>
                    <a:pt x="158" y="0"/>
                  </a:cubicBezTo>
                  <a:close/>
                </a:path>
              </a:pathLst>
            </a:cu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4" name="Oval 9">
              <a:extLst>
                <a:ext uri="{FF2B5EF4-FFF2-40B4-BE49-F238E27FC236}">
                  <a16:creationId xmlns:a16="http://schemas.microsoft.com/office/drawing/2014/main" id="{00D6C554-B74C-4C16-8F05-43E2C5C83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616" y="2179723"/>
              <a:ext cx="506964" cy="507925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7895" name="Oval 10">
              <a:extLst>
                <a:ext uri="{FF2B5EF4-FFF2-40B4-BE49-F238E27FC236}">
                  <a16:creationId xmlns:a16="http://schemas.microsoft.com/office/drawing/2014/main" id="{139D7D1E-AA43-45AB-B08D-EFED9F558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137" y="1993832"/>
              <a:ext cx="576113" cy="574257"/>
            </a:xfrm>
            <a:prstGeom prst="ellipse">
              <a:avLst/>
            </a:prstGeom>
            <a:solidFill>
              <a:srgbClr val="00B0F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7896" name="Oval 11">
              <a:extLst>
                <a:ext uri="{FF2B5EF4-FFF2-40B4-BE49-F238E27FC236}">
                  <a16:creationId xmlns:a16="http://schemas.microsoft.com/office/drawing/2014/main" id="{5F8FC2CB-878D-485E-A331-47C3B258D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327" y="1950229"/>
              <a:ext cx="413762" cy="412834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7897" name="Oval 12">
              <a:extLst>
                <a:ext uri="{FF2B5EF4-FFF2-40B4-BE49-F238E27FC236}">
                  <a16:creationId xmlns:a16="http://schemas.microsoft.com/office/drawing/2014/main" id="{60E310BC-4401-4213-9916-A2CE12B4E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510" y="1555021"/>
              <a:ext cx="256050" cy="256050"/>
            </a:xfrm>
            <a:prstGeom prst="ellipse">
              <a:avLst/>
            </a:prstGeom>
            <a:solidFill>
              <a:srgbClr val="00B0F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7898" name="Oval 13">
              <a:extLst>
                <a:ext uri="{FF2B5EF4-FFF2-40B4-BE49-F238E27FC236}">
                  <a16:creationId xmlns:a16="http://schemas.microsoft.com/office/drawing/2014/main" id="{0E924AB9-1804-433A-8F37-1E252CD35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9682" y="1158887"/>
              <a:ext cx="86278" cy="87205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7899" name="Oval 14">
              <a:extLst>
                <a:ext uri="{FF2B5EF4-FFF2-40B4-BE49-F238E27FC236}">
                  <a16:creationId xmlns:a16="http://schemas.microsoft.com/office/drawing/2014/main" id="{0E3815FB-E762-4AFB-900E-FC9E50696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70" y="1755408"/>
              <a:ext cx="85350" cy="85350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7900" name="Oval 15">
              <a:extLst>
                <a:ext uri="{FF2B5EF4-FFF2-40B4-BE49-F238E27FC236}">
                  <a16:creationId xmlns:a16="http://schemas.microsoft.com/office/drawing/2014/main" id="{D787598B-BBCF-481C-AC57-B4B5C3D3C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8691" y="1905698"/>
              <a:ext cx="87205" cy="88133"/>
            </a:xfrm>
            <a:prstGeom prst="ellipse">
              <a:avLst/>
            </a:prstGeom>
            <a:solidFill>
              <a:srgbClr val="0070C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7901" name="Freeform 16">
              <a:extLst>
                <a:ext uri="{FF2B5EF4-FFF2-40B4-BE49-F238E27FC236}">
                  <a16:creationId xmlns:a16="http://schemas.microsoft.com/office/drawing/2014/main" id="{7603FADC-2802-47FC-A7EB-70181E590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483" y="1653359"/>
              <a:ext cx="376653" cy="377581"/>
            </a:xfrm>
            <a:custGeom>
              <a:avLst/>
              <a:gdLst>
                <a:gd name="T0" fmla="*/ 691969079 w 203"/>
                <a:gd name="T1" fmla="*/ 339041698 h 203"/>
                <a:gd name="T2" fmla="*/ 361477409 w 203"/>
                <a:gd name="T3" fmla="*/ 695383302 h 203"/>
                <a:gd name="T4" fmla="*/ 3441829 w 203"/>
                <a:gd name="T5" fmla="*/ 363260822 h 203"/>
                <a:gd name="T6" fmla="*/ 337377184 w 203"/>
                <a:gd name="T7" fmla="*/ 3459609 h 203"/>
                <a:gd name="T8" fmla="*/ 691969079 w 203"/>
                <a:gd name="T9" fmla="*/ 339041698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03">
                  <a:moveTo>
                    <a:pt x="201" y="98"/>
                  </a:moveTo>
                  <a:cubicBezTo>
                    <a:pt x="203" y="153"/>
                    <a:pt x="160" y="200"/>
                    <a:pt x="105" y="201"/>
                  </a:cubicBezTo>
                  <a:cubicBezTo>
                    <a:pt x="49" y="203"/>
                    <a:pt x="3" y="160"/>
                    <a:pt x="1" y="105"/>
                  </a:cubicBezTo>
                  <a:cubicBezTo>
                    <a:pt x="0" y="49"/>
                    <a:pt x="43" y="3"/>
                    <a:pt x="98" y="1"/>
                  </a:cubicBezTo>
                  <a:cubicBezTo>
                    <a:pt x="153" y="0"/>
                    <a:pt x="200" y="43"/>
                    <a:pt x="201" y="98"/>
                  </a:cubicBezTo>
                  <a:close/>
                </a:path>
              </a:pathLst>
            </a:cu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Oval 17">
              <a:extLst>
                <a:ext uri="{FF2B5EF4-FFF2-40B4-BE49-F238E27FC236}">
                  <a16:creationId xmlns:a16="http://schemas.microsoft.com/office/drawing/2014/main" id="{E728FD78-A503-4E74-A7F8-BAB964699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639" y="1901988"/>
              <a:ext cx="141013" cy="143796"/>
            </a:xfrm>
            <a:prstGeom prst="ellipse">
              <a:avLst/>
            </a:pr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7903" name="Oval 18">
              <a:extLst>
                <a:ext uri="{FF2B5EF4-FFF2-40B4-BE49-F238E27FC236}">
                  <a16:creationId xmlns:a16="http://schemas.microsoft.com/office/drawing/2014/main" id="{320FFF7A-22B7-445F-8C75-5D480E359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7029" y="964066"/>
              <a:ext cx="142869" cy="142868"/>
            </a:xfrm>
            <a:prstGeom prst="ellipse">
              <a:avLst/>
            </a:pr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7904" name="Oval 19">
              <a:extLst>
                <a:ext uri="{FF2B5EF4-FFF2-40B4-BE49-F238E27FC236}">
                  <a16:creationId xmlns:a16="http://schemas.microsoft.com/office/drawing/2014/main" id="{52FC95F8-9FFE-458C-9B69-22E81C450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500" y="1307321"/>
              <a:ext cx="312641" cy="312641"/>
            </a:xfrm>
            <a:prstGeom prst="ellipse">
              <a:avLst/>
            </a:prstGeom>
            <a:solidFill>
              <a:srgbClr val="00B0F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7905" name="Oval 20">
              <a:extLst>
                <a:ext uri="{FF2B5EF4-FFF2-40B4-BE49-F238E27FC236}">
                  <a16:creationId xmlns:a16="http://schemas.microsoft.com/office/drawing/2014/main" id="{B3480127-FD30-4CB6-BBF7-DADDC8EDA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500" y="1816638"/>
              <a:ext cx="312641" cy="314496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7906" name="Oval 21">
              <a:extLst>
                <a:ext uri="{FF2B5EF4-FFF2-40B4-BE49-F238E27FC236}">
                  <a16:creationId xmlns:a16="http://schemas.microsoft.com/office/drawing/2014/main" id="{5E8DEB43-144D-462B-8B30-85CFE1590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274" y="1514202"/>
              <a:ext cx="141013" cy="141013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7907" name="Freeform 22">
              <a:extLst>
                <a:ext uri="{FF2B5EF4-FFF2-40B4-BE49-F238E27FC236}">
                  <a16:creationId xmlns:a16="http://schemas.microsoft.com/office/drawing/2014/main" id="{913120CF-E1C6-4A03-A1EA-7B92A4F42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7240" y="2064338"/>
              <a:ext cx="348822" cy="600233"/>
            </a:xfrm>
            <a:custGeom>
              <a:avLst/>
              <a:gdLst>
                <a:gd name="T0" fmla="*/ 0 w 188"/>
                <a:gd name="T1" fmla="*/ 455835152 h 323"/>
                <a:gd name="T2" fmla="*/ 647216956 w 188"/>
                <a:gd name="T3" fmla="*/ 1115416886 h 323"/>
                <a:gd name="T4" fmla="*/ 182459882 w 188"/>
                <a:gd name="T5" fmla="*/ 0 h 323"/>
                <a:gd name="T6" fmla="*/ 0 w 188"/>
                <a:gd name="T7" fmla="*/ 455835152 h 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" h="323">
                  <a:moveTo>
                    <a:pt x="0" y="132"/>
                  </a:moveTo>
                  <a:cubicBezTo>
                    <a:pt x="0" y="237"/>
                    <a:pt x="84" y="321"/>
                    <a:pt x="188" y="323"/>
                  </a:cubicBezTo>
                  <a:cubicBezTo>
                    <a:pt x="176" y="201"/>
                    <a:pt x="127" y="89"/>
                    <a:pt x="53" y="0"/>
                  </a:cubicBezTo>
                  <a:cubicBezTo>
                    <a:pt x="20" y="34"/>
                    <a:pt x="0" y="81"/>
                    <a:pt x="0" y="132"/>
                  </a:cubicBezTo>
                  <a:close/>
                </a:path>
              </a:pathLst>
            </a:cu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8" name="Freeform 23">
              <a:extLst>
                <a:ext uri="{FF2B5EF4-FFF2-40B4-BE49-F238E27FC236}">
                  <a16:creationId xmlns:a16="http://schemas.microsoft.com/office/drawing/2014/main" id="{BE2E3825-E76B-4F6F-AD5E-03B4F302A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3165" y="2261014"/>
              <a:ext cx="738463" cy="894319"/>
            </a:xfrm>
            <a:custGeom>
              <a:avLst/>
              <a:gdLst>
                <a:gd name="T0" fmla="*/ 0 w 398"/>
                <a:gd name="T1" fmla="*/ 833127872 h 481"/>
                <a:gd name="T2" fmla="*/ 829676169 w 398"/>
                <a:gd name="T3" fmla="*/ 1662799322 h 481"/>
                <a:gd name="T4" fmla="*/ 1290989181 w 398"/>
                <a:gd name="T5" fmla="*/ 1521063705 h 481"/>
                <a:gd name="T6" fmla="*/ 1370169855 w 398"/>
                <a:gd name="T7" fmla="*/ 957579519 h 481"/>
                <a:gd name="T8" fmla="*/ 1177382771 w 398"/>
                <a:gd name="T9" fmla="*/ 76052442 h 481"/>
                <a:gd name="T10" fmla="*/ 829676169 w 398"/>
                <a:gd name="T11" fmla="*/ 0 h 481"/>
                <a:gd name="T12" fmla="*/ 0 w 398"/>
                <a:gd name="T13" fmla="*/ 833127872 h 4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8" h="481">
                  <a:moveTo>
                    <a:pt x="0" y="241"/>
                  </a:moveTo>
                  <a:cubicBezTo>
                    <a:pt x="0" y="374"/>
                    <a:pt x="108" y="481"/>
                    <a:pt x="241" y="481"/>
                  </a:cubicBezTo>
                  <a:cubicBezTo>
                    <a:pt x="291" y="481"/>
                    <a:pt x="337" y="466"/>
                    <a:pt x="375" y="440"/>
                  </a:cubicBezTo>
                  <a:cubicBezTo>
                    <a:pt x="390" y="388"/>
                    <a:pt x="398" y="333"/>
                    <a:pt x="398" y="277"/>
                  </a:cubicBezTo>
                  <a:cubicBezTo>
                    <a:pt x="398" y="186"/>
                    <a:pt x="378" y="100"/>
                    <a:pt x="342" y="22"/>
                  </a:cubicBezTo>
                  <a:cubicBezTo>
                    <a:pt x="311" y="8"/>
                    <a:pt x="277" y="0"/>
                    <a:pt x="241" y="0"/>
                  </a:cubicBezTo>
                  <a:cubicBezTo>
                    <a:pt x="108" y="0"/>
                    <a:pt x="0" y="108"/>
                    <a:pt x="0" y="241"/>
                  </a:cubicBezTo>
                  <a:close/>
                </a:path>
              </a:pathLst>
            </a:cu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9" name="Freeform 24">
              <a:extLst>
                <a:ext uri="{FF2B5EF4-FFF2-40B4-BE49-F238E27FC236}">
                  <a16:creationId xmlns:a16="http://schemas.microsoft.com/office/drawing/2014/main" id="{2027179B-9D6C-45E8-977F-33EBC0AD8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97" y="2261014"/>
              <a:ext cx="415618" cy="355316"/>
            </a:xfrm>
            <a:custGeom>
              <a:avLst/>
              <a:gdLst>
                <a:gd name="T0" fmla="*/ 0 w 224"/>
                <a:gd name="T1" fmla="*/ 650609640 h 191"/>
                <a:gd name="T2" fmla="*/ 113606583 w 224"/>
                <a:gd name="T3" fmla="*/ 660991936 h 191"/>
                <a:gd name="T4" fmla="*/ 771153223 w 224"/>
                <a:gd name="T5" fmla="*/ 0 h 191"/>
                <a:gd name="T6" fmla="*/ 0 w 224"/>
                <a:gd name="T7" fmla="*/ 650609640 h 1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4" h="191">
                  <a:moveTo>
                    <a:pt x="0" y="188"/>
                  </a:moveTo>
                  <a:cubicBezTo>
                    <a:pt x="11" y="190"/>
                    <a:pt x="22" y="191"/>
                    <a:pt x="33" y="191"/>
                  </a:cubicBezTo>
                  <a:cubicBezTo>
                    <a:pt x="138" y="191"/>
                    <a:pt x="224" y="106"/>
                    <a:pt x="224" y="0"/>
                  </a:cubicBezTo>
                  <a:cubicBezTo>
                    <a:pt x="114" y="5"/>
                    <a:pt x="23" y="84"/>
                    <a:pt x="0" y="188"/>
                  </a:cubicBezTo>
                  <a:close/>
                </a:path>
              </a:pathLst>
            </a:cu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0" name="Freeform 25">
              <a:extLst>
                <a:ext uri="{FF2B5EF4-FFF2-40B4-BE49-F238E27FC236}">
                  <a16:creationId xmlns:a16="http://schemas.microsoft.com/office/drawing/2014/main" id="{110B9647-CB46-4A56-9DBD-749010D1C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0364" y="3083913"/>
              <a:ext cx="420165" cy="581208"/>
            </a:xfrm>
            <a:custGeom>
              <a:avLst/>
              <a:gdLst>
                <a:gd name="T0" fmla="*/ 788118872 w 224"/>
                <a:gd name="T1" fmla="*/ 0 h 310"/>
                <a:gd name="T2" fmla="*/ 0 w 224"/>
                <a:gd name="T3" fmla="*/ 843627162 h 310"/>
                <a:gd name="T4" fmla="*/ 38702073 w 224"/>
                <a:gd name="T5" fmla="*/ 1089686256 h 310"/>
                <a:gd name="T6" fmla="*/ 788118872 w 224"/>
                <a:gd name="T7" fmla="*/ 0 h 3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4" h="310">
                  <a:moveTo>
                    <a:pt x="224" y="0"/>
                  </a:moveTo>
                  <a:cubicBezTo>
                    <a:pt x="99" y="9"/>
                    <a:pt x="0" y="113"/>
                    <a:pt x="0" y="240"/>
                  </a:cubicBezTo>
                  <a:cubicBezTo>
                    <a:pt x="0" y="265"/>
                    <a:pt x="4" y="288"/>
                    <a:pt x="11" y="310"/>
                  </a:cubicBezTo>
                  <a:cubicBezTo>
                    <a:pt x="112" y="233"/>
                    <a:pt x="187" y="125"/>
                    <a:pt x="224" y="0"/>
                  </a:cubicBezTo>
                  <a:close/>
                </a:path>
              </a:pathLst>
            </a:cu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1" name="Freeform 26">
              <a:extLst>
                <a:ext uri="{FF2B5EF4-FFF2-40B4-BE49-F238E27FC236}">
                  <a16:creationId xmlns:a16="http://schemas.microsoft.com/office/drawing/2014/main" id="{47362876-2170-4E8A-B122-D72849ECA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792" y="3017103"/>
              <a:ext cx="615077" cy="753306"/>
            </a:xfrm>
            <a:custGeom>
              <a:avLst/>
              <a:gdLst>
                <a:gd name="T0" fmla="*/ 75966655 w 331"/>
                <a:gd name="T1" fmla="*/ 0 h 405"/>
                <a:gd name="T2" fmla="*/ 0 w 331"/>
                <a:gd name="T3" fmla="*/ 0 h 405"/>
                <a:gd name="T4" fmla="*/ 1091163322 w 331"/>
                <a:gd name="T5" fmla="*/ 1401160320 h 405"/>
                <a:gd name="T6" fmla="*/ 1142959867 w 331"/>
                <a:gd name="T7" fmla="*/ 1069034215 h 405"/>
                <a:gd name="T8" fmla="*/ 75966655 w 331"/>
                <a:gd name="T9" fmla="*/ 0 h 4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1" h="405">
                  <a:moveTo>
                    <a:pt x="22" y="0"/>
                  </a:moveTo>
                  <a:cubicBezTo>
                    <a:pt x="14" y="0"/>
                    <a:pt x="7" y="0"/>
                    <a:pt x="0" y="0"/>
                  </a:cubicBezTo>
                  <a:cubicBezTo>
                    <a:pt x="40" y="178"/>
                    <a:pt x="158" y="325"/>
                    <a:pt x="316" y="405"/>
                  </a:cubicBezTo>
                  <a:cubicBezTo>
                    <a:pt x="326" y="375"/>
                    <a:pt x="331" y="343"/>
                    <a:pt x="331" y="309"/>
                  </a:cubicBezTo>
                  <a:cubicBezTo>
                    <a:pt x="331" y="138"/>
                    <a:pt x="193" y="0"/>
                    <a:pt x="22" y="0"/>
                  </a:cubicBezTo>
                  <a:close/>
                </a:path>
              </a:pathLst>
            </a:custGeom>
            <a:solidFill>
              <a:srgbClr val="00B0F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2" name="Freeform 27">
              <a:extLst>
                <a:ext uri="{FF2B5EF4-FFF2-40B4-BE49-F238E27FC236}">
                  <a16:creationId xmlns:a16="http://schemas.microsoft.com/office/drawing/2014/main" id="{67C17718-7CE6-4C6A-B8BC-DAFD7CF64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301" y="2974428"/>
              <a:ext cx="1229226" cy="912874"/>
            </a:xfrm>
            <a:custGeom>
              <a:avLst/>
              <a:gdLst>
                <a:gd name="T0" fmla="*/ 1141236072 w 662"/>
                <a:gd name="T1" fmla="*/ 0 h 491"/>
                <a:gd name="T2" fmla="*/ 0 w 662"/>
                <a:gd name="T3" fmla="*/ 1095766726 h 491"/>
                <a:gd name="T4" fmla="*/ 1454989509 w 662"/>
                <a:gd name="T5" fmla="*/ 1697227983 h 491"/>
                <a:gd name="T6" fmla="*/ 2147483646 w 662"/>
                <a:gd name="T7" fmla="*/ 1558960109 h 491"/>
                <a:gd name="T8" fmla="*/ 2147483646 w 662"/>
                <a:gd name="T9" fmla="*/ 1144160203 h 491"/>
                <a:gd name="T10" fmla="*/ 1141236072 w 662"/>
                <a:gd name="T11" fmla="*/ 0 h 4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2" h="491">
                  <a:moveTo>
                    <a:pt x="331" y="0"/>
                  </a:moveTo>
                  <a:cubicBezTo>
                    <a:pt x="153" y="0"/>
                    <a:pt x="7" y="141"/>
                    <a:pt x="0" y="317"/>
                  </a:cubicBezTo>
                  <a:cubicBezTo>
                    <a:pt x="108" y="425"/>
                    <a:pt x="258" y="491"/>
                    <a:pt x="422" y="491"/>
                  </a:cubicBezTo>
                  <a:cubicBezTo>
                    <a:pt x="499" y="491"/>
                    <a:pt x="572" y="477"/>
                    <a:pt x="639" y="451"/>
                  </a:cubicBezTo>
                  <a:cubicBezTo>
                    <a:pt x="654" y="414"/>
                    <a:pt x="662" y="373"/>
                    <a:pt x="662" y="331"/>
                  </a:cubicBezTo>
                  <a:cubicBezTo>
                    <a:pt x="662" y="148"/>
                    <a:pt x="514" y="0"/>
                    <a:pt x="331" y="0"/>
                  </a:cubicBezTo>
                  <a:close/>
                </a:path>
              </a:pathLst>
            </a:cu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3" name="Freeform 28">
              <a:extLst>
                <a:ext uri="{FF2B5EF4-FFF2-40B4-BE49-F238E27FC236}">
                  <a16:creationId xmlns:a16="http://schemas.microsoft.com/office/drawing/2014/main" id="{0CD116E9-84F1-4B5E-9918-6C0181F3F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5874" y="2933609"/>
              <a:ext cx="874838" cy="872054"/>
            </a:xfrm>
            <a:custGeom>
              <a:avLst/>
              <a:gdLst>
                <a:gd name="T0" fmla="*/ 1624928930 w 471"/>
                <a:gd name="T1" fmla="*/ 528972338 h 469"/>
                <a:gd name="T2" fmla="*/ 841789184 w 471"/>
                <a:gd name="T3" fmla="*/ 0 h 469"/>
                <a:gd name="T4" fmla="*/ 0 w 471"/>
                <a:gd name="T5" fmla="*/ 843588596 h 469"/>
                <a:gd name="T6" fmla="*/ 514042550 w 471"/>
                <a:gd name="T7" fmla="*/ 1621488654 h 469"/>
                <a:gd name="T8" fmla="*/ 1624928930 w 471"/>
                <a:gd name="T9" fmla="*/ 528972338 h 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1" h="469">
                  <a:moveTo>
                    <a:pt x="471" y="153"/>
                  </a:moveTo>
                  <a:cubicBezTo>
                    <a:pt x="435" y="63"/>
                    <a:pt x="347" y="0"/>
                    <a:pt x="244" y="0"/>
                  </a:cubicBezTo>
                  <a:cubicBezTo>
                    <a:pt x="109" y="0"/>
                    <a:pt x="0" y="109"/>
                    <a:pt x="0" y="244"/>
                  </a:cubicBezTo>
                  <a:cubicBezTo>
                    <a:pt x="0" y="345"/>
                    <a:pt x="61" y="432"/>
                    <a:pt x="149" y="469"/>
                  </a:cubicBezTo>
                  <a:cubicBezTo>
                    <a:pt x="293" y="410"/>
                    <a:pt x="409" y="296"/>
                    <a:pt x="471" y="153"/>
                  </a:cubicBezTo>
                  <a:close/>
                </a:path>
              </a:pathLst>
            </a:cu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4" name="Oval 30">
              <a:extLst>
                <a:ext uri="{FF2B5EF4-FFF2-40B4-BE49-F238E27FC236}">
                  <a16:creationId xmlns:a16="http://schemas.microsoft.com/office/drawing/2014/main" id="{3F92C163-67E7-4020-A0D6-7C1E34734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899" y="1675625"/>
              <a:ext cx="493546" cy="496329"/>
            </a:xfrm>
            <a:prstGeom prst="ellipse">
              <a:avLst/>
            </a:prstGeom>
            <a:solidFill>
              <a:srgbClr val="00B0F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7915" name="Oval 11">
              <a:extLst>
                <a:ext uri="{FF2B5EF4-FFF2-40B4-BE49-F238E27FC236}">
                  <a16:creationId xmlns:a16="http://schemas.microsoft.com/office/drawing/2014/main" id="{D53913FA-1F6A-4A98-A078-FB973C29B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627" y="2696302"/>
              <a:ext cx="557332" cy="556080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7916" name="Oval 11">
              <a:extLst>
                <a:ext uri="{FF2B5EF4-FFF2-40B4-BE49-F238E27FC236}">
                  <a16:creationId xmlns:a16="http://schemas.microsoft.com/office/drawing/2014/main" id="{7DE04FD8-87F9-4A6B-B5BB-A9F47E705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489" y="2491874"/>
              <a:ext cx="249471" cy="248912"/>
            </a:xfrm>
            <a:prstGeom prst="ellipse">
              <a:avLst/>
            </a:pr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</p:grpSp>
    </p:spTree>
  </p:cSld>
  <p:clrMapOvr>
    <a:masterClrMapping/>
  </p:clrMapOvr>
  <p:transition>
    <p:pull dir="r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03BCBAC-F410-4D32-BB90-034C7C6E225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062038" y="1208088"/>
            <a:ext cx="8686800" cy="925512"/>
          </a:xfrm>
        </p:spPr>
        <p:txBody>
          <a:bodyPr/>
          <a:lstStyle/>
          <a:p>
            <a:pPr algn="l" eaLnBrk="1" hangingPunct="1">
              <a:defRPr/>
            </a:pP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第一节 维尔弗里多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帕累托</a:t>
            </a:r>
            <a:b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Vilfredo Pareto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1848 - 1923)</a:t>
            </a:r>
            <a:b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b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endParaRPr kumimoji="0" lang="en-US" altLang="zh-CN" sz="4000" b="1">
              <a:solidFill>
                <a:schemeClr val="accent4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A3BC735-32F1-4FA7-8F43-8AF644BA46D0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157288" y="2198688"/>
            <a:ext cx="5395912" cy="4202112"/>
          </a:xfrm>
        </p:spPr>
        <p:txBody>
          <a:bodyPr/>
          <a:lstStyle/>
          <a:p>
            <a:pPr eaLnBrk="1" hangingPunct="1">
              <a:defRPr/>
            </a:pPr>
            <a:endParaRPr kumimoji="0" lang="en-US" altLang="zh-CN" b="1">
              <a:solidFill>
                <a:schemeClr val="accent4">
                  <a:lumMod val="25000"/>
                </a:schemeClr>
              </a:solidFill>
              <a:ea typeface="华文中宋" panose="02010600040101010101" pitchFamily="2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新福利经济学的开拓者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帕累托最优</a:t>
            </a:r>
          </a:p>
        </p:txBody>
      </p:sp>
      <p:pic>
        <p:nvPicPr>
          <p:cNvPr id="39940" name="Picture 4" descr="pareto4">
            <a:hlinkClick r:id="rId3"/>
            <a:extLst>
              <a:ext uri="{FF2B5EF4-FFF2-40B4-BE49-F238E27FC236}">
                <a16:creationId xmlns:a16="http://schemas.microsoft.com/office/drawing/2014/main" id="{777CFEAC-9D6C-4466-AB36-C16D0FB2B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828800"/>
            <a:ext cx="264795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8" name="Rectangle 6">
            <a:extLst>
              <a:ext uri="{FF2B5EF4-FFF2-40B4-BE49-F238E27FC236}">
                <a16:creationId xmlns:a16="http://schemas.microsoft.com/office/drawing/2014/main" id="{4BD28D44-8789-494C-BFEC-3A435B522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5362575"/>
            <a:ext cx="26670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FF0000"/>
                </a:solidFill>
              </a:rPr>
              <a:t>《</a:t>
            </a:r>
            <a:r>
              <a:rPr kumimoji="0" lang="zh-CN" altLang="en-US" sz="1800" b="1">
                <a:solidFill>
                  <a:srgbClr val="FF0000"/>
                </a:solidFill>
              </a:rPr>
              <a:t>政治经济学手册</a:t>
            </a:r>
            <a:r>
              <a:rPr kumimoji="0" lang="en-US" altLang="zh-CN" sz="1800" b="1">
                <a:solidFill>
                  <a:srgbClr val="FF0000"/>
                </a:solidFill>
              </a:rPr>
              <a:t>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6C0CA98-C677-425B-AE70-5428AE537997}"/>
              </a:ext>
            </a:extLst>
          </p:cNvPr>
          <p:cNvSpPr/>
          <p:nvPr/>
        </p:nvSpPr>
        <p:spPr>
          <a:xfrm>
            <a:off x="0" y="482600"/>
            <a:ext cx="982663" cy="7207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ea typeface="华文细黑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B29E45D9-1AF1-44A6-B76D-9F68E0AB86F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066800" y="533400"/>
            <a:ext cx="11388725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第二节 阿瑟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塞西尔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庇古</a:t>
            </a:r>
            <a:b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kumimoji="0" lang="zh-CN" altLang="en-US" sz="4000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kumimoji="0" lang="en-US" altLang="zh-CN" sz="4000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Arthur Cecil pigou,1877-1959) </a:t>
            </a:r>
          </a:p>
        </p:txBody>
      </p:sp>
      <p:sp>
        <p:nvSpPr>
          <p:cNvPr id="43011" name="Rectangle 6">
            <a:extLst>
              <a:ext uri="{FF2B5EF4-FFF2-40B4-BE49-F238E27FC236}">
                <a16:creationId xmlns:a16="http://schemas.microsoft.com/office/drawing/2014/main" id="{8CD49681-0F6E-4BDC-AB24-9770F92D964A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066800" y="2589213"/>
            <a:ext cx="5453063" cy="4257675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剑桥学派的最后一位传人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认识到市场失灵（庇谷税）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创立了旧福利经济学</a:t>
            </a:r>
          </a:p>
        </p:txBody>
      </p:sp>
      <p:pic>
        <p:nvPicPr>
          <p:cNvPr id="41988" name="Picture 5" descr="pigou101">
            <a:hlinkClick r:id="rId3"/>
            <a:extLst>
              <a:ext uri="{FF2B5EF4-FFF2-40B4-BE49-F238E27FC236}">
                <a16:creationId xmlns:a16="http://schemas.microsoft.com/office/drawing/2014/main" id="{44839B13-3173-4B8D-865C-8E2EA902E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75" y="1708150"/>
            <a:ext cx="26511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6" name="Rectangle 8">
            <a:extLst>
              <a:ext uri="{FF2B5EF4-FFF2-40B4-BE49-F238E27FC236}">
                <a16:creationId xmlns:a16="http://schemas.microsoft.com/office/drawing/2014/main" id="{BC0434B2-6D8B-463E-BF85-9EF481368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8175" y="5778500"/>
            <a:ext cx="26670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FF0000"/>
                </a:solidFill>
              </a:rPr>
              <a:t>《</a:t>
            </a:r>
            <a:r>
              <a:rPr kumimoji="0" lang="zh-CN" altLang="en-US" sz="1800" b="1">
                <a:solidFill>
                  <a:srgbClr val="FF0000"/>
                </a:solidFill>
              </a:rPr>
              <a:t>福利经济学</a:t>
            </a:r>
            <a:r>
              <a:rPr kumimoji="0" lang="en-US" altLang="zh-CN" sz="1800" b="1">
                <a:solidFill>
                  <a:srgbClr val="FF0000"/>
                </a:solidFill>
              </a:rPr>
              <a:t>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4B9C7AA-6FCC-43CF-97C3-E17D966B5A13}"/>
              </a:ext>
            </a:extLst>
          </p:cNvPr>
          <p:cNvSpPr/>
          <p:nvPr/>
        </p:nvSpPr>
        <p:spPr>
          <a:xfrm>
            <a:off x="0" y="482600"/>
            <a:ext cx="982663" cy="7207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ea typeface="华文细黑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B29E45D9-1AF1-44A6-B76D-9F68E0AB86F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066800" y="533400"/>
            <a:ext cx="11388725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第二节 阿瑟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塞西尔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庇古</a:t>
            </a:r>
            <a:b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kumimoji="0" lang="zh-CN" altLang="en-US" sz="4000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kumimoji="0" lang="en-US" altLang="zh-CN" sz="4000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Arthur Cecil pigou,1877-1959)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4B9C7AA-6FCC-43CF-97C3-E17D966B5A13}"/>
              </a:ext>
            </a:extLst>
          </p:cNvPr>
          <p:cNvSpPr/>
          <p:nvPr/>
        </p:nvSpPr>
        <p:spPr>
          <a:xfrm>
            <a:off x="0" y="482600"/>
            <a:ext cx="982663" cy="7207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ea typeface="华文细黑" pitchFamily="2" charset="-12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F99946C-1240-4C0D-BD0E-8DBD39919A4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066800" y="1752600"/>
            <a:ext cx="10820400" cy="38862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Clr>
                <a:srgbClr val="0070C0"/>
              </a:buClr>
              <a:buFont typeface="Wingdings" panose="05000000000000000000" pitchFamily="2" charset="2"/>
              <a:buNone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理论贡献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价格水平变化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公共政策含义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强制储蓄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论不完全竞争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en-US" altLang="zh-CN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理论上打破了实物经济与货币经济的二分法，把它们作为一个整体研究，分析了以利率为中心的货币变动对经济的影响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en-US" altLang="zh-CN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方法上打破了新古典经济学的静态分析，引入了动态分析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B29E45D9-1AF1-44A6-B76D-9F68E0AB86F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066800" y="533400"/>
            <a:ext cx="11388725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第二节 阿瑟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塞西尔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庇古</a:t>
            </a:r>
            <a:b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kumimoji="0" lang="zh-CN" altLang="en-US" sz="4000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kumimoji="0" lang="en-US" altLang="zh-CN" sz="4000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Arthur Cecil pigou,1877-1959)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4B9C7AA-6FCC-43CF-97C3-E17D966B5A13}"/>
              </a:ext>
            </a:extLst>
          </p:cNvPr>
          <p:cNvSpPr/>
          <p:nvPr/>
        </p:nvSpPr>
        <p:spPr>
          <a:xfrm>
            <a:off x="0" y="482600"/>
            <a:ext cx="982663" cy="7207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ea typeface="华文细黑" pitchFamily="2" charset="-12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9D61174-B458-4FFA-9207-794FFE76E49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766763" y="2057400"/>
            <a:ext cx="11388725" cy="4498975"/>
          </a:xfrm>
        </p:spPr>
        <p:txBody>
          <a:bodyPr/>
          <a:lstStyle/>
          <a:p>
            <a:pPr marL="0" indent="0" eaLnBrk="1" hangingPunct="1">
              <a:buClr>
                <a:srgbClr val="0070C0"/>
              </a:buClr>
              <a:buFont typeface="Wingdings" panose="05000000000000000000" pitchFamily="2" charset="2"/>
              <a:buNone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理论贡献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经济周期的货币理论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货币政策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在其漫长的一生中，始终认为经济周期实质上是一种货币现象，应该通过银行利率调节对批发商和零售商的信贷，而不是靠调节公共财政支出。</a:t>
            </a:r>
          </a:p>
        </p:txBody>
      </p:sp>
    </p:spTree>
  </p:cSld>
  <p:clrMapOvr>
    <a:masterClrMapping/>
  </p:clrMapOvr>
  <p:transition>
    <p:pull dir="r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D007B18-CFD1-47DE-A4D4-C35CD5BD73C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381125" y="542925"/>
            <a:ext cx="9144000" cy="1981200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第十六章</a:t>
            </a:r>
            <a:r>
              <a:rPr kumimoji="0" lang="en-US" altLang="zh-CN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0" lang="zh-CN" altLang="en-US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新古典学派：货币经济学</a:t>
            </a:r>
          </a:p>
        </p:txBody>
      </p:sp>
      <p:grpSp>
        <p:nvGrpSpPr>
          <p:cNvPr id="48131" name="组合 3">
            <a:extLst>
              <a:ext uri="{FF2B5EF4-FFF2-40B4-BE49-F238E27FC236}">
                <a16:creationId xmlns:a16="http://schemas.microsoft.com/office/drawing/2014/main" id="{7D922B68-EED9-456A-ADCC-65641F655DA4}"/>
              </a:ext>
            </a:extLst>
          </p:cNvPr>
          <p:cNvGrpSpPr>
            <a:grpSpLocks/>
          </p:cNvGrpSpPr>
          <p:nvPr/>
        </p:nvGrpSpPr>
        <p:grpSpPr bwMode="auto">
          <a:xfrm rot="4200000">
            <a:off x="4671219" y="2172494"/>
            <a:ext cx="3078162" cy="4044950"/>
            <a:chOff x="1078816" y="964066"/>
            <a:chExt cx="2222812" cy="2923236"/>
          </a:xfrm>
        </p:grpSpPr>
        <p:sp>
          <p:nvSpPr>
            <p:cNvPr id="48132" name="Freeform 7">
              <a:extLst>
                <a:ext uri="{FF2B5EF4-FFF2-40B4-BE49-F238E27FC236}">
                  <a16:creationId xmlns:a16="http://schemas.microsoft.com/office/drawing/2014/main" id="{CF0B8CDC-C488-4ACA-AEE9-BBF81167A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16" y="2540257"/>
              <a:ext cx="696716" cy="1019561"/>
            </a:xfrm>
            <a:custGeom>
              <a:avLst/>
              <a:gdLst>
                <a:gd name="T0" fmla="*/ 324470860 w 375"/>
                <a:gd name="T1" fmla="*/ 0 h 549"/>
                <a:gd name="T2" fmla="*/ 37970093 w 375"/>
                <a:gd name="T3" fmla="*/ 41386005 h 549"/>
                <a:gd name="T4" fmla="*/ 0 w 375"/>
                <a:gd name="T5" fmla="*/ 438011948 h 549"/>
                <a:gd name="T6" fmla="*/ 600617498 w 375"/>
                <a:gd name="T7" fmla="*/ 1893451061 h 549"/>
                <a:gd name="T8" fmla="*/ 1294435159 w 375"/>
                <a:gd name="T9" fmla="*/ 965695122 h 549"/>
                <a:gd name="T10" fmla="*/ 324470860 w 375"/>
                <a:gd name="T11" fmla="*/ 0 h 5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5" h="549">
                  <a:moveTo>
                    <a:pt x="94" y="0"/>
                  </a:moveTo>
                  <a:cubicBezTo>
                    <a:pt x="65" y="0"/>
                    <a:pt x="37" y="4"/>
                    <a:pt x="11" y="12"/>
                  </a:cubicBezTo>
                  <a:cubicBezTo>
                    <a:pt x="3" y="49"/>
                    <a:pt x="0" y="87"/>
                    <a:pt x="0" y="127"/>
                  </a:cubicBezTo>
                  <a:cubicBezTo>
                    <a:pt x="0" y="291"/>
                    <a:pt x="66" y="441"/>
                    <a:pt x="174" y="549"/>
                  </a:cubicBezTo>
                  <a:cubicBezTo>
                    <a:pt x="290" y="514"/>
                    <a:pt x="375" y="407"/>
                    <a:pt x="375" y="280"/>
                  </a:cubicBezTo>
                  <a:cubicBezTo>
                    <a:pt x="375" y="125"/>
                    <a:pt x="249" y="0"/>
                    <a:pt x="94" y="0"/>
                  </a:cubicBezTo>
                  <a:close/>
                </a:path>
              </a:pathLst>
            </a:cu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3" name="Freeform 8">
              <a:extLst>
                <a:ext uri="{FF2B5EF4-FFF2-40B4-BE49-F238E27FC236}">
                  <a16:creationId xmlns:a16="http://schemas.microsoft.com/office/drawing/2014/main" id="{3B93F702-98B6-4091-92AF-71CB3CA8D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093" y="2231327"/>
              <a:ext cx="600234" cy="615077"/>
            </a:xfrm>
            <a:custGeom>
              <a:avLst/>
              <a:gdLst>
                <a:gd name="T0" fmla="*/ 545623856 w 323"/>
                <a:gd name="T1" fmla="*/ 0 h 331"/>
                <a:gd name="T2" fmla="*/ 176119434 w 323"/>
                <a:gd name="T3" fmla="*/ 131215807 h 331"/>
                <a:gd name="T4" fmla="*/ 0 w 323"/>
                <a:gd name="T5" fmla="*/ 745859838 h 331"/>
                <a:gd name="T6" fmla="*/ 545623856 w 323"/>
                <a:gd name="T7" fmla="*/ 1142959867 h 331"/>
                <a:gd name="T8" fmla="*/ 1115420603 w 323"/>
                <a:gd name="T9" fmla="*/ 573207166 h 331"/>
                <a:gd name="T10" fmla="*/ 545623856 w 323"/>
                <a:gd name="T11" fmla="*/ 0 h 3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3" h="331">
                  <a:moveTo>
                    <a:pt x="158" y="0"/>
                  </a:moveTo>
                  <a:cubicBezTo>
                    <a:pt x="117" y="0"/>
                    <a:pt x="80" y="14"/>
                    <a:pt x="51" y="38"/>
                  </a:cubicBezTo>
                  <a:cubicBezTo>
                    <a:pt x="25" y="94"/>
                    <a:pt x="8" y="153"/>
                    <a:pt x="0" y="216"/>
                  </a:cubicBezTo>
                  <a:cubicBezTo>
                    <a:pt x="21" y="283"/>
                    <a:pt x="84" y="331"/>
                    <a:pt x="158" y="331"/>
                  </a:cubicBezTo>
                  <a:cubicBezTo>
                    <a:pt x="249" y="331"/>
                    <a:pt x="323" y="257"/>
                    <a:pt x="323" y="166"/>
                  </a:cubicBezTo>
                  <a:cubicBezTo>
                    <a:pt x="323" y="74"/>
                    <a:pt x="249" y="0"/>
                    <a:pt x="158" y="0"/>
                  </a:cubicBezTo>
                  <a:close/>
                </a:path>
              </a:pathLst>
            </a:cu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4" name="Oval 9">
              <a:extLst>
                <a:ext uri="{FF2B5EF4-FFF2-40B4-BE49-F238E27FC236}">
                  <a16:creationId xmlns:a16="http://schemas.microsoft.com/office/drawing/2014/main" id="{E46D2901-2B7A-4E3B-AB12-EA4C2B250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616" y="2179723"/>
              <a:ext cx="506964" cy="507925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48135" name="Oval 10">
              <a:extLst>
                <a:ext uri="{FF2B5EF4-FFF2-40B4-BE49-F238E27FC236}">
                  <a16:creationId xmlns:a16="http://schemas.microsoft.com/office/drawing/2014/main" id="{A41AA370-2256-4E17-AEC4-1AAE954EF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137" y="1993832"/>
              <a:ext cx="576113" cy="574257"/>
            </a:xfrm>
            <a:prstGeom prst="ellipse">
              <a:avLst/>
            </a:prstGeom>
            <a:solidFill>
              <a:srgbClr val="00B0F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48136" name="Oval 11">
              <a:extLst>
                <a:ext uri="{FF2B5EF4-FFF2-40B4-BE49-F238E27FC236}">
                  <a16:creationId xmlns:a16="http://schemas.microsoft.com/office/drawing/2014/main" id="{F690D3B0-4992-4A64-BBF3-2A95698A5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327" y="1950229"/>
              <a:ext cx="413762" cy="412834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48137" name="Oval 12">
              <a:extLst>
                <a:ext uri="{FF2B5EF4-FFF2-40B4-BE49-F238E27FC236}">
                  <a16:creationId xmlns:a16="http://schemas.microsoft.com/office/drawing/2014/main" id="{11399253-498D-474C-AF8F-3D13A141C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510" y="1555021"/>
              <a:ext cx="256050" cy="256050"/>
            </a:xfrm>
            <a:prstGeom prst="ellipse">
              <a:avLst/>
            </a:prstGeom>
            <a:solidFill>
              <a:srgbClr val="00B0F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48138" name="Oval 13">
              <a:extLst>
                <a:ext uri="{FF2B5EF4-FFF2-40B4-BE49-F238E27FC236}">
                  <a16:creationId xmlns:a16="http://schemas.microsoft.com/office/drawing/2014/main" id="{F92670D6-CDCE-4867-A9F7-D56FB0AC8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9682" y="1158887"/>
              <a:ext cx="86278" cy="87205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48139" name="Oval 14">
              <a:extLst>
                <a:ext uri="{FF2B5EF4-FFF2-40B4-BE49-F238E27FC236}">
                  <a16:creationId xmlns:a16="http://schemas.microsoft.com/office/drawing/2014/main" id="{DBD5B06E-1BF1-404A-81B2-01918B8C8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70" y="1755408"/>
              <a:ext cx="85350" cy="85350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48140" name="Oval 15">
              <a:extLst>
                <a:ext uri="{FF2B5EF4-FFF2-40B4-BE49-F238E27FC236}">
                  <a16:creationId xmlns:a16="http://schemas.microsoft.com/office/drawing/2014/main" id="{7B7B7167-10B7-42A9-8DF0-D7D5DEA69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8691" y="1905698"/>
              <a:ext cx="87205" cy="88133"/>
            </a:xfrm>
            <a:prstGeom prst="ellipse">
              <a:avLst/>
            </a:prstGeom>
            <a:solidFill>
              <a:srgbClr val="0070C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48141" name="Freeform 16">
              <a:extLst>
                <a:ext uri="{FF2B5EF4-FFF2-40B4-BE49-F238E27FC236}">
                  <a16:creationId xmlns:a16="http://schemas.microsoft.com/office/drawing/2014/main" id="{341AB7C9-1223-4FC0-A9DB-869AF4A23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483" y="1653359"/>
              <a:ext cx="376653" cy="377581"/>
            </a:xfrm>
            <a:custGeom>
              <a:avLst/>
              <a:gdLst>
                <a:gd name="T0" fmla="*/ 691969079 w 203"/>
                <a:gd name="T1" fmla="*/ 339041698 h 203"/>
                <a:gd name="T2" fmla="*/ 361477409 w 203"/>
                <a:gd name="T3" fmla="*/ 695383302 h 203"/>
                <a:gd name="T4" fmla="*/ 3441829 w 203"/>
                <a:gd name="T5" fmla="*/ 363260822 h 203"/>
                <a:gd name="T6" fmla="*/ 337377184 w 203"/>
                <a:gd name="T7" fmla="*/ 3459609 h 203"/>
                <a:gd name="T8" fmla="*/ 691969079 w 203"/>
                <a:gd name="T9" fmla="*/ 339041698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03">
                  <a:moveTo>
                    <a:pt x="201" y="98"/>
                  </a:moveTo>
                  <a:cubicBezTo>
                    <a:pt x="203" y="153"/>
                    <a:pt x="160" y="200"/>
                    <a:pt x="105" y="201"/>
                  </a:cubicBezTo>
                  <a:cubicBezTo>
                    <a:pt x="49" y="203"/>
                    <a:pt x="3" y="160"/>
                    <a:pt x="1" y="105"/>
                  </a:cubicBezTo>
                  <a:cubicBezTo>
                    <a:pt x="0" y="49"/>
                    <a:pt x="43" y="3"/>
                    <a:pt x="98" y="1"/>
                  </a:cubicBezTo>
                  <a:cubicBezTo>
                    <a:pt x="153" y="0"/>
                    <a:pt x="200" y="43"/>
                    <a:pt x="201" y="98"/>
                  </a:cubicBezTo>
                  <a:close/>
                </a:path>
              </a:pathLst>
            </a:cu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2" name="Oval 17">
              <a:extLst>
                <a:ext uri="{FF2B5EF4-FFF2-40B4-BE49-F238E27FC236}">
                  <a16:creationId xmlns:a16="http://schemas.microsoft.com/office/drawing/2014/main" id="{CBE595CF-3741-4CB3-A860-A45E63064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639" y="1901988"/>
              <a:ext cx="141013" cy="143796"/>
            </a:xfrm>
            <a:prstGeom prst="ellipse">
              <a:avLst/>
            </a:pr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48143" name="Oval 18">
              <a:extLst>
                <a:ext uri="{FF2B5EF4-FFF2-40B4-BE49-F238E27FC236}">
                  <a16:creationId xmlns:a16="http://schemas.microsoft.com/office/drawing/2014/main" id="{D7390217-93CD-40D9-B178-6F439E6D5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7029" y="964066"/>
              <a:ext cx="142869" cy="142868"/>
            </a:xfrm>
            <a:prstGeom prst="ellipse">
              <a:avLst/>
            </a:pr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48144" name="Oval 19">
              <a:extLst>
                <a:ext uri="{FF2B5EF4-FFF2-40B4-BE49-F238E27FC236}">
                  <a16:creationId xmlns:a16="http://schemas.microsoft.com/office/drawing/2014/main" id="{E3746E22-B8EF-4611-87F0-78B662489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500" y="1307321"/>
              <a:ext cx="312641" cy="312641"/>
            </a:xfrm>
            <a:prstGeom prst="ellipse">
              <a:avLst/>
            </a:prstGeom>
            <a:solidFill>
              <a:srgbClr val="00B0F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48145" name="Oval 20">
              <a:extLst>
                <a:ext uri="{FF2B5EF4-FFF2-40B4-BE49-F238E27FC236}">
                  <a16:creationId xmlns:a16="http://schemas.microsoft.com/office/drawing/2014/main" id="{B4225DD7-CA2C-4D05-AF5B-C12E4DA85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500" y="1816638"/>
              <a:ext cx="312641" cy="314496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48146" name="Oval 21">
              <a:extLst>
                <a:ext uri="{FF2B5EF4-FFF2-40B4-BE49-F238E27FC236}">
                  <a16:creationId xmlns:a16="http://schemas.microsoft.com/office/drawing/2014/main" id="{053B7376-BAEB-4A50-B717-1F8CBBBD1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274" y="1514202"/>
              <a:ext cx="141013" cy="141013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48147" name="Freeform 22">
              <a:extLst>
                <a:ext uri="{FF2B5EF4-FFF2-40B4-BE49-F238E27FC236}">
                  <a16:creationId xmlns:a16="http://schemas.microsoft.com/office/drawing/2014/main" id="{32952FEA-2C47-43E9-A5A0-934453703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7240" y="2064338"/>
              <a:ext cx="348822" cy="600233"/>
            </a:xfrm>
            <a:custGeom>
              <a:avLst/>
              <a:gdLst>
                <a:gd name="T0" fmla="*/ 0 w 188"/>
                <a:gd name="T1" fmla="*/ 455835152 h 323"/>
                <a:gd name="T2" fmla="*/ 647216956 w 188"/>
                <a:gd name="T3" fmla="*/ 1115416886 h 323"/>
                <a:gd name="T4" fmla="*/ 182459882 w 188"/>
                <a:gd name="T5" fmla="*/ 0 h 323"/>
                <a:gd name="T6" fmla="*/ 0 w 188"/>
                <a:gd name="T7" fmla="*/ 455835152 h 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" h="323">
                  <a:moveTo>
                    <a:pt x="0" y="132"/>
                  </a:moveTo>
                  <a:cubicBezTo>
                    <a:pt x="0" y="237"/>
                    <a:pt x="84" y="321"/>
                    <a:pt x="188" y="323"/>
                  </a:cubicBezTo>
                  <a:cubicBezTo>
                    <a:pt x="176" y="201"/>
                    <a:pt x="127" y="89"/>
                    <a:pt x="53" y="0"/>
                  </a:cubicBezTo>
                  <a:cubicBezTo>
                    <a:pt x="20" y="34"/>
                    <a:pt x="0" y="81"/>
                    <a:pt x="0" y="132"/>
                  </a:cubicBezTo>
                  <a:close/>
                </a:path>
              </a:pathLst>
            </a:cu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8" name="Freeform 23">
              <a:extLst>
                <a:ext uri="{FF2B5EF4-FFF2-40B4-BE49-F238E27FC236}">
                  <a16:creationId xmlns:a16="http://schemas.microsoft.com/office/drawing/2014/main" id="{F0BE81C1-2F5A-4985-9597-593177B31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3165" y="2261014"/>
              <a:ext cx="738463" cy="894319"/>
            </a:xfrm>
            <a:custGeom>
              <a:avLst/>
              <a:gdLst>
                <a:gd name="T0" fmla="*/ 0 w 398"/>
                <a:gd name="T1" fmla="*/ 833127872 h 481"/>
                <a:gd name="T2" fmla="*/ 829676169 w 398"/>
                <a:gd name="T3" fmla="*/ 1662799322 h 481"/>
                <a:gd name="T4" fmla="*/ 1290989181 w 398"/>
                <a:gd name="T5" fmla="*/ 1521063705 h 481"/>
                <a:gd name="T6" fmla="*/ 1370169855 w 398"/>
                <a:gd name="T7" fmla="*/ 957579519 h 481"/>
                <a:gd name="T8" fmla="*/ 1177382771 w 398"/>
                <a:gd name="T9" fmla="*/ 76052442 h 481"/>
                <a:gd name="T10" fmla="*/ 829676169 w 398"/>
                <a:gd name="T11" fmla="*/ 0 h 481"/>
                <a:gd name="T12" fmla="*/ 0 w 398"/>
                <a:gd name="T13" fmla="*/ 833127872 h 4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8" h="481">
                  <a:moveTo>
                    <a:pt x="0" y="241"/>
                  </a:moveTo>
                  <a:cubicBezTo>
                    <a:pt x="0" y="374"/>
                    <a:pt x="108" y="481"/>
                    <a:pt x="241" y="481"/>
                  </a:cubicBezTo>
                  <a:cubicBezTo>
                    <a:pt x="291" y="481"/>
                    <a:pt x="337" y="466"/>
                    <a:pt x="375" y="440"/>
                  </a:cubicBezTo>
                  <a:cubicBezTo>
                    <a:pt x="390" y="388"/>
                    <a:pt x="398" y="333"/>
                    <a:pt x="398" y="277"/>
                  </a:cubicBezTo>
                  <a:cubicBezTo>
                    <a:pt x="398" y="186"/>
                    <a:pt x="378" y="100"/>
                    <a:pt x="342" y="22"/>
                  </a:cubicBezTo>
                  <a:cubicBezTo>
                    <a:pt x="311" y="8"/>
                    <a:pt x="277" y="0"/>
                    <a:pt x="241" y="0"/>
                  </a:cubicBezTo>
                  <a:cubicBezTo>
                    <a:pt x="108" y="0"/>
                    <a:pt x="0" y="108"/>
                    <a:pt x="0" y="241"/>
                  </a:cubicBezTo>
                  <a:close/>
                </a:path>
              </a:pathLst>
            </a:cu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9" name="Freeform 24">
              <a:extLst>
                <a:ext uri="{FF2B5EF4-FFF2-40B4-BE49-F238E27FC236}">
                  <a16:creationId xmlns:a16="http://schemas.microsoft.com/office/drawing/2014/main" id="{4B7E7BD5-948C-4725-BB2F-6C6BA3B69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97" y="2261014"/>
              <a:ext cx="415618" cy="355316"/>
            </a:xfrm>
            <a:custGeom>
              <a:avLst/>
              <a:gdLst>
                <a:gd name="T0" fmla="*/ 0 w 224"/>
                <a:gd name="T1" fmla="*/ 650609640 h 191"/>
                <a:gd name="T2" fmla="*/ 113606583 w 224"/>
                <a:gd name="T3" fmla="*/ 660991936 h 191"/>
                <a:gd name="T4" fmla="*/ 771153223 w 224"/>
                <a:gd name="T5" fmla="*/ 0 h 191"/>
                <a:gd name="T6" fmla="*/ 0 w 224"/>
                <a:gd name="T7" fmla="*/ 650609640 h 1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4" h="191">
                  <a:moveTo>
                    <a:pt x="0" y="188"/>
                  </a:moveTo>
                  <a:cubicBezTo>
                    <a:pt x="11" y="190"/>
                    <a:pt x="22" y="191"/>
                    <a:pt x="33" y="191"/>
                  </a:cubicBezTo>
                  <a:cubicBezTo>
                    <a:pt x="138" y="191"/>
                    <a:pt x="224" y="106"/>
                    <a:pt x="224" y="0"/>
                  </a:cubicBezTo>
                  <a:cubicBezTo>
                    <a:pt x="114" y="5"/>
                    <a:pt x="23" y="84"/>
                    <a:pt x="0" y="188"/>
                  </a:cubicBezTo>
                  <a:close/>
                </a:path>
              </a:pathLst>
            </a:cu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0" name="Freeform 25">
              <a:extLst>
                <a:ext uri="{FF2B5EF4-FFF2-40B4-BE49-F238E27FC236}">
                  <a16:creationId xmlns:a16="http://schemas.microsoft.com/office/drawing/2014/main" id="{32EDB4E1-3880-4DD1-8B31-2DEEDC78F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0364" y="3083913"/>
              <a:ext cx="420165" cy="581208"/>
            </a:xfrm>
            <a:custGeom>
              <a:avLst/>
              <a:gdLst>
                <a:gd name="T0" fmla="*/ 788118872 w 224"/>
                <a:gd name="T1" fmla="*/ 0 h 310"/>
                <a:gd name="T2" fmla="*/ 0 w 224"/>
                <a:gd name="T3" fmla="*/ 843627162 h 310"/>
                <a:gd name="T4" fmla="*/ 38702073 w 224"/>
                <a:gd name="T5" fmla="*/ 1089686256 h 310"/>
                <a:gd name="T6" fmla="*/ 788118872 w 224"/>
                <a:gd name="T7" fmla="*/ 0 h 3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4" h="310">
                  <a:moveTo>
                    <a:pt x="224" y="0"/>
                  </a:moveTo>
                  <a:cubicBezTo>
                    <a:pt x="99" y="9"/>
                    <a:pt x="0" y="113"/>
                    <a:pt x="0" y="240"/>
                  </a:cubicBezTo>
                  <a:cubicBezTo>
                    <a:pt x="0" y="265"/>
                    <a:pt x="4" y="288"/>
                    <a:pt x="11" y="310"/>
                  </a:cubicBezTo>
                  <a:cubicBezTo>
                    <a:pt x="112" y="233"/>
                    <a:pt x="187" y="125"/>
                    <a:pt x="224" y="0"/>
                  </a:cubicBezTo>
                  <a:close/>
                </a:path>
              </a:pathLst>
            </a:cu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1" name="Freeform 26">
              <a:extLst>
                <a:ext uri="{FF2B5EF4-FFF2-40B4-BE49-F238E27FC236}">
                  <a16:creationId xmlns:a16="http://schemas.microsoft.com/office/drawing/2014/main" id="{5552E335-AA98-4CCD-A76C-CD4BEB203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792" y="3017103"/>
              <a:ext cx="615077" cy="753306"/>
            </a:xfrm>
            <a:custGeom>
              <a:avLst/>
              <a:gdLst>
                <a:gd name="T0" fmla="*/ 75966655 w 331"/>
                <a:gd name="T1" fmla="*/ 0 h 405"/>
                <a:gd name="T2" fmla="*/ 0 w 331"/>
                <a:gd name="T3" fmla="*/ 0 h 405"/>
                <a:gd name="T4" fmla="*/ 1091163322 w 331"/>
                <a:gd name="T5" fmla="*/ 1401160320 h 405"/>
                <a:gd name="T6" fmla="*/ 1142959867 w 331"/>
                <a:gd name="T7" fmla="*/ 1069034215 h 405"/>
                <a:gd name="T8" fmla="*/ 75966655 w 331"/>
                <a:gd name="T9" fmla="*/ 0 h 4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1" h="405">
                  <a:moveTo>
                    <a:pt x="22" y="0"/>
                  </a:moveTo>
                  <a:cubicBezTo>
                    <a:pt x="14" y="0"/>
                    <a:pt x="7" y="0"/>
                    <a:pt x="0" y="0"/>
                  </a:cubicBezTo>
                  <a:cubicBezTo>
                    <a:pt x="40" y="178"/>
                    <a:pt x="158" y="325"/>
                    <a:pt x="316" y="405"/>
                  </a:cubicBezTo>
                  <a:cubicBezTo>
                    <a:pt x="326" y="375"/>
                    <a:pt x="331" y="343"/>
                    <a:pt x="331" y="309"/>
                  </a:cubicBezTo>
                  <a:cubicBezTo>
                    <a:pt x="331" y="138"/>
                    <a:pt x="193" y="0"/>
                    <a:pt x="22" y="0"/>
                  </a:cubicBezTo>
                  <a:close/>
                </a:path>
              </a:pathLst>
            </a:custGeom>
            <a:solidFill>
              <a:srgbClr val="00B0F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2" name="Freeform 27">
              <a:extLst>
                <a:ext uri="{FF2B5EF4-FFF2-40B4-BE49-F238E27FC236}">
                  <a16:creationId xmlns:a16="http://schemas.microsoft.com/office/drawing/2014/main" id="{8052E7C6-1972-4C3E-9908-50906DCAC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301" y="2974428"/>
              <a:ext cx="1229226" cy="912874"/>
            </a:xfrm>
            <a:custGeom>
              <a:avLst/>
              <a:gdLst>
                <a:gd name="T0" fmla="*/ 1141236072 w 662"/>
                <a:gd name="T1" fmla="*/ 0 h 491"/>
                <a:gd name="T2" fmla="*/ 0 w 662"/>
                <a:gd name="T3" fmla="*/ 1095766726 h 491"/>
                <a:gd name="T4" fmla="*/ 1454989509 w 662"/>
                <a:gd name="T5" fmla="*/ 1697227983 h 491"/>
                <a:gd name="T6" fmla="*/ 2147483646 w 662"/>
                <a:gd name="T7" fmla="*/ 1558960109 h 491"/>
                <a:gd name="T8" fmla="*/ 2147483646 w 662"/>
                <a:gd name="T9" fmla="*/ 1144160203 h 491"/>
                <a:gd name="T10" fmla="*/ 1141236072 w 662"/>
                <a:gd name="T11" fmla="*/ 0 h 4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2" h="491">
                  <a:moveTo>
                    <a:pt x="331" y="0"/>
                  </a:moveTo>
                  <a:cubicBezTo>
                    <a:pt x="153" y="0"/>
                    <a:pt x="7" y="141"/>
                    <a:pt x="0" y="317"/>
                  </a:cubicBezTo>
                  <a:cubicBezTo>
                    <a:pt x="108" y="425"/>
                    <a:pt x="258" y="491"/>
                    <a:pt x="422" y="491"/>
                  </a:cubicBezTo>
                  <a:cubicBezTo>
                    <a:pt x="499" y="491"/>
                    <a:pt x="572" y="477"/>
                    <a:pt x="639" y="451"/>
                  </a:cubicBezTo>
                  <a:cubicBezTo>
                    <a:pt x="654" y="414"/>
                    <a:pt x="662" y="373"/>
                    <a:pt x="662" y="331"/>
                  </a:cubicBezTo>
                  <a:cubicBezTo>
                    <a:pt x="662" y="148"/>
                    <a:pt x="514" y="0"/>
                    <a:pt x="331" y="0"/>
                  </a:cubicBezTo>
                  <a:close/>
                </a:path>
              </a:pathLst>
            </a:cu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3" name="Freeform 28">
              <a:extLst>
                <a:ext uri="{FF2B5EF4-FFF2-40B4-BE49-F238E27FC236}">
                  <a16:creationId xmlns:a16="http://schemas.microsoft.com/office/drawing/2014/main" id="{CAA3F7C2-69C4-46DB-B2BE-5D941BB4F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5874" y="2933609"/>
              <a:ext cx="874838" cy="872054"/>
            </a:xfrm>
            <a:custGeom>
              <a:avLst/>
              <a:gdLst>
                <a:gd name="T0" fmla="*/ 1624928930 w 471"/>
                <a:gd name="T1" fmla="*/ 528972338 h 469"/>
                <a:gd name="T2" fmla="*/ 841789184 w 471"/>
                <a:gd name="T3" fmla="*/ 0 h 469"/>
                <a:gd name="T4" fmla="*/ 0 w 471"/>
                <a:gd name="T5" fmla="*/ 843588596 h 469"/>
                <a:gd name="T6" fmla="*/ 514042550 w 471"/>
                <a:gd name="T7" fmla="*/ 1621488654 h 469"/>
                <a:gd name="T8" fmla="*/ 1624928930 w 471"/>
                <a:gd name="T9" fmla="*/ 528972338 h 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1" h="469">
                  <a:moveTo>
                    <a:pt x="471" y="153"/>
                  </a:moveTo>
                  <a:cubicBezTo>
                    <a:pt x="435" y="63"/>
                    <a:pt x="347" y="0"/>
                    <a:pt x="244" y="0"/>
                  </a:cubicBezTo>
                  <a:cubicBezTo>
                    <a:pt x="109" y="0"/>
                    <a:pt x="0" y="109"/>
                    <a:pt x="0" y="244"/>
                  </a:cubicBezTo>
                  <a:cubicBezTo>
                    <a:pt x="0" y="345"/>
                    <a:pt x="61" y="432"/>
                    <a:pt x="149" y="469"/>
                  </a:cubicBezTo>
                  <a:cubicBezTo>
                    <a:pt x="293" y="410"/>
                    <a:pt x="409" y="296"/>
                    <a:pt x="471" y="153"/>
                  </a:cubicBezTo>
                  <a:close/>
                </a:path>
              </a:pathLst>
            </a:cu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4" name="Oval 30">
              <a:extLst>
                <a:ext uri="{FF2B5EF4-FFF2-40B4-BE49-F238E27FC236}">
                  <a16:creationId xmlns:a16="http://schemas.microsoft.com/office/drawing/2014/main" id="{EF1C9F64-FBAF-4270-8081-ED8BCA8FC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899" y="1675625"/>
              <a:ext cx="493546" cy="496329"/>
            </a:xfrm>
            <a:prstGeom prst="ellipse">
              <a:avLst/>
            </a:prstGeom>
            <a:solidFill>
              <a:srgbClr val="00B0F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48155" name="Oval 11">
              <a:extLst>
                <a:ext uri="{FF2B5EF4-FFF2-40B4-BE49-F238E27FC236}">
                  <a16:creationId xmlns:a16="http://schemas.microsoft.com/office/drawing/2014/main" id="{CC0CE886-BDD9-48C2-A3FC-873F9298C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627" y="2696302"/>
              <a:ext cx="557332" cy="556080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48156" name="Oval 11">
              <a:extLst>
                <a:ext uri="{FF2B5EF4-FFF2-40B4-BE49-F238E27FC236}">
                  <a16:creationId xmlns:a16="http://schemas.microsoft.com/office/drawing/2014/main" id="{566AF803-7623-4F24-83A2-960A0C6C9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489" y="2491874"/>
              <a:ext cx="249471" cy="248912"/>
            </a:xfrm>
            <a:prstGeom prst="ellipse">
              <a:avLst/>
            </a:pr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</p:grpSp>
    </p:spTree>
  </p:cSld>
  <p:clrMapOvr>
    <a:masterClrMapping/>
  </p:clrMapOvr>
  <p:transition>
    <p:pull dir="r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5F547B7-E5B5-432F-AA70-EC238CA495B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81063" y="533400"/>
            <a:ext cx="11387137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第一节 约翰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古斯塔夫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克努特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维克塞尔</a:t>
            </a:r>
            <a:b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Knut Wicksell,1851-1926)</a:t>
            </a:r>
          </a:p>
        </p:txBody>
      </p:sp>
      <p:sp>
        <p:nvSpPr>
          <p:cNvPr id="51203" name="Rectangle 4">
            <a:extLst>
              <a:ext uri="{FF2B5EF4-FFF2-40B4-BE49-F238E27FC236}">
                <a16:creationId xmlns:a16="http://schemas.microsoft.com/office/drawing/2014/main" id="{38DF2713-4113-47CB-8776-45D732DEB81A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019175" y="2071688"/>
            <a:ext cx="4876800" cy="4530725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受刺激而改学经济学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“作为一个货币理论家，他在死后赢得的国际威望甚至比马歇尔和瓦尔拉还要大”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Clr>
                <a:srgbClr val="0070C0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zh-CN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—</a:t>
            </a: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熊彼特</a:t>
            </a:r>
          </a:p>
        </p:txBody>
      </p:sp>
      <p:pic>
        <p:nvPicPr>
          <p:cNvPr id="74758" name="Picture 6" descr="wicksell(维克赛尔)">
            <a:extLst>
              <a:ext uri="{FF2B5EF4-FFF2-40B4-BE49-F238E27FC236}">
                <a16:creationId xmlns:a16="http://schemas.microsoft.com/office/drawing/2014/main" id="{0F272494-C720-4327-8FE2-1D074282753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0" y="1727200"/>
            <a:ext cx="3235325" cy="4084638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74759" name="Rectangle 7">
            <a:extLst>
              <a:ext uri="{FF2B5EF4-FFF2-40B4-BE49-F238E27FC236}">
                <a16:creationId xmlns:a16="http://schemas.microsoft.com/office/drawing/2014/main" id="{941FA2DA-33C9-493E-8A29-90C467912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811838"/>
            <a:ext cx="25908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FF0000"/>
                </a:solidFill>
              </a:rPr>
              <a:t>《</a:t>
            </a:r>
            <a:r>
              <a:rPr kumimoji="0" lang="zh-CN" altLang="en-US" sz="1800" b="1">
                <a:solidFill>
                  <a:srgbClr val="FF0000"/>
                </a:solidFill>
              </a:rPr>
              <a:t>利息与价格</a:t>
            </a:r>
            <a:r>
              <a:rPr kumimoji="0" lang="en-US" altLang="zh-CN" sz="1800" b="1">
                <a:solidFill>
                  <a:srgbClr val="FF0000"/>
                </a:solidFill>
              </a:rPr>
              <a:t>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F5A28D-A508-4937-B084-9D98A71566B5}"/>
              </a:ext>
            </a:extLst>
          </p:cNvPr>
          <p:cNvSpPr/>
          <p:nvPr/>
        </p:nvSpPr>
        <p:spPr>
          <a:xfrm>
            <a:off x="0" y="482600"/>
            <a:ext cx="982663" cy="7207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ea typeface="华文细黑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882EC66F-2CF6-444F-9BE5-FE0569F41EE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976313" y="533400"/>
            <a:ext cx="11388725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第二节 欧文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费雪</a:t>
            </a:r>
            <a:b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Irving Fisher,1867-1947)</a:t>
            </a:r>
          </a:p>
        </p:txBody>
      </p:sp>
      <p:sp>
        <p:nvSpPr>
          <p:cNvPr id="53251" name="Rectangle 4">
            <a:extLst>
              <a:ext uri="{FF2B5EF4-FFF2-40B4-BE49-F238E27FC236}">
                <a16:creationId xmlns:a16="http://schemas.microsoft.com/office/drawing/2014/main" id="{F733416C-2885-4CE2-ACB3-C7CCFA050D85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950913" y="2371725"/>
            <a:ext cx="6140450" cy="4486275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人生坎坷，心态乐观的丰收者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利息理论（费雪效应）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货币数量论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货币政策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kumimoji="0" lang="zh-CN" altLang="en-US" sz="2800" b="1">
              <a:solidFill>
                <a:schemeClr val="accent4">
                  <a:lumMod val="25000"/>
                </a:schemeClr>
              </a:solidFill>
              <a:ea typeface="华文中宋" panose="02010600040101010101" pitchFamily="2" charset="-122"/>
            </a:endParaRPr>
          </a:p>
        </p:txBody>
      </p:sp>
      <p:pic>
        <p:nvPicPr>
          <p:cNvPr id="76806" name="Picture 6" descr="fisher(费雪)">
            <a:extLst>
              <a:ext uri="{FF2B5EF4-FFF2-40B4-BE49-F238E27FC236}">
                <a16:creationId xmlns:a16="http://schemas.microsoft.com/office/drawing/2014/main" id="{2A333B8D-BE15-4984-8BF5-A666DDFE449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72400" y="1447800"/>
            <a:ext cx="3194050" cy="41529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76807" name="Rectangle 7">
            <a:extLst>
              <a:ext uri="{FF2B5EF4-FFF2-40B4-BE49-F238E27FC236}">
                <a16:creationId xmlns:a16="http://schemas.microsoft.com/office/drawing/2014/main" id="{8818CD5E-94DD-4C20-B98E-C9A3FFCD9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9725" y="5600700"/>
            <a:ext cx="28194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FF0000"/>
                </a:solidFill>
              </a:rPr>
              <a:t>《</a:t>
            </a:r>
            <a:r>
              <a:rPr kumimoji="0" lang="zh-CN" altLang="en-US" sz="1800" b="1">
                <a:solidFill>
                  <a:srgbClr val="FF0000"/>
                </a:solidFill>
              </a:rPr>
              <a:t>资本与利息</a:t>
            </a:r>
            <a:r>
              <a:rPr kumimoji="0" lang="en-US" altLang="zh-CN" sz="1800" b="1">
                <a:solidFill>
                  <a:srgbClr val="FF0000"/>
                </a:solidFill>
              </a:rPr>
              <a:t>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833E43-6ABF-405D-BDB1-C781AC82BAE1}"/>
              </a:ext>
            </a:extLst>
          </p:cNvPr>
          <p:cNvSpPr/>
          <p:nvPr/>
        </p:nvSpPr>
        <p:spPr>
          <a:xfrm>
            <a:off x="0" y="482600"/>
            <a:ext cx="982663" cy="7207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ea typeface="华文细黑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35285E85-4F4D-4FB5-84C9-2C2E7F665AB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1488" y="1323975"/>
            <a:ext cx="6089650" cy="504825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第十七章</a:t>
            </a:r>
            <a:r>
              <a:rPr kumimoji="0" lang="en-US" altLang="zh-CN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0" lang="zh-CN" altLang="en-US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制度学派</a:t>
            </a:r>
            <a:b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endParaRPr kumimoji="0" lang="en-US" altLang="zh-CN" sz="4000" b="1">
              <a:solidFill>
                <a:schemeClr val="accent4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54275" name="组合 4">
            <a:extLst>
              <a:ext uri="{FF2B5EF4-FFF2-40B4-BE49-F238E27FC236}">
                <a16:creationId xmlns:a16="http://schemas.microsoft.com/office/drawing/2014/main" id="{623B1443-EFD6-494A-A619-3ECF1F2D034A}"/>
              </a:ext>
            </a:extLst>
          </p:cNvPr>
          <p:cNvGrpSpPr>
            <a:grpSpLocks/>
          </p:cNvGrpSpPr>
          <p:nvPr/>
        </p:nvGrpSpPr>
        <p:grpSpPr bwMode="auto">
          <a:xfrm rot="4200000">
            <a:off x="4834732" y="2096294"/>
            <a:ext cx="3078162" cy="4044950"/>
            <a:chOff x="1078816" y="964066"/>
            <a:chExt cx="2222812" cy="2923236"/>
          </a:xfrm>
        </p:grpSpPr>
        <p:sp>
          <p:nvSpPr>
            <p:cNvPr id="54276" name="Freeform 7">
              <a:extLst>
                <a:ext uri="{FF2B5EF4-FFF2-40B4-BE49-F238E27FC236}">
                  <a16:creationId xmlns:a16="http://schemas.microsoft.com/office/drawing/2014/main" id="{11F3A2D3-74BE-43E5-9CA6-4F484DB89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16" y="2540257"/>
              <a:ext cx="696716" cy="1019561"/>
            </a:xfrm>
            <a:custGeom>
              <a:avLst/>
              <a:gdLst>
                <a:gd name="T0" fmla="*/ 324470860 w 375"/>
                <a:gd name="T1" fmla="*/ 0 h 549"/>
                <a:gd name="T2" fmla="*/ 37970093 w 375"/>
                <a:gd name="T3" fmla="*/ 41386005 h 549"/>
                <a:gd name="T4" fmla="*/ 0 w 375"/>
                <a:gd name="T5" fmla="*/ 438011948 h 549"/>
                <a:gd name="T6" fmla="*/ 600617498 w 375"/>
                <a:gd name="T7" fmla="*/ 1893451061 h 549"/>
                <a:gd name="T8" fmla="*/ 1294435159 w 375"/>
                <a:gd name="T9" fmla="*/ 965695122 h 549"/>
                <a:gd name="T10" fmla="*/ 324470860 w 375"/>
                <a:gd name="T11" fmla="*/ 0 h 5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5" h="549">
                  <a:moveTo>
                    <a:pt x="94" y="0"/>
                  </a:moveTo>
                  <a:cubicBezTo>
                    <a:pt x="65" y="0"/>
                    <a:pt x="37" y="4"/>
                    <a:pt x="11" y="12"/>
                  </a:cubicBezTo>
                  <a:cubicBezTo>
                    <a:pt x="3" y="49"/>
                    <a:pt x="0" y="87"/>
                    <a:pt x="0" y="127"/>
                  </a:cubicBezTo>
                  <a:cubicBezTo>
                    <a:pt x="0" y="291"/>
                    <a:pt x="66" y="441"/>
                    <a:pt x="174" y="549"/>
                  </a:cubicBezTo>
                  <a:cubicBezTo>
                    <a:pt x="290" y="514"/>
                    <a:pt x="375" y="407"/>
                    <a:pt x="375" y="280"/>
                  </a:cubicBezTo>
                  <a:cubicBezTo>
                    <a:pt x="375" y="125"/>
                    <a:pt x="249" y="0"/>
                    <a:pt x="94" y="0"/>
                  </a:cubicBezTo>
                  <a:close/>
                </a:path>
              </a:pathLst>
            </a:cu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7" name="Freeform 8">
              <a:extLst>
                <a:ext uri="{FF2B5EF4-FFF2-40B4-BE49-F238E27FC236}">
                  <a16:creationId xmlns:a16="http://schemas.microsoft.com/office/drawing/2014/main" id="{7BBFE00B-2E71-4D70-B479-6E26CD851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093" y="2231327"/>
              <a:ext cx="600234" cy="615077"/>
            </a:xfrm>
            <a:custGeom>
              <a:avLst/>
              <a:gdLst>
                <a:gd name="T0" fmla="*/ 545623856 w 323"/>
                <a:gd name="T1" fmla="*/ 0 h 331"/>
                <a:gd name="T2" fmla="*/ 176119434 w 323"/>
                <a:gd name="T3" fmla="*/ 131215807 h 331"/>
                <a:gd name="T4" fmla="*/ 0 w 323"/>
                <a:gd name="T5" fmla="*/ 745859838 h 331"/>
                <a:gd name="T6" fmla="*/ 545623856 w 323"/>
                <a:gd name="T7" fmla="*/ 1142959867 h 331"/>
                <a:gd name="T8" fmla="*/ 1115420603 w 323"/>
                <a:gd name="T9" fmla="*/ 573207166 h 331"/>
                <a:gd name="T10" fmla="*/ 545623856 w 323"/>
                <a:gd name="T11" fmla="*/ 0 h 3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3" h="331">
                  <a:moveTo>
                    <a:pt x="158" y="0"/>
                  </a:moveTo>
                  <a:cubicBezTo>
                    <a:pt x="117" y="0"/>
                    <a:pt x="80" y="14"/>
                    <a:pt x="51" y="38"/>
                  </a:cubicBezTo>
                  <a:cubicBezTo>
                    <a:pt x="25" y="94"/>
                    <a:pt x="8" y="153"/>
                    <a:pt x="0" y="216"/>
                  </a:cubicBezTo>
                  <a:cubicBezTo>
                    <a:pt x="21" y="283"/>
                    <a:pt x="84" y="331"/>
                    <a:pt x="158" y="331"/>
                  </a:cubicBezTo>
                  <a:cubicBezTo>
                    <a:pt x="249" y="331"/>
                    <a:pt x="323" y="257"/>
                    <a:pt x="323" y="166"/>
                  </a:cubicBezTo>
                  <a:cubicBezTo>
                    <a:pt x="323" y="74"/>
                    <a:pt x="249" y="0"/>
                    <a:pt x="158" y="0"/>
                  </a:cubicBezTo>
                  <a:close/>
                </a:path>
              </a:pathLst>
            </a:cu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8" name="Oval 9">
              <a:extLst>
                <a:ext uri="{FF2B5EF4-FFF2-40B4-BE49-F238E27FC236}">
                  <a16:creationId xmlns:a16="http://schemas.microsoft.com/office/drawing/2014/main" id="{DE3B08F9-51AE-4D1F-99C9-89DA1CFF5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616" y="2179723"/>
              <a:ext cx="506964" cy="507925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54279" name="Oval 10">
              <a:extLst>
                <a:ext uri="{FF2B5EF4-FFF2-40B4-BE49-F238E27FC236}">
                  <a16:creationId xmlns:a16="http://schemas.microsoft.com/office/drawing/2014/main" id="{BE50ED0E-6EE5-4EB1-9AE3-ED4399FBD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137" y="1993832"/>
              <a:ext cx="576113" cy="574257"/>
            </a:xfrm>
            <a:prstGeom prst="ellipse">
              <a:avLst/>
            </a:prstGeom>
            <a:solidFill>
              <a:srgbClr val="00B0F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54280" name="Oval 11">
              <a:extLst>
                <a:ext uri="{FF2B5EF4-FFF2-40B4-BE49-F238E27FC236}">
                  <a16:creationId xmlns:a16="http://schemas.microsoft.com/office/drawing/2014/main" id="{36D944A6-42F0-450E-B793-BE8AA967B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327" y="1950229"/>
              <a:ext cx="413762" cy="412834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54281" name="Oval 12">
              <a:extLst>
                <a:ext uri="{FF2B5EF4-FFF2-40B4-BE49-F238E27FC236}">
                  <a16:creationId xmlns:a16="http://schemas.microsoft.com/office/drawing/2014/main" id="{7683FE3A-5A18-4337-9949-32CF7D156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510" y="1555021"/>
              <a:ext cx="256050" cy="256050"/>
            </a:xfrm>
            <a:prstGeom prst="ellipse">
              <a:avLst/>
            </a:prstGeom>
            <a:solidFill>
              <a:srgbClr val="00B0F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54282" name="Oval 13">
              <a:extLst>
                <a:ext uri="{FF2B5EF4-FFF2-40B4-BE49-F238E27FC236}">
                  <a16:creationId xmlns:a16="http://schemas.microsoft.com/office/drawing/2014/main" id="{AD3BB859-BD3A-4DC0-9ADE-32B596E39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9682" y="1158887"/>
              <a:ext cx="86278" cy="87205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54283" name="Oval 14">
              <a:extLst>
                <a:ext uri="{FF2B5EF4-FFF2-40B4-BE49-F238E27FC236}">
                  <a16:creationId xmlns:a16="http://schemas.microsoft.com/office/drawing/2014/main" id="{45097F2E-4735-48D6-818C-1E098E1EF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70" y="1755408"/>
              <a:ext cx="85350" cy="85350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54284" name="Oval 15">
              <a:extLst>
                <a:ext uri="{FF2B5EF4-FFF2-40B4-BE49-F238E27FC236}">
                  <a16:creationId xmlns:a16="http://schemas.microsoft.com/office/drawing/2014/main" id="{01DA4C45-66F8-461E-8245-7A7C5A567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8691" y="1905698"/>
              <a:ext cx="87205" cy="88133"/>
            </a:xfrm>
            <a:prstGeom prst="ellipse">
              <a:avLst/>
            </a:prstGeom>
            <a:solidFill>
              <a:srgbClr val="0070C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54285" name="Freeform 16">
              <a:extLst>
                <a:ext uri="{FF2B5EF4-FFF2-40B4-BE49-F238E27FC236}">
                  <a16:creationId xmlns:a16="http://schemas.microsoft.com/office/drawing/2014/main" id="{E54AAD95-B5DF-43A2-AADC-C9106B499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483" y="1653359"/>
              <a:ext cx="376653" cy="377581"/>
            </a:xfrm>
            <a:custGeom>
              <a:avLst/>
              <a:gdLst>
                <a:gd name="T0" fmla="*/ 691969079 w 203"/>
                <a:gd name="T1" fmla="*/ 339041698 h 203"/>
                <a:gd name="T2" fmla="*/ 361477409 w 203"/>
                <a:gd name="T3" fmla="*/ 695383302 h 203"/>
                <a:gd name="T4" fmla="*/ 3441829 w 203"/>
                <a:gd name="T5" fmla="*/ 363260822 h 203"/>
                <a:gd name="T6" fmla="*/ 337377184 w 203"/>
                <a:gd name="T7" fmla="*/ 3459609 h 203"/>
                <a:gd name="T8" fmla="*/ 691969079 w 203"/>
                <a:gd name="T9" fmla="*/ 339041698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03">
                  <a:moveTo>
                    <a:pt x="201" y="98"/>
                  </a:moveTo>
                  <a:cubicBezTo>
                    <a:pt x="203" y="153"/>
                    <a:pt x="160" y="200"/>
                    <a:pt x="105" y="201"/>
                  </a:cubicBezTo>
                  <a:cubicBezTo>
                    <a:pt x="49" y="203"/>
                    <a:pt x="3" y="160"/>
                    <a:pt x="1" y="105"/>
                  </a:cubicBezTo>
                  <a:cubicBezTo>
                    <a:pt x="0" y="49"/>
                    <a:pt x="43" y="3"/>
                    <a:pt x="98" y="1"/>
                  </a:cubicBezTo>
                  <a:cubicBezTo>
                    <a:pt x="153" y="0"/>
                    <a:pt x="200" y="43"/>
                    <a:pt x="201" y="98"/>
                  </a:cubicBezTo>
                  <a:close/>
                </a:path>
              </a:pathLst>
            </a:cu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6" name="Oval 17">
              <a:extLst>
                <a:ext uri="{FF2B5EF4-FFF2-40B4-BE49-F238E27FC236}">
                  <a16:creationId xmlns:a16="http://schemas.microsoft.com/office/drawing/2014/main" id="{4529B64B-683C-4D57-BB0F-F96B4BED1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639" y="1901988"/>
              <a:ext cx="141013" cy="143796"/>
            </a:xfrm>
            <a:prstGeom prst="ellipse">
              <a:avLst/>
            </a:pr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54287" name="Oval 18">
              <a:extLst>
                <a:ext uri="{FF2B5EF4-FFF2-40B4-BE49-F238E27FC236}">
                  <a16:creationId xmlns:a16="http://schemas.microsoft.com/office/drawing/2014/main" id="{757CEF7A-C596-42A2-AA23-8F28BB695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7029" y="964066"/>
              <a:ext cx="142869" cy="142868"/>
            </a:xfrm>
            <a:prstGeom prst="ellipse">
              <a:avLst/>
            </a:pr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54288" name="Oval 19">
              <a:extLst>
                <a:ext uri="{FF2B5EF4-FFF2-40B4-BE49-F238E27FC236}">
                  <a16:creationId xmlns:a16="http://schemas.microsoft.com/office/drawing/2014/main" id="{40FB8EB9-3660-4473-AA79-90EB8FA9F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500" y="1307321"/>
              <a:ext cx="312641" cy="312641"/>
            </a:xfrm>
            <a:prstGeom prst="ellipse">
              <a:avLst/>
            </a:prstGeom>
            <a:solidFill>
              <a:srgbClr val="00B0F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54289" name="Oval 20">
              <a:extLst>
                <a:ext uri="{FF2B5EF4-FFF2-40B4-BE49-F238E27FC236}">
                  <a16:creationId xmlns:a16="http://schemas.microsoft.com/office/drawing/2014/main" id="{B6E64A76-4A8B-46A4-B98A-389439E31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500" y="1816638"/>
              <a:ext cx="312641" cy="314496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54290" name="Oval 21">
              <a:extLst>
                <a:ext uri="{FF2B5EF4-FFF2-40B4-BE49-F238E27FC236}">
                  <a16:creationId xmlns:a16="http://schemas.microsoft.com/office/drawing/2014/main" id="{F4E1250C-0CFD-4ADA-B802-A789BED2D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274" y="1514202"/>
              <a:ext cx="141013" cy="141013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54291" name="Freeform 22">
              <a:extLst>
                <a:ext uri="{FF2B5EF4-FFF2-40B4-BE49-F238E27FC236}">
                  <a16:creationId xmlns:a16="http://schemas.microsoft.com/office/drawing/2014/main" id="{F0E2D05E-18FE-4A5B-94A8-CD4FF06E7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7240" y="2064338"/>
              <a:ext cx="348822" cy="600233"/>
            </a:xfrm>
            <a:custGeom>
              <a:avLst/>
              <a:gdLst>
                <a:gd name="T0" fmla="*/ 0 w 188"/>
                <a:gd name="T1" fmla="*/ 455835152 h 323"/>
                <a:gd name="T2" fmla="*/ 647216956 w 188"/>
                <a:gd name="T3" fmla="*/ 1115416886 h 323"/>
                <a:gd name="T4" fmla="*/ 182459882 w 188"/>
                <a:gd name="T5" fmla="*/ 0 h 323"/>
                <a:gd name="T6" fmla="*/ 0 w 188"/>
                <a:gd name="T7" fmla="*/ 455835152 h 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" h="323">
                  <a:moveTo>
                    <a:pt x="0" y="132"/>
                  </a:moveTo>
                  <a:cubicBezTo>
                    <a:pt x="0" y="237"/>
                    <a:pt x="84" y="321"/>
                    <a:pt x="188" y="323"/>
                  </a:cubicBezTo>
                  <a:cubicBezTo>
                    <a:pt x="176" y="201"/>
                    <a:pt x="127" y="89"/>
                    <a:pt x="53" y="0"/>
                  </a:cubicBezTo>
                  <a:cubicBezTo>
                    <a:pt x="20" y="34"/>
                    <a:pt x="0" y="81"/>
                    <a:pt x="0" y="132"/>
                  </a:cubicBezTo>
                  <a:close/>
                </a:path>
              </a:pathLst>
            </a:cu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2" name="Freeform 23">
              <a:extLst>
                <a:ext uri="{FF2B5EF4-FFF2-40B4-BE49-F238E27FC236}">
                  <a16:creationId xmlns:a16="http://schemas.microsoft.com/office/drawing/2014/main" id="{EADE2391-1F39-4D6F-BB9A-A4D9E489F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3165" y="2261014"/>
              <a:ext cx="738463" cy="894319"/>
            </a:xfrm>
            <a:custGeom>
              <a:avLst/>
              <a:gdLst>
                <a:gd name="T0" fmla="*/ 0 w 398"/>
                <a:gd name="T1" fmla="*/ 833127872 h 481"/>
                <a:gd name="T2" fmla="*/ 829676169 w 398"/>
                <a:gd name="T3" fmla="*/ 1662799322 h 481"/>
                <a:gd name="T4" fmla="*/ 1290989181 w 398"/>
                <a:gd name="T5" fmla="*/ 1521063705 h 481"/>
                <a:gd name="T6" fmla="*/ 1370169855 w 398"/>
                <a:gd name="T7" fmla="*/ 957579519 h 481"/>
                <a:gd name="T8" fmla="*/ 1177382771 w 398"/>
                <a:gd name="T9" fmla="*/ 76052442 h 481"/>
                <a:gd name="T10" fmla="*/ 829676169 w 398"/>
                <a:gd name="T11" fmla="*/ 0 h 481"/>
                <a:gd name="T12" fmla="*/ 0 w 398"/>
                <a:gd name="T13" fmla="*/ 833127872 h 4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8" h="481">
                  <a:moveTo>
                    <a:pt x="0" y="241"/>
                  </a:moveTo>
                  <a:cubicBezTo>
                    <a:pt x="0" y="374"/>
                    <a:pt x="108" y="481"/>
                    <a:pt x="241" y="481"/>
                  </a:cubicBezTo>
                  <a:cubicBezTo>
                    <a:pt x="291" y="481"/>
                    <a:pt x="337" y="466"/>
                    <a:pt x="375" y="440"/>
                  </a:cubicBezTo>
                  <a:cubicBezTo>
                    <a:pt x="390" y="388"/>
                    <a:pt x="398" y="333"/>
                    <a:pt x="398" y="277"/>
                  </a:cubicBezTo>
                  <a:cubicBezTo>
                    <a:pt x="398" y="186"/>
                    <a:pt x="378" y="100"/>
                    <a:pt x="342" y="22"/>
                  </a:cubicBezTo>
                  <a:cubicBezTo>
                    <a:pt x="311" y="8"/>
                    <a:pt x="277" y="0"/>
                    <a:pt x="241" y="0"/>
                  </a:cubicBezTo>
                  <a:cubicBezTo>
                    <a:pt x="108" y="0"/>
                    <a:pt x="0" y="108"/>
                    <a:pt x="0" y="241"/>
                  </a:cubicBezTo>
                  <a:close/>
                </a:path>
              </a:pathLst>
            </a:cu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3" name="Freeform 24">
              <a:extLst>
                <a:ext uri="{FF2B5EF4-FFF2-40B4-BE49-F238E27FC236}">
                  <a16:creationId xmlns:a16="http://schemas.microsoft.com/office/drawing/2014/main" id="{161E1CE4-4805-4846-A49E-3F2A0D114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97" y="2261014"/>
              <a:ext cx="415618" cy="355316"/>
            </a:xfrm>
            <a:custGeom>
              <a:avLst/>
              <a:gdLst>
                <a:gd name="T0" fmla="*/ 0 w 224"/>
                <a:gd name="T1" fmla="*/ 650609640 h 191"/>
                <a:gd name="T2" fmla="*/ 113606583 w 224"/>
                <a:gd name="T3" fmla="*/ 660991936 h 191"/>
                <a:gd name="T4" fmla="*/ 771153223 w 224"/>
                <a:gd name="T5" fmla="*/ 0 h 191"/>
                <a:gd name="T6" fmla="*/ 0 w 224"/>
                <a:gd name="T7" fmla="*/ 650609640 h 1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4" h="191">
                  <a:moveTo>
                    <a:pt x="0" y="188"/>
                  </a:moveTo>
                  <a:cubicBezTo>
                    <a:pt x="11" y="190"/>
                    <a:pt x="22" y="191"/>
                    <a:pt x="33" y="191"/>
                  </a:cubicBezTo>
                  <a:cubicBezTo>
                    <a:pt x="138" y="191"/>
                    <a:pt x="224" y="106"/>
                    <a:pt x="224" y="0"/>
                  </a:cubicBezTo>
                  <a:cubicBezTo>
                    <a:pt x="114" y="5"/>
                    <a:pt x="23" y="84"/>
                    <a:pt x="0" y="188"/>
                  </a:cubicBezTo>
                  <a:close/>
                </a:path>
              </a:pathLst>
            </a:cu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4" name="Freeform 25">
              <a:extLst>
                <a:ext uri="{FF2B5EF4-FFF2-40B4-BE49-F238E27FC236}">
                  <a16:creationId xmlns:a16="http://schemas.microsoft.com/office/drawing/2014/main" id="{4B96C0C4-3EEB-4174-B537-340457D05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0364" y="3083913"/>
              <a:ext cx="420165" cy="581208"/>
            </a:xfrm>
            <a:custGeom>
              <a:avLst/>
              <a:gdLst>
                <a:gd name="T0" fmla="*/ 788118872 w 224"/>
                <a:gd name="T1" fmla="*/ 0 h 310"/>
                <a:gd name="T2" fmla="*/ 0 w 224"/>
                <a:gd name="T3" fmla="*/ 843627162 h 310"/>
                <a:gd name="T4" fmla="*/ 38702073 w 224"/>
                <a:gd name="T5" fmla="*/ 1089686256 h 310"/>
                <a:gd name="T6" fmla="*/ 788118872 w 224"/>
                <a:gd name="T7" fmla="*/ 0 h 3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4" h="310">
                  <a:moveTo>
                    <a:pt x="224" y="0"/>
                  </a:moveTo>
                  <a:cubicBezTo>
                    <a:pt x="99" y="9"/>
                    <a:pt x="0" y="113"/>
                    <a:pt x="0" y="240"/>
                  </a:cubicBezTo>
                  <a:cubicBezTo>
                    <a:pt x="0" y="265"/>
                    <a:pt x="4" y="288"/>
                    <a:pt x="11" y="310"/>
                  </a:cubicBezTo>
                  <a:cubicBezTo>
                    <a:pt x="112" y="233"/>
                    <a:pt x="187" y="125"/>
                    <a:pt x="224" y="0"/>
                  </a:cubicBezTo>
                  <a:close/>
                </a:path>
              </a:pathLst>
            </a:cu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5" name="Freeform 26">
              <a:extLst>
                <a:ext uri="{FF2B5EF4-FFF2-40B4-BE49-F238E27FC236}">
                  <a16:creationId xmlns:a16="http://schemas.microsoft.com/office/drawing/2014/main" id="{EC9A24B9-6B6B-463C-B4E6-D7E48F1A7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792" y="3017103"/>
              <a:ext cx="615077" cy="753306"/>
            </a:xfrm>
            <a:custGeom>
              <a:avLst/>
              <a:gdLst>
                <a:gd name="T0" fmla="*/ 75966655 w 331"/>
                <a:gd name="T1" fmla="*/ 0 h 405"/>
                <a:gd name="T2" fmla="*/ 0 w 331"/>
                <a:gd name="T3" fmla="*/ 0 h 405"/>
                <a:gd name="T4" fmla="*/ 1091163322 w 331"/>
                <a:gd name="T5" fmla="*/ 1401160320 h 405"/>
                <a:gd name="T6" fmla="*/ 1142959867 w 331"/>
                <a:gd name="T7" fmla="*/ 1069034215 h 405"/>
                <a:gd name="T8" fmla="*/ 75966655 w 331"/>
                <a:gd name="T9" fmla="*/ 0 h 4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1" h="405">
                  <a:moveTo>
                    <a:pt x="22" y="0"/>
                  </a:moveTo>
                  <a:cubicBezTo>
                    <a:pt x="14" y="0"/>
                    <a:pt x="7" y="0"/>
                    <a:pt x="0" y="0"/>
                  </a:cubicBezTo>
                  <a:cubicBezTo>
                    <a:pt x="40" y="178"/>
                    <a:pt x="158" y="325"/>
                    <a:pt x="316" y="405"/>
                  </a:cubicBezTo>
                  <a:cubicBezTo>
                    <a:pt x="326" y="375"/>
                    <a:pt x="331" y="343"/>
                    <a:pt x="331" y="309"/>
                  </a:cubicBezTo>
                  <a:cubicBezTo>
                    <a:pt x="331" y="138"/>
                    <a:pt x="193" y="0"/>
                    <a:pt x="22" y="0"/>
                  </a:cubicBezTo>
                  <a:close/>
                </a:path>
              </a:pathLst>
            </a:custGeom>
            <a:solidFill>
              <a:srgbClr val="00B0F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6" name="Freeform 27">
              <a:extLst>
                <a:ext uri="{FF2B5EF4-FFF2-40B4-BE49-F238E27FC236}">
                  <a16:creationId xmlns:a16="http://schemas.microsoft.com/office/drawing/2014/main" id="{130E98EB-9955-4CC1-936F-32009AC70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301" y="2974428"/>
              <a:ext cx="1229226" cy="912874"/>
            </a:xfrm>
            <a:custGeom>
              <a:avLst/>
              <a:gdLst>
                <a:gd name="T0" fmla="*/ 1141236072 w 662"/>
                <a:gd name="T1" fmla="*/ 0 h 491"/>
                <a:gd name="T2" fmla="*/ 0 w 662"/>
                <a:gd name="T3" fmla="*/ 1095766726 h 491"/>
                <a:gd name="T4" fmla="*/ 1454989509 w 662"/>
                <a:gd name="T5" fmla="*/ 1697227983 h 491"/>
                <a:gd name="T6" fmla="*/ 2147483646 w 662"/>
                <a:gd name="T7" fmla="*/ 1558960109 h 491"/>
                <a:gd name="T8" fmla="*/ 2147483646 w 662"/>
                <a:gd name="T9" fmla="*/ 1144160203 h 491"/>
                <a:gd name="T10" fmla="*/ 1141236072 w 662"/>
                <a:gd name="T11" fmla="*/ 0 h 4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2" h="491">
                  <a:moveTo>
                    <a:pt x="331" y="0"/>
                  </a:moveTo>
                  <a:cubicBezTo>
                    <a:pt x="153" y="0"/>
                    <a:pt x="7" y="141"/>
                    <a:pt x="0" y="317"/>
                  </a:cubicBezTo>
                  <a:cubicBezTo>
                    <a:pt x="108" y="425"/>
                    <a:pt x="258" y="491"/>
                    <a:pt x="422" y="491"/>
                  </a:cubicBezTo>
                  <a:cubicBezTo>
                    <a:pt x="499" y="491"/>
                    <a:pt x="572" y="477"/>
                    <a:pt x="639" y="451"/>
                  </a:cubicBezTo>
                  <a:cubicBezTo>
                    <a:pt x="654" y="414"/>
                    <a:pt x="662" y="373"/>
                    <a:pt x="662" y="331"/>
                  </a:cubicBezTo>
                  <a:cubicBezTo>
                    <a:pt x="662" y="148"/>
                    <a:pt x="514" y="0"/>
                    <a:pt x="331" y="0"/>
                  </a:cubicBezTo>
                  <a:close/>
                </a:path>
              </a:pathLst>
            </a:cu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7" name="Freeform 28">
              <a:extLst>
                <a:ext uri="{FF2B5EF4-FFF2-40B4-BE49-F238E27FC236}">
                  <a16:creationId xmlns:a16="http://schemas.microsoft.com/office/drawing/2014/main" id="{223F9242-43D3-46A0-A7BE-154A16342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5874" y="2933609"/>
              <a:ext cx="874838" cy="872054"/>
            </a:xfrm>
            <a:custGeom>
              <a:avLst/>
              <a:gdLst>
                <a:gd name="T0" fmla="*/ 1624928930 w 471"/>
                <a:gd name="T1" fmla="*/ 528972338 h 469"/>
                <a:gd name="T2" fmla="*/ 841789184 w 471"/>
                <a:gd name="T3" fmla="*/ 0 h 469"/>
                <a:gd name="T4" fmla="*/ 0 w 471"/>
                <a:gd name="T5" fmla="*/ 843588596 h 469"/>
                <a:gd name="T6" fmla="*/ 514042550 w 471"/>
                <a:gd name="T7" fmla="*/ 1621488654 h 469"/>
                <a:gd name="T8" fmla="*/ 1624928930 w 471"/>
                <a:gd name="T9" fmla="*/ 528972338 h 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1" h="469">
                  <a:moveTo>
                    <a:pt x="471" y="153"/>
                  </a:moveTo>
                  <a:cubicBezTo>
                    <a:pt x="435" y="63"/>
                    <a:pt x="347" y="0"/>
                    <a:pt x="244" y="0"/>
                  </a:cubicBezTo>
                  <a:cubicBezTo>
                    <a:pt x="109" y="0"/>
                    <a:pt x="0" y="109"/>
                    <a:pt x="0" y="244"/>
                  </a:cubicBezTo>
                  <a:cubicBezTo>
                    <a:pt x="0" y="345"/>
                    <a:pt x="61" y="432"/>
                    <a:pt x="149" y="469"/>
                  </a:cubicBezTo>
                  <a:cubicBezTo>
                    <a:pt x="293" y="410"/>
                    <a:pt x="409" y="296"/>
                    <a:pt x="471" y="153"/>
                  </a:cubicBezTo>
                  <a:close/>
                </a:path>
              </a:pathLst>
            </a:cu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8" name="Oval 30">
              <a:extLst>
                <a:ext uri="{FF2B5EF4-FFF2-40B4-BE49-F238E27FC236}">
                  <a16:creationId xmlns:a16="http://schemas.microsoft.com/office/drawing/2014/main" id="{771F646A-3AB2-49EB-9165-A4BFB17CF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899" y="1675625"/>
              <a:ext cx="493546" cy="496329"/>
            </a:xfrm>
            <a:prstGeom prst="ellipse">
              <a:avLst/>
            </a:prstGeom>
            <a:solidFill>
              <a:srgbClr val="00B0F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54299" name="Oval 11">
              <a:extLst>
                <a:ext uri="{FF2B5EF4-FFF2-40B4-BE49-F238E27FC236}">
                  <a16:creationId xmlns:a16="http://schemas.microsoft.com/office/drawing/2014/main" id="{D4C60348-6BCB-4827-8BA1-737A57E4C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627" y="2696302"/>
              <a:ext cx="557332" cy="556080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54300" name="Oval 11">
              <a:extLst>
                <a:ext uri="{FF2B5EF4-FFF2-40B4-BE49-F238E27FC236}">
                  <a16:creationId xmlns:a16="http://schemas.microsoft.com/office/drawing/2014/main" id="{F86BA7FD-816E-41D1-B863-CE9F73674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489" y="2491874"/>
              <a:ext cx="249471" cy="248912"/>
            </a:xfrm>
            <a:prstGeom prst="ellipse">
              <a:avLst/>
            </a:pr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</p:grpSp>
    </p:spTree>
  </p:cSld>
  <p:clrMapOvr>
    <a:masterClrMapping/>
  </p:clrMapOvr>
  <p:transition>
    <p:pull dir="r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CC88B7E7-91C1-493C-95EA-5D7EE6DFC3BD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-152400" y="187325"/>
            <a:ext cx="7670800" cy="1143000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第一节　制度学派概览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0443450-AA9C-4A37-8648-1478A25FCF42}"/>
              </a:ext>
            </a:extLst>
          </p:cNvPr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2514600" y="1349082"/>
            <a:ext cx="8991600" cy="5943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一、产生背景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二、制度学派对新古典经济学的批判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（一）对“理性人”的批判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（二）对自由主义的批判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（三）对利益和谐的批判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（四）对享乐主义的批判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三、新旧制度主义之比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kumimoji="0" lang="zh-CN" altLang="en-US" sz="280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4AF73F-CF8B-4496-964A-F2C4EF6444E6}"/>
              </a:ext>
            </a:extLst>
          </p:cNvPr>
          <p:cNvSpPr/>
          <p:nvPr/>
        </p:nvSpPr>
        <p:spPr>
          <a:xfrm>
            <a:off x="0" y="482600"/>
            <a:ext cx="982663" cy="7207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ea typeface="华文细黑" pitchFamily="2" charset="-122"/>
            </a:endParaRPr>
          </a:p>
        </p:txBody>
      </p:sp>
    </p:spTree>
  </p:cSld>
  <p:clrMapOvr>
    <a:masterClrMapping/>
  </p:clrMapOvr>
  <p:transition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3568AA1-C7D9-4D15-A4C1-39409E9432C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51038" y="747713"/>
            <a:ext cx="8534400" cy="1371600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第十一章</a:t>
            </a:r>
            <a:r>
              <a:rPr kumimoji="0" lang="en-US" altLang="zh-CN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0" lang="zh-CN" altLang="en-US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边际学派及其先驱者</a:t>
            </a:r>
          </a:p>
        </p:txBody>
      </p:sp>
      <p:grpSp>
        <p:nvGrpSpPr>
          <p:cNvPr id="5123" name="组合 3">
            <a:extLst>
              <a:ext uri="{FF2B5EF4-FFF2-40B4-BE49-F238E27FC236}">
                <a16:creationId xmlns:a16="http://schemas.microsoft.com/office/drawing/2014/main" id="{2A0B71F0-82AC-4A01-ADFC-2DF4E71726F4}"/>
              </a:ext>
            </a:extLst>
          </p:cNvPr>
          <p:cNvGrpSpPr>
            <a:grpSpLocks/>
          </p:cNvGrpSpPr>
          <p:nvPr/>
        </p:nvGrpSpPr>
        <p:grpSpPr bwMode="auto">
          <a:xfrm rot="4200000">
            <a:off x="4834732" y="2096294"/>
            <a:ext cx="3078162" cy="4044950"/>
            <a:chOff x="1078816" y="964066"/>
            <a:chExt cx="2222812" cy="2923236"/>
          </a:xfrm>
        </p:grpSpPr>
        <p:sp>
          <p:nvSpPr>
            <p:cNvPr id="5124" name="Freeform 7">
              <a:extLst>
                <a:ext uri="{FF2B5EF4-FFF2-40B4-BE49-F238E27FC236}">
                  <a16:creationId xmlns:a16="http://schemas.microsoft.com/office/drawing/2014/main" id="{BB428801-9CB4-4FAD-B057-F134273BB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16" y="2540257"/>
              <a:ext cx="696716" cy="1019561"/>
            </a:xfrm>
            <a:custGeom>
              <a:avLst/>
              <a:gdLst>
                <a:gd name="T0" fmla="*/ 324470860 w 375"/>
                <a:gd name="T1" fmla="*/ 0 h 549"/>
                <a:gd name="T2" fmla="*/ 37970093 w 375"/>
                <a:gd name="T3" fmla="*/ 41386005 h 549"/>
                <a:gd name="T4" fmla="*/ 0 w 375"/>
                <a:gd name="T5" fmla="*/ 438011948 h 549"/>
                <a:gd name="T6" fmla="*/ 600617498 w 375"/>
                <a:gd name="T7" fmla="*/ 1893451061 h 549"/>
                <a:gd name="T8" fmla="*/ 1294435159 w 375"/>
                <a:gd name="T9" fmla="*/ 965695122 h 549"/>
                <a:gd name="T10" fmla="*/ 324470860 w 375"/>
                <a:gd name="T11" fmla="*/ 0 h 5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5" h="549">
                  <a:moveTo>
                    <a:pt x="94" y="0"/>
                  </a:moveTo>
                  <a:cubicBezTo>
                    <a:pt x="65" y="0"/>
                    <a:pt x="37" y="4"/>
                    <a:pt x="11" y="12"/>
                  </a:cubicBezTo>
                  <a:cubicBezTo>
                    <a:pt x="3" y="49"/>
                    <a:pt x="0" y="87"/>
                    <a:pt x="0" y="127"/>
                  </a:cubicBezTo>
                  <a:cubicBezTo>
                    <a:pt x="0" y="291"/>
                    <a:pt x="66" y="441"/>
                    <a:pt x="174" y="549"/>
                  </a:cubicBezTo>
                  <a:cubicBezTo>
                    <a:pt x="290" y="514"/>
                    <a:pt x="375" y="407"/>
                    <a:pt x="375" y="280"/>
                  </a:cubicBezTo>
                  <a:cubicBezTo>
                    <a:pt x="375" y="125"/>
                    <a:pt x="249" y="0"/>
                    <a:pt x="94" y="0"/>
                  </a:cubicBezTo>
                  <a:close/>
                </a:path>
              </a:pathLst>
            </a:cu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" name="Freeform 8">
              <a:extLst>
                <a:ext uri="{FF2B5EF4-FFF2-40B4-BE49-F238E27FC236}">
                  <a16:creationId xmlns:a16="http://schemas.microsoft.com/office/drawing/2014/main" id="{3CB1BD08-7ACD-4FCA-9E09-AFFE6E59D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093" y="2231327"/>
              <a:ext cx="600234" cy="615077"/>
            </a:xfrm>
            <a:custGeom>
              <a:avLst/>
              <a:gdLst>
                <a:gd name="T0" fmla="*/ 545623856 w 323"/>
                <a:gd name="T1" fmla="*/ 0 h 331"/>
                <a:gd name="T2" fmla="*/ 176119434 w 323"/>
                <a:gd name="T3" fmla="*/ 131215807 h 331"/>
                <a:gd name="T4" fmla="*/ 0 w 323"/>
                <a:gd name="T5" fmla="*/ 745859838 h 331"/>
                <a:gd name="T6" fmla="*/ 545623856 w 323"/>
                <a:gd name="T7" fmla="*/ 1142959867 h 331"/>
                <a:gd name="T8" fmla="*/ 1115420603 w 323"/>
                <a:gd name="T9" fmla="*/ 573207166 h 331"/>
                <a:gd name="T10" fmla="*/ 545623856 w 323"/>
                <a:gd name="T11" fmla="*/ 0 h 3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3" h="331">
                  <a:moveTo>
                    <a:pt x="158" y="0"/>
                  </a:moveTo>
                  <a:cubicBezTo>
                    <a:pt x="117" y="0"/>
                    <a:pt x="80" y="14"/>
                    <a:pt x="51" y="38"/>
                  </a:cubicBezTo>
                  <a:cubicBezTo>
                    <a:pt x="25" y="94"/>
                    <a:pt x="8" y="153"/>
                    <a:pt x="0" y="216"/>
                  </a:cubicBezTo>
                  <a:cubicBezTo>
                    <a:pt x="21" y="283"/>
                    <a:pt x="84" y="331"/>
                    <a:pt x="158" y="331"/>
                  </a:cubicBezTo>
                  <a:cubicBezTo>
                    <a:pt x="249" y="331"/>
                    <a:pt x="323" y="257"/>
                    <a:pt x="323" y="166"/>
                  </a:cubicBezTo>
                  <a:cubicBezTo>
                    <a:pt x="323" y="74"/>
                    <a:pt x="249" y="0"/>
                    <a:pt x="158" y="0"/>
                  </a:cubicBezTo>
                  <a:close/>
                </a:path>
              </a:pathLst>
            </a:cu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Oval 9">
              <a:extLst>
                <a:ext uri="{FF2B5EF4-FFF2-40B4-BE49-F238E27FC236}">
                  <a16:creationId xmlns:a16="http://schemas.microsoft.com/office/drawing/2014/main" id="{3CC96043-AF91-4E9F-B282-65A48C94D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616" y="2179723"/>
              <a:ext cx="506964" cy="507925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5127" name="Oval 10">
              <a:extLst>
                <a:ext uri="{FF2B5EF4-FFF2-40B4-BE49-F238E27FC236}">
                  <a16:creationId xmlns:a16="http://schemas.microsoft.com/office/drawing/2014/main" id="{EF0D3AE4-B362-40EB-8F41-3B12923C1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137" y="1993832"/>
              <a:ext cx="576113" cy="574257"/>
            </a:xfrm>
            <a:prstGeom prst="ellipse">
              <a:avLst/>
            </a:prstGeom>
            <a:solidFill>
              <a:srgbClr val="00B0F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5128" name="Oval 11">
              <a:extLst>
                <a:ext uri="{FF2B5EF4-FFF2-40B4-BE49-F238E27FC236}">
                  <a16:creationId xmlns:a16="http://schemas.microsoft.com/office/drawing/2014/main" id="{CED093B7-4BB2-43B7-960B-3572A74CC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327" y="1950229"/>
              <a:ext cx="413762" cy="412834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5129" name="Oval 12">
              <a:extLst>
                <a:ext uri="{FF2B5EF4-FFF2-40B4-BE49-F238E27FC236}">
                  <a16:creationId xmlns:a16="http://schemas.microsoft.com/office/drawing/2014/main" id="{D8795002-658D-49C9-8135-422718B03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510" y="1555021"/>
              <a:ext cx="256050" cy="256050"/>
            </a:xfrm>
            <a:prstGeom prst="ellipse">
              <a:avLst/>
            </a:prstGeom>
            <a:solidFill>
              <a:srgbClr val="00B0F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5130" name="Oval 13">
              <a:extLst>
                <a:ext uri="{FF2B5EF4-FFF2-40B4-BE49-F238E27FC236}">
                  <a16:creationId xmlns:a16="http://schemas.microsoft.com/office/drawing/2014/main" id="{C083E56A-D1D0-4EB0-8076-0BE935AB1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9682" y="1158887"/>
              <a:ext cx="86278" cy="87205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5131" name="Oval 14">
              <a:extLst>
                <a:ext uri="{FF2B5EF4-FFF2-40B4-BE49-F238E27FC236}">
                  <a16:creationId xmlns:a16="http://schemas.microsoft.com/office/drawing/2014/main" id="{CDE4FAFE-D936-4A88-B55E-42C28263C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70" y="1755408"/>
              <a:ext cx="85350" cy="85350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5132" name="Oval 15">
              <a:extLst>
                <a:ext uri="{FF2B5EF4-FFF2-40B4-BE49-F238E27FC236}">
                  <a16:creationId xmlns:a16="http://schemas.microsoft.com/office/drawing/2014/main" id="{A2AD9A2A-C4EB-4B9C-9145-4DF83E809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8691" y="1905698"/>
              <a:ext cx="87205" cy="88133"/>
            </a:xfrm>
            <a:prstGeom prst="ellipse">
              <a:avLst/>
            </a:prstGeom>
            <a:solidFill>
              <a:srgbClr val="0070C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5133" name="Freeform 16">
              <a:extLst>
                <a:ext uri="{FF2B5EF4-FFF2-40B4-BE49-F238E27FC236}">
                  <a16:creationId xmlns:a16="http://schemas.microsoft.com/office/drawing/2014/main" id="{3A823B46-24C3-4EAD-8EB5-6B8F6247B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483" y="1653359"/>
              <a:ext cx="376653" cy="377581"/>
            </a:xfrm>
            <a:custGeom>
              <a:avLst/>
              <a:gdLst>
                <a:gd name="T0" fmla="*/ 691969079 w 203"/>
                <a:gd name="T1" fmla="*/ 339041698 h 203"/>
                <a:gd name="T2" fmla="*/ 361477409 w 203"/>
                <a:gd name="T3" fmla="*/ 695383302 h 203"/>
                <a:gd name="T4" fmla="*/ 3441829 w 203"/>
                <a:gd name="T5" fmla="*/ 363260822 h 203"/>
                <a:gd name="T6" fmla="*/ 337377184 w 203"/>
                <a:gd name="T7" fmla="*/ 3459609 h 203"/>
                <a:gd name="T8" fmla="*/ 691969079 w 203"/>
                <a:gd name="T9" fmla="*/ 339041698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03">
                  <a:moveTo>
                    <a:pt x="201" y="98"/>
                  </a:moveTo>
                  <a:cubicBezTo>
                    <a:pt x="203" y="153"/>
                    <a:pt x="160" y="200"/>
                    <a:pt x="105" y="201"/>
                  </a:cubicBezTo>
                  <a:cubicBezTo>
                    <a:pt x="49" y="203"/>
                    <a:pt x="3" y="160"/>
                    <a:pt x="1" y="105"/>
                  </a:cubicBezTo>
                  <a:cubicBezTo>
                    <a:pt x="0" y="49"/>
                    <a:pt x="43" y="3"/>
                    <a:pt x="98" y="1"/>
                  </a:cubicBezTo>
                  <a:cubicBezTo>
                    <a:pt x="153" y="0"/>
                    <a:pt x="200" y="43"/>
                    <a:pt x="201" y="98"/>
                  </a:cubicBezTo>
                  <a:close/>
                </a:path>
              </a:pathLst>
            </a:cu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" name="Oval 17">
              <a:extLst>
                <a:ext uri="{FF2B5EF4-FFF2-40B4-BE49-F238E27FC236}">
                  <a16:creationId xmlns:a16="http://schemas.microsoft.com/office/drawing/2014/main" id="{42371E48-8130-446E-92D9-6CB97C23F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639" y="1901988"/>
              <a:ext cx="141013" cy="143796"/>
            </a:xfrm>
            <a:prstGeom prst="ellipse">
              <a:avLst/>
            </a:pr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5135" name="Oval 18">
              <a:extLst>
                <a:ext uri="{FF2B5EF4-FFF2-40B4-BE49-F238E27FC236}">
                  <a16:creationId xmlns:a16="http://schemas.microsoft.com/office/drawing/2014/main" id="{B252515F-B7F9-4063-8232-89569936C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7029" y="964066"/>
              <a:ext cx="142869" cy="142868"/>
            </a:xfrm>
            <a:prstGeom prst="ellipse">
              <a:avLst/>
            </a:pr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5136" name="Oval 19">
              <a:extLst>
                <a:ext uri="{FF2B5EF4-FFF2-40B4-BE49-F238E27FC236}">
                  <a16:creationId xmlns:a16="http://schemas.microsoft.com/office/drawing/2014/main" id="{66355C81-FDDA-4537-B153-B2CC1F17A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500" y="1307321"/>
              <a:ext cx="312641" cy="312641"/>
            </a:xfrm>
            <a:prstGeom prst="ellipse">
              <a:avLst/>
            </a:prstGeom>
            <a:solidFill>
              <a:srgbClr val="00B0F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5137" name="Oval 20">
              <a:extLst>
                <a:ext uri="{FF2B5EF4-FFF2-40B4-BE49-F238E27FC236}">
                  <a16:creationId xmlns:a16="http://schemas.microsoft.com/office/drawing/2014/main" id="{CB0BB0DB-D10C-44AB-864D-2D415FE54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500" y="1816638"/>
              <a:ext cx="312641" cy="314496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5138" name="Oval 21">
              <a:extLst>
                <a:ext uri="{FF2B5EF4-FFF2-40B4-BE49-F238E27FC236}">
                  <a16:creationId xmlns:a16="http://schemas.microsoft.com/office/drawing/2014/main" id="{105737C9-5E8E-4425-83BC-AC4F38D6F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274" y="1514202"/>
              <a:ext cx="141013" cy="141013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5139" name="Freeform 22">
              <a:extLst>
                <a:ext uri="{FF2B5EF4-FFF2-40B4-BE49-F238E27FC236}">
                  <a16:creationId xmlns:a16="http://schemas.microsoft.com/office/drawing/2014/main" id="{7E814A3E-3DF2-4167-B156-F3834EE0F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7240" y="2064338"/>
              <a:ext cx="348822" cy="600233"/>
            </a:xfrm>
            <a:custGeom>
              <a:avLst/>
              <a:gdLst>
                <a:gd name="T0" fmla="*/ 0 w 188"/>
                <a:gd name="T1" fmla="*/ 455835152 h 323"/>
                <a:gd name="T2" fmla="*/ 647216956 w 188"/>
                <a:gd name="T3" fmla="*/ 1115416886 h 323"/>
                <a:gd name="T4" fmla="*/ 182459882 w 188"/>
                <a:gd name="T5" fmla="*/ 0 h 323"/>
                <a:gd name="T6" fmla="*/ 0 w 188"/>
                <a:gd name="T7" fmla="*/ 455835152 h 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" h="323">
                  <a:moveTo>
                    <a:pt x="0" y="132"/>
                  </a:moveTo>
                  <a:cubicBezTo>
                    <a:pt x="0" y="237"/>
                    <a:pt x="84" y="321"/>
                    <a:pt x="188" y="323"/>
                  </a:cubicBezTo>
                  <a:cubicBezTo>
                    <a:pt x="176" y="201"/>
                    <a:pt x="127" y="89"/>
                    <a:pt x="53" y="0"/>
                  </a:cubicBezTo>
                  <a:cubicBezTo>
                    <a:pt x="20" y="34"/>
                    <a:pt x="0" y="81"/>
                    <a:pt x="0" y="132"/>
                  </a:cubicBezTo>
                  <a:close/>
                </a:path>
              </a:pathLst>
            </a:cu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" name="Freeform 23">
              <a:extLst>
                <a:ext uri="{FF2B5EF4-FFF2-40B4-BE49-F238E27FC236}">
                  <a16:creationId xmlns:a16="http://schemas.microsoft.com/office/drawing/2014/main" id="{375D522A-525C-455D-AD2C-3B9E97DB2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3165" y="2261014"/>
              <a:ext cx="738463" cy="894319"/>
            </a:xfrm>
            <a:custGeom>
              <a:avLst/>
              <a:gdLst>
                <a:gd name="T0" fmla="*/ 0 w 398"/>
                <a:gd name="T1" fmla="*/ 833127872 h 481"/>
                <a:gd name="T2" fmla="*/ 829676169 w 398"/>
                <a:gd name="T3" fmla="*/ 1662799322 h 481"/>
                <a:gd name="T4" fmla="*/ 1290989181 w 398"/>
                <a:gd name="T5" fmla="*/ 1521063705 h 481"/>
                <a:gd name="T6" fmla="*/ 1370169855 w 398"/>
                <a:gd name="T7" fmla="*/ 957579519 h 481"/>
                <a:gd name="T8" fmla="*/ 1177382771 w 398"/>
                <a:gd name="T9" fmla="*/ 76052442 h 481"/>
                <a:gd name="T10" fmla="*/ 829676169 w 398"/>
                <a:gd name="T11" fmla="*/ 0 h 481"/>
                <a:gd name="T12" fmla="*/ 0 w 398"/>
                <a:gd name="T13" fmla="*/ 833127872 h 4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8" h="481">
                  <a:moveTo>
                    <a:pt x="0" y="241"/>
                  </a:moveTo>
                  <a:cubicBezTo>
                    <a:pt x="0" y="374"/>
                    <a:pt x="108" y="481"/>
                    <a:pt x="241" y="481"/>
                  </a:cubicBezTo>
                  <a:cubicBezTo>
                    <a:pt x="291" y="481"/>
                    <a:pt x="337" y="466"/>
                    <a:pt x="375" y="440"/>
                  </a:cubicBezTo>
                  <a:cubicBezTo>
                    <a:pt x="390" y="388"/>
                    <a:pt x="398" y="333"/>
                    <a:pt x="398" y="277"/>
                  </a:cubicBezTo>
                  <a:cubicBezTo>
                    <a:pt x="398" y="186"/>
                    <a:pt x="378" y="100"/>
                    <a:pt x="342" y="22"/>
                  </a:cubicBezTo>
                  <a:cubicBezTo>
                    <a:pt x="311" y="8"/>
                    <a:pt x="277" y="0"/>
                    <a:pt x="241" y="0"/>
                  </a:cubicBezTo>
                  <a:cubicBezTo>
                    <a:pt x="108" y="0"/>
                    <a:pt x="0" y="108"/>
                    <a:pt x="0" y="241"/>
                  </a:cubicBezTo>
                  <a:close/>
                </a:path>
              </a:pathLst>
            </a:cu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1" name="Freeform 24">
              <a:extLst>
                <a:ext uri="{FF2B5EF4-FFF2-40B4-BE49-F238E27FC236}">
                  <a16:creationId xmlns:a16="http://schemas.microsoft.com/office/drawing/2014/main" id="{66C3D850-6B5A-435D-9C4B-3E0B138B8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97" y="2261014"/>
              <a:ext cx="415618" cy="355316"/>
            </a:xfrm>
            <a:custGeom>
              <a:avLst/>
              <a:gdLst>
                <a:gd name="T0" fmla="*/ 0 w 224"/>
                <a:gd name="T1" fmla="*/ 650609640 h 191"/>
                <a:gd name="T2" fmla="*/ 113606583 w 224"/>
                <a:gd name="T3" fmla="*/ 660991936 h 191"/>
                <a:gd name="T4" fmla="*/ 771153223 w 224"/>
                <a:gd name="T5" fmla="*/ 0 h 191"/>
                <a:gd name="T6" fmla="*/ 0 w 224"/>
                <a:gd name="T7" fmla="*/ 650609640 h 1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4" h="191">
                  <a:moveTo>
                    <a:pt x="0" y="188"/>
                  </a:moveTo>
                  <a:cubicBezTo>
                    <a:pt x="11" y="190"/>
                    <a:pt x="22" y="191"/>
                    <a:pt x="33" y="191"/>
                  </a:cubicBezTo>
                  <a:cubicBezTo>
                    <a:pt x="138" y="191"/>
                    <a:pt x="224" y="106"/>
                    <a:pt x="224" y="0"/>
                  </a:cubicBezTo>
                  <a:cubicBezTo>
                    <a:pt x="114" y="5"/>
                    <a:pt x="23" y="84"/>
                    <a:pt x="0" y="188"/>
                  </a:cubicBezTo>
                  <a:close/>
                </a:path>
              </a:pathLst>
            </a:cu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2" name="Freeform 25">
              <a:extLst>
                <a:ext uri="{FF2B5EF4-FFF2-40B4-BE49-F238E27FC236}">
                  <a16:creationId xmlns:a16="http://schemas.microsoft.com/office/drawing/2014/main" id="{95845E8D-9141-464B-B486-8352D29AC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0364" y="3083913"/>
              <a:ext cx="420165" cy="581208"/>
            </a:xfrm>
            <a:custGeom>
              <a:avLst/>
              <a:gdLst>
                <a:gd name="T0" fmla="*/ 788118872 w 224"/>
                <a:gd name="T1" fmla="*/ 0 h 310"/>
                <a:gd name="T2" fmla="*/ 0 w 224"/>
                <a:gd name="T3" fmla="*/ 843627162 h 310"/>
                <a:gd name="T4" fmla="*/ 38702073 w 224"/>
                <a:gd name="T5" fmla="*/ 1089686256 h 310"/>
                <a:gd name="T6" fmla="*/ 788118872 w 224"/>
                <a:gd name="T7" fmla="*/ 0 h 3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4" h="310">
                  <a:moveTo>
                    <a:pt x="224" y="0"/>
                  </a:moveTo>
                  <a:cubicBezTo>
                    <a:pt x="99" y="9"/>
                    <a:pt x="0" y="113"/>
                    <a:pt x="0" y="240"/>
                  </a:cubicBezTo>
                  <a:cubicBezTo>
                    <a:pt x="0" y="265"/>
                    <a:pt x="4" y="288"/>
                    <a:pt x="11" y="310"/>
                  </a:cubicBezTo>
                  <a:cubicBezTo>
                    <a:pt x="112" y="233"/>
                    <a:pt x="187" y="125"/>
                    <a:pt x="224" y="0"/>
                  </a:cubicBezTo>
                  <a:close/>
                </a:path>
              </a:pathLst>
            </a:cu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3" name="Freeform 26">
              <a:extLst>
                <a:ext uri="{FF2B5EF4-FFF2-40B4-BE49-F238E27FC236}">
                  <a16:creationId xmlns:a16="http://schemas.microsoft.com/office/drawing/2014/main" id="{C17A4EBC-D632-4639-BE39-168E99761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792" y="3017103"/>
              <a:ext cx="615077" cy="753306"/>
            </a:xfrm>
            <a:custGeom>
              <a:avLst/>
              <a:gdLst>
                <a:gd name="T0" fmla="*/ 75966655 w 331"/>
                <a:gd name="T1" fmla="*/ 0 h 405"/>
                <a:gd name="T2" fmla="*/ 0 w 331"/>
                <a:gd name="T3" fmla="*/ 0 h 405"/>
                <a:gd name="T4" fmla="*/ 1091163322 w 331"/>
                <a:gd name="T5" fmla="*/ 1401160320 h 405"/>
                <a:gd name="T6" fmla="*/ 1142959867 w 331"/>
                <a:gd name="T7" fmla="*/ 1069034215 h 405"/>
                <a:gd name="T8" fmla="*/ 75966655 w 331"/>
                <a:gd name="T9" fmla="*/ 0 h 4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1" h="405">
                  <a:moveTo>
                    <a:pt x="22" y="0"/>
                  </a:moveTo>
                  <a:cubicBezTo>
                    <a:pt x="14" y="0"/>
                    <a:pt x="7" y="0"/>
                    <a:pt x="0" y="0"/>
                  </a:cubicBezTo>
                  <a:cubicBezTo>
                    <a:pt x="40" y="178"/>
                    <a:pt x="158" y="325"/>
                    <a:pt x="316" y="405"/>
                  </a:cubicBezTo>
                  <a:cubicBezTo>
                    <a:pt x="326" y="375"/>
                    <a:pt x="331" y="343"/>
                    <a:pt x="331" y="309"/>
                  </a:cubicBezTo>
                  <a:cubicBezTo>
                    <a:pt x="331" y="138"/>
                    <a:pt x="193" y="0"/>
                    <a:pt x="22" y="0"/>
                  </a:cubicBezTo>
                  <a:close/>
                </a:path>
              </a:pathLst>
            </a:custGeom>
            <a:solidFill>
              <a:srgbClr val="00B0F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4" name="Freeform 27">
              <a:extLst>
                <a:ext uri="{FF2B5EF4-FFF2-40B4-BE49-F238E27FC236}">
                  <a16:creationId xmlns:a16="http://schemas.microsoft.com/office/drawing/2014/main" id="{48DED83E-4BA7-43B7-8E07-92ABE0E62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301" y="2974428"/>
              <a:ext cx="1229226" cy="912874"/>
            </a:xfrm>
            <a:custGeom>
              <a:avLst/>
              <a:gdLst>
                <a:gd name="T0" fmla="*/ 1141236072 w 662"/>
                <a:gd name="T1" fmla="*/ 0 h 491"/>
                <a:gd name="T2" fmla="*/ 0 w 662"/>
                <a:gd name="T3" fmla="*/ 1095766726 h 491"/>
                <a:gd name="T4" fmla="*/ 1454989509 w 662"/>
                <a:gd name="T5" fmla="*/ 1697227983 h 491"/>
                <a:gd name="T6" fmla="*/ 2147483646 w 662"/>
                <a:gd name="T7" fmla="*/ 1558960109 h 491"/>
                <a:gd name="T8" fmla="*/ 2147483646 w 662"/>
                <a:gd name="T9" fmla="*/ 1144160203 h 491"/>
                <a:gd name="T10" fmla="*/ 1141236072 w 662"/>
                <a:gd name="T11" fmla="*/ 0 h 4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2" h="491">
                  <a:moveTo>
                    <a:pt x="331" y="0"/>
                  </a:moveTo>
                  <a:cubicBezTo>
                    <a:pt x="153" y="0"/>
                    <a:pt x="7" y="141"/>
                    <a:pt x="0" y="317"/>
                  </a:cubicBezTo>
                  <a:cubicBezTo>
                    <a:pt x="108" y="425"/>
                    <a:pt x="258" y="491"/>
                    <a:pt x="422" y="491"/>
                  </a:cubicBezTo>
                  <a:cubicBezTo>
                    <a:pt x="499" y="491"/>
                    <a:pt x="572" y="477"/>
                    <a:pt x="639" y="451"/>
                  </a:cubicBezTo>
                  <a:cubicBezTo>
                    <a:pt x="654" y="414"/>
                    <a:pt x="662" y="373"/>
                    <a:pt x="662" y="331"/>
                  </a:cubicBezTo>
                  <a:cubicBezTo>
                    <a:pt x="662" y="148"/>
                    <a:pt x="514" y="0"/>
                    <a:pt x="331" y="0"/>
                  </a:cubicBezTo>
                  <a:close/>
                </a:path>
              </a:pathLst>
            </a:cu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5" name="Freeform 28">
              <a:extLst>
                <a:ext uri="{FF2B5EF4-FFF2-40B4-BE49-F238E27FC236}">
                  <a16:creationId xmlns:a16="http://schemas.microsoft.com/office/drawing/2014/main" id="{7B393D8F-E759-4628-ADBB-473A38F8E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5874" y="2933609"/>
              <a:ext cx="874838" cy="872054"/>
            </a:xfrm>
            <a:custGeom>
              <a:avLst/>
              <a:gdLst>
                <a:gd name="T0" fmla="*/ 1624928930 w 471"/>
                <a:gd name="T1" fmla="*/ 528972338 h 469"/>
                <a:gd name="T2" fmla="*/ 841789184 w 471"/>
                <a:gd name="T3" fmla="*/ 0 h 469"/>
                <a:gd name="T4" fmla="*/ 0 w 471"/>
                <a:gd name="T5" fmla="*/ 843588596 h 469"/>
                <a:gd name="T6" fmla="*/ 514042550 w 471"/>
                <a:gd name="T7" fmla="*/ 1621488654 h 469"/>
                <a:gd name="T8" fmla="*/ 1624928930 w 471"/>
                <a:gd name="T9" fmla="*/ 528972338 h 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1" h="469">
                  <a:moveTo>
                    <a:pt x="471" y="153"/>
                  </a:moveTo>
                  <a:cubicBezTo>
                    <a:pt x="435" y="63"/>
                    <a:pt x="347" y="0"/>
                    <a:pt x="244" y="0"/>
                  </a:cubicBezTo>
                  <a:cubicBezTo>
                    <a:pt x="109" y="0"/>
                    <a:pt x="0" y="109"/>
                    <a:pt x="0" y="244"/>
                  </a:cubicBezTo>
                  <a:cubicBezTo>
                    <a:pt x="0" y="345"/>
                    <a:pt x="61" y="432"/>
                    <a:pt x="149" y="469"/>
                  </a:cubicBezTo>
                  <a:cubicBezTo>
                    <a:pt x="293" y="410"/>
                    <a:pt x="409" y="296"/>
                    <a:pt x="471" y="153"/>
                  </a:cubicBezTo>
                  <a:close/>
                </a:path>
              </a:pathLst>
            </a:cu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6" name="Oval 30">
              <a:extLst>
                <a:ext uri="{FF2B5EF4-FFF2-40B4-BE49-F238E27FC236}">
                  <a16:creationId xmlns:a16="http://schemas.microsoft.com/office/drawing/2014/main" id="{B9D30B48-CDE9-4790-ABB4-977B30BF7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899" y="1675625"/>
              <a:ext cx="493546" cy="496329"/>
            </a:xfrm>
            <a:prstGeom prst="ellipse">
              <a:avLst/>
            </a:prstGeom>
            <a:solidFill>
              <a:srgbClr val="00B0F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5147" name="Oval 11">
              <a:extLst>
                <a:ext uri="{FF2B5EF4-FFF2-40B4-BE49-F238E27FC236}">
                  <a16:creationId xmlns:a16="http://schemas.microsoft.com/office/drawing/2014/main" id="{781F344F-48E4-46C7-AA57-538D60175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627" y="2696302"/>
              <a:ext cx="557332" cy="556080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5148" name="Oval 11">
              <a:extLst>
                <a:ext uri="{FF2B5EF4-FFF2-40B4-BE49-F238E27FC236}">
                  <a16:creationId xmlns:a16="http://schemas.microsoft.com/office/drawing/2014/main" id="{BF20B75E-B17C-489F-A93D-0C970F1D1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489" y="2491874"/>
              <a:ext cx="249471" cy="248912"/>
            </a:xfrm>
            <a:prstGeom prst="ellipse">
              <a:avLst/>
            </a:pr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</p:grpSp>
    </p:spTree>
  </p:cSld>
  <p:clrMapOvr>
    <a:masterClrMapping/>
  </p:clrMapOvr>
  <p:transition>
    <p:pull dir="r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FBEE94B-F0C2-4AAA-B834-CD86A8F30A3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066800" y="482600"/>
            <a:ext cx="854075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第二节 托斯丹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邦德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凡勃仑</a:t>
            </a:r>
            <a:b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(Thorstein Veblen,1857-1929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47F5DA99-EAE5-4389-B80E-50AD2B20984B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114425" y="2514600"/>
            <a:ext cx="8686800" cy="3276600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有闲阶级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对新古典经济学的批判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成立技术人员代表会议解决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放荡不羁的天才</a:t>
            </a:r>
          </a:p>
          <a:p>
            <a:pPr marL="0" indent="0" eaLnBrk="1" hangingPunct="1">
              <a:buClr>
                <a:srgbClr val="0070C0"/>
              </a:buClr>
              <a:buFont typeface="Wingdings" panose="05000000000000000000" pitchFamily="2" charset="2"/>
              <a:buNone/>
              <a:defRPr/>
            </a:pP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kumimoji="0" lang="zh-CN" altLang="en-US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E54425-A3AE-4154-BE86-3FB6CBAFE4D8}"/>
              </a:ext>
            </a:extLst>
          </p:cNvPr>
          <p:cNvSpPr/>
          <p:nvPr/>
        </p:nvSpPr>
        <p:spPr>
          <a:xfrm>
            <a:off x="0" y="482600"/>
            <a:ext cx="982663" cy="7207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ea typeface="华文细黑" pitchFamily="2" charset="-122"/>
            </a:endParaRPr>
          </a:p>
        </p:txBody>
      </p:sp>
      <p:pic>
        <p:nvPicPr>
          <p:cNvPr id="58373" name="图片 2">
            <a:extLst>
              <a:ext uri="{FF2B5EF4-FFF2-40B4-BE49-F238E27FC236}">
                <a16:creationId xmlns:a16="http://schemas.microsoft.com/office/drawing/2014/main" id="{CE3AF3ED-3FBF-4ACD-8B28-185288D83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905000"/>
            <a:ext cx="28194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:a16="http://schemas.microsoft.com/office/drawing/2014/main" id="{D0438B4B-B6BF-4BD2-91F9-421099FE6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734050"/>
            <a:ext cx="26670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FF0000"/>
                </a:solidFill>
              </a:rPr>
              <a:t>《</a:t>
            </a:r>
            <a:r>
              <a:rPr kumimoji="0" lang="zh-CN" altLang="en-US" sz="1800" b="1">
                <a:solidFill>
                  <a:srgbClr val="FF0000"/>
                </a:solidFill>
              </a:rPr>
              <a:t>有闲阶级论</a:t>
            </a:r>
            <a:r>
              <a:rPr kumimoji="0" lang="en-US" altLang="zh-CN" sz="1800" b="1">
                <a:solidFill>
                  <a:srgbClr val="FF0000"/>
                </a:solidFill>
              </a:rPr>
              <a:t>》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9A45474D-62EF-4201-857D-555F560B178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982663" y="531813"/>
            <a:ext cx="11388725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第三节 韦斯利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克莱尔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米切尔</a:t>
            </a:r>
            <a:b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Wesley Clair Mitchell, 1874-1948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kumimoji="0" lang="en-US" altLang="zh-CN" sz="4000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CB80DA66-EC3E-4129-BB65-C3EFA799FC9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143000" y="1905000"/>
            <a:ext cx="8461375" cy="3968750"/>
          </a:xfrm>
        </p:spPr>
        <p:txBody>
          <a:bodyPr/>
          <a:lstStyle/>
          <a:p>
            <a:pPr eaLnBrk="1" hangingPunct="1">
              <a:defRPr/>
            </a:pPr>
            <a:endParaRPr kumimoji="0" lang="en-US" altLang="zh-CN" sz="3600" b="1">
              <a:solidFill>
                <a:schemeClr val="accent4">
                  <a:lumMod val="25000"/>
                </a:schemeClr>
              </a:solidFill>
              <a:ea typeface="华文中宋" panose="02010600040101010101" pitchFamily="2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凡勃仑的得意弟子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经验研究的重要性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对经济周期的研究</a:t>
            </a:r>
          </a:p>
        </p:txBody>
      </p:sp>
      <p:pic>
        <p:nvPicPr>
          <p:cNvPr id="60420" name="Picture 4" descr="Photo of W.C.Mitchell">
            <a:extLst>
              <a:ext uri="{FF2B5EF4-FFF2-40B4-BE49-F238E27FC236}">
                <a16:creationId xmlns:a16="http://schemas.microsoft.com/office/drawing/2014/main" id="{3F05E7DE-2585-4164-B428-6C491B76F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05000"/>
            <a:ext cx="252571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9" name="Rectangle 5">
            <a:extLst>
              <a:ext uri="{FF2B5EF4-FFF2-40B4-BE49-F238E27FC236}">
                <a16:creationId xmlns:a16="http://schemas.microsoft.com/office/drawing/2014/main" id="{2355A57C-3F1B-42CE-A31A-52E3AB80B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063" y="5562600"/>
            <a:ext cx="30480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FF0000"/>
                </a:solidFill>
              </a:rPr>
              <a:t>《</a:t>
            </a:r>
            <a:r>
              <a:rPr kumimoji="0" lang="zh-CN" altLang="en-US" sz="1800" b="1">
                <a:solidFill>
                  <a:srgbClr val="FF0000"/>
                </a:solidFill>
              </a:rPr>
              <a:t>经济周期</a:t>
            </a:r>
            <a:r>
              <a:rPr kumimoji="0" lang="en-US" altLang="zh-CN" sz="1800" b="1">
                <a:solidFill>
                  <a:srgbClr val="FF0000"/>
                </a:solidFill>
              </a:rPr>
              <a:t>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2C52D0-9C71-4D99-B987-E9FCE864B7F0}"/>
              </a:ext>
            </a:extLst>
          </p:cNvPr>
          <p:cNvSpPr/>
          <p:nvPr/>
        </p:nvSpPr>
        <p:spPr>
          <a:xfrm>
            <a:off x="0" y="482600"/>
            <a:ext cx="982663" cy="7207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ea typeface="华文细黑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>
            <a:extLst>
              <a:ext uri="{FF2B5EF4-FFF2-40B4-BE49-F238E27FC236}">
                <a16:creationId xmlns:a16="http://schemas.microsoft.com/office/drawing/2014/main" id="{6BD7E1CE-2D10-485F-B883-F016D42D6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143000" y="228600"/>
            <a:ext cx="11388725" cy="1143000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第四节 约翰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罗杰斯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康芒斯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3315E-9FE0-4262-B0FB-B8A571315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663" y="2109788"/>
            <a:ext cx="11388725" cy="4498975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劳动经济学领域的泰斗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交易关系的结合</a:t>
            </a:r>
            <a:r>
              <a:rPr kumimoji="0" lang="en-US" altLang="zh-CN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——</a:t>
            </a: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制度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法律先于制度的理论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D302C9-BA73-40FD-9A7D-C16CA078A073}"/>
              </a:ext>
            </a:extLst>
          </p:cNvPr>
          <p:cNvSpPr/>
          <p:nvPr/>
        </p:nvSpPr>
        <p:spPr>
          <a:xfrm>
            <a:off x="0" y="482600"/>
            <a:ext cx="982663" cy="7207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ea typeface="华文细黑" pitchFamily="2" charset="-122"/>
            </a:endParaRPr>
          </a:p>
        </p:txBody>
      </p:sp>
      <p:pic>
        <p:nvPicPr>
          <p:cNvPr id="62469" name="图片 4">
            <a:extLst>
              <a:ext uri="{FF2B5EF4-FFF2-40B4-BE49-F238E27FC236}">
                <a16:creationId xmlns:a16="http://schemas.microsoft.com/office/drawing/2014/main" id="{FDEAA9A8-94CE-4129-9BF5-536760FB6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71600"/>
            <a:ext cx="2667000" cy="394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E2497612-893B-454A-8E2A-3A2D0934A3E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990600" y="685800"/>
            <a:ext cx="9558338" cy="1346200"/>
          </a:xfrm>
        </p:spPr>
        <p:txBody>
          <a:bodyPr/>
          <a:lstStyle/>
          <a:p>
            <a:pPr algn="l" eaLnBrk="1" hangingPunct="1">
              <a:defRPr/>
            </a:pP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第五节 约翰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肯尼斯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加尔布雷斯</a:t>
            </a:r>
            <a:b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John Kenneth Galbraith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1908-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b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endParaRPr kumimoji="0" lang="en-US" altLang="zh-CN" sz="4000" b="1">
              <a:solidFill>
                <a:schemeClr val="accent4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D674927-6B7F-47F1-BA88-20A2E9526C7E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036638" y="2430463"/>
            <a:ext cx="4216400" cy="3589337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最高的经济学家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依赖效应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企业行为理论</a:t>
            </a:r>
          </a:p>
        </p:txBody>
      </p:sp>
      <p:pic>
        <p:nvPicPr>
          <p:cNvPr id="63492" name="Picture 5" descr="galbraith">
            <a:hlinkClick r:id="rId3"/>
            <a:extLst>
              <a:ext uri="{FF2B5EF4-FFF2-40B4-BE49-F238E27FC236}">
                <a16:creationId xmlns:a16="http://schemas.microsoft.com/office/drawing/2014/main" id="{C71F570E-F550-494C-9035-B21138DE2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246313"/>
            <a:ext cx="19050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06" name="Picture 6" descr="galbraith加尔布雷斯2">
            <a:extLst>
              <a:ext uri="{FF2B5EF4-FFF2-40B4-BE49-F238E27FC236}">
                <a16:creationId xmlns:a16="http://schemas.microsoft.com/office/drawing/2014/main" id="{409B9774-D073-4B64-925A-A9A4A837A9EE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39175" y="2295525"/>
            <a:ext cx="2516188" cy="2189163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28007" name="Rectangle 7">
            <a:extLst>
              <a:ext uri="{FF2B5EF4-FFF2-40B4-BE49-F238E27FC236}">
                <a16:creationId xmlns:a16="http://schemas.microsoft.com/office/drawing/2014/main" id="{1F0A9DBE-8D46-4B3A-B417-030B079EA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338" y="5311775"/>
            <a:ext cx="26670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FF0000"/>
                </a:solidFill>
              </a:rPr>
              <a:t>《</a:t>
            </a:r>
            <a:r>
              <a:rPr kumimoji="0" lang="zh-CN" altLang="en-US" sz="1800" b="1">
                <a:solidFill>
                  <a:srgbClr val="FF0000"/>
                </a:solidFill>
              </a:rPr>
              <a:t>经济学和公共效应</a:t>
            </a:r>
            <a:r>
              <a:rPr kumimoji="0" lang="en-US" altLang="zh-CN" sz="1800" b="1">
                <a:solidFill>
                  <a:srgbClr val="FF0000"/>
                </a:solidFill>
              </a:rPr>
              <a:t>》</a:t>
            </a:r>
          </a:p>
        </p:txBody>
      </p:sp>
      <p:sp>
        <p:nvSpPr>
          <p:cNvPr id="63495" name="AutoShape 9" descr="W020060501026794892069">
            <a:extLst>
              <a:ext uri="{FF2B5EF4-FFF2-40B4-BE49-F238E27FC236}">
                <a16:creationId xmlns:a16="http://schemas.microsoft.com/office/drawing/2014/main" id="{85CBAFDF-349B-47D5-B714-C6837F9A77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57638" y="438150"/>
            <a:ext cx="4276725" cy="598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  <p:sp>
        <p:nvSpPr>
          <p:cNvPr id="63496" name="AutoShape 11" descr="W020060501026794892069">
            <a:extLst>
              <a:ext uri="{FF2B5EF4-FFF2-40B4-BE49-F238E27FC236}">
                <a16:creationId xmlns:a16="http://schemas.microsoft.com/office/drawing/2014/main" id="{1998114B-DD66-446F-A68E-2E639CD452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46038"/>
            <a:ext cx="4276725" cy="598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2C9505-E2C6-40EF-BB00-B5E77B0F5A14}"/>
              </a:ext>
            </a:extLst>
          </p:cNvPr>
          <p:cNvSpPr/>
          <p:nvPr/>
        </p:nvSpPr>
        <p:spPr>
          <a:xfrm>
            <a:off x="0" y="482600"/>
            <a:ext cx="982663" cy="7207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ea typeface="华文细黑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4D522512-4E66-435E-AB4D-D6CB6A0C9C9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124200" y="228600"/>
            <a:ext cx="6054725" cy="720725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新古典时期小结</a:t>
            </a:r>
            <a:endParaRPr kumimoji="0" lang="zh-CN" altLang="en-US" b="1">
              <a:solidFill>
                <a:schemeClr val="accent4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ED543F50-87A8-4B5D-B167-0C582D11346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2209800" y="1125538"/>
            <a:ext cx="8458200" cy="5472112"/>
          </a:xfrm>
        </p:spPr>
        <p:txBody>
          <a:bodyPr/>
          <a:lstStyle/>
          <a:p>
            <a:pPr marL="0" indent="0" eaLnBrk="1" hangingPunct="1">
              <a:buClr>
                <a:srgbClr val="0070C0"/>
              </a:buClr>
              <a:buFont typeface="Wingdings" panose="05000000000000000000" pitchFamily="2" charset="2"/>
              <a:buNone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一、研究主题：财富增长与财富分配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分析方法和工具的变革</a:t>
            </a:r>
            <a:r>
              <a:rPr kumimoji="0" lang="en-US" altLang="zh-CN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边际效用及定量分析</a:t>
            </a:r>
            <a:r>
              <a:rPr kumimoji="0" lang="en-US" altLang="zh-CN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经济学的精确化和科学化</a:t>
            </a:r>
            <a:r>
              <a:rPr kumimoji="0" lang="en-US" altLang="zh-CN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斯密模型的数量化过程</a:t>
            </a:r>
            <a:r>
              <a:rPr kumimoji="0" lang="en-US" altLang="zh-CN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注重微观领域的决策和均衡（自由主义）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Clr>
                <a:srgbClr val="0070C0"/>
              </a:buClr>
              <a:buFont typeface="Wingdings" panose="05000000000000000000" pitchFamily="2" charset="2"/>
              <a:buNone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二、研究者</a:t>
            </a:r>
            <a:r>
              <a:rPr kumimoji="0" lang="en-US" altLang="zh-CN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专业化、理科化、多元化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Clr>
                <a:srgbClr val="0070C0"/>
              </a:buClr>
              <a:buFont typeface="Wingdings" panose="05000000000000000000" pitchFamily="2" charset="2"/>
              <a:buNone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三、经济学的地位</a:t>
            </a:r>
            <a:r>
              <a:rPr kumimoji="0" lang="en-US" altLang="zh-CN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自成一体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Clr>
                <a:srgbClr val="0070C0"/>
              </a:buClr>
              <a:buFont typeface="Wingdings" panose="05000000000000000000" pitchFamily="2" charset="2"/>
              <a:buNone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四、解决之道（资源与欲望冲突</a:t>
            </a:r>
            <a:r>
              <a:rPr kumimoji="0" lang="en-US" altLang="zh-CN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利己的人性是分析的前提，追求最大化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endParaRPr kumimoji="0" lang="zh-CN" altLang="en-US" b="1">
              <a:solidFill>
                <a:schemeClr val="hlink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0" fill="hold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0" fill="hold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49B9672-60DB-4DD5-9C17-9793912F891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-2057400" y="179388"/>
            <a:ext cx="11388725" cy="1143000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第一节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边际学派概览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CF78F5-CE65-4358-A4A2-3D26DE0BC942}"/>
              </a:ext>
            </a:extLst>
          </p:cNvPr>
          <p:cNvSpPr/>
          <p:nvPr/>
        </p:nvSpPr>
        <p:spPr>
          <a:xfrm>
            <a:off x="0" y="482600"/>
            <a:ext cx="982663" cy="7207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ea typeface="华文细黑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13CBBC-2AF0-4B8D-973E-166ABE87D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506537"/>
            <a:ext cx="9539968" cy="4165600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5E926BD-837F-442F-A031-526562E8EB7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990600" y="304800"/>
            <a:ext cx="9296400" cy="1651000"/>
          </a:xfrm>
        </p:spPr>
        <p:txBody>
          <a:bodyPr/>
          <a:lstStyle/>
          <a:p>
            <a:pPr algn="l" eaLnBrk="1" hangingPunct="1">
              <a:defRPr/>
            </a:pP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第二节 安东尼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奥古斯丁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古诺</a:t>
            </a:r>
            <a:b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Augustin Cournot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1801—1877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A66B141-1902-48A1-9BA2-6B21393BC09B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079500" y="2357438"/>
            <a:ext cx="5260975" cy="37417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第一位将数学应用于经济学分析的经济学家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古诺的完全垄断理论（价格歧视：朱尔斯</a:t>
            </a:r>
            <a:r>
              <a:rPr kumimoji="0" lang="en-US" altLang="zh-CN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度比）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古诺的双头垄断理论（相互反应的不确定性：埃奇沃思）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ClrTx/>
              <a:defRPr/>
            </a:pPr>
            <a:endParaRPr kumimoji="0" lang="en-US" altLang="zh-CN" sz="2800" b="1">
              <a:solidFill>
                <a:schemeClr val="accent4">
                  <a:lumMod val="25000"/>
                </a:schemeClr>
              </a:solidFill>
              <a:ea typeface="华文中宋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kumimoji="0" lang="en-US" altLang="zh-CN" sz="2800">
              <a:solidFill>
                <a:schemeClr val="accent4">
                  <a:lumMod val="25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kumimoji="0" lang="zh-CN" altLang="en-US" sz="2800">
              <a:solidFill>
                <a:schemeClr val="accent4">
                  <a:lumMod val="25000"/>
                </a:schemeClr>
              </a:solidFill>
            </a:endParaRPr>
          </a:p>
        </p:txBody>
      </p:sp>
      <p:pic>
        <p:nvPicPr>
          <p:cNvPr id="44037" name="Picture 5" descr="cournot(古诺)">
            <a:extLst>
              <a:ext uri="{FF2B5EF4-FFF2-40B4-BE49-F238E27FC236}">
                <a16:creationId xmlns:a16="http://schemas.microsoft.com/office/drawing/2014/main" id="{FFA0CF04-D137-4436-B7F3-B3CD64EC0F1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73975" y="1981200"/>
            <a:ext cx="2670175" cy="3338513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44038" name="Rectangle 6">
            <a:extLst>
              <a:ext uri="{FF2B5EF4-FFF2-40B4-BE49-F238E27FC236}">
                <a16:creationId xmlns:a16="http://schemas.microsoft.com/office/drawing/2014/main" id="{06432874-4129-411F-9FF4-FDBFF9A3D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5667375"/>
            <a:ext cx="35814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FF0000"/>
                </a:solidFill>
                <a:latin typeface="Verdana" panose="020B0604030504040204" pitchFamily="34" charset="0"/>
              </a:rPr>
              <a:t>《</a:t>
            </a:r>
            <a:r>
              <a:rPr kumimoji="0" lang="zh-CN" altLang="en-US" sz="1800" b="1">
                <a:solidFill>
                  <a:srgbClr val="FF0000"/>
                </a:solidFill>
                <a:latin typeface="Verdana" panose="020B0604030504040204" pitchFamily="34" charset="0"/>
              </a:rPr>
              <a:t>财富理论的数学原理的研究</a:t>
            </a:r>
            <a:r>
              <a:rPr kumimoji="0" lang="en-US" altLang="zh-CN" sz="1800" b="1">
                <a:solidFill>
                  <a:srgbClr val="FF0000"/>
                </a:solidFill>
                <a:latin typeface="Verdana" panose="020B0604030504040204" pitchFamily="34" charset="0"/>
              </a:rPr>
              <a:t>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28422A-66A3-411A-BC4F-E5B0A7F1FDEF}"/>
              </a:ext>
            </a:extLst>
          </p:cNvPr>
          <p:cNvSpPr/>
          <p:nvPr/>
        </p:nvSpPr>
        <p:spPr>
          <a:xfrm>
            <a:off x="0" y="482600"/>
            <a:ext cx="982663" cy="7207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ea typeface="华文细黑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BED4421-EE0C-495B-A9E8-C80FBE437FA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066800" y="735013"/>
            <a:ext cx="8991600" cy="1516062"/>
          </a:xfrm>
        </p:spPr>
        <p:txBody>
          <a:bodyPr/>
          <a:lstStyle/>
          <a:p>
            <a:pPr algn="l" eaLnBrk="1" hangingPunct="1">
              <a:defRPr/>
            </a:pP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第三节 朱尔斯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度比</a:t>
            </a:r>
            <a:b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4000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Arséne-Jules-Emile Dupuit 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1804—1866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C1E3542-840F-4875-B099-F6D139EE0A5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141413" y="2698750"/>
            <a:ext cx="8540750" cy="3817938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视经济学为业余爱好的工程师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确立了需求曲线的概念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引出消费者剩余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垄断价格歧视（庇谷、罗宾逊进一步发展）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kumimoji="0" lang="en-US" altLang="zh-CN" b="1">
              <a:solidFill>
                <a:schemeClr val="accent4">
                  <a:lumMod val="25000"/>
                </a:schemeClr>
              </a:solidFill>
              <a:ea typeface="华文中宋" panose="02010600040101010101" pitchFamily="2" charset="-122"/>
            </a:endParaRPr>
          </a:p>
          <a:p>
            <a:pPr eaLnBrk="1" hangingPunct="1">
              <a:defRPr/>
            </a:pPr>
            <a:endParaRPr kumimoji="0" lang="zh-CN" altLang="en-US" b="1">
              <a:solidFill>
                <a:schemeClr val="accent4">
                  <a:lumMod val="25000"/>
                </a:schemeClr>
              </a:solidFill>
              <a:ea typeface="华文中宋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545CFA-E8CB-4DE1-BACB-2C221CEF5782}"/>
              </a:ext>
            </a:extLst>
          </p:cNvPr>
          <p:cNvSpPr/>
          <p:nvPr/>
        </p:nvSpPr>
        <p:spPr>
          <a:xfrm>
            <a:off x="0" y="482600"/>
            <a:ext cx="982663" cy="7207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ea typeface="华文细黑" pitchFamily="2" charset="-122"/>
            </a:endParaRPr>
          </a:p>
        </p:txBody>
      </p:sp>
    </p:spTree>
  </p:cSld>
  <p:clrMapOvr>
    <a:masterClrMapping/>
  </p:clrMapOvr>
  <p:transition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834F85E-7A77-4BE8-8D0B-BF51CEFA4E2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066800" y="228600"/>
            <a:ext cx="9220200" cy="1703388"/>
          </a:xfrm>
        </p:spPr>
        <p:txBody>
          <a:bodyPr/>
          <a:lstStyle/>
          <a:p>
            <a:pPr algn="l" eaLnBrk="1" hangingPunct="1">
              <a:defRPr/>
            </a:pP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第四节  约翰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海因里希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冯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kumimoji="0" lang="zh-CN" altLang="en-US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屠能</a:t>
            </a:r>
            <a:r>
              <a:rPr kumimoji="0" lang="en-US" altLang="zh-CN" sz="4000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(Johann H Von Thunen,1783-1850)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B519A4F-71B6-420D-9154-559B82969FC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219200" y="2947988"/>
            <a:ext cx="6477000" cy="33766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区域经济学的先驱</a:t>
            </a:r>
            <a:r>
              <a:rPr kumimoji="0" lang="en-US" altLang="zh-CN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位置理论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边际生产力（杜尔哥</a:t>
            </a:r>
            <a:r>
              <a:rPr kumimoji="0" lang="en-US" altLang="zh-CN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李嘉图</a:t>
            </a:r>
            <a:r>
              <a:rPr kumimoji="0" lang="en-US" altLang="zh-CN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屠能</a:t>
            </a:r>
            <a:r>
              <a:rPr kumimoji="0" lang="en-US" altLang="zh-CN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kumimoji="0"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克拉克、马歇尔）</a:t>
            </a:r>
            <a:endParaRPr kumimoji="0"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kumimoji="0" lang="zh-CN" altLang="en-US" sz="3600" b="1">
              <a:solidFill>
                <a:schemeClr val="accent4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B3585B-679B-4B58-8693-39D753551A59}"/>
              </a:ext>
            </a:extLst>
          </p:cNvPr>
          <p:cNvSpPr/>
          <p:nvPr/>
        </p:nvSpPr>
        <p:spPr>
          <a:xfrm>
            <a:off x="0" y="482600"/>
            <a:ext cx="982663" cy="7207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ea typeface="华文细黑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4F89D0-913D-4243-9A3C-F7A7A92CF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133600"/>
            <a:ext cx="3124200" cy="36640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CBABA2-97F1-449A-92DE-9D5155C6C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486399"/>
            <a:ext cx="2590800" cy="51285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FF0000"/>
                </a:solidFill>
                <a:latin typeface="Verdana" panose="020B0604030504040204" pitchFamily="34" charset="0"/>
              </a:rPr>
              <a:t>《</a:t>
            </a:r>
            <a:r>
              <a:rPr kumimoji="0" lang="zh-CN" altLang="en-US" sz="1800" b="1">
                <a:solidFill>
                  <a:srgbClr val="FF0000"/>
                </a:solidFill>
                <a:latin typeface="Verdana" panose="020B0604030504040204" pitchFamily="34" charset="0"/>
              </a:rPr>
              <a:t>孤立国</a:t>
            </a:r>
            <a:r>
              <a:rPr kumimoji="0" lang="en-US" altLang="zh-CN" sz="1800" b="1">
                <a:solidFill>
                  <a:srgbClr val="FF0000"/>
                </a:solidFill>
                <a:latin typeface="Verdana" panose="020B0604030504040204" pitchFamily="34" charset="0"/>
              </a:rPr>
              <a:t>》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DC01609D-51EE-4634-9EC4-A30C7304CD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685800"/>
            <a:ext cx="9685337" cy="151923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第五节 </a:t>
            </a:r>
            <a:r>
              <a:rPr lang="zh-CN" altLang="zh-CN" sz="4000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赫尔曼•海因里希•戈森（</a:t>
            </a:r>
            <a:r>
              <a:rPr lang="en-US" altLang="zh-CN" sz="4000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Hermann Heinrich Gosson</a:t>
            </a:r>
            <a:r>
              <a:rPr lang="zh-CN" altLang="zh-CN" sz="4000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br>
              <a:rPr lang="en-US" altLang="zh-CN" sz="4000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en-US" altLang="zh-CN" sz="4000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1810-1858</a:t>
            </a:r>
            <a:r>
              <a:rPr lang="zh-CN" altLang="zh-CN" sz="4000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zh-CN" altLang="en-US" sz="4000">
              <a:solidFill>
                <a:schemeClr val="accent4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AED82-158E-4482-A9C3-4075227EA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663825"/>
            <a:ext cx="8540750" cy="4498975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思想超前的隐居者</a:t>
            </a:r>
            <a:endParaRPr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主要经济学理论</a:t>
            </a:r>
            <a:endParaRPr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（一）戈森第一定律</a:t>
            </a:r>
            <a:endParaRPr lang="en-US" altLang="zh-CN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>
                <a:solidFill>
                  <a:schemeClr val="accent4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（二）戈森第二定律</a:t>
            </a:r>
            <a:endParaRPr lang="zh-CN" altLang="en-US" sz="3600">
              <a:solidFill>
                <a:schemeClr val="accent4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1B4548-96BC-44C0-94AC-FA09675114B9}"/>
              </a:ext>
            </a:extLst>
          </p:cNvPr>
          <p:cNvSpPr/>
          <p:nvPr/>
        </p:nvSpPr>
        <p:spPr>
          <a:xfrm>
            <a:off x="0" y="482600"/>
            <a:ext cx="982663" cy="7207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ea typeface="华文细黑" pitchFamily="2" charset="-122"/>
            </a:endParaRPr>
          </a:p>
        </p:txBody>
      </p:sp>
    </p:spTree>
  </p:cSld>
  <p:clrMapOvr>
    <a:masterClrMapping/>
  </p:clrMapOvr>
  <p:transition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F01EE11-EE52-494A-A144-08E9C218608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866900" y="925513"/>
            <a:ext cx="8229600" cy="1627187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第十二章</a:t>
            </a:r>
            <a:r>
              <a:rPr kumimoji="0" lang="en-US" altLang="zh-CN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0" lang="zh-CN" altLang="en-US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边际学派第一代</a:t>
            </a:r>
            <a:br>
              <a:rPr kumimoji="0" lang="en-US" altLang="zh-CN" b="1">
                <a:solidFill>
                  <a:schemeClr val="accent4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endParaRPr kumimoji="0" lang="en-US" altLang="zh-CN" b="1">
              <a:solidFill>
                <a:schemeClr val="accent4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16387" name="组合 3">
            <a:extLst>
              <a:ext uri="{FF2B5EF4-FFF2-40B4-BE49-F238E27FC236}">
                <a16:creationId xmlns:a16="http://schemas.microsoft.com/office/drawing/2014/main" id="{21F51E29-2C2C-4527-8348-6E5C8742ED5B}"/>
              </a:ext>
            </a:extLst>
          </p:cNvPr>
          <p:cNvGrpSpPr>
            <a:grpSpLocks/>
          </p:cNvGrpSpPr>
          <p:nvPr/>
        </p:nvGrpSpPr>
        <p:grpSpPr bwMode="auto">
          <a:xfrm rot="4200000">
            <a:off x="4834732" y="2175669"/>
            <a:ext cx="3078162" cy="4044950"/>
            <a:chOff x="1078816" y="964066"/>
            <a:chExt cx="2222812" cy="2923236"/>
          </a:xfrm>
        </p:grpSpPr>
        <p:sp>
          <p:nvSpPr>
            <p:cNvPr id="16388" name="Freeform 7">
              <a:extLst>
                <a:ext uri="{FF2B5EF4-FFF2-40B4-BE49-F238E27FC236}">
                  <a16:creationId xmlns:a16="http://schemas.microsoft.com/office/drawing/2014/main" id="{69FF9765-CD25-40B7-B8B8-12D8A1B92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16" y="2540257"/>
              <a:ext cx="696716" cy="1019561"/>
            </a:xfrm>
            <a:custGeom>
              <a:avLst/>
              <a:gdLst>
                <a:gd name="T0" fmla="*/ 324470860 w 375"/>
                <a:gd name="T1" fmla="*/ 0 h 549"/>
                <a:gd name="T2" fmla="*/ 37970093 w 375"/>
                <a:gd name="T3" fmla="*/ 41386005 h 549"/>
                <a:gd name="T4" fmla="*/ 0 w 375"/>
                <a:gd name="T5" fmla="*/ 438011948 h 549"/>
                <a:gd name="T6" fmla="*/ 600617498 w 375"/>
                <a:gd name="T7" fmla="*/ 1893451061 h 549"/>
                <a:gd name="T8" fmla="*/ 1294435159 w 375"/>
                <a:gd name="T9" fmla="*/ 965695122 h 549"/>
                <a:gd name="T10" fmla="*/ 324470860 w 375"/>
                <a:gd name="T11" fmla="*/ 0 h 5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5" h="549">
                  <a:moveTo>
                    <a:pt x="94" y="0"/>
                  </a:moveTo>
                  <a:cubicBezTo>
                    <a:pt x="65" y="0"/>
                    <a:pt x="37" y="4"/>
                    <a:pt x="11" y="12"/>
                  </a:cubicBezTo>
                  <a:cubicBezTo>
                    <a:pt x="3" y="49"/>
                    <a:pt x="0" y="87"/>
                    <a:pt x="0" y="127"/>
                  </a:cubicBezTo>
                  <a:cubicBezTo>
                    <a:pt x="0" y="291"/>
                    <a:pt x="66" y="441"/>
                    <a:pt x="174" y="549"/>
                  </a:cubicBezTo>
                  <a:cubicBezTo>
                    <a:pt x="290" y="514"/>
                    <a:pt x="375" y="407"/>
                    <a:pt x="375" y="280"/>
                  </a:cubicBezTo>
                  <a:cubicBezTo>
                    <a:pt x="375" y="125"/>
                    <a:pt x="249" y="0"/>
                    <a:pt x="94" y="0"/>
                  </a:cubicBezTo>
                  <a:close/>
                </a:path>
              </a:pathLst>
            </a:cu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9" name="Freeform 8">
              <a:extLst>
                <a:ext uri="{FF2B5EF4-FFF2-40B4-BE49-F238E27FC236}">
                  <a16:creationId xmlns:a16="http://schemas.microsoft.com/office/drawing/2014/main" id="{0473D353-C9CD-40D5-8504-FE8D602BD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093" y="2231327"/>
              <a:ext cx="600234" cy="615077"/>
            </a:xfrm>
            <a:custGeom>
              <a:avLst/>
              <a:gdLst>
                <a:gd name="T0" fmla="*/ 545623856 w 323"/>
                <a:gd name="T1" fmla="*/ 0 h 331"/>
                <a:gd name="T2" fmla="*/ 176119434 w 323"/>
                <a:gd name="T3" fmla="*/ 131215807 h 331"/>
                <a:gd name="T4" fmla="*/ 0 w 323"/>
                <a:gd name="T5" fmla="*/ 745859838 h 331"/>
                <a:gd name="T6" fmla="*/ 545623856 w 323"/>
                <a:gd name="T7" fmla="*/ 1142959867 h 331"/>
                <a:gd name="T8" fmla="*/ 1115420603 w 323"/>
                <a:gd name="T9" fmla="*/ 573207166 h 331"/>
                <a:gd name="T10" fmla="*/ 545623856 w 323"/>
                <a:gd name="T11" fmla="*/ 0 h 3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3" h="331">
                  <a:moveTo>
                    <a:pt x="158" y="0"/>
                  </a:moveTo>
                  <a:cubicBezTo>
                    <a:pt x="117" y="0"/>
                    <a:pt x="80" y="14"/>
                    <a:pt x="51" y="38"/>
                  </a:cubicBezTo>
                  <a:cubicBezTo>
                    <a:pt x="25" y="94"/>
                    <a:pt x="8" y="153"/>
                    <a:pt x="0" y="216"/>
                  </a:cubicBezTo>
                  <a:cubicBezTo>
                    <a:pt x="21" y="283"/>
                    <a:pt x="84" y="331"/>
                    <a:pt x="158" y="331"/>
                  </a:cubicBezTo>
                  <a:cubicBezTo>
                    <a:pt x="249" y="331"/>
                    <a:pt x="323" y="257"/>
                    <a:pt x="323" y="166"/>
                  </a:cubicBezTo>
                  <a:cubicBezTo>
                    <a:pt x="323" y="74"/>
                    <a:pt x="249" y="0"/>
                    <a:pt x="158" y="0"/>
                  </a:cubicBezTo>
                  <a:close/>
                </a:path>
              </a:pathLst>
            </a:cu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0" name="Oval 9">
              <a:extLst>
                <a:ext uri="{FF2B5EF4-FFF2-40B4-BE49-F238E27FC236}">
                  <a16:creationId xmlns:a16="http://schemas.microsoft.com/office/drawing/2014/main" id="{FD269F7C-5450-4344-AB7C-C45E3CC3E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616" y="2179723"/>
              <a:ext cx="506964" cy="507925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16391" name="Oval 10">
              <a:extLst>
                <a:ext uri="{FF2B5EF4-FFF2-40B4-BE49-F238E27FC236}">
                  <a16:creationId xmlns:a16="http://schemas.microsoft.com/office/drawing/2014/main" id="{6B35E36B-F098-4AE6-9BE3-1453D0072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137" y="1993832"/>
              <a:ext cx="576113" cy="574257"/>
            </a:xfrm>
            <a:prstGeom prst="ellipse">
              <a:avLst/>
            </a:prstGeom>
            <a:solidFill>
              <a:srgbClr val="00B0F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16392" name="Oval 11">
              <a:extLst>
                <a:ext uri="{FF2B5EF4-FFF2-40B4-BE49-F238E27FC236}">
                  <a16:creationId xmlns:a16="http://schemas.microsoft.com/office/drawing/2014/main" id="{C89EC261-D7EB-4AE3-8B6A-C2A8029E7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327" y="1950229"/>
              <a:ext cx="413762" cy="412834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16393" name="Oval 12">
              <a:extLst>
                <a:ext uri="{FF2B5EF4-FFF2-40B4-BE49-F238E27FC236}">
                  <a16:creationId xmlns:a16="http://schemas.microsoft.com/office/drawing/2014/main" id="{691F0FD0-BB4A-491E-A14B-45FFC85A2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510" y="1555021"/>
              <a:ext cx="256050" cy="256050"/>
            </a:xfrm>
            <a:prstGeom prst="ellipse">
              <a:avLst/>
            </a:prstGeom>
            <a:solidFill>
              <a:srgbClr val="00B0F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16394" name="Oval 13">
              <a:extLst>
                <a:ext uri="{FF2B5EF4-FFF2-40B4-BE49-F238E27FC236}">
                  <a16:creationId xmlns:a16="http://schemas.microsoft.com/office/drawing/2014/main" id="{046F4F89-2CEB-4DB5-8EEA-174939655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9682" y="1158887"/>
              <a:ext cx="86278" cy="87205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16395" name="Oval 14">
              <a:extLst>
                <a:ext uri="{FF2B5EF4-FFF2-40B4-BE49-F238E27FC236}">
                  <a16:creationId xmlns:a16="http://schemas.microsoft.com/office/drawing/2014/main" id="{6F42D74F-4A43-41A5-9716-660B4652F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70" y="1755408"/>
              <a:ext cx="85350" cy="85350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16396" name="Oval 15">
              <a:extLst>
                <a:ext uri="{FF2B5EF4-FFF2-40B4-BE49-F238E27FC236}">
                  <a16:creationId xmlns:a16="http://schemas.microsoft.com/office/drawing/2014/main" id="{DCBB0710-98A7-42A2-B3AA-3C3558F15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8691" y="1905698"/>
              <a:ext cx="87205" cy="88133"/>
            </a:xfrm>
            <a:prstGeom prst="ellipse">
              <a:avLst/>
            </a:prstGeom>
            <a:solidFill>
              <a:srgbClr val="0070C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16397" name="Freeform 16">
              <a:extLst>
                <a:ext uri="{FF2B5EF4-FFF2-40B4-BE49-F238E27FC236}">
                  <a16:creationId xmlns:a16="http://schemas.microsoft.com/office/drawing/2014/main" id="{040C25F3-8C27-4FC3-9B91-D1F8B5941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483" y="1653359"/>
              <a:ext cx="376653" cy="377581"/>
            </a:xfrm>
            <a:custGeom>
              <a:avLst/>
              <a:gdLst>
                <a:gd name="T0" fmla="*/ 691969079 w 203"/>
                <a:gd name="T1" fmla="*/ 339041698 h 203"/>
                <a:gd name="T2" fmla="*/ 361477409 w 203"/>
                <a:gd name="T3" fmla="*/ 695383302 h 203"/>
                <a:gd name="T4" fmla="*/ 3441829 w 203"/>
                <a:gd name="T5" fmla="*/ 363260822 h 203"/>
                <a:gd name="T6" fmla="*/ 337377184 w 203"/>
                <a:gd name="T7" fmla="*/ 3459609 h 203"/>
                <a:gd name="T8" fmla="*/ 691969079 w 203"/>
                <a:gd name="T9" fmla="*/ 339041698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03">
                  <a:moveTo>
                    <a:pt x="201" y="98"/>
                  </a:moveTo>
                  <a:cubicBezTo>
                    <a:pt x="203" y="153"/>
                    <a:pt x="160" y="200"/>
                    <a:pt x="105" y="201"/>
                  </a:cubicBezTo>
                  <a:cubicBezTo>
                    <a:pt x="49" y="203"/>
                    <a:pt x="3" y="160"/>
                    <a:pt x="1" y="105"/>
                  </a:cubicBezTo>
                  <a:cubicBezTo>
                    <a:pt x="0" y="49"/>
                    <a:pt x="43" y="3"/>
                    <a:pt x="98" y="1"/>
                  </a:cubicBezTo>
                  <a:cubicBezTo>
                    <a:pt x="153" y="0"/>
                    <a:pt x="200" y="43"/>
                    <a:pt x="201" y="98"/>
                  </a:cubicBezTo>
                  <a:close/>
                </a:path>
              </a:pathLst>
            </a:cu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" name="Oval 17">
              <a:extLst>
                <a:ext uri="{FF2B5EF4-FFF2-40B4-BE49-F238E27FC236}">
                  <a16:creationId xmlns:a16="http://schemas.microsoft.com/office/drawing/2014/main" id="{08DF7A0C-5398-45B8-951A-6C294ABBD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639" y="1901988"/>
              <a:ext cx="141013" cy="143796"/>
            </a:xfrm>
            <a:prstGeom prst="ellipse">
              <a:avLst/>
            </a:pr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16399" name="Oval 18">
              <a:extLst>
                <a:ext uri="{FF2B5EF4-FFF2-40B4-BE49-F238E27FC236}">
                  <a16:creationId xmlns:a16="http://schemas.microsoft.com/office/drawing/2014/main" id="{81763C7B-EB63-4A7D-86E0-A1AE9E612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7029" y="964066"/>
              <a:ext cx="142869" cy="142868"/>
            </a:xfrm>
            <a:prstGeom prst="ellipse">
              <a:avLst/>
            </a:pr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16400" name="Oval 19">
              <a:extLst>
                <a:ext uri="{FF2B5EF4-FFF2-40B4-BE49-F238E27FC236}">
                  <a16:creationId xmlns:a16="http://schemas.microsoft.com/office/drawing/2014/main" id="{E9A3C6AD-DF29-4739-A6A0-58272BF63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500" y="1307321"/>
              <a:ext cx="312641" cy="312641"/>
            </a:xfrm>
            <a:prstGeom prst="ellipse">
              <a:avLst/>
            </a:prstGeom>
            <a:solidFill>
              <a:srgbClr val="00B0F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16401" name="Oval 20">
              <a:extLst>
                <a:ext uri="{FF2B5EF4-FFF2-40B4-BE49-F238E27FC236}">
                  <a16:creationId xmlns:a16="http://schemas.microsoft.com/office/drawing/2014/main" id="{34671021-13E8-4FC9-9CE4-3855253B6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500" y="1816638"/>
              <a:ext cx="312641" cy="314496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16402" name="Oval 21">
              <a:extLst>
                <a:ext uri="{FF2B5EF4-FFF2-40B4-BE49-F238E27FC236}">
                  <a16:creationId xmlns:a16="http://schemas.microsoft.com/office/drawing/2014/main" id="{85F2D0AC-F395-4F5D-8C04-4540915FD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274" y="1514202"/>
              <a:ext cx="141013" cy="141013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16403" name="Freeform 22">
              <a:extLst>
                <a:ext uri="{FF2B5EF4-FFF2-40B4-BE49-F238E27FC236}">
                  <a16:creationId xmlns:a16="http://schemas.microsoft.com/office/drawing/2014/main" id="{A242EFA8-6BD3-49B8-B3EE-EE58E2E5C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7240" y="2064338"/>
              <a:ext cx="348822" cy="600233"/>
            </a:xfrm>
            <a:custGeom>
              <a:avLst/>
              <a:gdLst>
                <a:gd name="T0" fmla="*/ 0 w 188"/>
                <a:gd name="T1" fmla="*/ 455835152 h 323"/>
                <a:gd name="T2" fmla="*/ 647216956 w 188"/>
                <a:gd name="T3" fmla="*/ 1115416886 h 323"/>
                <a:gd name="T4" fmla="*/ 182459882 w 188"/>
                <a:gd name="T5" fmla="*/ 0 h 323"/>
                <a:gd name="T6" fmla="*/ 0 w 188"/>
                <a:gd name="T7" fmla="*/ 455835152 h 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" h="323">
                  <a:moveTo>
                    <a:pt x="0" y="132"/>
                  </a:moveTo>
                  <a:cubicBezTo>
                    <a:pt x="0" y="237"/>
                    <a:pt x="84" y="321"/>
                    <a:pt x="188" y="323"/>
                  </a:cubicBezTo>
                  <a:cubicBezTo>
                    <a:pt x="176" y="201"/>
                    <a:pt x="127" y="89"/>
                    <a:pt x="53" y="0"/>
                  </a:cubicBezTo>
                  <a:cubicBezTo>
                    <a:pt x="20" y="34"/>
                    <a:pt x="0" y="81"/>
                    <a:pt x="0" y="132"/>
                  </a:cubicBezTo>
                  <a:close/>
                </a:path>
              </a:pathLst>
            </a:cu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4" name="Freeform 23">
              <a:extLst>
                <a:ext uri="{FF2B5EF4-FFF2-40B4-BE49-F238E27FC236}">
                  <a16:creationId xmlns:a16="http://schemas.microsoft.com/office/drawing/2014/main" id="{F23A0B6E-8FAC-44CA-9B57-E447BCB3F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3165" y="2261014"/>
              <a:ext cx="738463" cy="894319"/>
            </a:xfrm>
            <a:custGeom>
              <a:avLst/>
              <a:gdLst>
                <a:gd name="T0" fmla="*/ 0 w 398"/>
                <a:gd name="T1" fmla="*/ 833127872 h 481"/>
                <a:gd name="T2" fmla="*/ 829676169 w 398"/>
                <a:gd name="T3" fmla="*/ 1662799322 h 481"/>
                <a:gd name="T4" fmla="*/ 1290989181 w 398"/>
                <a:gd name="T5" fmla="*/ 1521063705 h 481"/>
                <a:gd name="T6" fmla="*/ 1370169855 w 398"/>
                <a:gd name="T7" fmla="*/ 957579519 h 481"/>
                <a:gd name="T8" fmla="*/ 1177382771 w 398"/>
                <a:gd name="T9" fmla="*/ 76052442 h 481"/>
                <a:gd name="T10" fmla="*/ 829676169 w 398"/>
                <a:gd name="T11" fmla="*/ 0 h 481"/>
                <a:gd name="T12" fmla="*/ 0 w 398"/>
                <a:gd name="T13" fmla="*/ 833127872 h 4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8" h="481">
                  <a:moveTo>
                    <a:pt x="0" y="241"/>
                  </a:moveTo>
                  <a:cubicBezTo>
                    <a:pt x="0" y="374"/>
                    <a:pt x="108" y="481"/>
                    <a:pt x="241" y="481"/>
                  </a:cubicBezTo>
                  <a:cubicBezTo>
                    <a:pt x="291" y="481"/>
                    <a:pt x="337" y="466"/>
                    <a:pt x="375" y="440"/>
                  </a:cubicBezTo>
                  <a:cubicBezTo>
                    <a:pt x="390" y="388"/>
                    <a:pt x="398" y="333"/>
                    <a:pt x="398" y="277"/>
                  </a:cubicBezTo>
                  <a:cubicBezTo>
                    <a:pt x="398" y="186"/>
                    <a:pt x="378" y="100"/>
                    <a:pt x="342" y="22"/>
                  </a:cubicBezTo>
                  <a:cubicBezTo>
                    <a:pt x="311" y="8"/>
                    <a:pt x="277" y="0"/>
                    <a:pt x="241" y="0"/>
                  </a:cubicBezTo>
                  <a:cubicBezTo>
                    <a:pt x="108" y="0"/>
                    <a:pt x="0" y="108"/>
                    <a:pt x="0" y="241"/>
                  </a:cubicBezTo>
                  <a:close/>
                </a:path>
              </a:pathLst>
            </a:cu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Freeform 24">
              <a:extLst>
                <a:ext uri="{FF2B5EF4-FFF2-40B4-BE49-F238E27FC236}">
                  <a16:creationId xmlns:a16="http://schemas.microsoft.com/office/drawing/2014/main" id="{A3A9E7C6-3B0F-459A-92F4-9C6544E2B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97" y="2261014"/>
              <a:ext cx="415618" cy="355316"/>
            </a:xfrm>
            <a:custGeom>
              <a:avLst/>
              <a:gdLst>
                <a:gd name="T0" fmla="*/ 0 w 224"/>
                <a:gd name="T1" fmla="*/ 650609640 h 191"/>
                <a:gd name="T2" fmla="*/ 113606583 w 224"/>
                <a:gd name="T3" fmla="*/ 660991936 h 191"/>
                <a:gd name="T4" fmla="*/ 771153223 w 224"/>
                <a:gd name="T5" fmla="*/ 0 h 191"/>
                <a:gd name="T6" fmla="*/ 0 w 224"/>
                <a:gd name="T7" fmla="*/ 650609640 h 1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4" h="191">
                  <a:moveTo>
                    <a:pt x="0" y="188"/>
                  </a:moveTo>
                  <a:cubicBezTo>
                    <a:pt x="11" y="190"/>
                    <a:pt x="22" y="191"/>
                    <a:pt x="33" y="191"/>
                  </a:cubicBezTo>
                  <a:cubicBezTo>
                    <a:pt x="138" y="191"/>
                    <a:pt x="224" y="106"/>
                    <a:pt x="224" y="0"/>
                  </a:cubicBezTo>
                  <a:cubicBezTo>
                    <a:pt x="114" y="5"/>
                    <a:pt x="23" y="84"/>
                    <a:pt x="0" y="188"/>
                  </a:cubicBezTo>
                  <a:close/>
                </a:path>
              </a:pathLst>
            </a:cu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Freeform 25">
              <a:extLst>
                <a:ext uri="{FF2B5EF4-FFF2-40B4-BE49-F238E27FC236}">
                  <a16:creationId xmlns:a16="http://schemas.microsoft.com/office/drawing/2014/main" id="{649E6769-E239-4AD6-BDD1-3E545EFBF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0364" y="3083913"/>
              <a:ext cx="420165" cy="581208"/>
            </a:xfrm>
            <a:custGeom>
              <a:avLst/>
              <a:gdLst>
                <a:gd name="T0" fmla="*/ 788118872 w 224"/>
                <a:gd name="T1" fmla="*/ 0 h 310"/>
                <a:gd name="T2" fmla="*/ 0 w 224"/>
                <a:gd name="T3" fmla="*/ 843627162 h 310"/>
                <a:gd name="T4" fmla="*/ 38702073 w 224"/>
                <a:gd name="T5" fmla="*/ 1089686256 h 310"/>
                <a:gd name="T6" fmla="*/ 788118872 w 224"/>
                <a:gd name="T7" fmla="*/ 0 h 3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4" h="310">
                  <a:moveTo>
                    <a:pt x="224" y="0"/>
                  </a:moveTo>
                  <a:cubicBezTo>
                    <a:pt x="99" y="9"/>
                    <a:pt x="0" y="113"/>
                    <a:pt x="0" y="240"/>
                  </a:cubicBezTo>
                  <a:cubicBezTo>
                    <a:pt x="0" y="265"/>
                    <a:pt x="4" y="288"/>
                    <a:pt x="11" y="310"/>
                  </a:cubicBezTo>
                  <a:cubicBezTo>
                    <a:pt x="112" y="233"/>
                    <a:pt x="187" y="125"/>
                    <a:pt x="224" y="0"/>
                  </a:cubicBezTo>
                  <a:close/>
                </a:path>
              </a:pathLst>
            </a:cu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Freeform 26">
              <a:extLst>
                <a:ext uri="{FF2B5EF4-FFF2-40B4-BE49-F238E27FC236}">
                  <a16:creationId xmlns:a16="http://schemas.microsoft.com/office/drawing/2014/main" id="{C437B687-E701-4E13-B1E5-AE384C609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792" y="3017103"/>
              <a:ext cx="615077" cy="753306"/>
            </a:xfrm>
            <a:custGeom>
              <a:avLst/>
              <a:gdLst>
                <a:gd name="T0" fmla="*/ 75966655 w 331"/>
                <a:gd name="T1" fmla="*/ 0 h 405"/>
                <a:gd name="T2" fmla="*/ 0 w 331"/>
                <a:gd name="T3" fmla="*/ 0 h 405"/>
                <a:gd name="T4" fmla="*/ 1091163322 w 331"/>
                <a:gd name="T5" fmla="*/ 1401160320 h 405"/>
                <a:gd name="T6" fmla="*/ 1142959867 w 331"/>
                <a:gd name="T7" fmla="*/ 1069034215 h 405"/>
                <a:gd name="T8" fmla="*/ 75966655 w 331"/>
                <a:gd name="T9" fmla="*/ 0 h 4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1" h="405">
                  <a:moveTo>
                    <a:pt x="22" y="0"/>
                  </a:moveTo>
                  <a:cubicBezTo>
                    <a:pt x="14" y="0"/>
                    <a:pt x="7" y="0"/>
                    <a:pt x="0" y="0"/>
                  </a:cubicBezTo>
                  <a:cubicBezTo>
                    <a:pt x="40" y="178"/>
                    <a:pt x="158" y="325"/>
                    <a:pt x="316" y="405"/>
                  </a:cubicBezTo>
                  <a:cubicBezTo>
                    <a:pt x="326" y="375"/>
                    <a:pt x="331" y="343"/>
                    <a:pt x="331" y="309"/>
                  </a:cubicBezTo>
                  <a:cubicBezTo>
                    <a:pt x="331" y="138"/>
                    <a:pt x="193" y="0"/>
                    <a:pt x="22" y="0"/>
                  </a:cubicBezTo>
                  <a:close/>
                </a:path>
              </a:pathLst>
            </a:custGeom>
            <a:solidFill>
              <a:srgbClr val="00B0F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8" name="Freeform 27">
              <a:extLst>
                <a:ext uri="{FF2B5EF4-FFF2-40B4-BE49-F238E27FC236}">
                  <a16:creationId xmlns:a16="http://schemas.microsoft.com/office/drawing/2014/main" id="{4B18A18D-4A4C-46FF-B9EB-B2605BB5F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301" y="2974428"/>
              <a:ext cx="1229226" cy="912874"/>
            </a:xfrm>
            <a:custGeom>
              <a:avLst/>
              <a:gdLst>
                <a:gd name="T0" fmla="*/ 1141236072 w 662"/>
                <a:gd name="T1" fmla="*/ 0 h 491"/>
                <a:gd name="T2" fmla="*/ 0 w 662"/>
                <a:gd name="T3" fmla="*/ 1095766726 h 491"/>
                <a:gd name="T4" fmla="*/ 1454989509 w 662"/>
                <a:gd name="T5" fmla="*/ 1697227983 h 491"/>
                <a:gd name="T6" fmla="*/ 2147483646 w 662"/>
                <a:gd name="T7" fmla="*/ 1558960109 h 491"/>
                <a:gd name="T8" fmla="*/ 2147483646 w 662"/>
                <a:gd name="T9" fmla="*/ 1144160203 h 491"/>
                <a:gd name="T10" fmla="*/ 1141236072 w 662"/>
                <a:gd name="T11" fmla="*/ 0 h 4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2" h="491">
                  <a:moveTo>
                    <a:pt x="331" y="0"/>
                  </a:moveTo>
                  <a:cubicBezTo>
                    <a:pt x="153" y="0"/>
                    <a:pt x="7" y="141"/>
                    <a:pt x="0" y="317"/>
                  </a:cubicBezTo>
                  <a:cubicBezTo>
                    <a:pt x="108" y="425"/>
                    <a:pt x="258" y="491"/>
                    <a:pt x="422" y="491"/>
                  </a:cubicBezTo>
                  <a:cubicBezTo>
                    <a:pt x="499" y="491"/>
                    <a:pt x="572" y="477"/>
                    <a:pt x="639" y="451"/>
                  </a:cubicBezTo>
                  <a:cubicBezTo>
                    <a:pt x="654" y="414"/>
                    <a:pt x="662" y="373"/>
                    <a:pt x="662" y="331"/>
                  </a:cubicBezTo>
                  <a:cubicBezTo>
                    <a:pt x="662" y="148"/>
                    <a:pt x="514" y="0"/>
                    <a:pt x="331" y="0"/>
                  </a:cubicBezTo>
                  <a:close/>
                </a:path>
              </a:pathLst>
            </a:cu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9" name="Freeform 28">
              <a:extLst>
                <a:ext uri="{FF2B5EF4-FFF2-40B4-BE49-F238E27FC236}">
                  <a16:creationId xmlns:a16="http://schemas.microsoft.com/office/drawing/2014/main" id="{D4E225B8-91DD-43C1-9836-58E7E703C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5874" y="2933609"/>
              <a:ext cx="874838" cy="872054"/>
            </a:xfrm>
            <a:custGeom>
              <a:avLst/>
              <a:gdLst>
                <a:gd name="T0" fmla="*/ 1624928930 w 471"/>
                <a:gd name="T1" fmla="*/ 528972338 h 469"/>
                <a:gd name="T2" fmla="*/ 841789184 w 471"/>
                <a:gd name="T3" fmla="*/ 0 h 469"/>
                <a:gd name="T4" fmla="*/ 0 w 471"/>
                <a:gd name="T5" fmla="*/ 843588596 h 469"/>
                <a:gd name="T6" fmla="*/ 514042550 w 471"/>
                <a:gd name="T7" fmla="*/ 1621488654 h 469"/>
                <a:gd name="T8" fmla="*/ 1624928930 w 471"/>
                <a:gd name="T9" fmla="*/ 528972338 h 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1" h="469">
                  <a:moveTo>
                    <a:pt x="471" y="153"/>
                  </a:moveTo>
                  <a:cubicBezTo>
                    <a:pt x="435" y="63"/>
                    <a:pt x="347" y="0"/>
                    <a:pt x="244" y="0"/>
                  </a:cubicBezTo>
                  <a:cubicBezTo>
                    <a:pt x="109" y="0"/>
                    <a:pt x="0" y="109"/>
                    <a:pt x="0" y="244"/>
                  </a:cubicBezTo>
                  <a:cubicBezTo>
                    <a:pt x="0" y="345"/>
                    <a:pt x="61" y="432"/>
                    <a:pt x="149" y="469"/>
                  </a:cubicBezTo>
                  <a:cubicBezTo>
                    <a:pt x="293" y="410"/>
                    <a:pt x="409" y="296"/>
                    <a:pt x="471" y="153"/>
                  </a:cubicBezTo>
                  <a:close/>
                </a:path>
              </a:pathLst>
            </a:cu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0" name="Oval 30">
              <a:extLst>
                <a:ext uri="{FF2B5EF4-FFF2-40B4-BE49-F238E27FC236}">
                  <a16:creationId xmlns:a16="http://schemas.microsoft.com/office/drawing/2014/main" id="{A31B3D8E-A9D9-44BF-AF23-FC1359CC8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899" y="1675625"/>
              <a:ext cx="493546" cy="496329"/>
            </a:xfrm>
            <a:prstGeom prst="ellipse">
              <a:avLst/>
            </a:prstGeom>
            <a:solidFill>
              <a:srgbClr val="00B0F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16411" name="Oval 11">
              <a:extLst>
                <a:ext uri="{FF2B5EF4-FFF2-40B4-BE49-F238E27FC236}">
                  <a16:creationId xmlns:a16="http://schemas.microsoft.com/office/drawing/2014/main" id="{8DC3D5CE-B370-43D8-87C2-A8FC63223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627" y="2696302"/>
              <a:ext cx="557332" cy="556080"/>
            </a:xfrm>
            <a:prstGeom prst="ellipse">
              <a:avLst/>
            </a:prstGeom>
            <a:solidFill>
              <a:srgbClr val="007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16412" name="Oval 11">
              <a:extLst>
                <a:ext uri="{FF2B5EF4-FFF2-40B4-BE49-F238E27FC236}">
                  <a16:creationId xmlns:a16="http://schemas.microsoft.com/office/drawing/2014/main" id="{7AF855CB-A981-48B1-A7D6-02490716F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489" y="2491874"/>
              <a:ext cx="249471" cy="248912"/>
            </a:xfrm>
            <a:prstGeom prst="ellipse">
              <a:avLst/>
            </a:prstGeom>
            <a:solidFill>
              <a:srgbClr val="00A0E9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</p:grpSp>
    </p:spTree>
  </p:cSld>
  <p:clrMapOvr>
    <a:masterClrMapping/>
  </p:clrMapOvr>
  <p:transition>
    <p:pull dir="ru"/>
  </p:transition>
</p:sld>
</file>

<file path=ppt/theme/theme1.xml><?xml version="1.0" encoding="utf-8"?>
<a:theme xmlns:a="http://schemas.openxmlformats.org/drawingml/2006/main" name="飞天乐舞">
  <a:themeElements>
    <a:clrScheme name="飞天乐舞 1">
      <a:dk1>
        <a:srgbClr val="C0C0C0"/>
      </a:dk1>
      <a:lt1>
        <a:srgbClr val="FFFFFF"/>
      </a:lt1>
      <a:dk2>
        <a:srgbClr val="7979A5"/>
      </a:dk2>
      <a:lt2>
        <a:srgbClr val="FFFF00"/>
      </a:lt2>
      <a:accent1>
        <a:srgbClr val="7499D0"/>
      </a:accent1>
      <a:accent2>
        <a:srgbClr val="CCCCFF"/>
      </a:accent2>
      <a:accent3>
        <a:srgbClr val="BEBECF"/>
      </a:accent3>
      <a:accent4>
        <a:srgbClr val="DADADA"/>
      </a:accent4>
      <a:accent5>
        <a:srgbClr val="BCCAE4"/>
      </a:accent5>
      <a:accent6>
        <a:srgbClr val="B9B9E7"/>
      </a:accent6>
      <a:hlink>
        <a:srgbClr val="66FFFF"/>
      </a:hlink>
      <a:folHlink>
        <a:srgbClr val="FFCCFF"/>
      </a:folHlink>
    </a:clrScheme>
    <a:fontScheme name="飞天乐舞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飞天乐舞 1">
        <a:dk1>
          <a:srgbClr val="C0C0C0"/>
        </a:dk1>
        <a:lt1>
          <a:srgbClr val="FFFFFF"/>
        </a:lt1>
        <a:dk2>
          <a:srgbClr val="7979A5"/>
        </a:dk2>
        <a:lt2>
          <a:srgbClr val="FFFF00"/>
        </a:lt2>
        <a:accent1>
          <a:srgbClr val="7499D0"/>
        </a:accent1>
        <a:accent2>
          <a:srgbClr val="CCCCFF"/>
        </a:accent2>
        <a:accent3>
          <a:srgbClr val="BEBECF"/>
        </a:accent3>
        <a:accent4>
          <a:srgbClr val="DADADA"/>
        </a:accent4>
        <a:accent5>
          <a:srgbClr val="BCCAE4"/>
        </a:accent5>
        <a:accent6>
          <a:srgbClr val="B9B9E7"/>
        </a:accent6>
        <a:hlink>
          <a:srgbClr val="66FFFF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2">
        <a:dk1>
          <a:srgbClr val="C0C0C0"/>
        </a:dk1>
        <a:lt1>
          <a:srgbClr val="FFFFFF"/>
        </a:lt1>
        <a:dk2>
          <a:srgbClr val="586AA4"/>
        </a:dk2>
        <a:lt2>
          <a:srgbClr val="FFFFFF"/>
        </a:lt2>
        <a:accent1>
          <a:srgbClr val="829FB4"/>
        </a:accent1>
        <a:accent2>
          <a:srgbClr val="CCCCFF"/>
        </a:accent2>
        <a:accent3>
          <a:srgbClr val="B4B9CF"/>
        </a:accent3>
        <a:accent4>
          <a:srgbClr val="DADADA"/>
        </a:accent4>
        <a:accent5>
          <a:srgbClr val="C1CDD6"/>
        </a:accent5>
        <a:accent6>
          <a:srgbClr val="B9B9E7"/>
        </a:accent6>
        <a:hlink>
          <a:srgbClr val="FFCC66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3">
        <a:dk1>
          <a:srgbClr val="C0C0C0"/>
        </a:dk1>
        <a:lt1>
          <a:srgbClr val="FFFF66"/>
        </a:lt1>
        <a:dk2>
          <a:srgbClr val="000000"/>
        </a:dk2>
        <a:lt2>
          <a:srgbClr val="FFFFFF"/>
        </a:lt2>
        <a:accent1>
          <a:srgbClr val="79869D"/>
        </a:accent1>
        <a:accent2>
          <a:srgbClr val="66FFCC"/>
        </a:accent2>
        <a:accent3>
          <a:srgbClr val="AAAAAA"/>
        </a:accent3>
        <a:accent4>
          <a:srgbClr val="DADA56"/>
        </a:accent4>
        <a:accent5>
          <a:srgbClr val="BEC3CC"/>
        </a:accent5>
        <a:accent6>
          <a:srgbClr val="5CE7B9"/>
        </a:accent6>
        <a:hlink>
          <a:srgbClr val="99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4">
        <a:dk1>
          <a:srgbClr val="C0C0C0"/>
        </a:dk1>
        <a:lt1>
          <a:srgbClr val="FFFF66"/>
        </a:lt1>
        <a:dk2>
          <a:srgbClr val="FFCC99"/>
        </a:dk2>
        <a:lt2>
          <a:srgbClr val="FFFFFF"/>
        </a:lt2>
        <a:accent1>
          <a:srgbClr val="829FB4"/>
        </a:accent1>
        <a:accent2>
          <a:srgbClr val="CCCCFF"/>
        </a:accent2>
        <a:accent3>
          <a:srgbClr val="FFE2CA"/>
        </a:accent3>
        <a:accent4>
          <a:srgbClr val="DADA56"/>
        </a:accent4>
        <a:accent5>
          <a:srgbClr val="C1CDD6"/>
        </a:accent5>
        <a:accent6>
          <a:srgbClr val="B9B9E7"/>
        </a:accent6>
        <a:hlink>
          <a:srgbClr val="99FF99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5">
        <a:dk1>
          <a:srgbClr val="C0C0C0"/>
        </a:dk1>
        <a:lt1>
          <a:srgbClr val="FFFFFF"/>
        </a:lt1>
        <a:dk2>
          <a:srgbClr val="6699FF"/>
        </a:dk2>
        <a:lt2>
          <a:srgbClr val="FFFF66"/>
        </a:lt2>
        <a:accent1>
          <a:srgbClr val="529280"/>
        </a:accent1>
        <a:accent2>
          <a:srgbClr val="FF99FF"/>
        </a:accent2>
        <a:accent3>
          <a:srgbClr val="B8CAFF"/>
        </a:accent3>
        <a:accent4>
          <a:srgbClr val="DADADA"/>
        </a:accent4>
        <a:accent5>
          <a:srgbClr val="B3C7C0"/>
        </a:accent5>
        <a:accent6>
          <a:srgbClr val="E78AE7"/>
        </a:accent6>
        <a:hlink>
          <a:srgbClr val="FFCC00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6">
        <a:dk1>
          <a:srgbClr val="C0C0C0"/>
        </a:dk1>
        <a:lt1>
          <a:srgbClr val="FFFFFF"/>
        </a:lt1>
        <a:dk2>
          <a:srgbClr val="3366CC"/>
        </a:dk2>
        <a:lt2>
          <a:srgbClr val="66FFFF"/>
        </a:lt2>
        <a:accent1>
          <a:srgbClr val="58A9CA"/>
        </a:accent1>
        <a:accent2>
          <a:srgbClr val="FFCCFF"/>
        </a:accent2>
        <a:accent3>
          <a:srgbClr val="ADB8E2"/>
        </a:accent3>
        <a:accent4>
          <a:srgbClr val="DADADA"/>
        </a:accent4>
        <a:accent5>
          <a:srgbClr val="B4D1E1"/>
        </a:accent5>
        <a:accent6>
          <a:srgbClr val="E7B9E7"/>
        </a:accent6>
        <a:hlink>
          <a:srgbClr val="FFFF00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7">
        <a:dk1>
          <a:srgbClr val="C0C0C0"/>
        </a:dk1>
        <a:lt1>
          <a:srgbClr val="FFFF00"/>
        </a:lt1>
        <a:dk2>
          <a:srgbClr val="3F528D"/>
        </a:dk2>
        <a:lt2>
          <a:srgbClr val="00FF00"/>
        </a:lt2>
        <a:accent1>
          <a:srgbClr val="899DAB"/>
        </a:accent1>
        <a:accent2>
          <a:srgbClr val="FF9999"/>
        </a:accent2>
        <a:accent3>
          <a:srgbClr val="AFB3C5"/>
        </a:accent3>
        <a:accent4>
          <a:srgbClr val="DADA00"/>
        </a:accent4>
        <a:accent5>
          <a:srgbClr val="C4CCD2"/>
        </a:accent5>
        <a:accent6>
          <a:srgbClr val="E78A8A"/>
        </a:accent6>
        <a:hlink>
          <a:srgbClr val="FFFF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8">
        <a:dk1>
          <a:srgbClr val="C0C0C0"/>
        </a:dk1>
        <a:lt1>
          <a:srgbClr val="99FFCC"/>
        </a:lt1>
        <a:dk2>
          <a:srgbClr val="558167"/>
        </a:dk2>
        <a:lt2>
          <a:srgbClr val="FFCC00"/>
        </a:lt2>
        <a:accent1>
          <a:srgbClr val="6D9D8B"/>
        </a:accent1>
        <a:accent2>
          <a:srgbClr val="CCCCFF"/>
        </a:accent2>
        <a:accent3>
          <a:srgbClr val="B4C1B8"/>
        </a:accent3>
        <a:accent4>
          <a:srgbClr val="82DAAE"/>
        </a:accent4>
        <a:accent5>
          <a:srgbClr val="BACCC4"/>
        </a:accent5>
        <a:accent6>
          <a:srgbClr val="B9B9E7"/>
        </a:accent6>
        <a:hlink>
          <a:srgbClr val="FFFF6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CDESIGNH</Template>
  <TotalTime>6577</TotalTime>
  <Words>1236</Words>
  <Application>Microsoft Office PowerPoint</Application>
  <PresentationFormat>宽屏</PresentationFormat>
  <Paragraphs>197</Paragraphs>
  <Slides>34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华文中宋</vt:lpstr>
      <vt:lpstr>宋体</vt:lpstr>
      <vt:lpstr>微软雅黑</vt:lpstr>
      <vt:lpstr>Arial</vt:lpstr>
      <vt:lpstr>Verdana</vt:lpstr>
      <vt:lpstr>Wingdings</vt:lpstr>
      <vt:lpstr>飞天乐舞</vt:lpstr>
      <vt:lpstr>第三篇   新古典时期</vt:lpstr>
      <vt:lpstr>边际效用学派分类</vt:lpstr>
      <vt:lpstr>第十一章  边际学派及其先驱者</vt:lpstr>
      <vt:lpstr>第一节  边际学派概览</vt:lpstr>
      <vt:lpstr>第二节 安东尼·奥古斯丁·古诺 （Augustin Cournot，1801—1877）</vt:lpstr>
      <vt:lpstr>第三节 朱尔斯·度比 （ Arséne-Jules-Emile Dupuit 1804—1866）</vt:lpstr>
      <vt:lpstr>第四节  约翰·海因里希·冯·屠能(Johann H Von Thunen,1783-1850)</vt:lpstr>
      <vt:lpstr>第五节 赫尔曼•海因里希•戈森（Hermann Heinrich Gosson， 1810-1858）</vt:lpstr>
      <vt:lpstr>第十二章  边际学派第一代 </vt:lpstr>
      <vt:lpstr>第一节 威廉·斯坦利·杰文斯 （Ｗilliam Stanley Jevons,1835-1882) </vt:lpstr>
      <vt:lpstr>第二节 卡尔·门格尔 （Carl Menger,1840-1921)</vt:lpstr>
      <vt:lpstr>第三节 里昂·瓦尔拉斯 （Leon Walras，1834-1910 ）</vt:lpstr>
      <vt:lpstr>第十三章  边际学派第二代 </vt:lpstr>
      <vt:lpstr>第一节 弗里德里希·冯·维塞尔 （Friedrich von Wieser,1851-1926)</vt:lpstr>
      <vt:lpstr>第二节 欧根·冯·庞巴维克 （Eugen von Bohm-bawerk,1851-1914)</vt:lpstr>
      <vt:lpstr>第三节 弗朗西斯·Y·埃奇沃思 (francis Y.Edgeworth,1845-1926) </vt:lpstr>
      <vt:lpstr>第十四章  新古典学派:阿尔弗雷德·马歇尔</vt:lpstr>
      <vt:lpstr>PowerPoint 演示文稿</vt:lpstr>
      <vt:lpstr>理论贡献</vt:lpstr>
      <vt:lpstr>第十五章  新古典学派：福利经济学的兴起</vt:lpstr>
      <vt:lpstr>第一节 维尔弗里多·帕累托 （Vilfredo Pareto，1848 - 1923)  </vt:lpstr>
      <vt:lpstr>第二节 阿瑟·塞西尔·庇古 （Arthur Cecil pigou,1877-1959) </vt:lpstr>
      <vt:lpstr>第二节 阿瑟·塞西尔·庇古 （Arthur Cecil pigou,1877-1959) </vt:lpstr>
      <vt:lpstr>第二节 阿瑟·塞西尔·庇古 （Arthur Cecil pigou,1877-1959) </vt:lpstr>
      <vt:lpstr>第十六章  新古典学派：货币经济学</vt:lpstr>
      <vt:lpstr>第一节 约翰·古斯塔夫·克努特·维克塞尔 （Knut Wicksell,1851-1926)</vt:lpstr>
      <vt:lpstr>第二节 欧文·费雪 （Irving Fisher,1867-1947)</vt:lpstr>
      <vt:lpstr>第十七章  制度学派 </vt:lpstr>
      <vt:lpstr>第一节　制度学派概览</vt:lpstr>
      <vt:lpstr>第二节 托斯丹·邦德·凡勃仑 (Thorstein Veblen,1857-1929）</vt:lpstr>
      <vt:lpstr>第三节 韦斯利·克莱尔·米切尔 （Wesley Clair Mitchell, 1874-1948） </vt:lpstr>
      <vt:lpstr>第四节 约翰·罗杰斯·康芒斯</vt:lpstr>
      <vt:lpstr>第五节 约翰·肯尼斯·加尔布雷斯  （John Kenneth Galbraith，1908-） </vt:lpstr>
      <vt:lpstr>新古典时期小结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Office</cp:lastModifiedBy>
  <cp:revision>75</cp:revision>
  <cp:lastPrinted>1601-01-01T00:00:00Z</cp:lastPrinted>
  <dcterms:created xsi:type="dcterms:W3CDTF">1601-01-01T00:00:00Z</dcterms:created>
  <dcterms:modified xsi:type="dcterms:W3CDTF">2019-04-14T03:36:10Z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