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65"/>
  </p:notesMasterIdLst>
  <p:sldIdLst>
    <p:sldId id="329" r:id="rId2"/>
    <p:sldId id="258" r:id="rId3"/>
    <p:sldId id="259" r:id="rId4"/>
    <p:sldId id="260" r:id="rId5"/>
    <p:sldId id="307" r:id="rId6"/>
    <p:sldId id="308" r:id="rId7"/>
    <p:sldId id="271" r:id="rId8"/>
    <p:sldId id="331" r:id="rId9"/>
    <p:sldId id="270" r:id="rId10"/>
    <p:sldId id="296" r:id="rId11"/>
    <p:sldId id="265" r:id="rId12"/>
    <p:sldId id="273" r:id="rId13"/>
    <p:sldId id="263" r:id="rId14"/>
    <p:sldId id="332" r:id="rId15"/>
    <p:sldId id="311" r:id="rId16"/>
    <p:sldId id="292" r:id="rId17"/>
    <p:sldId id="313" r:id="rId18"/>
    <p:sldId id="297" r:id="rId19"/>
    <p:sldId id="315" r:id="rId20"/>
    <p:sldId id="316" r:id="rId21"/>
    <p:sldId id="334" r:id="rId22"/>
    <p:sldId id="335" r:id="rId23"/>
    <p:sldId id="336" r:id="rId24"/>
    <p:sldId id="337" r:id="rId25"/>
    <p:sldId id="312" r:id="rId26"/>
    <p:sldId id="317" r:id="rId27"/>
    <p:sldId id="318" r:id="rId28"/>
    <p:sldId id="261" r:id="rId29"/>
    <p:sldId id="276" r:id="rId30"/>
    <p:sldId id="262" r:id="rId31"/>
    <p:sldId id="319" r:id="rId32"/>
    <p:sldId id="320" r:id="rId33"/>
    <p:sldId id="268" r:id="rId34"/>
    <p:sldId id="287" r:id="rId35"/>
    <p:sldId id="277" r:id="rId36"/>
    <p:sldId id="321" r:id="rId37"/>
    <p:sldId id="322" r:id="rId38"/>
    <p:sldId id="325" r:id="rId39"/>
    <p:sldId id="324" r:id="rId40"/>
    <p:sldId id="323" r:id="rId41"/>
    <p:sldId id="326" r:id="rId42"/>
    <p:sldId id="327" r:id="rId43"/>
    <p:sldId id="338" r:id="rId44"/>
    <p:sldId id="339" r:id="rId45"/>
    <p:sldId id="340" r:id="rId46"/>
    <p:sldId id="341" r:id="rId47"/>
    <p:sldId id="328" r:id="rId48"/>
    <p:sldId id="342" r:id="rId49"/>
    <p:sldId id="343" r:id="rId50"/>
    <p:sldId id="344" r:id="rId51"/>
    <p:sldId id="347" r:id="rId52"/>
    <p:sldId id="345" r:id="rId53"/>
    <p:sldId id="294" r:id="rId54"/>
    <p:sldId id="295" r:id="rId55"/>
    <p:sldId id="301" r:id="rId56"/>
    <p:sldId id="302" r:id="rId57"/>
    <p:sldId id="303" r:id="rId58"/>
    <p:sldId id="304" r:id="rId59"/>
    <p:sldId id="305" r:id="rId60"/>
    <p:sldId id="306" r:id="rId61"/>
    <p:sldId id="298" r:id="rId62"/>
    <p:sldId id="299" r:id="rId63"/>
    <p:sldId id="300" r:id="rId6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fice" initials="O"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a:srgbClr val="00FFFF"/>
    <a:srgbClr val="FFFF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3830" autoAdjust="0"/>
  </p:normalViewPr>
  <p:slideViewPr>
    <p:cSldViewPr>
      <p:cViewPr varScale="1">
        <p:scale>
          <a:sx n="67" d="100"/>
          <a:sy n="67" d="100"/>
        </p:scale>
        <p:origin x="834" y="78"/>
      </p:cViewPr>
      <p:guideLst>
        <p:guide orient="horz" pos="2160"/>
        <p:guide pos="3840"/>
      </p:guideLst>
    </p:cSldViewPr>
  </p:slideViewPr>
  <p:outlineViewPr>
    <p:cViewPr>
      <p:scale>
        <a:sx n="33" d="100"/>
        <a:sy n="33" d="100"/>
      </p:scale>
      <p:origin x="0" y="-3933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F0DFE27-29BC-4C7C-97FD-DE4C6D5BD17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0"/>
                <a:cs typeface="宋体" charset="0"/>
              </a:defRPr>
            </a:lvl1pPr>
          </a:lstStyle>
          <a:p>
            <a:pPr>
              <a:defRPr/>
            </a:pPr>
            <a:endParaRPr lang="en-US" altLang="zh-CN"/>
          </a:p>
        </p:txBody>
      </p:sp>
      <p:sp>
        <p:nvSpPr>
          <p:cNvPr id="90115" name="Rectangle 3">
            <a:extLst>
              <a:ext uri="{FF2B5EF4-FFF2-40B4-BE49-F238E27FC236}">
                <a16:creationId xmlns:a16="http://schemas.microsoft.com/office/drawing/2014/main" id="{9A261386-AB7F-42BA-BA4A-8AF7A8FDB37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0"/>
                <a:cs typeface="宋体" charset="0"/>
              </a:defRPr>
            </a:lvl1pPr>
          </a:lstStyle>
          <a:p>
            <a:pPr>
              <a:defRPr/>
            </a:pPr>
            <a:endParaRPr lang="en-US" altLang="zh-CN"/>
          </a:p>
        </p:txBody>
      </p:sp>
      <p:sp>
        <p:nvSpPr>
          <p:cNvPr id="3076" name="Rectangle 4">
            <a:extLst>
              <a:ext uri="{FF2B5EF4-FFF2-40B4-BE49-F238E27FC236}">
                <a16:creationId xmlns:a16="http://schemas.microsoft.com/office/drawing/2014/main" id="{17786E1C-19E2-421E-9690-7C70A340AE5D}"/>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7" name="Rectangle 5">
            <a:extLst>
              <a:ext uri="{FF2B5EF4-FFF2-40B4-BE49-F238E27FC236}">
                <a16:creationId xmlns:a16="http://schemas.microsoft.com/office/drawing/2014/main" id="{41089CD3-3EB7-4B13-B6C5-8D168F54340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endParaRPr lang="en-US" altLang="zh-CN" noProof="0"/>
          </a:p>
          <a:p>
            <a:pPr lvl="1"/>
            <a:r>
              <a:rPr lang="zh-CN" altLang="en-US" noProof="0"/>
              <a:t>第二级</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endParaRPr lang="en-US" altLang="zh-CN" noProof="0"/>
          </a:p>
        </p:txBody>
      </p:sp>
      <p:sp>
        <p:nvSpPr>
          <p:cNvPr id="90118" name="Rectangle 6">
            <a:extLst>
              <a:ext uri="{FF2B5EF4-FFF2-40B4-BE49-F238E27FC236}">
                <a16:creationId xmlns:a16="http://schemas.microsoft.com/office/drawing/2014/main" id="{F98F952D-AEEB-4EB0-948A-2649F63EB39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0"/>
                <a:cs typeface="宋体" charset="0"/>
              </a:defRPr>
            </a:lvl1pPr>
          </a:lstStyle>
          <a:p>
            <a:pPr>
              <a:defRPr/>
            </a:pPr>
            <a:endParaRPr lang="en-US" altLang="zh-CN"/>
          </a:p>
        </p:txBody>
      </p:sp>
      <p:sp>
        <p:nvSpPr>
          <p:cNvPr id="90119" name="Rectangle 7">
            <a:extLst>
              <a:ext uri="{FF2B5EF4-FFF2-40B4-BE49-F238E27FC236}">
                <a16:creationId xmlns:a16="http://schemas.microsoft.com/office/drawing/2014/main" id="{99C13A74-06D6-494F-A052-15B70DC7185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A2C03BF-2015-470E-ABE9-F11FE6BA3E7E}" type="slidenum">
              <a:rPr lang="en-US" altLang="zh-CN"/>
              <a:pPr>
                <a:defRPr/>
              </a:pPr>
              <a:t>‹#›</a:t>
            </a:fld>
            <a:endParaRPr lang="en-US" altLang="zh-CN"/>
          </a:p>
        </p:txBody>
      </p:sp>
    </p:spTree>
    <p:extLst>
      <p:ext uri="{BB962C8B-B14F-4D97-AF65-F5344CB8AC3E}">
        <p14:creationId xmlns:p14="http://schemas.microsoft.com/office/powerpoint/2010/main" val="5248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charset="0"/>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DCA252D-88A9-4E00-B414-63169EEBA64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E9C4D9-1A87-43FC-9E39-A123FD46B1DF}" type="slidenum">
              <a:rPr lang="en-US" altLang="zh-CN" smtClean="0"/>
              <a:pPr/>
              <a:t>2</a:t>
            </a:fld>
            <a:endParaRPr lang="en-US" altLang="zh-CN"/>
          </a:p>
        </p:txBody>
      </p:sp>
      <p:sp>
        <p:nvSpPr>
          <p:cNvPr id="6147" name="Rectangle 2">
            <a:extLst>
              <a:ext uri="{FF2B5EF4-FFF2-40B4-BE49-F238E27FC236}">
                <a16:creationId xmlns:a16="http://schemas.microsoft.com/office/drawing/2014/main" id="{C3B087A0-3D03-430A-94DF-DF3D6F853441}"/>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82DD9EC5-383B-43D7-82A7-D53336DBF4E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1307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09E1CCA-1174-463E-A6BC-62DD868560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54326E-3FC3-4156-A75A-6C28079DC1F8}" type="slidenum">
              <a:rPr lang="en-US" altLang="zh-CN" smtClean="0"/>
              <a:pPr/>
              <a:t>15</a:t>
            </a:fld>
            <a:endParaRPr lang="en-US" altLang="zh-CN"/>
          </a:p>
        </p:txBody>
      </p:sp>
      <p:sp>
        <p:nvSpPr>
          <p:cNvPr id="28675" name="Rectangle 2">
            <a:extLst>
              <a:ext uri="{FF2B5EF4-FFF2-40B4-BE49-F238E27FC236}">
                <a16:creationId xmlns:a16="http://schemas.microsoft.com/office/drawing/2014/main" id="{44C3FF6C-AA3C-4458-8326-C0353478C26F}"/>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82FE912-BDED-4E8B-B413-64E4BAD2A73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31946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9213275-9D30-4D26-9173-576902B622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656C81-742B-4233-B9E4-ACAA96A56334}" type="slidenum">
              <a:rPr lang="en-US" altLang="zh-CN" smtClean="0"/>
              <a:pPr/>
              <a:t>16</a:t>
            </a:fld>
            <a:endParaRPr lang="en-US" altLang="zh-CN"/>
          </a:p>
        </p:txBody>
      </p:sp>
      <p:sp>
        <p:nvSpPr>
          <p:cNvPr id="30723" name="Rectangle 2">
            <a:extLst>
              <a:ext uri="{FF2B5EF4-FFF2-40B4-BE49-F238E27FC236}">
                <a16:creationId xmlns:a16="http://schemas.microsoft.com/office/drawing/2014/main" id="{905F7C19-9BB3-41C7-8C83-5125DBB5635A}"/>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B0454372-68FF-4577-B6A1-5C55D39F39C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6261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12A69F3-2477-495E-846F-1BB5AE4130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C8477C-24ED-49CC-9D76-DFEC80E1D4F8}" type="slidenum">
              <a:rPr lang="en-US" altLang="zh-CN" smtClean="0"/>
              <a:pPr/>
              <a:t>18</a:t>
            </a:fld>
            <a:endParaRPr lang="en-US" altLang="zh-CN"/>
          </a:p>
        </p:txBody>
      </p:sp>
      <p:sp>
        <p:nvSpPr>
          <p:cNvPr id="33795" name="Rectangle 2">
            <a:extLst>
              <a:ext uri="{FF2B5EF4-FFF2-40B4-BE49-F238E27FC236}">
                <a16:creationId xmlns:a16="http://schemas.microsoft.com/office/drawing/2014/main" id="{CE9E3011-4375-475C-8862-F603B9D3443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2E4CA304-9F76-4B97-A428-6D5B449E5D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3161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94D103E4-D353-46B4-AAEB-D3BD7C7E57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1941FD-A931-41A5-B076-789326FCFA9D}" type="slidenum">
              <a:rPr lang="en-US" altLang="zh-CN" smtClean="0"/>
              <a:pPr/>
              <a:t>28</a:t>
            </a:fld>
            <a:endParaRPr lang="en-US" altLang="zh-CN"/>
          </a:p>
        </p:txBody>
      </p:sp>
      <p:sp>
        <p:nvSpPr>
          <p:cNvPr id="40963" name="Rectangle 2">
            <a:extLst>
              <a:ext uri="{FF2B5EF4-FFF2-40B4-BE49-F238E27FC236}">
                <a16:creationId xmlns:a16="http://schemas.microsoft.com/office/drawing/2014/main" id="{B587D534-01F4-4C04-81E6-10C763219A3D}"/>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92BE0F8A-3443-4F2B-B391-1FC273C2C7B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22470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2111004F-31C7-40C6-9F8A-FB8F17AC111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5A1A7F-9196-4FB4-AB24-C0AB6A6F8B23}" type="slidenum">
              <a:rPr lang="en-US" altLang="zh-CN" smtClean="0"/>
              <a:pPr/>
              <a:t>29</a:t>
            </a:fld>
            <a:endParaRPr lang="en-US" altLang="zh-CN"/>
          </a:p>
        </p:txBody>
      </p:sp>
      <p:sp>
        <p:nvSpPr>
          <p:cNvPr id="43011" name="Rectangle 2">
            <a:extLst>
              <a:ext uri="{FF2B5EF4-FFF2-40B4-BE49-F238E27FC236}">
                <a16:creationId xmlns:a16="http://schemas.microsoft.com/office/drawing/2014/main" id="{B434580B-DB0F-437B-B6AB-9E4D779E337B}"/>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FDA4A199-8D6A-4B6B-8C2C-2A20226993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6495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2CB4DC9-2DEA-4C6D-97C4-76836B68455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811A43-E9A9-4A22-8B3E-67C21F4FB2AF}" type="slidenum">
              <a:rPr lang="en-US" altLang="zh-CN" smtClean="0"/>
              <a:pPr/>
              <a:t>30</a:t>
            </a:fld>
            <a:endParaRPr lang="en-US" altLang="zh-CN"/>
          </a:p>
        </p:txBody>
      </p:sp>
      <p:sp>
        <p:nvSpPr>
          <p:cNvPr id="45059" name="Rectangle 2">
            <a:extLst>
              <a:ext uri="{FF2B5EF4-FFF2-40B4-BE49-F238E27FC236}">
                <a16:creationId xmlns:a16="http://schemas.microsoft.com/office/drawing/2014/main" id="{A07D9A99-BA33-4F3A-9FB8-AF9C39A98E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4968D95-57A1-40E9-AA97-5FF46F0BA2B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8007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A1D575D-7D3E-4A66-B0E5-AE66444E38B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8FBC2F-1F88-40CC-A898-D5A68A0D6DC0}" type="slidenum">
              <a:rPr lang="en-US" altLang="zh-CN" smtClean="0"/>
              <a:pPr/>
              <a:t>33</a:t>
            </a:fld>
            <a:endParaRPr lang="en-US" altLang="zh-CN"/>
          </a:p>
        </p:txBody>
      </p:sp>
      <p:sp>
        <p:nvSpPr>
          <p:cNvPr id="49155" name="Rectangle 2">
            <a:extLst>
              <a:ext uri="{FF2B5EF4-FFF2-40B4-BE49-F238E27FC236}">
                <a16:creationId xmlns:a16="http://schemas.microsoft.com/office/drawing/2014/main" id="{7A6C9655-F0BE-46F2-B5EE-FE17D448495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787B3F5-1D7D-4AF5-9D90-0ACA3E6845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8922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A988055-8900-4A70-B56C-D3016AE55B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407BA3-D7E3-4611-8A0E-3F4F884AA734}" type="slidenum">
              <a:rPr lang="en-US" altLang="zh-CN" smtClean="0"/>
              <a:pPr/>
              <a:t>34</a:t>
            </a:fld>
            <a:endParaRPr lang="en-US" altLang="zh-CN"/>
          </a:p>
        </p:txBody>
      </p:sp>
      <p:sp>
        <p:nvSpPr>
          <p:cNvPr id="51203" name="Rectangle 2">
            <a:extLst>
              <a:ext uri="{FF2B5EF4-FFF2-40B4-BE49-F238E27FC236}">
                <a16:creationId xmlns:a16="http://schemas.microsoft.com/office/drawing/2014/main" id="{7690F2DC-987F-44C6-884B-D698161A618B}"/>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7ABCF453-4CEC-416D-9B1C-CDE0578024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4475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4A39631-0EE3-4EC9-B0DB-484F65494B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7EC637-C075-4A6F-AAB3-F5161A36FAB6}" type="slidenum">
              <a:rPr lang="en-US" altLang="zh-CN" smtClean="0"/>
              <a:pPr/>
              <a:t>35</a:t>
            </a:fld>
            <a:endParaRPr lang="en-US" altLang="zh-CN"/>
          </a:p>
        </p:txBody>
      </p:sp>
      <p:sp>
        <p:nvSpPr>
          <p:cNvPr id="53251" name="Rectangle 2">
            <a:extLst>
              <a:ext uri="{FF2B5EF4-FFF2-40B4-BE49-F238E27FC236}">
                <a16:creationId xmlns:a16="http://schemas.microsoft.com/office/drawing/2014/main" id="{0C84F917-E384-4019-A937-4C67A6ACB77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9B21F0C5-5845-455C-BB5C-28E9A0279A4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70030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6526451-F8D1-4A0A-B12F-063AA59B85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C45890-7036-4FE3-8B15-4DB93DCC29CD}" type="slidenum">
              <a:rPr lang="en-US" altLang="zh-CN" smtClean="0"/>
              <a:pPr/>
              <a:t>53</a:t>
            </a:fld>
            <a:endParaRPr lang="en-US" altLang="zh-CN"/>
          </a:p>
        </p:txBody>
      </p:sp>
      <p:sp>
        <p:nvSpPr>
          <p:cNvPr id="63491" name="Rectangle 2">
            <a:extLst>
              <a:ext uri="{FF2B5EF4-FFF2-40B4-BE49-F238E27FC236}">
                <a16:creationId xmlns:a16="http://schemas.microsoft.com/office/drawing/2014/main" id="{03023644-3EFE-4BFB-8B33-28C8415B2EFD}"/>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D3884B95-DC7F-44E1-97DC-0A025269643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36389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C781C3-A045-44DD-9113-0C80F81B9A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2DBBA9-6995-4397-8C02-21FCEFC998D9}" type="slidenum">
              <a:rPr lang="en-US" altLang="zh-CN" smtClean="0"/>
              <a:pPr/>
              <a:t>3</a:t>
            </a:fld>
            <a:endParaRPr lang="en-US" altLang="zh-CN"/>
          </a:p>
        </p:txBody>
      </p:sp>
      <p:sp>
        <p:nvSpPr>
          <p:cNvPr id="8195" name="Rectangle 2">
            <a:extLst>
              <a:ext uri="{FF2B5EF4-FFF2-40B4-BE49-F238E27FC236}">
                <a16:creationId xmlns:a16="http://schemas.microsoft.com/office/drawing/2014/main" id="{AB844E59-1715-4408-959B-2E6EA66FC0A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6CBE589-3E07-4E01-A785-82157EFB20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06852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C2049B03-49BD-4A26-8AB5-8F9557752C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D9CCDE-29E2-4904-9022-32BE840E445C}" type="slidenum">
              <a:rPr lang="en-US" altLang="zh-CN" smtClean="0"/>
              <a:pPr/>
              <a:t>54</a:t>
            </a:fld>
            <a:endParaRPr lang="en-US" altLang="zh-CN"/>
          </a:p>
        </p:txBody>
      </p:sp>
      <p:sp>
        <p:nvSpPr>
          <p:cNvPr id="65539" name="Rectangle 2">
            <a:extLst>
              <a:ext uri="{FF2B5EF4-FFF2-40B4-BE49-F238E27FC236}">
                <a16:creationId xmlns:a16="http://schemas.microsoft.com/office/drawing/2014/main" id="{4847C8A7-FAF5-417F-90DF-818634DD1EF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F93F6AC6-E333-4B26-8AC1-1E57FD11DBD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44631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E1FA102-BDA6-45F2-B09D-C19A1DEFBE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D57FFD-6BF7-4C8F-A8AF-188259E17C10}" type="slidenum">
              <a:rPr lang="en-US" altLang="zh-CN" smtClean="0"/>
              <a:pPr/>
              <a:t>55</a:t>
            </a:fld>
            <a:endParaRPr lang="en-US" altLang="zh-CN"/>
          </a:p>
        </p:txBody>
      </p:sp>
      <p:sp>
        <p:nvSpPr>
          <p:cNvPr id="67587" name="Rectangle 2">
            <a:extLst>
              <a:ext uri="{FF2B5EF4-FFF2-40B4-BE49-F238E27FC236}">
                <a16:creationId xmlns:a16="http://schemas.microsoft.com/office/drawing/2014/main" id="{BFC074AC-6A3A-49B7-ABE9-8649491AABD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E3BDC38F-1CD7-468A-BE76-A2451518426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71161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BF487848-D7C1-4E1B-814F-D72F00A282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B6CB18-9BB0-4997-B615-0893F0470FBB}" type="slidenum">
              <a:rPr lang="en-US" altLang="zh-CN" smtClean="0"/>
              <a:pPr/>
              <a:t>62</a:t>
            </a:fld>
            <a:endParaRPr lang="en-US" altLang="zh-CN"/>
          </a:p>
        </p:txBody>
      </p:sp>
      <p:sp>
        <p:nvSpPr>
          <p:cNvPr id="75779" name="Rectangle 2">
            <a:extLst>
              <a:ext uri="{FF2B5EF4-FFF2-40B4-BE49-F238E27FC236}">
                <a16:creationId xmlns:a16="http://schemas.microsoft.com/office/drawing/2014/main" id="{12438DDE-FDA3-442D-BEBA-93BEC65738FC}"/>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822D78ED-046A-4CAB-A567-D56E341B0CB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2262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F79AD0D-C932-4990-BB82-F44E9E4573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7C53A6-16FB-40CC-B7F4-53DCD4F53CFD}" type="slidenum">
              <a:rPr lang="en-US" altLang="zh-CN" smtClean="0"/>
              <a:pPr/>
              <a:t>4</a:t>
            </a:fld>
            <a:endParaRPr lang="en-US" altLang="zh-CN"/>
          </a:p>
        </p:txBody>
      </p:sp>
      <p:sp>
        <p:nvSpPr>
          <p:cNvPr id="10243" name="Rectangle 2">
            <a:extLst>
              <a:ext uri="{FF2B5EF4-FFF2-40B4-BE49-F238E27FC236}">
                <a16:creationId xmlns:a16="http://schemas.microsoft.com/office/drawing/2014/main" id="{76EA16D7-74BA-4A3B-8C7B-820F4C480957}"/>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8E50901C-6F56-4980-B24D-CCEC6D02AB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279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47C79AE9-3FA1-404E-AA25-8539399DE4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17181B-D5F8-4921-92F6-A4A637A5A70D}" type="slidenum">
              <a:rPr lang="en-US" altLang="zh-CN" smtClean="0"/>
              <a:pPr/>
              <a:t>7</a:t>
            </a:fld>
            <a:endParaRPr lang="en-US" altLang="zh-CN"/>
          </a:p>
        </p:txBody>
      </p:sp>
      <p:sp>
        <p:nvSpPr>
          <p:cNvPr id="14339" name="Rectangle 2">
            <a:extLst>
              <a:ext uri="{FF2B5EF4-FFF2-40B4-BE49-F238E27FC236}">
                <a16:creationId xmlns:a16="http://schemas.microsoft.com/office/drawing/2014/main" id="{3A21CDC4-D0E1-41C7-BCF5-7B4BA40BF0F8}"/>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0A8E42CC-D1D9-4FE4-9185-E11E7155B49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081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CD04BD0-3B12-48AF-888B-04180AF3C03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F4C705-FD41-4D8F-B5CA-CD91DD542924}" type="slidenum">
              <a:rPr lang="en-US" altLang="zh-CN" smtClean="0"/>
              <a:pPr/>
              <a:t>9</a:t>
            </a:fld>
            <a:endParaRPr lang="en-US" altLang="zh-CN"/>
          </a:p>
        </p:txBody>
      </p:sp>
      <p:sp>
        <p:nvSpPr>
          <p:cNvPr id="17411" name="Rectangle 2">
            <a:extLst>
              <a:ext uri="{FF2B5EF4-FFF2-40B4-BE49-F238E27FC236}">
                <a16:creationId xmlns:a16="http://schemas.microsoft.com/office/drawing/2014/main" id="{E2374986-B733-42BA-B288-7FAF807A2583}"/>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BB8C4F49-6DB0-4A5E-996E-08746F85E42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06437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D8AA6F3-8209-4151-9E76-6202AEAF50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44CCD-06DE-48C8-9D9A-FD7C57419EE4}" type="slidenum">
              <a:rPr lang="en-US" altLang="zh-CN" smtClean="0"/>
              <a:pPr/>
              <a:t>10</a:t>
            </a:fld>
            <a:endParaRPr lang="en-US" altLang="zh-CN"/>
          </a:p>
        </p:txBody>
      </p:sp>
      <p:sp>
        <p:nvSpPr>
          <p:cNvPr id="19459" name="Rectangle 2">
            <a:extLst>
              <a:ext uri="{FF2B5EF4-FFF2-40B4-BE49-F238E27FC236}">
                <a16:creationId xmlns:a16="http://schemas.microsoft.com/office/drawing/2014/main" id="{6E1FAECF-B4F3-416D-89B4-8E8C41879A3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D4E7CA4F-D9E9-41CE-84C3-74EC8004CFE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052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98DB006-F03F-468B-A8BE-F69C4CA1E54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BF42E0-E682-474D-B813-1D4FECD75673}" type="slidenum">
              <a:rPr lang="en-US" altLang="zh-CN" smtClean="0"/>
              <a:pPr/>
              <a:t>11</a:t>
            </a:fld>
            <a:endParaRPr lang="en-US" altLang="zh-CN"/>
          </a:p>
        </p:txBody>
      </p:sp>
      <p:sp>
        <p:nvSpPr>
          <p:cNvPr id="21507" name="Rectangle 2">
            <a:extLst>
              <a:ext uri="{FF2B5EF4-FFF2-40B4-BE49-F238E27FC236}">
                <a16:creationId xmlns:a16="http://schemas.microsoft.com/office/drawing/2014/main" id="{A4C84525-ABD6-461F-8DBD-5346B4884FD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DDB0D6D7-12BC-4561-B44A-55C8E9A3C0A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9794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376BFEF-1D1D-45EF-B747-399083C9E5C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C5F25-B102-4782-9C27-C9DBB57B77E5}" type="slidenum">
              <a:rPr lang="en-US" altLang="zh-CN" smtClean="0"/>
              <a:pPr/>
              <a:t>12</a:t>
            </a:fld>
            <a:endParaRPr lang="en-US" altLang="zh-CN"/>
          </a:p>
        </p:txBody>
      </p:sp>
      <p:sp>
        <p:nvSpPr>
          <p:cNvPr id="23555" name="Rectangle 2">
            <a:extLst>
              <a:ext uri="{FF2B5EF4-FFF2-40B4-BE49-F238E27FC236}">
                <a16:creationId xmlns:a16="http://schemas.microsoft.com/office/drawing/2014/main" id="{D28E33D6-1E4E-48A5-980D-DAAAED515A7C}"/>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F8CA72D5-29EF-4B43-A7CC-11BD2B6B6D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1483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ECB76A8-4908-41DE-94C9-1419AE0227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4DB97B-844B-48B3-A8C7-4582DF822047}" type="slidenum">
              <a:rPr lang="en-US" altLang="zh-CN" smtClean="0"/>
              <a:pPr/>
              <a:t>13</a:t>
            </a:fld>
            <a:endParaRPr lang="en-US" altLang="zh-CN"/>
          </a:p>
        </p:txBody>
      </p:sp>
      <p:sp>
        <p:nvSpPr>
          <p:cNvPr id="25603" name="Rectangle 2">
            <a:extLst>
              <a:ext uri="{FF2B5EF4-FFF2-40B4-BE49-F238E27FC236}">
                <a16:creationId xmlns:a16="http://schemas.microsoft.com/office/drawing/2014/main" id="{FE9732F8-EDAC-488A-BDFC-B3718651AF5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C2019384-EC35-418A-B568-FB1E0B555E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98255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834" name="Rectangle 2"/>
          <p:cNvSpPr>
            <a:spLocks noGrp="1" noRot="1" noChangeArrowheads="1"/>
          </p:cNvSpPr>
          <p:nvPr>
            <p:ph type="ctrTitle"/>
          </p:nvPr>
        </p:nvSpPr>
        <p:spPr>
          <a:xfrm>
            <a:off x="914400" y="2286000"/>
            <a:ext cx="10363200" cy="1143000"/>
          </a:xfrm>
        </p:spPr>
        <p:txBody>
          <a:bodyPr/>
          <a:lstStyle>
            <a:lvl1pPr>
              <a:defRPr/>
            </a:lvl1pPr>
          </a:lstStyle>
          <a:p>
            <a:pPr lvl="0"/>
            <a:r>
              <a:rPr lang="zh-CN" altLang="en-US" noProof="0"/>
              <a:t>单击此处编辑母版标题样式</a:t>
            </a:r>
            <a:endParaRPr lang="en-US" altLang="zh-CN" noProof="0"/>
          </a:p>
        </p:txBody>
      </p:sp>
      <p:sp>
        <p:nvSpPr>
          <p:cNvPr id="120835" name="Rectangle 3"/>
          <p:cNvSpPr>
            <a:spLocks noGrp="1" noRot="1" noChangeArrowheads="1"/>
          </p:cNvSpPr>
          <p:nvPr>
            <p:ph type="subTitle" idx="1"/>
          </p:nvPr>
        </p:nvSpPr>
        <p:spPr>
          <a:xfrm>
            <a:off x="1828800" y="3886200"/>
            <a:ext cx="8534400" cy="1752600"/>
          </a:xfrm>
        </p:spPr>
        <p:txBody>
          <a:bodyPr/>
          <a:lstStyle>
            <a:lvl1pPr marL="0" indent="0" algn="ctr">
              <a:buFont typeface="Wingdings" charset="0"/>
              <a:buNone/>
              <a:defRPr/>
            </a:lvl1pPr>
          </a:lstStyle>
          <a:p>
            <a:pPr lvl="0"/>
            <a:r>
              <a:rPr lang="zh-CN" altLang="en-US" noProof="0"/>
              <a:t>单击此处编辑母版副标题样式</a:t>
            </a:r>
            <a:endParaRPr lang="en-US" altLang="zh-CN" noProof="0"/>
          </a:p>
        </p:txBody>
      </p:sp>
      <p:sp>
        <p:nvSpPr>
          <p:cNvPr id="4" name="Rectangle 4">
            <a:extLst>
              <a:ext uri="{FF2B5EF4-FFF2-40B4-BE49-F238E27FC236}">
                <a16:creationId xmlns:a16="http://schemas.microsoft.com/office/drawing/2014/main" id="{17C65B6C-00D0-4338-80E2-7F807857D7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194BA40-30A1-4E01-9D26-4CE12D79DD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CB303CC-160F-4FB5-B86C-3E217A23958F}"/>
              </a:ext>
            </a:extLst>
          </p:cNvPr>
          <p:cNvSpPr>
            <a:spLocks noGrp="1" noChangeArrowheads="1"/>
          </p:cNvSpPr>
          <p:nvPr>
            <p:ph type="sldNum" sz="quarter" idx="12"/>
          </p:nvPr>
        </p:nvSpPr>
        <p:spPr>
          <a:ln/>
        </p:spPr>
        <p:txBody>
          <a:bodyPr/>
          <a:lstStyle>
            <a:lvl1pPr>
              <a:defRPr/>
            </a:lvl1pPr>
          </a:lstStyle>
          <a:p>
            <a:pPr>
              <a:defRPr/>
            </a:pPr>
            <a:fld id="{44FDBECD-2D9D-40B5-9328-B88D71E09FF5}" type="slidenum">
              <a:rPr lang="en-US" altLang="zh-CN"/>
              <a:pPr>
                <a:defRPr/>
              </a:pPr>
              <a:t>‹#›</a:t>
            </a:fld>
            <a:endParaRPr lang="en-US" altLang="zh-CN"/>
          </a:p>
        </p:txBody>
      </p:sp>
    </p:spTree>
    <p:extLst>
      <p:ext uri="{BB962C8B-B14F-4D97-AF65-F5344CB8AC3E}">
        <p14:creationId xmlns:p14="http://schemas.microsoft.com/office/powerpoint/2010/main" val="420523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及垂直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r>
              <a:rPr lang="en-US" altLang="zh-CN"/>
              <a:t>Click to edit Master text styles
</a:t>
            </a:r>
            <a:r>
              <a:rPr lang="zh-CN" altLang="en-US"/>
              <a:t>第二等级
第三等级
第四等级
第五等级</a:t>
            </a:r>
            <a:endParaRPr lang="en-US"/>
          </a:p>
        </p:txBody>
      </p:sp>
      <p:sp>
        <p:nvSpPr>
          <p:cNvPr id="4" name="Rectangle 4">
            <a:extLst>
              <a:ext uri="{FF2B5EF4-FFF2-40B4-BE49-F238E27FC236}">
                <a16:creationId xmlns:a16="http://schemas.microsoft.com/office/drawing/2014/main" id="{6DEDADED-39A2-4E20-A389-013F15F064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8A134EB-FE71-40CB-BA0E-5DD88B6385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A508298-8969-4D01-AACA-0CDEDCB3CBFB}"/>
              </a:ext>
            </a:extLst>
          </p:cNvPr>
          <p:cNvSpPr>
            <a:spLocks noGrp="1" noChangeArrowheads="1"/>
          </p:cNvSpPr>
          <p:nvPr>
            <p:ph type="sldNum" sz="quarter" idx="12"/>
          </p:nvPr>
        </p:nvSpPr>
        <p:spPr>
          <a:ln/>
        </p:spPr>
        <p:txBody>
          <a:bodyPr/>
          <a:lstStyle>
            <a:lvl1pPr>
              <a:defRPr/>
            </a:lvl1pPr>
          </a:lstStyle>
          <a:p>
            <a:pPr>
              <a:defRPr/>
            </a:pPr>
            <a:fld id="{7E6C6531-02B0-4B16-9860-52440E4C7586}" type="slidenum">
              <a:rPr lang="en-US" altLang="zh-CN"/>
              <a:pPr>
                <a:defRPr/>
              </a:pPr>
              <a:t>‹#›</a:t>
            </a:fld>
            <a:endParaRPr lang="en-US" altLang="zh-CN"/>
          </a:p>
        </p:txBody>
      </p:sp>
    </p:spTree>
    <p:extLst>
      <p:ext uri="{BB962C8B-B14F-4D97-AF65-F5344CB8AC3E}">
        <p14:creationId xmlns:p14="http://schemas.microsoft.com/office/powerpoint/2010/main" val="281757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2918" y="228601"/>
            <a:ext cx="2846916" cy="587057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02167" y="228601"/>
            <a:ext cx="8337551" cy="5870575"/>
          </a:xfrm>
        </p:spPr>
        <p:txBody>
          <a:bodyPr vert="eaVert"/>
          <a:lstStyle/>
          <a:p>
            <a:r>
              <a:rPr lang="en-US" altLang="zh-CN"/>
              <a:t>Click to edit Master text styles
</a:t>
            </a:r>
            <a:r>
              <a:rPr lang="zh-CN" altLang="en-US"/>
              <a:t>第二等级
第三等级
第四等级
第五等级</a:t>
            </a:r>
            <a:endParaRPr lang="en-US"/>
          </a:p>
        </p:txBody>
      </p:sp>
      <p:sp>
        <p:nvSpPr>
          <p:cNvPr id="4" name="Rectangle 4">
            <a:extLst>
              <a:ext uri="{FF2B5EF4-FFF2-40B4-BE49-F238E27FC236}">
                <a16:creationId xmlns:a16="http://schemas.microsoft.com/office/drawing/2014/main" id="{D8122439-1992-4DAE-95B6-0C4E4B6AABA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5B6B839-3AE2-45F4-BAD5-0B3C237D2E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F96BD1-8E16-4528-A4E8-7C6FE8CA98BA}"/>
              </a:ext>
            </a:extLst>
          </p:cNvPr>
          <p:cNvSpPr>
            <a:spLocks noGrp="1" noChangeArrowheads="1"/>
          </p:cNvSpPr>
          <p:nvPr>
            <p:ph type="sldNum" sz="quarter" idx="12"/>
          </p:nvPr>
        </p:nvSpPr>
        <p:spPr>
          <a:ln/>
        </p:spPr>
        <p:txBody>
          <a:bodyPr/>
          <a:lstStyle>
            <a:lvl1pPr>
              <a:defRPr/>
            </a:lvl1pPr>
          </a:lstStyle>
          <a:p>
            <a:pPr>
              <a:defRPr/>
            </a:pPr>
            <a:fld id="{7D45818D-5AE0-490C-B996-3CB25F05F15E}" type="slidenum">
              <a:rPr lang="en-US" altLang="zh-CN"/>
              <a:pPr>
                <a:defRPr/>
              </a:pPr>
              <a:t>‹#›</a:t>
            </a:fld>
            <a:endParaRPr lang="en-US" altLang="zh-CN"/>
          </a:p>
        </p:txBody>
      </p:sp>
    </p:spTree>
    <p:extLst>
      <p:ext uri="{BB962C8B-B14F-4D97-AF65-F5344CB8AC3E}">
        <p14:creationId xmlns:p14="http://schemas.microsoft.com/office/powerpoint/2010/main" val="3021756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 文字及内容">
    <p:spTree>
      <p:nvGrpSpPr>
        <p:cNvPr id="1" name=""/>
        <p:cNvGrpSpPr/>
        <p:nvPr/>
      </p:nvGrpSpPr>
      <p:grpSpPr>
        <a:xfrm>
          <a:off x="0" y="0"/>
          <a:ext cx="0" cy="0"/>
          <a:chOff x="0" y="0"/>
          <a:chExt cx="0" cy="0"/>
        </a:xfrm>
      </p:grpSpPr>
      <p:sp>
        <p:nvSpPr>
          <p:cNvPr id="2" name="Title 1"/>
          <p:cNvSpPr>
            <a:spLocks noGrp="1"/>
          </p:cNvSpPr>
          <p:nvPr>
            <p:ph type="title"/>
          </p:nvPr>
        </p:nvSpPr>
        <p:spPr>
          <a:xfrm>
            <a:off x="402167" y="228600"/>
            <a:ext cx="11387667" cy="1143000"/>
          </a:xfrm>
        </p:spPr>
        <p:txBody>
          <a:bodyPr/>
          <a:lstStyle/>
          <a:p>
            <a:r>
              <a:rPr lang="en-US" altLang="zh-CN"/>
              <a:t>Click to edit Master title style</a:t>
            </a:r>
            <a:endParaRPr lang="en-US"/>
          </a:p>
        </p:txBody>
      </p:sp>
      <p:sp>
        <p:nvSpPr>
          <p:cNvPr id="3" name="Text Placeholder 2"/>
          <p:cNvSpPr>
            <a:spLocks noGrp="1"/>
          </p:cNvSpPr>
          <p:nvPr>
            <p:ph type="body" sz="half" idx="1"/>
          </p:nvPr>
        </p:nvSpPr>
        <p:spPr>
          <a:xfrm>
            <a:off x="402168" y="1600200"/>
            <a:ext cx="5592233" cy="4498975"/>
          </a:xfrm>
        </p:spPr>
        <p:txBody>
          <a:bodyPr/>
          <a:lstStyle/>
          <a:p>
            <a:r>
              <a:rPr lang="en-US" altLang="zh-CN"/>
              <a:t>Click to edit Master text styles
</a:t>
            </a:r>
            <a:r>
              <a:rPr lang="zh-CN" altLang="en-US"/>
              <a:t>第二等级
第三等级
第四等级
第五等级</a:t>
            </a:r>
            <a:endParaRPr lang="en-US"/>
          </a:p>
        </p:txBody>
      </p:sp>
      <p:sp>
        <p:nvSpPr>
          <p:cNvPr id="4" name="Content Placeholder 3"/>
          <p:cNvSpPr>
            <a:spLocks noGrp="1"/>
          </p:cNvSpPr>
          <p:nvPr>
            <p:ph sz="half" idx="2"/>
          </p:nvPr>
        </p:nvSpPr>
        <p:spPr>
          <a:xfrm>
            <a:off x="6197601" y="1600200"/>
            <a:ext cx="5592233" cy="4498975"/>
          </a:xfrm>
        </p:spPr>
        <p:txBody>
          <a:bodyPr/>
          <a:lstStyle/>
          <a:p>
            <a:r>
              <a:rPr lang="en-US" altLang="zh-CN"/>
              <a:t>Click to edit Master text styles
</a:t>
            </a:r>
            <a:r>
              <a:rPr lang="zh-CN" altLang="en-US"/>
              <a:t>第二等级
第三等级
第四等级
第五等级</a:t>
            </a:r>
            <a:endParaRPr lang="en-US"/>
          </a:p>
        </p:txBody>
      </p:sp>
      <p:sp>
        <p:nvSpPr>
          <p:cNvPr id="5" name="Rectangle 4">
            <a:extLst>
              <a:ext uri="{FF2B5EF4-FFF2-40B4-BE49-F238E27FC236}">
                <a16:creationId xmlns:a16="http://schemas.microsoft.com/office/drawing/2014/main" id="{1E7DEDE8-A026-4077-82F7-88FE3567C7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3CB3A68-7672-4A8B-89B3-0FB0CA589F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6993DC-E463-4FCD-A6C2-48042FE4381D}"/>
              </a:ext>
            </a:extLst>
          </p:cNvPr>
          <p:cNvSpPr>
            <a:spLocks noGrp="1" noChangeArrowheads="1"/>
          </p:cNvSpPr>
          <p:nvPr>
            <p:ph type="sldNum" sz="quarter" idx="12"/>
          </p:nvPr>
        </p:nvSpPr>
        <p:spPr>
          <a:ln/>
        </p:spPr>
        <p:txBody>
          <a:bodyPr/>
          <a:lstStyle>
            <a:lvl1pPr>
              <a:defRPr/>
            </a:lvl1pPr>
          </a:lstStyle>
          <a:p>
            <a:pPr>
              <a:defRPr/>
            </a:pPr>
            <a:fld id="{07EE1FA7-008B-4395-8474-281BABE15B14}" type="slidenum">
              <a:rPr lang="en-US" altLang="zh-CN"/>
              <a:pPr>
                <a:defRPr/>
              </a:pPr>
              <a:t>‹#›</a:t>
            </a:fld>
            <a:endParaRPr lang="en-US" altLang="zh-CN"/>
          </a:p>
        </p:txBody>
      </p:sp>
    </p:spTree>
    <p:extLst>
      <p:ext uri="{BB962C8B-B14F-4D97-AF65-F5344CB8AC3E}">
        <p14:creationId xmlns:p14="http://schemas.microsoft.com/office/powerpoint/2010/main" val="2642123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228600"/>
            <a:ext cx="1138766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02168" y="1600200"/>
            <a:ext cx="5592233" cy="4498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1" y="1600200"/>
            <a:ext cx="5592233" cy="21732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1" y="3925889"/>
            <a:ext cx="5592233" cy="21732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4">
            <a:extLst>
              <a:ext uri="{FF2B5EF4-FFF2-40B4-BE49-F238E27FC236}">
                <a16:creationId xmlns:a16="http://schemas.microsoft.com/office/drawing/2014/main" id="{1157375F-27D9-4E37-8696-57EF253CB981}"/>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8787C56E-1BC7-45AA-BFFE-AE3D0F158E2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E95344E8-31DB-4921-8041-142263A6BBF7}"/>
              </a:ext>
            </a:extLst>
          </p:cNvPr>
          <p:cNvSpPr>
            <a:spLocks noGrp="1" noChangeArrowheads="1"/>
          </p:cNvSpPr>
          <p:nvPr>
            <p:ph type="sldNum" sz="quarter" idx="12"/>
          </p:nvPr>
        </p:nvSpPr>
        <p:spPr/>
        <p:txBody>
          <a:bodyPr/>
          <a:lstStyle>
            <a:lvl1pPr>
              <a:defRPr/>
            </a:lvl1pPr>
          </a:lstStyle>
          <a:p>
            <a:pPr>
              <a:defRPr/>
            </a:pPr>
            <a:fld id="{A3C324A9-11AE-4104-A746-D90987A07091}" type="slidenum">
              <a:rPr lang="en-US" altLang="zh-CN"/>
              <a:pPr>
                <a:defRPr/>
              </a:pPr>
              <a:t>‹#›</a:t>
            </a:fld>
            <a:endParaRPr lang="en-US" altLang="zh-CN"/>
          </a:p>
        </p:txBody>
      </p:sp>
    </p:spTree>
    <p:extLst>
      <p:ext uri="{BB962C8B-B14F-4D97-AF65-F5344CB8AC3E}">
        <p14:creationId xmlns:p14="http://schemas.microsoft.com/office/powerpoint/2010/main" val="2372347544"/>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及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r>
              <a:rPr lang="en-US" altLang="zh-CN"/>
              <a:t>Click to edit Master text styles
</a:t>
            </a:r>
            <a:r>
              <a:rPr lang="zh-CN" altLang="en-US"/>
              <a:t>第二等级
第三等级
第四等级
第五等级</a:t>
            </a:r>
            <a:endParaRPr lang="en-US"/>
          </a:p>
        </p:txBody>
      </p:sp>
      <p:sp>
        <p:nvSpPr>
          <p:cNvPr id="4" name="Rectangle 4">
            <a:extLst>
              <a:ext uri="{FF2B5EF4-FFF2-40B4-BE49-F238E27FC236}">
                <a16:creationId xmlns:a16="http://schemas.microsoft.com/office/drawing/2014/main" id="{75A9E39B-381D-4376-B9E8-5939064F1F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7930BE6-64FD-4FCE-A041-19063DC2F3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533B084-0D58-424B-97E8-9D9B81B41F5B}"/>
              </a:ext>
            </a:extLst>
          </p:cNvPr>
          <p:cNvSpPr>
            <a:spLocks noGrp="1" noChangeArrowheads="1"/>
          </p:cNvSpPr>
          <p:nvPr>
            <p:ph type="sldNum" sz="quarter" idx="12"/>
          </p:nvPr>
        </p:nvSpPr>
        <p:spPr>
          <a:ln/>
        </p:spPr>
        <p:txBody>
          <a:bodyPr/>
          <a:lstStyle>
            <a:lvl1pPr>
              <a:defRPr/>
            </a:lvl1pPr>
          </a:lstStyle>
          <a:p>
            <a:pPr>
              <a:defRPr/>
            </a:pPr>
            <a:fld id="{CB30B3FE-B836-4BB7-8B69-10700A3AADC4}" type="slidenum">
              <a:rPr lang="en-US" altLang="zh-CN"/>
              <a:pPr>
                <a:defRPr/>
              </a:pPr>
              <a:t>‹#›</a:t>
            </a:fld>
            <a:endParaRPr lang="en-US" altLang="zh-CN"/>
          </a:p>
        </p:txBody>
      </p:sp>
    </p:spTree>
    <p:extLst>
      <p:ext uri="{BB962C8B-B14F-4D97-AF65-F5344CB8AC3E}">
        <p14:creationId xmlns:p14="http://schemas.microsoft.com/office/powerpoint/2010/main" val="160709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片段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US" altLang="zh-CN"/>
              <a:t>Click to edit Master text styles
</a:t>
            </a:r>
            <a:r>
              <a:rPr lang="zh-CN" altLang="en-US"/>
              <a:t>第二等级
第三等级
第四等级
第五等级</a:t>
            </a:r>
            <a:endParaRPr lang="en-US"/>
          </a:p>
        </p:txBody>
      </p:sp>
      <p:sp>
        <p:nvSpPr>
          <p:cNvPr id="4" name="Rectangle 4">
            <a:extLst>
              <a:ext uri="{FF2B5EF4-FFF2-40B4-BE49-F238E27FC236}">
                <a16:creationId xmlns:a16="http://schemas.microsoft.com/office/drawing/2014/main" id="{59D517EF-E641-409F-9989-7DE721C220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A827D44-E8A4-45C5-82C9-8CB7B8524F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182AF55-F4D2-4107-8E75-7E75CEBC7BC0}"/>
              </a:ext>
            </a:extLst>
          </p:cNvPr>
          <p:cNvSpPr>
            <a:spLocks noGrp="1" noChangeArrowheads="1"/>
          </p:cNvSpPr>
          <p:nvPr>
            <p:ph type="sldNum" sz="quarter" idx="12"/>
          </p:nvPr>
        </p:nvSpPr>
        <p:spPr>
          <a:ln/>
        </p:spPr>
        <p:txBody>
          <a:bodyPr/>
          <a:lstStyle>
            <a:lvl1pPr>
              <a:defRPr/>
            </a:lvl1pPr>
          </a:lstStyle>
          <a:p>
            <a:pPr>
              <a:defRPr/>
            </a:pPr>
            <a:fld id="{D90C8734-973F-47C1-B36B-597413D6F4A0}" type="slidenum">
              <a:rPr lang="en-US" altLang="zh-CN"/>
              <a:pPr>
                <a:defRPr/>
              </a:pPr>
              <a:t>‹#›</a:t>
            </a:fld>
            <a:endParaRPr lang="en-US" altLang="zh-CN"/>
          </a:p>
        </p:txBody>
      </p:sp>
    </p:spTree>
    <p:extLst>
      <p:ext uri="{BB962C8B-B14F-4D97-AF65-F5344CB8AC3E}">
        <p14:creationId xmlns:p14="http://schemas.microsoft.com/office/powerpoint/2010/main" val="230440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02168"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ltLang="zh-CN"/>
              <a:t>Click to edit Master text styles
</a:t>
            </a:r>
            <a:r>
              <a:rPr lang="zh-CN" altLang="en-US"/>
              <a:t>第二等级
第三等级
第四等级
第五等级</a:t>
            </a:r>
            <a:endParaRPr lang="en-US"/>
          </a:p>
        </p:txBody>
      </p:sp>
      <p:sp>
        <p:nvSpPr>
          <p:cNvPr id="4" name="Content Placeholder 3"/>
          <p:cNvSpPr>
            <a:spLocks noGrp="1"/>
          </p:cNvSpPr>
          <p:nvPr>
            <p:ph sz="half" idx="2"/>
          </p:nvPr>
        </p:nvSpPr>
        <p:spPr>
          <a:xfrm>
            <a:off x="6197601"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ltLang="zh-CN"/>
              <a:t>Click to edit Master text styles
</a:t>
            </a:r>
            <a:r>
              <a:rPr lang="zh-CN" altLang="en-US"/>
              <a:t>第二等级
第三等级
第四等级
第五等级</a:t>
            </a:r>
            <a:endParaRPr lang="en-US"/>
          </a:p>
        </p:txBody>
      </p:sp>
      <p:sp>
        <p:nvSpPr>
          <p:cNvPr id="5" name="Rectangle 4">
            <a:extLst>
              <a:ext uri="{FF2B5EF4-FFF2-40B4-BE49-F238E27FC236}">
                <a16:creationId xmlns:a16="http://schemas.microsoft.com/office/drawing/2014/main" id="{092CC457-7874-41EB-8D37-32D5462EBA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7B982B7-EE55-4548-97FE-A22451B73A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7E2595C-4DBF-4344-9A22-661EA364DDF2}"/>
              </a:ext>
            </a:extLst>
          </p:cNvPr>
          <p:cNvSpPr>
            <a:spLocks noGrp="1" noChangeArrowheads="1"/>
          </p:cNvSpPr>
          <p:nvPr>
            <p:ph type="sldNum" sz="quarter" idx="12"/>
          </p:nvPr>
        </p:nvSpPr>
        <p:spPr>
          <a:ln/>
        </p:spPr>
        <p:txBody>
          <a:bodyPr/>
          <a:lstStyle>
            <a:lvl1pPr>
              <a:defRPr/>
            </a:lvl1pPr>
          </a:lstStyle>
          <a:p>
            <a:pPr>
              <a:defRPr/>
            </a:pPr>
            <a:fld id="{6749B941-D056-40A4-94C9-43B36EF9AA21}" type="slidenum">
              <a:rPr lang="en-US" altLang="zh-CN"/>
              <a:pPr>
                <a:defRPr/>
              </a:pPr>
              <a:t>‹#›</a:t>
            </a:fld>
            <a:endParaRPr lang="en-US" altLang="zh-CN"/>
          </a:p>
        </p:txBody>
      </p:sp>
    </p:spTree>
    <p:extLst>
      <p:ext uri="{BB962C8B-B14F-4D97-AF65-F5344CB8AC3E}">
        <p14:creationId xmlns:p14="http://schemas.microsoft.com/office/powerpoint/2010/main" val="258476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对照">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ltLang="zh-CN"/>
              <a:t>Click to edit Master text styles
</a:t>
            </a:r>
            <a:r>
              <a:rPr lang="zh-CN" altLang="en-US"/>
              <a:t>第二等级
第三等级
第四等级
第五等级</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ltLang="zh-CN"/>
              <a:t>Click to edit Master text styles
</a:t>
            </a:r>
            <a:r>
              <a:rPr lang="zh-CN" altLang="en-US"/>
              <a:t>第二等级
第三等级
第四等级
第五等级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ltLang="zh-CN"/>
              <a:t>Click to edit Master text styles
</a:t>
            </a:r>
            <a:r>
              <a:rPr lang="zh-CN" altLang="en-US"/>
              <a:t>第二等级
第三等级
第四等级
第五等级</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ltLang="zh-CN"/>
              <a:t>Click to edit Master text styles
</a:t>
            </a:r>
            <a:r>
              <a:rPr lang="zh-CN" altLang="en-US"/>
              <a:t>第二等级
第三等级
第四等级
第五等级</a:t>
            </a:r>
            <a:endParaRPr lang="en-US"/>
          </a:p>
        </p:txBody>
      </p:sp>
      <p:sp>
        <p:nvSpPr>
          <p:cNvPr id="7" name="Rectangle 4">
            <a:extLst>
              <a:ext uri="{FF2B5EF4-FFF2-40B4-BE49-F238E27FC236}">
                <a16:creationId xmlns:a16="http://schemas.microsoft.com/office/drawing/2014/main" id="{29115542-EC30-4A86-802E-02BB232338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B750DCB-605D-4E96-B8AA-4465921FC7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9BA07AD-BEE9-4C10-8843-68943FB00E48}"/>
              </a:ext>
            </a:extLst>
          </p:cNvPr>
          <p:cNvSpPr>
            <a:spLocks noGrp="1" noChangeArrowheads="1"/>
          </p:cNvSpPr>
          <p:nvPr>
            <p:ph type="sldNum" sz="quarter" idx="12"/>
          </p:nvPr>
        </p:nvSpPr>
        <p:spPr>
          <a:ln/>
        </p:spPr>
        <p:txBody>
          <a:bodyPr/>
          <a:lstStyle>
            <a:lvl1pPr>
              <a:defRPr/>
            </a:lvl1pPr>
          </a:lstStyle>
          <a:p>
            <a:pPr>
              <a:defRPr/>
            </a:pPr>
            <a:fld id="{26E48380-B6B6-414F-BD3B-BC31FEC1FD92}" type="slidenum">
              <a:rPr lang="en-US" altLang="zh-CN"/>
              <a:pPr>
                <a:defRPr/>
              </a:pPr>
              <a:t>‹#›</a:t>
            </a:fld>
            <a:endParaRPr lang="en-US" altLang="zh-CN"/>
          </a:p>
        </p:txBody>
      </p:sp>
    </p:spTree>
    <p:extLst>
      <p:ext uri="{BB962C8B-B14F-4D97-AF65-F5344CB8AC3E}">
        <p14:creationId xmlns:p14="http://schemas.microsoft.com/office/powerpoint/2010/main" val="304502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Rectangle 4">
            <a:extLst>
              <a:ext uri="{FF2B5EF4-FFF2-40B4-BE49-F238E27FC236}">
                <a16:creationId xmlns:a16="http://schemas.microsoft.com/office/drawing/2014/main" id="{60F3ED43-12A0-468D-BD4B-C5E11AC8C50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149D15D-DD5A-49AB-BD2E-1A16F781D4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9EA9366-1FAB-4520-B982-2A5939E7F5BE}"/>
              </a:ext>
            </a:extLst>
          </p:cNvPr>
          <p:cNvSpPr>
            <a:spLocks noGrp="1" noChangeArrowheads="1"/>
          </p:cNvSpPr>
          <p:nvPr>
            <p:ph type="sldNum" sz="quarter" idx="12"/>
          </p:nvPr>
        </p:nvSpPr>
        <p:spPr>
          <a:ln/>
        </p:spPr>
        <p:txBody>
          <a:bodyPr/>
          <a:lstStyle>
            <a:lvl1pPr>
              <a:defRPr/>
            </a:lvl1pPr>
          </a:lstStyle>
          <a:p>
            <a:pPr>
              <a:defRPr/>
            </a:pPr>
            <a:fld id="{F6F36E47-8E68-49FD-B273-7AB7A8AD5C89}" type="slidenum">
              <a:rPr lang="en-US" altLang="zh-CN"/>
              <a:pPr>
                <a:defRPr/>
              </a:pPr>
              <a:t>‹#›</a:t>
            </a:fld>
            <a:endParaRPr lang="en-US" altLang="zh-CN"/>
          </a:p>
        </p:txBody>
      </p:sp>
    </p:spTree>
    <p:extLst>
      <p:ext uri="{BB962C8B-B14F-4D97-AF65-F5344CB8AC3E}">
        <p14:creationId xmlns:p14="http://schemas.microsoft.com/office/powerpoint/2010/main" val="67882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D51EF5A-F6E4-49AA-BB25-9EE207C387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819F8EBC-6E9F-41EC-AD09-ACC214E463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EE11C33-B7F3-47F1-A4B8-6571702E2492}"/>
              </a:ext>
            </a:extLst>
          </p:cNvPr>
          <p:cNvSpPr>
            <a:spLocks noGrp="1" noChangeArrowheads="1"/>
          </p:cNvSpPr>
          <p:nvPr>
            <p:ph type="sldNum" sz="quarter" idx="12"/>
          </p:nvPr>
        </p:nvSpPr>
        <p:spPr>
          <a:ln/>
        </p:spPr>
        <p:txBody>
          <a:bodyPr/>
          <a:lstStyle>
            <a:lvl1pPr>
              <a:defRPr/>
            </a:lvl1pPr>
          </a:lstStyle>
          <a:p>
            <a:pPr>
              <a:defRPr/>
            </a:pPr>
            <a:fld id="{32D8B770-6C37-4C85-89B4-23070264C5A8}" type="slidenum">
              <a:rPr lang="en-US" altLang="zh-CN"/>
              <a:pPr>
                <a:defRPr/>
              </a:pPr>
              <a:t>‹#›</a:t>
            </a:fld>
            <a:endParaRPr lang="en-US" altLang="zh-CN"/>
          </a:p>
        </p:txBody>
      </p:sp>
    </p:spTree>
    <p:extLst>
      <p:ext uri="{BB962C8B-B14F-4D97-AF65-F5344CB8AC3E}">
        <p14:creationId xmlns:p14="http://schemas.microsoft.com/office/powerpoint/2010/main" val="40363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带提要">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ltLang="zh-CN"/>
              <a:t>Click to edit Master text styles
</a:t>
            </a:r>
            <a:r>
              <a:rPr lang="zh-CN" altLang="en-US"/>
              <a:t>第二等级
第三等级
第四等级
第五等级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a:t>Click to edit Master text styles
</a:t>
            </a:r>
            <a:r>
              <a:rPr lang="zh-CN" altLang="en-US"/>
              <a:t>第二等级
第三等级
第四等级
第五等级</a:t>
            </a:r>
            <a:endParaRPr lang="en-US"/>
          </a:p>
        </p:txBody>
      </p:sp>
      <p:sp>
        <p:nvSpPr>
          <p:cNvPr id="5" name="Rectangle 4">
            <a:extLst>
              <a:ext uri="{FF2B5EF4-FFF2-40B4-BE49-F238E27FC236}">
                <a16:creationId xmlns:a16="http://schemas.microsoft.com/office/drawing/2014/main" id="{ADCA8C83-D38B-4971-B7E4-C84F1E2C93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7DC291E-BF32-44D7-864B-94B0EA80AA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FBCC5A5-592C-452B-8934-DC86D6376623}"/>
              </a:ext>
            </a:extLst>
          </p:cNvPr>
          <p:cNvSpPr>
            <a:spLocks noGrp="1" noChangeArrowheads="1"/>
          </p:cNvSpPr>
          <p:nvPr>
            <p:ph type="sldNum" sz="quarter" idx="12"/>
          </p:nvPr>
        </p:nvSpPr>
        <p:spPr>
          <a:ln/>
        </p:spPr>
        <p:txBody>
          <a:bodyPr/>
          <a:lstStyle>
            <a:lvl1pPr>
              <a:defRPr/>
            </a:lvl1pPr>
          </a:lstStyle>
          <a:p>
            <a:pPr>
              <a:defRPr/>
            </a:pPr>
            <a:fld id="{05407AAF-FCAB-4825-ACE4-50EDF73D9571}" type="slidenum">
              <a:rPr lang="en-US" altLang="zh-CN"/>
              <a:pPr>
                <a:defRPr/>
              </a:pPr>
              <a:t>‹#›</a:t>
            </a:fld>
            <a:endParaRPr lang="en-US" altLang="zh-CN"/>
          </a:p>
        </p:txBody>
      </p:sp>
    </p:spTree>
    <p:extLst>
      <p:ext uri="{BB962C8B-B14F-4D97-AF65-F5344CB8AC3E}">
        <p14:creationId xmlns:p14="http://schemas.microsoft.com/office/powerpoint/2010/main" val="351850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带题要">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a:t>Click to edit Master text styles
</a:t>
            </a:r>
            <a:r>
              <a:rPr lang="zh-CN" altLang="en-US"/>
              <a:t>第二等级
第三等级
第四等级
第五等级</a:t>
            </a:r>
            <a:endParaRPr lang="en-US"/>
          </a:p>
        </p:txBody>
      </p:sp>
      <p:sp>
        <p:nvSpPr>
          <p:cNvPr id="5" name="Rectangle 4">
            <a:extLst>
              <a:ext uri="{FF2B5EF4-FFF2-40B4-BE49-F238E27FC236}">
                <a16:creationId xmlns:a16="http://schemas.microsoft.com/office/drawing/2014/main" id="{BF95CF51-9A45-4A45-8660-B51A3AC3FC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CCCBAA4-38BC-436B-8BE8-54A27922DA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E215318-ABB4-4838-8444-00407A50ECA1}"/>
              </a:ext>
            </a:extLst>
          </p:cNvPr>
          <p:cNvSpPr>
            <a:spLocks noGrp="1" noChangeArrowheads="1"/>
          </p:cNvSpPr>
          <p:nvPr>
            <p:ph type="sldNum" sz="quarter" idx="12"/>
          </p:nvPr>
        </p:nvSpPr>
        <p:spPr>
          <a:ln/>
        </p:spPr>
        <p:txBody>
          <a:bodyPr/>
          <a:lstStyle>
            <a:lvl1pPr>
              <a:defRPr/>
            </a:lvl1pPr>
          </a:lstStyle>
          <a:p>
            <a:pPr>
              <a:defRPr/>
            </a:pPr>
            <a:fld id="{CB717392-9425-46AE-BB35-7736745917BF}" type="slidenum">
              <a:rPr lang="en-US" altLang="zh-CN"/>
              <a:pPr>
                <a:defRPr/>
              </a:pPr>
              <a:t>‹#›</a:t>
            </a:fld>
            <a:endParaRPr lang="en-US" altLang="zh-CN"/>
          </a:p>
        </p:txBody>
      </p:sp>
    </p:spTree>
    <p:extLst>
      <p:ext uri="{BB962C8B-B14F-4D97-AF65-F5344CB8AC3E}">
        <p14:creationId xmlns:p14="http://schemas.microsoft.com/office/powerpoint/2010/main" val="33286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CEC55BB-93FF-4802-9A3C-2B381D7BB01F}"/>
              </a:ext>
            </a:extLst>
          </p:cNvPr>
          <p:cNvSpPr>
            <a:spLocks noGrp="1" noRot="1" noChangeArrowheads="1"/>
          </p:cNvSpPr>
          <p:nvPr>
            <p:ph type="title"/>
          </p:nvPr>
        </p:nvSpPr>
        <p:spPr bwMode="auto">
          <a:xfrm>
            <a:off x="401638" y="228600"/>
            <a:ext cx="11388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a:extLst>
              <a:ext uri="{FF2B5EF4-FFF2-40B4-BE49-F238E27FC236}">
                <a16:creationId xmlns:a16="http://schemas.microsoft.com/office/drawing/2014/main" id="{6E43FE9F-A616-4A3B-AD42-E54F345A095F}"/>
              </a:ext>
            </a:extLst>
          </p:cNvPr>
          <p:cNvSpPr>
            <a:spLocks noGrp="1" noRot="1" noChangeArrowheads="1"/>
          </p:cNvSpPr>
          <p:nvPr>
            <p:ph type="body" idx="1"/>
          </p:nvPr>
        </p:nvSpPr>
        <p:spPr bwMode="auto">
          <a:xfrm>
            <a:off x="401638" y="1600200"/>
            <a:ext cx="11388725"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19812" name="Rectangle 4">
            <a:extLst>
              <a:ext uri="{FF2B5EF4-FFF2-40B4-BE49-F238E27FC236}">
                <a16:creationId xmlns:a16="http://schemas.microsoft.com/office/drawing/2014/main" id="{B32431B7-1C8D-4FEA-AA24-1923D3C48838}"/>
              </a:ext>
            </a:extLst>
          </p:cNvPr>
          <p:cNvSpPr>
            <a:spLocks noGrp="1" noChangeArrowheads="1"/>
          </p:cNvSpPr>
          <p:nvPr>
            <p:ph type="dt" sz="half" idx="2"/>
          </p:nvPr>
        </p:nvSpPr>
        <p:spPr bwMode="auto">
          <a:xfrm>
            <a:off x="401638" y="6245225"/>
            <a:ext cx="3052762"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0"/>
              </a:defRPr>
            </a:lvl1pPr>
          </a:lstStyle>
          <a:p>
            <a:pPr>
              <a:defRPr/>
            </a:pPr>
            <a:endParaRPr lang="en-US" altLang="zh-CN"/>
          </a:p>
        </p:txBody>
      </p:sp>
      <p:sp>
        <p:nvSpPr>
          <p:cNvPr id="119813" name="Rectangle 5">
            <a:extLst>
              <a:ext uri="{FF2B5EF4-FFF2-40B4-BE49-F238E27FC236}">
                <a16:creationId xmlns:a16="http://schemas.microsoft.com/office/drawing/2014/main" id="{832461BB-E330-46CC-87A3-5AB5A443DB7F}"/>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0"/>
              </a:defRPr>
            </a:lvl1pPr>
          </a:lstStyle>
          <a:p>
            <a:pPr>
              <a:defRPr/>
            </a:pPr>
            <a:endParaRPr lang="en-US" altLang="zh-CN"/>
          </a:p>
        </p:txBody>
      </p:sp>
      <p:sp>
        <p:nvSpPr>
          <p:cNvPr id="119814" name="Rectangle 6">
            <a:extLst>
              <a:ext uri="{FF2B5EF4-FFF2-40B4-BE49-F238E27FC236}">
                <a16:creationId xmlns:a16="http://schemas.microsoft.com/office/drawing/2014/main" id="{9A4861F7-B4C4-4E02-A0DD-59089D41FF6E}"/>
              </a:ext>
            </a:extLst>
          </p:cNvPr>
          <p:cNvSpPr>
            <a:spLocks noGrp="1" noChangeArrowheads="1"/>
          </p:cNvSpPr>
          <p:nvPr>
            <p:ph type="sldNum" sz="quarter" idx="4"/>
          </p:nvPr>
        </p:nvSpPr>
        <p:spPr bwMode="auto">
          <a:xfrm>
            <a:off x="8737600" y="6245225"/>
            <a:ext cx="3052763"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ECA4032-6C21-4906-A004-413E4783E6EC}"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宋体" charset="0"/>
          <a:cs typeface="宋体" charset="0"/>
        </a:defRPr>
      </a:lvl2pPr>
      <a:lvl3pPr algn="ctr" rtl="0" eaLnBrk="0" fontAlgn="base" hangingPunct="0">
        <a:spcBef>
          <a:spcPct val="0"/>
        </a:spcBef>
        <a:spcAft>
          <a:spcPct val="0"/>
        </a:spcAft>
        <a:defRPr kumimoji="1" sz="4400">
          <a:solidFill>
            <a:schemeClr val="tx2"/>
          </a:solidFill>
          <a:latin typeface="Arial" charset="0"/>
          <a:ea typeface="宋体" charset="0"/>
          <a:cs typeface="宋体" charset="0"/>
        </a:defRPr>
      </a:lvl3pPr>
      <a:lvl4pPr algn="ctr" rtl="0" eaLnBrk="0" fontAlgn="base" hangingPunct="0">
        <a:spcBef>
          <a:spcPct val="0"/>
        </a:spcBef>
        <a:spcAft>
          <a:spcPct val="0"/>
        </a:spcAft>
        <a:defRPr kumimoji="1" sz="4400">
          <a:solidFill>
            <a:schemeClr val="tx2"/>
          </a:solidFill>
          <a:latin typeface="Arial" charset="0"/>
          <a:ea typeface="宋体" charset="0"/>
          <a:cs typeface="宋体" charset="0"/>
        </a:defRPr>
      </a:lvl4pPr>
      <a:lvl5pPr algn="ctr" rtl="0" eaLnBrk="0" fontAlgn="base" hangingPunct="0">
        <a:spcBef>
          <a:spcPct val="0"/>
        </a:spcBef>
        <a:spcAft>
          <a:spcPct val="0"/>
        </a:spcAft>
        <a:defRPr kumimoji="1" sz="4400">
          <a:solidFill>
            <a:schemeClr val="tx2"/>
          </a:solidFill>
          <a:latin typeface="Arial" charset="0"/>
          <a:ea typeface="宋体" charset="0"/>
          <a:cs typeface="宋体" charset="0"/>
        </a:defRPr>
      </a:lvl5pPr>
      <a:lvl6pPr marL="457200" algn="ctr" rtl="0" fontAlgn="base">
        <a:spcBef>
          <a:spcPct val="0"/>
        </a:spcBef>
        <a:spcAft>
          <a:spcPct val="0"/>
        </a:spcAft>
        <a:defRPr sz="4400">
          <a:solidFill>
            <a:schemeClr val="tx2"/>
          </a:solidFill>
          <a:latin typeface="Arial" charset="0"/>
          <a:ea typeface="宋体" charset="0"/>
          <a:cs typeface="宋体" charset="0"/>
        </a:defRPr>
      </a:lvl6pPr>
      <a:lvl7pPr marL="914400" algn="ctr" rtl="0" fontAlgn="base">
        <a:spcBef>
          <a:spcPct val="0"/>
        </a:spcBef>
        <a:spcAft>
          <a:spcPct val="0"/>
        </a:spcAft>
        <a:defRPr sz="4400">
          <a:solidFill>
            <a:schemeClr val="tx2"/>
          </a:solidFill>
          <a:latin typeface="Arial" charset="0"/>
          <a:ea typeface="宋体" charset="0"/>
          <a:cs typeface="宋体" charset="0"/>
        </a:defRPr>
      </a:lvl7pPr>
      <a:lvl8pPr marL="1371600" algn="ctr" rtl="0" fontAlgn="base">
        <a:spcBef>
          <a:spcPct val="0"/>
        </a:spcBef>
        <a:spcAft>
          <a:spcPct val="0"/>
        </a:spcAft>
        <a:defRPr sz="4400">
          <a:solidFill>
            <a:schemeClr val="tx2"/>
          </a:solidFill>
          <a:latin typeface="Arial" charset="0"/>
          <a:ea typeface="宋体" charset="0"/>
          <a:cs typeface="宋体" charset="0"/>
        </a:defRPr>
      </a:lvl8pPr>
      <a:lvl9pPr marL="1828800" algn="ctr" rtl="0" fontAlgn="base">
        <a:spcBef>
          <a:spcPct val="0"/>
        </a:spcBef>
        <a:spcAft>
          <a:spcPct val="0"/>
        </a:spcAft>
        <a:defRPr sz="4400">
          <a:solidFill>
            <a:schemeClr val="tx2"/>
          </a:solidFill>
          <a:latin typeface="Arial" charset="0"/>
          <a:ea typeface="宋体" charset="0"/>
          <a:cs typeface="宋体"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ª"/>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time.dufe.edu.cn/newimages/hicks.jp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hyperlink" Target="http://time.dufe.edu.cn/newimages/samuelson02.jp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hyperlink" Target="http://time.dufe.edu.cn/newimages/solow101.jpg"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hyperlink" Target="http://time.dufe.edu.cn/newimages/sraffa101.jpg"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ime.dufe.edu.cn/newimages/becker101.jp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3" Type="http://schemas.openxmlformats.org/officeDocument/2006/relationships/hyperlink" Target="http://time.dufe.edu.cn/newimages/schultz.jpg"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time.dufe.edu.cn/newimages/lucas101.gif"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time.dufe.edu.cn/newimages/mises101.jpg"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椭圆 1">
            <a:extLst>
              <a:ext uri="{FF2B5EF4-FFF2-40B4-BE49-F238E27FC236}">
                <a16:creationId xmlns:a16="http://schemas.microsoft.com/office/drawing/2014/main" id="{FBDEADC5-00CB-4AF5-B1FF-D7E547BF29BA}"/>
              </a:ext>
            </a:extLst>
          </p:cNvPr>
          <p:cNvSpPr>
            <a:spLocks noChangeArrowheads="1"/>
          </p:cNvSpPr>
          <p:nvPr/>
        </p:nvSpPr>
        <p:spPr bwMode="auto">
          <a:xfrm>
            <a:off x="4065588" y="1498600"/>
            <a:ext cx="2276475" cy="619125"/>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4099" name="椭圆 62">
            <a:extLst>
              <a:ext uri="{FF2B5EF4-FFF2-40B4-BE49-F238E27FC236}">
                <a16:creationId xmlns:a16="http://schemas.microsoft.com/office/drawing/2014/main" id="{4177CEB6-6DA2-44AC-9AC2-8A824264294B}"/>
              </a:ext>
            </a:extLst>
          </p:cNvPr>
          <p:cNvSpPr>
            <a:spLocks noChangeArrowheads="1"/>
          </p:cNvSpPr>
          <p:nvPr/>
        </p:nvSpPr>
        <p:spPr bwMode="auto">
          <a:xfrm>
            <a:off x="4114800" y="2262188"/>
            <a:ext cx="2276475" cy="619125"/>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4100" name="椭圆 63">
            <a:extLst>
              <a:ext uri="{FF2B5EF4-FFF2-40B4-BE49-F238E27FC236}">
                <a16:creationId xmlns:a16="http://schemas.microsoft.com/office/drawing/2014/main" id="{108BCD1B-05EA-483A-9E82-8EA7D2B9B657}"/>
              </a:ext>
            </a:extLst>
          </p:cNvPr>
          <p:cNvSpPr>
            <a:spLocks noChangeArrowheads="1"/>
          </p:cNvSpPr>
          <p:nvPr/>
        </p:nvSpPr>
        <p:spPr bwMode="auto">
          <a:xfrm>
            <a:off x="4114800" y="2992438"/>
            <a:ext cx="2276475" cy="619125"/>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4101" name="椭圆 64">
            <a:extLst>
              <a:ext uri="{FF2B5EF4-FFF2-40B4-BE49-F238E27FC236}">
                <a16:creationId xmlns:a16="http://schemas.microsoft.com/office/drawing/2014/main" id="{82E25916-7FA0-445D-9F1F-6064C752C4B0}"/>
              </a:ext>
            </a:extLst>
          </p:cNvPr>
          <p:cNvSpPr>
            <a:spLocks noChangeArrowheads="1"/>
          </p:cNvSpPr>
          <p:nvPr/>
        </p:nvSpPr>
        <p:spPr bwMode="auto">
          <a:xfrm>
            <a:off x="4200525" y="3687763"/>
            <a:ext cx="2276475" cy="619125"/>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4102" name="椭圆 67">
            <a:extLst>
              <a:ext uri="{FF2B5EF4-FFF2-40B4-BE49-F238E27FC236}">
                <a16:creationId xmlns:a16="http://schemas.microsoft.com/office/drawing/2014/main" id="{8D0233A6-9DB5-4DEE-98A6-A42D40D3735E}"/>
              </a:ext>
            </a:extLst>
          </p:cNvPr>
          <p:cNvSpPr>
            <a:spLocks noChangeArrowheads="1"/>
          </p:cNvSpPr>
          <p:nvPr/>
        </p:nvSpPr>
        <p:spPr bwMode="auto">
          <a:xfrm>
            <a:off x="4191000" y="4419600"/>
            <a:ext cx="2276475" cy="619125"/>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4103" name="椭圆 68">
            <a:extLst>
              <a:ext uri="{FF2B5EF4-FFF2-40B4-BE49-F238E27FC236}">
                <a16:creationId xmlns:a16="http://schemas.microsoft.com/office/drawing/2014/main" id="{2D47CC69-BD01-4433-BCB4-F3D984E092AC}"/>
              </a:ext>
            </a:extLst>
          </p:cNvPr>
          <p:cNvSpPr>
            <a:spLocks noChangeArrowheads="1"/>
          </p:cNvSpPr>
          <p:nvPr/>
        </p:nvSpPr>
        <p:spPr bwMode="auto">
          <a:xfrm>
            <a:off x="4191000" y="5180013"/>
            <a:ext cx="2276475" cy="619125"/>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4104" name="椭圆 69">
            <a:extLst>
              <a:ext uri="{FF2B5EF4-FFF2-40B4-BE49-F238E27FC236}">
                <a16:creationId xmlns:a16="http://schemas.microsoft.com/office/drawing/2014/main" id="{12F9D2E0-51FF-4CD9-B849-ACFE632F7ED5}"/>
              </a:ext>
            </a:extLst>
          </p:cNvPr>
          <p:cNvSpPr>
            <a:spLocks noChangeArrowheads="1"/>
          </p:cNvSpPr>
          <p:nvPr/>
        </p:nvSpPr>
        <p:spPr bwMode="auto">
          <a:xfrm>
            <a:off x="4230688" y="5900738"/>
            <a:ext cx="2276475" cy="619125"/>
          </a:xfrm>
          <a:prstGeom prst="ellipse">
            <a:avLst/>
          </a:prstGeom>
          <a:solidFill>
            <a:schemeClr val="accent1"/>
          </a:solidFill>
          <a:ln w="9525" algn="ctr">
            <a:solidFill>
              <a:schemeClr val="tx1"/>
            </a:solidFill>
            <a:round/>
            <a:headEnd/>
            <a:tailEnd/>
          </a:ln>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1800"/>
          </a:p>
        </p:txBody>
      </p:sp>
      <p:sp>
        <p:nvSpPr>
          <p:cNvPr id="10242" name="Rectangle 2">
            <a:extLst>
              <a:ext uri="{FF2B5EF4-FFF2-40B4-BE49-F238E27FC236}">
                <a16:creationId xmlns:a16="http://schemas.microsoft.com/office/drawing/2014/main" id="{F1CE4E22-B583-45A1-A6E5-C4764ECEF219}"/>
              </a:ext>
            </a:extLst>
          </p:cNvPr>
          <p:cNvSpPr>
            <a:spLocks noGrp="1" noRot="1" noChangeArrowheads="1"/>
          </p:cNvSpPr>
          <p:nvPr>
            <p:ph type="title"/>
          </p:nvPr>
        </p:nvSpPr>
        <p:spPr>
          <a:xfrm>
            <a:off x="2195513" y="304800"/>
            <a:ext cx="8229600" cy="1139825"/>
          </a:xfrm>
        </p:spPr>
        <p:txBody>
          <a:bodyPr/>
          <a:lstStyle/>
          <a:p>
            <a:pPr eaLnBrk="1" hangingPunct="1">
              <a:defRPr/>
            </a:pPr>
            <a:r>
              <a:rPr kumimoji="0" lang="zh-CN" altLang="en-US" sz="4800" b="1">
                <a:solidFill>
                  <a:schemeClr val="accent4">
                    <a:lumMod val="25000"/>
                  </a:schemeClr>
                </a:solidFill>
                <a:latin typeface="华文中宋" panose="02010600040101010101" pitchFamily="2" charset="-122"/>
                <a:ea typeface="华文中宋" panose="02010600040101010101" pitchFamily="2" charset="-122"/>
              </a:rPr>
              <a:t>第四篇</a:t>
            </a:r>
            <a: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800" b="1">
                <a:solidFill>
                  <a:schemeClr val="accent4">
                    <a:lumMod val="25000"/>
                  </a:schemeClr>
                </a:solidFill>
                <a:latin typeface="华文中宋" panose="02010600040101010101" pitchFamily="2" charset="-122"/>
                <a:ea typeface="华文中宋" panose="02010600040101010101" pitchFamily="2" charset="-122"/>
              </a:rPr>
              <a:t>现代经济学</a:t>
            </a:r>
            <a:r>
              <a:rPr kumimoji="0" lang="en-US" altLang="zh-CN" sz="4800" b="1">
                <a:solidFill>
                  <a:schemeClr val="accent4">
                    <a:lumMod val="25000"/>
                  </a:schemeClr>
                </a:solidFill>
                <a:latin typeface="华文中宋" panose="02010600040101010101" pitchFamily="2" charset="-122"/>
                <a:ea typeface="华文中宋" panose="02010600040101010101" pitchFamily="2" charset="-122"/>
              </a:rPr>
              <a:t> </a:t>
            </a:r>
            <a:endParaRPr kumimoji="0" lang="zh-CN" altLang="en-US" sz="4800" b="1">
              <a:solidFill>
                <a:schemeClr val="accent4">
                  <a:lumMod val="25000"/>
                </a:schemeClr>
              </a:solidFill>
              <a:latin typeface="华文中宋" panose="02010600040101010101" pitchFamily="2" charset="-122"/>
              <a:ea typeface="华文中宋" panose="02010600040101010101" pitchFamily="2" charset="-122"/>
            </a:endParaRPr>
          </a:p>
        </p:txBody>
      </p:sp>
      <p:grpSp>
        <p:nvGrpSpPr>
          <p:cNvPr id="4106" name="组合 30">
            <a:extLst>
              <a:ext uri="{FF2B5EF4-FFF2-40B4-BE49-F238E27FC236}">
                <a16:creationId xmlns:a16="http://schemas.microsoft.com/office/drawing/2014/main" id="{FEF4D74C-2F56-43FE-8CDC-73653A6770BE}"/>
              </a:ext>
            </a:extLst>
          </p:cNvPr>
          <p:cNvGrpSpPr>
            <a:grpSpLocks/>
          </p:cNvGrpSpPr>
          <p:nvPr/>
        </p:nvGrpSpPr>
        <p:grpSpPr bwMode="auto">
          <a:xfrm>
            <a:off x="614363" y="1628775"/>
            <a:ext cx="3249612" cy="4443413"/>
            <a:chOff x="1078816" y="964066"/>
            <a:chExt cx="2222812" cy="2923236"/>
          </a:xfrm>
        </p:grpSpPr>
        <p:sp>
          <p:nvSpPr>
            <p:cNvPr id="4110" name="Freeform 7">
              <a:extLst>
                <a:ext uri="{FF2B5EF4-FFF2-40B4-BE49-F238E27FC236}">
                  <a16:creationId xmlns:a16="http://schemas.microsoft.com/office/drawing/2014/main" id="{A92C75B1-F5F6-4323-A101-33B39A918C40}"/>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1" name="Freeform 8">
              <a:extLst>
                <a:ext uri="{FF2B5EF4-FFF2-40B4-BE49-F238E27FC236}">
                  <a16:creationId xmlns:a16="http://schemas.microsoft.com/office/drawing/2014/main" id="{E6DD68B6-44AB-4E04-8922-3E24AABA26C2}"/>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Oval 9">
              <a:extLst>
                <a:ext uri="{FF2B5EF4-FFF2-40B4-BE49-F238E27FC236}">
                  <a16:creationId xmlns:a16="http://schemas.microsoft.com/office/drawing/2014/main" id="{CBFCC25C-D140-4599-884B-3300455BD8FE}"/>
                </a:ext>
              </a:extLst>
            </p:cNvPr>
            <p:cNvSpPr>
              <a:spLocks noChangeArrowheads="1"/>
            </p:cNvSpPr>
            <p:nvPr/>
          </p:nvSpPr>
          <p:spPr bwMode="auto">
            <a:xfrm>
              <a:off x="1530545" y="2179731"/>
              <a:ext cx="507109" cy="507571"/>
            </a:xfrm>
            <a:prstGeom prst="ellipse">
              <a:avLst/>
            </a:prstGeom>
            <a:solidFill>
              <a:schemeClr val="accent5">
                <a:alpha val="70000"/>
              </a:schemeClr>
            </a:solidFill>
            <a:ln>
              <a:noFill/>
            </a:ln>
          </p:spPr>
          <p:txBody>
            <a:bodyPr/>
            <a:lstStyle/>
            <a:p>
              <a:pPr>
                <a:defRPr/>
              </a:pPr>
              <a:endParaRPr lang="zh-CN" altLang="en-US"/>
            </a:p>
          </p:txBody>
        </p:sp>
        <p:sp>
          <p:nvSpPr>
            <p:cNvPr id="4113" name="Oval 10">
              <a:extLst>
                <a:ext uri="{FF2B5EF4-FFF2-40B4-BE49-F238E27FC236}">
                  <a16:creationId xmlns:a16="http://schemas.microsoft.com/office/drawing/2014/main" id="{F5A971C7-EBE0-4C99-BAB7-C27C5F8EF61A}"/>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14" name="Oval 11">
              <a:extLst>
                <a:ext uri="{FF2B5EF4-FFF2-40B4-BE49-F238E27FC236}">
                  <a16:creationId xmlns:a16="http://schemas.microsoft.com/office/drawing/2014/main" id="{6D746CDA-D88C-43AE-A01C-0DB54C306BAF}"/>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15" name="Oval 12">
              <a:extLst>
                <a:ext uri="{FF2B5EF4-FFF2-40B4-BE49-F238E27FC236}">
                  <a16:creationId xmlns:a16="http://schemas.microsoft.com/office/drawing/2014/main" id="{87B955B7-06BF-4A7E-AC3D-B18874876899}"/>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16" name="Oval 13">
              <a:extLst>
                <a:ext uri="{FF2B5EF4-FFF2-40B4-BE49-F238E27FC236}">
                  <a16:creationId xmlns:a16="http://schemas.microsoft.com/office/drawing/2014/main" id="{BD205218-18E0-432F-870E-D74B9B1E4B08}"/>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17" name="Oval 14">
              <a:extLst>
                <a:ext uri="{FF2B5EF4-FFF2-40B4-BE49-F238E27FC236}">
                  <a16:creationId xmlns:a16="http://schemas.microsoft.com/office/drawing/2014/main" id="{C1EA2C0E-30A1-4E37-A98E-8CA137D740D6}"/>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18" name="Oval 15">
              <a:extLst>
                <a:ext uri="{FF2B5EF4-FFF2-40B4-BE49-F238E27FC236}">
                  <a16:creationId xmlns:a16="http://schemas.microsoft.com/office/drawing/2014/main" id="{43FC67D0-ABF7-41F7-966C-3B4C3C80B591}"/>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19" name="Freeform 16">
              <a:extLst>
                <a:ext uri="{FF2B5EF4-FFF2-40B4-BE49-F238E27FC236}">
                  <a16:creationId xmlns:a16="http://schemas.microsoft.com/office/drawing/2014/main" id="{C8BA9AD3-2590-4A18-99A2-735746A22A0E}"/>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0" name="Oval 17">
              <a:extLst>
                <a:ext uri="{FF2B5EF4-FFF2-40B4-BE49-F238E27FC236}">
                  <a16:creationId xmlns:a16="http://schemas.microsoft.com/office/drawing/2014/main" id="{6A6028FD-609F-45A1-A215-148875743E49}"/>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21" name="Oval 18">
              <a:extLst>
                <a:ext uri="{FF2B5EF4-FFF2-40B4-BE49-F238E27FC236}">
                  <a16:creationId xmlns:a16="http://schemas.microsoft.com/office/drawing/2014/main" id="{ECBCC3FB-CA21-447E-8BB3-61DA6F3C9678}"/>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22" name="Oval 19">
              <a:extLst>
                <a:ext uri="{FF2B5EF4-FFF2-40B4-BE49-F238E27FC236}">
                  <a16:creationId xmlns:a16="http://schemas.microsoft.com/office/drawing/2014/main" id="{45675D18-A523-4EF4-883A-4B1D84B76467}"/>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23" name="Oval 20">
              <a:extLst>
                <a:ext uri="{FF2B5EF4-FFF2-40B4-BE49-F238E27FC236}">
                  <a16:creationId xmlns:a16="http://schemas.microsoft.com/office/drawing/2014/main" id="{3906D8D0-DB55-4B5D-BEE8-C90090ECF5C9}"/>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24" name="Oval 21">
              <a:extLst>
                <a:ext uri="{FF2B5EF4-FFF2-40B4-BE49-F238E27FC236}">
                  <a16:creationId xmlns:a16="http://schemas.microsoft.com/office/drawing/2014/main" id="{6F02393F-231D-4835-B38B-756495C218CA}"/>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125" name="Freeform 22">
              <a:extLst>
                <a:ext uri="{FF2B5EF4-FFF2-40B4-BE49-F238E27FC236}">
                  <a16:creationId xmlns:a16="http://schemas.microsoft.com/office/drawing/2014/main" id="{77DF6BEE-690C-4391-87BE-9FE3A6F08492}"/>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6" name="Freeform 23">
              <a:extLst>
                <a:ext uri="{FF2B5EF4-FFF2-40B4-BE49-F238E27FC236}">
                  <a16:creationId xmlns:a16="http://schemas.microsoft.com/office/drawing/2014/main" id="{1F20076D-92D4-4219-97F8-D85A24547DC7}"/>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7" name="Freeform 24">
              <a:extLst>
                <a:ext uri="{FF2B5EF4-FFF2-40B4-BE49-F238E27FC236}">
                  <a16:creationId xmlns:a16="http://schemas.microsoft.com/office/drawing/2014/main" id="{64851780-64E0-4641-A650-C9E594D5525D}"/>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8" name="Freeform 25">
              <a:extLst>
                <a:ext uri="{FF2B5EF4-FFF2-40B4-BE49-F238E27FC236}">
                  <a16:creationId xmlns:a16="http://schemas.microsoft.com/office/drawing/2014/main" id="{EAD57BE0-9C51-4811-AA80-570BE7DE4FB6}"/>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29" name="Freeform 26">
              <a:extLst>
                <a:ext uri="{FF2B5EF4-FFF2-40B4-BE49-F238E27FC236}">
                  <a16:creationId xmlns:a16="http://schemas.microsoft.com/office/drawing/2014/main" id="{2C702383-204C-473A-96BF-E3D072B8330A}"/>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0" name="Freeform 27">
              <a:extLst>
                <a:ext uri="{FF2B5EF4-FFF2-40B4-BE49-F238E27FC236}">
                  <a16:creationId xmlns:a16="http://schemas.microsoft.com/office/drawing/2014/main" id="{61DCB15D-5CFC-4F23-85F0-4F5627704711}"/>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1" name="Freeform 28">
              <a:extLst>
                <a:ext uri="{FF2B5EF4-FFF2-40B4-BE49-F238E27FC236}">
                  <a16:creationId xmlns:a16="http://schemas.microsoft.com/office/drawing/2014/main" id="{2A51AD58-BE65-455D-B68F-26BBEC4E21EA}"/>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2" name="Oval 30">
              <a:extLst>
                <a:ext uri="{FF2B5EF4-FFF2-40B4-BE49-F238E27FC236}">
                  <a16:creationId xmlns:a16="http://schemas.microsoft.com/office/drawing/2014/main" id="{3CC7B72C-B8E4-46EE-96AA-BA274F9CD029}"/>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5" name="Oval 11">
              <a:extLst>
                <a:ext uri="{FF2B5EF4-FFF2-40B4-BE49-F238E27FC236}">
                  <a16:creationId xmlns:a16="http://schemas.microsoft.com/office/drawing/2014/main" id="{EA648493-509A-4692-8EE4-8090934F231C}"/>
                </a:ext>
              </a:extLst>
            </p:cNvPr>
            <p:cNvSpPr>
              <a:spLocks noChangeArrowheads="1"/>
            </p:cNvSpPr>
            <p:nvPr/>
          </p:nvSpPr>
          <p:spPr bwMode="auto">
            <a:xfrm>
              <a:off x="1833508" y="2696702"/>
              <a:ext cx="557061" cy="555613"/>
            </a:xfrm>
            <a:prstGeom prst="ellipse">
              <a:avLst/>
            </a:prstGeom>
            <a:solidFill>
              <a:schemeClr val="accent4">
                <a:alpha val="70000"/>
              </a:schemeClr>
            </a:solidFill>
            <a:ln>
              <a:noFill/>
            </a:ln>
          </p:spPr>
          <p:txBody>
            <a:bodyPr/>
            <a:lstStyle/>
            <a:p>
              <a:pPr>
                <a:defRPr/>
              </a:pPr>
              <a:endParaRPr lang="zh-CN" altLang="en-US"/>
            </a:p>
          </p:txBody>
        </p:sp>
        <p:sp>
          <p:nvSpPr>
            <p:cNvPr id="4134" name="Oval 11">
              <a:extLst>
                <a:ext uri="{FF2B5EF4-FFF2-40B4-BE49-F238E27FC236}">
                  <a16:creationId xmlns:a16="http://schemas.microsoft.com/office/drawing/2014/main" id="{2B340E6A-9DA3-4D3B-8589-3720F66CDD32}"/>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
        <p:nvSpPr>
          <p:cNvPr id="57" name="椭圆 56">
            <a:extLst>
              <a:ext uri="{FF2B5EF4-FFF2-40B4-BE49-F238E27FC236}">
                <a16:creationId xmlns:a16="http://schemas.microsoft.com/office/drawing/2014/main" id="{BFA089DA-798D-4D6F-B124-7F44A73A0562}"/>
              </a:ext>
            </a:extLst>
          </p:cNvPr>
          <p:cNvSpPr/>
          <p:nvPr/>
        </p:nvSpPr>
        <p:spPr>
          <a:xfrm>
            <a:off x="1565275" y="3681413"/>
            <a:ext cx="1262063" cy="1263650"/>
          </a:xfrm>
          <a:prstGeom prst="ellipse">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08" name="TextBox 28">
            <a:extLst>
              <a:ext uri="{FF2B5EF4-FFF2-40B4-BE49-F238E27FC236}">
                <a16:creationId xmlns:a16="http://schemas.microsoft.com/office/drawing/2014/main" id="{CC467855-6025-4FF0-AC9A-FFB5E9DB1332}"/>
              </a:ext>
            </a:extLst>
          </p:cNvPr>
          <p:cNvSpPr txBox="1">
            <a:spLocks noChangeArrowheads="1"/>
          </p:cNvSpPr>
          <p:nvPr/>
        </p:nvSpPr>
        <p:spPr bwMode="auto">
          <a:xfrm>
            <a:off x="1636713" y="4100513"/>
            <a:ext cx="10985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zh-CN" altLang="en-US" b="1">
                <a:solidFill>
                  <a:srgbClr val="0070C0"/>
                </a:solidFill>
                <a:latin typeface="宋体" panose="02010600030101010101" pitchFamily="2" charset="-122"/>
              </a:rPr>
              <a:t>目录</a:t>
            </a:r>
            <a:endParaRPr kumimoji="0" lang="zh-CN" altLang="en-US" b="1">
              <a:solidFill>
                <a:srgbClr val="0070C0"/>
              </a:solidFill>
              <a:latin typeface="宋体" panose="02010600030101010101" pitchFamily="2" charset="-122"/>
              <a:cs typeface="Arial" panose="020B0604020202020204" pitchFamily="34" charset="0"/>
            </a:endParaRPr>
          </a:p>
        </p:txBody>
      </p:sp>
      <p:sp>
        <p:nvSpPr>
          <p:cNvPr id="60" name="Rectangle 3">
            <a:extLst>
              <a:ext uri="{FF2B5EF4-FFF2-40B4-BE49-F238E27FC236}">
                <a16:creationId xmlns:a16="http://schemas.microsoft.com/office/drawing/2014/main" id="{9FD60ADE-E957-4D96-9C1B-0DA2C73940E2}"/>
              </a:ext>
            </a:extLst>
          </p:cNvPr>
          <p:cNvSpPr txBox="1">
            <a:spLocks noRot="1" noChangeArrowheads="1"/>
          </p:cNvSpPr>
          <p:nvPr/>
        </p:nvSpPr>
        <p:spPr bwMode="auto">
          <a:xfrm>
            <a:off x="4273550" y="1433513"/>
            <a:ext cx="9144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ª"/>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charset="0"/>
              <a:buChar char="w"/>
              <a:defRPr sz="2000">
                <a:solidFill>
                  <a:schemeClr val="tx1"/>
                </a:solidFill>
                <a:latin typeface="+mn-lt"/>
                <a:ea typeface="+mn-ea"/>
              </a:defRPr>
            </a:lvl9pPr>
          </a:lstStyle>
          <a:p>
            <a:pPr eaLnBrk="1" hangingPunct="1">
              <a:lnSpc>
                <a:spcPts val="5000"/>
              </a:lnSpc>
              <a:buFont typeface="Wingdings" panose="05000000000000000000" pitchFamily="2" charset="2"/>
              <a:buNone/>
              <a:defRPr/>
            </a:pP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第十八章　约翰</a:t>
            </a:r>
            <a:r>
              <a:rPr kumimoji="0" lang="en-US" altLang="zh-CN" b="1" kern="0">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梅纳德</a:t>
            </a:r>
            <a:r>
              <a:rPr kumimoji="0" lang="en-US" altLang="zh-CN" b="1" kern="0">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凯恩斯</a:t>
            </a:r>
            <a:endParaRPr kumimoji="0" lang="en-US" altLang="zh-CN" b="1" kern="0">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ts val="5000"/>
              </a:lnSpc>
              <a:buFont typeface="Wingdings" panose="05000000000000000000" pitchFamily="2" charset="2"/>
              <a:buNone/>
              <a:defRPr/>
            </a:pP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第十九章　凯恩斯主义的继承与发展</a:t>
            </a:r>
            <a:endParaRPr kumimoji="0" lang="en-US" altLang="zh-CN" b="1" kern="0">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ts val="5000"/>
              </a:lnSpc>
              <a:buFont typeface="Wingdings" panose="05000000000000000000" pitchFamily="2" charset="2"/>
              <a:buNone/>
              <a:defRPr/>
            </a:pP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第二十章　芝加哥经济学派</a:t>
            </a:r>
            <a:endParaRPr kumimoji="0" lang="en-US" altLang="zh-CN" b="1" kern="0">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ts val="5000"/>
              </a:lnSpc>
              <a:buFont typeface="Wingdings" panose="05000000000000000000" pitchFamily="2" charset="2"/>
              <a:buNone/>
              <a:defRPr/>
            </a:pP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第二十一章　奥地利学派</a:t>
            </a:r>
            <a:endParaRPr kumimoji="0" lang="en-US" altLang="zh-CN" b="1" kern="0">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ts val="5000"/>
              </a:lnSpc>
              <a:buFont typeface="Wingdings" panose="05000000000000000000" pitchFamily="2" charset="2"/>
              <a:buNone/>
              <a:defRPr/>
            </a:pP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第二十二章</a:t>
            </a:r>
            <a:r>
              <a:rPr kumimoji="0" lang="en-US" altLang="zh-CN" b="1" kern="0">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新制度经济学</a:t>
            </a:r>
            <a:endParaRPr kumimoji="0" lang="en-US" altLang="zh-CN" b="1" kern="0">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ts val="5000"/>
              </a:lnSpc>
              <a:buFont typeface="Wingdings" panose="05000000000000000000" pitchFamily="2" charset="2"/>
              <a:buNone/>
              <a:defRPr/>
            </a:pP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第二十三章</a:t>
            </a:r>
            <a:r>
              <a:rPr kumimoji="0" lang="en-US" altLang="zh-CN" b="1" kern="0">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当代经济学流派概况与进展</a:t>
            </a:r>
            <a:endParaRPr kumimoji="0" lang="en-US" altLang="zh-CN" b="1" kern="0">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ts val="5000"/>
              </a:lnSpc>
              <a:buFont typeface="Wingdings" panose="05000000000000000000" pitchFamily="2" charset="2"/>
              <a:buNone/>
              <a:defRPr/>
            </a:pP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第二十四章</a:t>
            </a:r>
            <a:r>
              <a:rPr kumimoji="0" lang="en-US" altLang="zh-CN" b="1" kern="0">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b="1" kern="0">
                <a:solidFill>
                  <a:schemeClr val="accent4">
                    <a:lumMod val="25000"/>
                  </a:schemeClr>
                </a:solidFill>
                <a:latin typeface="华文中宋" panose="02010600040101010101" pitchFamily="2" charset="-122"/>
                <a:ea typeface="华文中宋" panose="02010600040101010101" pitchFamily="2" charset="-122"/>
              </a:rPr>
              <a:t>经济学方法论的演进与发展</a:t>
            </a:r>
            <a:endParaRPr kumimoji="0" lang="en-US" altLang="zh-CN" b="1" kern="0">
              <a:solidFill>
                <a:schemeClr val="accent4">
                  <a:lumMod val="25000"/>
                </a:schemeClr>
              </a:solidFill>
              <a:latin typeface="华文中宋" panose="02010600040101010101" pitchFamily="2" charset="-122"/>
              <a:ea typeface="华文中宋" panose="02010600040101010101" pitchFamily="2" charset="-122"/>
            </a:endParaRPr>
          </a:p>
          <a:p>
            <a:pPr eaLnBrk="1" hangingPunct="1">
              <a:lnSpc>
                <a:spcPts val="5000"/>
              </a:lnSpc>
              <a:buFont typeface="Wingdings" panose="05000000000000000000" pitchFamily="2" charset="2"/>
              <a:buNone/>
              <a:defRPr/>
            </a:pPr>
            <a:r>
              <a:rPr kumimoji="0" lang="en-US" altLang="zh-CN" b="1" kern="0">
                <a:solidFill>
                  <a:srgbClr val="000000"/>
                </a:solidFill>
                <a:latin typeface="华文中宋" panose="02010600040101010101" pitchFamily="2" charset="-122"/>
                <a:ea typeface="华文中宋" panose="02010600040101010101" pitchFamily="2" charset="-122"/>
              </a:rPr>
              <a:t> </a:t>
            </a:r>
          </a:p>
          <a:p>
            <a:pPr eaLnBrk="1" hangingPunct="1">
              <a:buFont typeface="Wingdings" panose="05000000000000000000" pitchFamily="2" charset="2"/>
              <a:buNone/>
              <a:defRPr/>
            </a:pPr>
            <a:endParaRPr kumimoji="0" lang="en-US" altLang="zh-CN" kern="0">
              <a:solidFill>
                <a:srgbClr val="000000"/>
              </a:solidFill>
              <a:latin typeface="华文中宋" panose="02010600040101010101" pitchFamily="2" charset="-122"/>
              <a:ea typeface="华文中宋" panose="02010600040101010101" pitchFamily="2"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7D2D95E-CE34-4B54-9615-72C5A65AB5B9}"/>
              </a:ext>
            </a:extLst>
          </p:cNvPr>
          <p:cNvSpPr>
            <a:spLocks noGrp="1" noRot="1" noChangeArrowheads="1"/>
          </p:cNvSpPr>
          <p:nvPr>
            <p:ph type="title"/>
          </p:nvPr>
        </p:nvSpPr>
        <p:spPr>
          <a:xfrm>
            <a:off x="401638" y="228600"/>
            <a:ext cx="11388725"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二、约翰</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R.</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希克斯</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John Richard Hicks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1904-1989</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p>
        </p:txBody>
      </p:sp>
      <p:sp>
        <p:nvSpPr>
          <p:cNvPr id="18435" name="Rectangle 6">
            <a:extLst>
              <a:ext uri="{FF2B5EF4-FFF2-40B4-BE49-F238E27FC236}">
                <a16:creationId xmlns:a16="http://schemas.microsoft.com/office/drawing/2014/main" id="{C8E4A09E-983E-4020-A58E-83360A597139}"/>
              </a:ext>
            </a:extLst>
          </p:cNvPr>
          <p:cNvSpPr>
            <a:spLocks noGrp="1" noRot="1" noChangeArrowheads="1"/>
          </p:cNvSpPr>
          <p:nvPr>
            <p:ph type="body" sz="half" idx="1"/>
          </p:nvPr>
        </p:nvSpPr>
        <p:spPr>
          <a:xfrm>
            <a:off x="1671638" y="2393950"/>
            <a:ext cx="5946775" cy="3813175"/>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经济学家的经济学家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设计ＩＳ－ＬＭ模型</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提炼了“消费者剩余”概念</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改进了“一般均衡”</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endParaRPr kumimoji="0" lang="en-US" altLang="zh-CN" b="1">
              <a:solidFill>
                <a:schemeClr val="accent4">
                  <a:lumMod val="25000"/>
                </a:schemeClr>
              </a:solidFill>
              <a:ea typeface="华文中宋" panose="02010600040101010101" pitchFamily="2" charset="-122"/>
            </a:endParaRPr>
          </a:p>
          <a:p>
            <a:pPr eaLnBrk="1" hangingPunct="1">
              <a:buFont typeface="Wingdings" panose="05000000000000000000" pitchFamily="2" charset="2"/>
              <a:buNone/>
              <a:defRPr/>
            </a:pPr>
            <a:endParaRPr kumimoji="0" lang="zh-CN" altLang="en-US" b="1">
              <a:solidFill>
                <a:schemeClr val="accent4">
                  <a:lumMod val="25000"/>
                </a:schemeClr>
              </a:solidFill>
              <a:ea typeface="华文中宋" panose="02010600040101010101" pitchFamily="2" charset="-122"/>
            </a:endParaRPr>
          </a:p>
        </p:txBody>
      </p:sp>
      <p:pic>
        <p:nvPicPr>
          <p:cNvPr id="18436" name="Picture 5" descr="hicks">
            <a:hlinkClick r:id="rId3"/>
            <a:extLst>
              <a:ext uri="{FF2B5EF4-FFF2-40B4-BE49-F238E27FC236}">
                <a16:creationId xmlns:a16="http://schemas.microsoft.com/office/drawing/2014/main" id="{E1F51A27-5106-4B07-9953-910CB27DB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9738" y="2047875"/>
            <a:ext cx="2608262"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5" name="Rectangle 9">
            <a:extLst>
              <a:ext uri="{FF2B5EF4-FFF2-40B4-BE49-F238E27FC236}">
                <a16:creationId xmlns:a16="http://schemas.microsoft.com/office/drawing/2014/main" id="{5FA7FC1A-098D-4137-BE09-117F55BD6442}"/>
              </a:ext>
            </a:extLst>
          </p:cNvPr>
          <p:cNvSpPr>
            <a:spLocks noChangeArrowheads="1"/>
          </p:cNvSpPr>
          <p:nvPr/>
        </p:nvSpPr>
        <p:spPr bwMode="auto">
          <a:xfrm>
            <a:off x="7953375" y="5811838"/>
            <a:ext cx="2819400"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价值与资本</a:t>
            </a:r>
            <a:r>
              <a:rPr kumimoji="0" lang="en-US" altLang="zh-CN" sz="1800" b="1">
                <a:solidFill>
                  <a:srgbClr val="FF0000"/>
                </a:solidFill>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505"/>
                                        </p:tgtEl>
                                        <p:attrNameLst>
                                          <p:attrName>style.visibility</p:attrName>
                                        </p:attrNameLst>
                                      </p:cBhvr>
                                      <p:to>
                                        <p:strVal val="visible"/>
                                      </p:to>
                                    </p:set>
                                    <p:anim calcmode="lin" valueType="num">
                                      <p:cBhvr additive="base">
                                        <p:cTn id="7" dur="3000" fill="hold"/>
                                        <p:tgtEl>
                                          <p:spTgt spid="106505"/>
                                        </p:tgtEl>
                                        <p:attrNameLst>
                                          <p:attrName>ppt_x</p:attrName>
                                        </p:attrNameLst>
                                      </p:cBhvr>
                                      <p:tavLst>
                                        <p:tav tm="0">
                                          <p:val>
                                            <p:strVal val="1+#ppt_w/2"/>
                                          </p:val>
                                        </p:tav>
                                        <p:tav tm="100000">
                                          <p:val>
                                            <p:strVal val="#ppt_x"/>
                                          </p:val>
                                        </p:tav>
                                      </p:tavLst>
                                    </p:anim>
                                    <p:anim calcmode="lin" valueType="num">
                                      <p:cBhvr additive="base">
                                        <p:cTn id="8" dur="3000" fill="hold"/>
                                        <p:tgtEl>
                                          <p:spTgt spid="1065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747CCF68-F6B7-47E2-BD40-7B776AD81066}"/>
              </a:ext>
            </a:extLst>
          </p:cNvPr>
          <p:cNvSpPr>
            <a:spLocks noGrp="1" noRot="1" noChangeArrowheads="1"/>
          </p:cNvSpPr>
          <p:nvPr>
            <p:ph type="title"/>
          </p:nvPr>
        </p:nvSpPr>
        <p:spPr>
          <a:xfrm>
            <a:off x="401638" y="609600"/>
            <a:ext cx="11388725"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三、保罗</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萨缪尔森</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Paul Anthony Samuelson</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1915-2009)</a:t>
            </a:r>
          </a:p>
        </p:txBody>
      </p:sp>
      <p:sp>
        <p:nvSpPr>
          <p:cNvPr id="20483" name="Rectangle 5">
            <a:extLst>
              <a:ext uri="{FF2B5EF4-FFF2-40B4-BE49-F238E27FC236}">
                <a16:creationId xmlns:a16="http://schemas.microsoft.com/office/drawing/2014/main" id="{B927E239-35BD-42E2-8AFC-0D1636D6C6A9}"/>
              </a:ext>
            </a:extLst>
          </p:cNvPr>
          <p:cNvSpPr>
            <a:spLocks noGrp="1" noRot="1" noChangeArrowheads="1"/>
          </p:cNvSpPr>
          <p:nvPr>
            <p:ph type="body" sz="half" idx="1"/>
          </p:nvPr>
        </p:nvSpPr>
        <p:spPr>
          <a:xfrm>
            <a:off x="623888" y="2895600"/>
            <a:ext cx="6000750" cy="3638550"/>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伟大的集成者</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乘数与加速数的相互作用</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buClr>
                <a:srgbClr val="0070C0"/>
              </a:buClr>
              <a:buFont typeface="Wingdings" panose="05000000000000000000" pitchFamily="2" charset="2"/>
              <a:buNone/>
              <a:defRPr/>
            </a:pPr>
            <a:endParaRPr kumimoji="0" lang="en-US" altLang="zh-CN" sz="3600" b="1">
              <a:solidFill>
                <a:schemeClr val="accent4">
                  <a:lumMod val="25000"/>
                </a:schemeClr>
              </a:solidFill>
              <a:ea typeface="华文中宋" panose="02010600040101010101" pitchFamily="2" charset="-122"/>
            </a:endParaRPr>
          </a:p>
        </p:txBody>
      </p:sp>
      <p:pic>
        <p:nvPicPr>
          <p:cNvPr id="49159" name="Picture 7" descr="萨繆而森">
            <a:extLst>
              <a:ext uri="{FF2B5EF4-FFF2-40B4-BE49-F238E27FC236}">
                <a16:creationId xmlns:a16="http://schemas.microsoft.com/office/drawing/2014/main" id="{6589EC69-7ACC-4046-A60D-03556B5A42B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217025" y="2133600"/>
            <a:ext cx="2670175" cy="3638550"/>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20485" name="Picture 9" descr="samuelson02">
            <a:hlinkClick r:id="rId4"/>
            <a:extLst>
              <a:ext uri="{FF2B5EF4-FFF2-40B4-BE49-F238E27FC236}">
                <a16:creationId xmlns:a16="http://schemas.microsoft.com/office/drawing/2014/main" id="{4FE549F9-972F-42B9-A637-71616FE61A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438" y="1965325"/>
            <a:ext cx="2922587"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Rectangle 11">
            <a:extLst>
              <a:ext uri="{FF2B5EF4-FFF2-40B4-BE49-F238E27FC236}">
                <a16:creationId xmlns:a16="http://schemas.microsoft.com/office/drawing/2014/main" id="{40F537CE-C273-4290-A62F-A82D58DB962D}"/>
              </a:ext>
            </a:extLst>
          </p:cNvPr>
          <p:cNvSpPr>
            <a:spLocks noChangeArrowheads="1"/>
          </p:cNvSpPr>
          <p:nvPr/>
        </p:nvSpPr>
        <p:spPr bwMode="auto">
          <a:xfrm>
            <a:off x="8266113" y="5940425"/>
            <a:ext cx="15240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经济学</a:t>
            </a:r>
            <a:r>
              <a:rPr kumimoji="0" lang="en-US" altLang="zh-CN" sz="1800" b="1">
                <a:solidFill>
                  <a:srgbClr val="FF0000"/>
                </a:solidFill>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63"/>
                                        </p:tgtEl>
                                        <p:attrNameLst>
                                          <p:attrName>style.visibility</p:attrName>
                                        </p:attrNameLst>
                                      </p:cBhvr>
                                      <p:to>
                                        <p:strVal val="visible"/>
                                      </p:to>
                                    </p:set>
                                    <p:anim calcmode="lin" valueType="num">
                                      <p:cBhvr additive="base">
                                        <p:cTn id="7" dur="3000" fill="hold"/>
                                        <p:tgtEl>
                                          <p:spTgt spid="49163"/>
                                        </p:tgtEl>
                                        <p:attrNameLst>
                                          <p:attrName>ppt_x</p:attrName>
                                        </p:attrNameLst>
                                      </p:cBhvr>
                                      <p:tavLst>
                                        <p:tav tm="0">
                                          <p:val>
                                            <p:strVal val="1+#ppt_w/2"/>
                                          </p:val>
                                        </p:tav>
                                        <p:tav tm="100000">
                                          <p:val>
                                            <p:strVal val="#ppt_x"/>
                                          </p:val>
                                        </p:tav>
                                      </p:tavLst>
                                    </p:anim>
                                    <p:anim calcmode="lin" valueType="num">
                                      <p:cBhvr additive="base">
                                        <p:cTn id="8" dur="3000" fill="hold"/>
                                        <p:tgtEl>
                                          <p:spTgt spid="491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AB8C0A31-A5B3-40FA-B323-184130C01FB7}"/>
              </a:ext>
            </a:extLst>
          </p:cNvPr>
          <p:cNvSpPr>
            <a:spLocks noGrp="1" noRot="1" noChangeArrowheads="1"/>
          </p:cNvSpPr>
          <p:nvPr>
            <p:ph type="title"/>
          </p:nvPr>
        </p:nvSpPr>
        <p:spPr>
          <a:xfrm>
            <a:off x="125413" y="304800"/>
            <a:ext cx="11388725" cy="1143000"/>
          </a:xfrm>
        </p:spPr>
        <p:txBody>
          <a:bodyPr/>
          <a:lstStyle/>
          <a:p>
            <a:pPr eaLnBrk="1" hangingPunct="1">
              <a:defRPr/>
            </a:pPr>
            <a:r>
              <a:rPr lang="zh-CN" altLang="zh-CN" sz="4000" b="1">
                <a:solidFill>
                  <a:schemeClr val="accent4">
                    <a:lumMod val="25000"/>
                  </a:schemeClr>
                </a:solidFill>
                <a:latin typeface="华文中宋" panose="02010600040101010101" pitchFamily="2" charset="-122"/>
                <a:ea typeface="华文中宋" panose="02010600040101010101" pitchFamily="2" charset="-122"/>
              </a:rPr>
              <a:t>四、罗伊•</a:t>
            </a:r>
            <a:r>
              <a:rPr lang="zh-CN" altLang="en-US" sz="4000" b="1">
                <a:solidFill>
                  <a:schemeClr val="accent4">
                    <a:lumMod val="25000"/>
                  </a:schemeClr>
                </a:solidFill>
                <a:latin typeface="华文中宋" panose="02010600040101010101" pitchFamily="2" charset="-122"/>
                <a:ea typeface="华文中宋" panose="02010600040101010101" pitchFamily="2" charset="-122"/>
              </a:rPr>
              <a:t>福布斯</a:t>
            </a:r>
            <a:r>
              <a:rPr lang="zh-CN" altLang="zh-CN" sz="4000" b="1">
                <a:solidFill>
                  <a:schemeClr val="accent4">
                    <a:lumMod val="25000"/>
                  </a:schemeClr>
                </a:solidFill>
                <a:latin typeface="华文中宋" panose="02010600040101010101" pitchFamily="2" charset="-122"/>
                <a:ea typeface="华文中宋" panose="02010600040101010101" pitchFamily="2" charset="-122"/>
              </a:rPr>
              <a:t>•哈罗德</a:t>
            </a:r>
            <a:r>
              <a:rPr lang="zh-CN" altLang="en-US" sz="4000" b="1">
                <a:solidFill>
                  <a:schemeClr val="accent4">
                    <a:lumMod val="25000"/>
                  </a:schemeClr>
                </a:solidFill>
                <a:latin typeface="华文中宋" panose="02010600040101010101" pitchFamily="2" charset="-122"/>
                <a:ea typeface="华文中宋" panose="02010600040101010101" pitchFamily="2" charset="-122"/>
              </a:rPr>
              <a:t>与埃弗塞</a:t>
            </a:r>
            <a:r>
              <a:rPr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lang="zh-CN" altLang="en-US" sz="4000" b="1">
                <a:solidFill>
                  <a:schemeClr val="accent4">
                    <a:lumMod val="25000"/>
                  </a:schemeClr>
                </a:solidFill>
                <a:latin typeface="华文中宋" panose="02010600040101010101" pitchFamily="2" charset="-122"/>
                <a:ea typeface="华文中宋" panose="02010600040101010101" pitchFamily="2" charset="-122"/>
              </a:rPr>
              <a:t>多马</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36867" name="Rectangle 7">
            <a:extLst>
              <a:ext uri="{FF2B5EF4-FFF2-40B4-BE49-F238E27FC236}">
                <a16:creationId xmlns:a16="http://schemas.microsoft.com/office/drawing/2014/main" id="{1AF27C1E-5FF7-42B0-B5BF-9CFFEA223358}"/>
              </a:ext>
            </a:extLst>
          </p:cNvPr>
          <p:cNvSpPr>
            <a:spLocks noGrp="1" noRot="1" noChangeArrowheads="1"/>
          </p:cNvSpPr>
          <p:nvPr>
            <p:ph type="body" sz="half" idx="1"/>
          </p:nvPr>
        </p:nvSpPr>
        <p:spPr>
          <a:xfrm>
            <a:off x="838200" y="1166813"/>
            <a:ext cx="4984750" cy="5165725"/>
          </a:xfrm>
        </p:spPr>
        <p:txBody>
          <a:bodyPr/>
          <a:lstStyle/>
          <a:p>
            <a:pPr algn="ctr" eaLnBrk="1" hangingPunct="1">
              <a:buFont typeface="Wingdings" panose="05000000000000000000" pitchFamily="2" charset="2"/>
              <a:buNone/>
              <a:defRPr/>
            </a:pPr>
            <a:r>
              <a:rPr kumimoji="0" lang="zh-CN" altLang="en-US" sz="2800" b="1">
                <a:solidFill>
                  <a:schemeClr val="accent4">
                    <a:lumMod val="25000"/>
                  </a:schemeClr>
                </a:solidFill>
                <a:latin typeface="华文中宋" panose="02010600040101010101" pitchFamily="2" charset="-122"/>
                <a:ea typeface="华文中宋" panose="02010600040101010101" pitchFamily="2" charset="-122"/>
              </a:rPr>
              <a:t>罗伊</a:t>
            </a:r>
            <a:r>
              <a:rPr kumimoji="0" lang="en-US" altLang="zh-CN" sz="2800" b="1">
                <a:solidFill>
                  <a:schemeClr val="accent4">
                    <a:lumMod val="25000"/>
                  </a:schemeClr>
                </a:solidFill>
                <a:latin typeface="华文中宋" panose="02010600040101010101" pitchFamily="2" charset="-122"/>
                <a:ea typeface="华文中宋" panose="02010600040101010101" pitchFamily="2" charset="-122"/>
              </a:rPr>
              <a:t> F.</a:t>
            </a:r>
            <a:r>
              <a:rPr kumimoji="0" lang="zh-CN" altLang="en-US" sz="2800" b="1">
                <a:solidFill>
                  <a:schemeClr val="accent4">
                    <a:lumMod val="25000"/>
                  </a:schemeClr>
                </a:solidFill>
                <a:latin typeface="华文中宋" panose="02010600040101010101" pitchFamily="2" charset="-122"/>
                <a:ea typeface="华文中宋" panose="02010600040101010101" pitchFamily="2" charset="-122"/>
              </a:rPr>
              <a:t>哈罗德</a:t>
            </a:r>
            <a:r>
              <a:rPr kumimoji="0" lang="zh-CN" altLang="en-US" sz="2800" b="1">
                <a:solidFill>
                  <a:schemeClr val="accent4">
                    <a:lumMod val="25000"/>
                  </a:schemeClr>
                </a:solidFill>
              </a:rPr>
              <a:t>（</a:t>
            </a:r>
            <a:r>
              <a:rPr kumimoji="0" lang="en-US" altLang="zh-CN" sz="2800" b="1">
                <a:solidFill>
                  <a:schemeClr val="accent4">
                    <a:lumMod val="25000"/>
                  </a:schemeClr>
                </a:solidFill>
              </a:rPr>
              <a:t>Roy Forbes Harrod, 1900-1978</a:t>
            </a:r>
            <a:r>
              <a:rPr kumimoji="0" lang="zh-CN" altLang="en-US" sz="2800" b="1">
                <a:solidFill>
                  <a:schemeClr val="accent4">
                    <a:lumMod val="25000"/>
                  </a:schemeClr>
                </a:solidFill>
              </a:rPr>
              <a:t>）</a:t>
            </a:r>
            <a:br>
              <a:rPr lang="zh-CN" altLang="zh-CN" sz="2800">
                <a:solidFill>
                  <a:schemeClr val="accent4">
                    <a:lumMod val="25000"/>
                  </a:schemeClr>
                </a:solidFill>
              </a:rPr>
            </a:br>
            <a:endParaRPr kumimoji="0" lang="en-US" altLang="zh-CN" sz="2800" b="1">
              <a:solidFill>
                <a:schemeClr val="accent4">
                  <a:lumMod val="25000"/>
                </a:schemeClr>
              </a:solidFill>
            </a:endParaRPr>
          </a:p>
          <a:p>
            <a:pPr eaLnBrk="1" hangingPunct="1">
              <a:defRPr/>
            </a:pPr>
            <a:endParaRPr kumimoji="0" lang="en-US" altLang="zh-CN" sz="2800">
              <a:solidFill>
                <a:schemeClr val="accent4">
                  <a:lumMod val="25000"/>
                </a:schemeClr>
              </a:solidFill>
            </a:endParaRPr>
          </a:p>
        </p:txBody>
      </p:sp>
      <p:sp>
        <p:nvSpPr>
          <p:cNvPr id="36868" name="Rectangle 8">
            <a:extLst>
              <a:ext uri="{FF2B5EF4-FFF2-40B4-BE49-F238E27FC236}">
                <a16:creationId xmlns:a16="http://schemas.microsoft.com/office/drawing/2014/main" id="{69DCA1A0-4E94-4DA8-BB00-64E9E32D100B}"/>
              </a:ext>
            </a:extLst>
          </p:cNvPr>
          <p:cNvSpPr>
            <a:spLocks noGrp="1" noRot="1" noChangeArrowheads="1"/>
          </p:cNvSpPr>
          <p:nvPr>
            <p:ph sz="half" idx="2"/>
          </p:nvPr>
        </p:nvSpPr>
        <p:spPr>
          <a:xfrm>
            <a:off x="6369052" y="1117600"/>
            <a:ext cx="5692775" cy="5629275"/>
          </a:xfrm>
        </p:spPr>
        <p:txBody>
          <a:bodyPr/>
          <a:lstStyle/>
          <a:p>
            <a:pPr algn="ctr" eaLnBrk="1" hangingPunct="1">
              <a:buFont typeface="Wingdings" panose="05000000000000000000" pitchFamily="2" charset="2"/>
              <a:buNone/>
              <a:defRPr/>
            </a:pPr>
            <a:r>
              <a:rPr kumimoji="0" lang="zh-CN" altLang="en-US" sz="2800" b="1">
                <a:solidFill>
                  <a:schemeClr val="accent4">
                    <a:lumMod val="25000"/>
                  </a:schemeClr>
                </a:solidFill>
                <a:latin typeface="华文中宋" panose="02010600040101010101" pitchFamily="2" charset="-122"/>
                <a:ea typeface="华文中宋" panose="02010600040101010101" pitchFamily="2" charset="-122"/>
              </a:rPr>
              <a:t>埃弗西</a:t>
            </a:r>
            <a:r>
              <a:rPr kumimoji="0" lang="en-US" altLang="zh-CN" sz="28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2800" b="1">
                <a:solidFill>
                  <a:schemeClr val="accent4">
                    <a:lumMod val="25000"/>
                  </a:schemeClr>
                </a:solidFill>
                <a:latin typeface="华文中宋" panose="02010600040101010101" pitchFamily="2" charset="-122"/>
                <a:ea typeface="华文中宋" panose="02010600040101010101" pitchFamily="2" charset="-122"/>
              </a:rPr>
              <a:t>多马</a:t>
            </a:r>
            <a:endParaRPr kumimoji="0" lang="en-US" altLang="zh-CN" sz="2800" b="1">
              <a:solidFill>
                <a:schemeClr val="accent4">
                  <a:lumMod val="25000"/>
                </a:schemeClr>
              </a:solidFill>
              <a:latin typeface="华文中宋" panose="02010600040101010101" pitchFamily="2" charset="-122"/>
              <a:ea typeface="华文中宋" panose="02010600040101010101" pitchFamily="2" charset="-122"/>
            </a:endParaRPr>
          </a:p>
          <a:p>
            <a:pPr algn="ctr" eaLnBrk="1" hangingPunct="1">
              <a:buFont typeface="Wingdings" panose="05000000000000000000" pitchFamily="2" charset="2"/>
              <a:buNone/>
              <a:defRPr/>
            </a:pPr>
            <a:r>
              <a:rPr kumimoji="0" lang="zh-CN" altLang="en-US" sz="2800" b="1">
                <a:solidFill>
                  <a:schemeClr val="accent4">
                    <a:lumMod val="25000"/>
                  </a:schemeClr>
                </a:solidFill>
              </a:rPr>
              <a:t>（</a:t>
            </a:r>
            <a:r>
              <a:rPr kumimoji="0" lang="en-US" altLang="zh-CN" sz="2800" b="1">
                <a:solidFill>
                  <a:schemeClr val="accent4">
                    <a:lumMod val="25000"/>
                  </a:schemeClr>
                </a:solidFill>
              </a:rPr>
              <a:t>Evsey D. Domar, 1914-1997</a:t>
            </a:r>
            <a:r>
              <a:rPr kumimoji="0" lang="zh-CN" altLang="en-US" sz="2800" b="1">
                <a:solidFill>
                  <a:schemeClr val="accent4">
                    <a:lumMod val="25000"/>
                  </a:schemeClr>
                </a:solidFill>
              </a:rPr>
              <a:t>）</a:t>
            </a:r>
            <a:endParaRPr kumimoji="0" lang="en-US" altLang="zh-CN" sz="2800" b="1">
              <a:solidFill>
                <a:schemeClr val="accent4">
                  <a:lumMod val="25000"/>
                </a:schemeClr>
              </a:solidFill>
            </a:endParaRPr>
          </a:p>
        </p:txBody>
      </p:sp>
      <p:pic>
        <p:nvPicPr>
          <p:cNvPr id="22533" name="Picture 10" descr="domar">
            <a:extLst>
              <a:ext uri="{FF2B5EF4-FFF2-40B4-BE49-F238E27FC236}">
                <a16:creationId xmlns:a16="http://schemas.microsoft.com/office/drawing/2014/main" id="{23530FFF-A028-44DE-A849-E8342F85B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25" y="2135188"/>
            <a:ext cx="304800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7" name="Rectangle 11">
            <a:extLst>
              <a:ext uri="{FF2B5EF4-FFF2-40B4-BE49-F238E27FC236}">
                <a16:creationId xmlns:a16="http://schemas.microsoft.com/office/drawing/2014/main" id="{A0350567-7E79-4C5A-B239-DEE3F428AD53}"/>
              </a:ext>
            </a:extLst>
          </p:cNvPr>
          <p:cNvSpPr>
            <a:spLocks noChangeArrowheads="1"/>
          </p:cNvSpPr>
          <p:nvPr/>
        </p:nvSpPr>
        <p:spPr bwMode="auto">
          <a:xfrm>
            <a:off x="7699375" y="6305550"/>
            <a:ext cx="22098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扩张与就业</a:t>
            </a:r>
            <a:r>
              <a:rPr kumimoji="0" lang="en-US" altLang="zh-CN" sz="1800" b="1">
                <a:solidFill>
                  <a:srgbClr val="FF0000"/>
                </a:solidFill>
                <a:latin typeface="Verdana" panose="020B0604030504040204" pitchFamily="34" charset="0"/>
              </a:rPr>
              <a:t>》</a:t>
            </a:r>
          </a:p>
        </p:txBody>
      </p:sp>
      <p:pic>
        <p:nvPicPr>
          <p:cNvPr id="22535" name="Picture 5" descr="Photo&#10;of R.F. Harrod">
            <a:extLst>
              <a:ext uri="{FF2B5EF4-FFF2-40B4-BE49-F238E27FC236}">
                <a16:creationId xmlns:a16="http://schemas.microsoft.com/office/drawing/2014/main" id="{22E00127-2DC2-48DD-8A46-6490F60F1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2209800"/>
            <a:ext cx="29591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a:extLst>
              <a:ext uri="{FF2B5EF4-FFF2-40B4-BE49-F238E27FC236}">
                <a16:creationId xmlns:a16="http://schemas.microsoft.com/office/drawing/2014/main" id="{77009C4E-DC06-4CDF-B9DD-A25897F4AFB6}"/>
              </a:ext>
            </a:extLst>
          </p:cNvPr>
          <p:cNvSpPr>
            <a:spLocks noChangeArrowheads="1"/>
          </p:cNvSpPr>
          <p:nvPr/>
        </p:nvSpPr>
        <p:spPr bwMode="auto">
          <a:xfrm>
            <a:off x="1851025" y="6305550"/>
            <a:ext cx="25146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走向动态经济学</a:t>
            </a:r>
            <a:r>
              <a:rPr kumimoji="0" lang="en-US" altLang="zh-CN" sz="1800" b="1">
                <a:solidFill>
                  <a:srgbClr val="FF0000"/>
                </a:solidFill>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additive="base">
                                        <p:cTn id="7" dur="3000" fill="hold"/>
                                        <p:tgtEl>
                                          <p:spTgt spid="65547"/>
                                        </p:tgtEl>
                                        <p:attrNameLst>
                                          <p:attrName>ppt_x</p:attrName>
                                        </p:attrNameLst>
                                      </p:cBhvr>
                                      <p:tavLst>
                                        <p:tav tm="0">
                                          <p:val>
                                            <p:strVal val="1+#ppt_w/2"/>
                                          </p:val>
                                        </p:tav>
                                        <p:tav tm="100000">
                                          <p:val>
                                            <p:strVal val="#ppt_x"/>
                                          </p:val>
                                        </p:tav>
                                      </p:tavLst>
                                    </p:anim>
                                    <p:anim calcmode="lin" valueType="num">
                                      <p:cBhvr additive="base">
                                        <p:cTn id="8" dur="3000" fill="hold"/>
                                        <p:tgtEl>
                                          <p:spTgt spid="655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3000" fill="hold"/>
                                        <p:tgtEl>
                                          <p:spTgt spid="10"/>
                                        </p:tgtEl>
                                        <p:attrNameLst>
                                          <p:attrName>ppt_x</p:attrName>
                                        </p:attrNameLst>
                                      </p:cBhvr>
                                      <p:tavLst>
                                        <p:tav tm="0">
                                          <p:val>
                                            <p:strVal val="1+#ppt_w/2"/>
                                          </p:val>
                                        </p:tav>
                                        <p:tav tm="100000">
                                          <p:val>
                                            <p:strVal val="#ppt_x"/>
                                          </p:val>
                                        </p:tav>
                                      </p:tavLst>
                                    </p:anim>
                                    <p:anim calcmode="lin" valueType="num">
                                      <p:cBhvr additive="base">
                                        <p:cTn id="14" dur="3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D543F6F7-C5FF-4BF4-AE1C-CF3BC35758CE}"/>
              </a:ext>
            </a:extLst>
          </p:cNvPr>
          <p:cNvSpPr>
            <a:spLocks noGrp="1" noRot="1" noChangeArrowheads="1"/>
          </p:cNvSpPr>
          <p:nvPr>
            <p:ph type="title"/>
          </p:nvPr>
        </p:nvSpPr>
        <p:spPr>
          <a:xfrm>
            <a:off x="2057400" y="762000"/>
            <a:ext cx="7724775" cy="1595438"/>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四、罗伯特</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默顿</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索洛</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Robert M. Solow</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1924-)</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38915" name="Rectangle 5">
            <a:extLst>
              <a:ext uri="{FF2B5EF4-FFF2-40B4-BE49-F238E27FC236}">
                <a16:creationId xmlns:a16="http://schemas.microsoft.com/office/drawing/2014/main" id="{0EC93C57-BA5C-46B4-867F-ED2F66FFDCF0}"/>
              </a:ext>
            </a:extLst>
          </p:cNvPr>
          <p:cNvSpPr>
            <a:spLocks noGrp="1" noRot="1" noChangeArrowheads="1"/>
          </p:cNvSpPr>
          <p:nvPr>
            <p:ph type="body" sz="half" idx="1"/>
          </p:nvPr>
        </p:nvSpPr>
        <p:spPr>
          <a:xfrm>
            <a:off x="2220912" y="2395538"/>
            <a:ext cx="3875088" cy="3740150"/>
          </a:xfrm>
        </p:spPr>
        <p:txBody>
          <a:bodyPr/>
          <a:lstStyle/>
          <a:p>
            <a:pPr eaLnBrk="1" hangingPunct="1">
              <a:buClr>
                <a:srgbClr val="0070C0"/>
              </a:buClr>
              <a:buFont typeface="Wingdings" panose="05000000000000000000" pitchFamily="2" charset="2"/>
              <a:buChar char="Ø"/>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1987</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年诺奖得主</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长期增长理论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宏观经济理论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buClr>
                <a:srgbClr val="0070C0"/>
              </a:buClr>
              <a:buFont typeface="Wingdings" panose="05000000000000000000" pitchFamily="2" charset="2"/>
              <a:buNone/>
              <a:defRPr/>
            </a:pP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pic>
        <p:nvPicPr>
          <p:cNvPr id="24580" name="Picture 8" descr="solow101">
            <a:hlinkClick r:id="rId3"/>
            <a:extLst>
              <a:ext uri="{FF2B5EF4-FFF2-40B4-BE49-F238E27FC236}">
                <a16:creationId xmlns:a16="http://schemas.microsoft.com/office/drawing/2014/main" id="{244A5114-158C-49DA-BDE9-72B1144D83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094" y="1828800"/>
            <a:ext cx="292417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Rectangle 9">
            <a:extLst>
              <a:ext uri="{FF2B5EF4-FFF2-40B4-BE49-F238E27FC236}">
                <a16:creationId xmlns:a16="http://schemas.microsoft.com/office/drawing/2014/main" id="{674F26E0-7FA7-447C-962A-C77C475AF0E1}"/>
              </a:ext>
            </a:extLst>
          </p:cNvPr>
          <p:cNvSpPr>
            <a:spLocks noChangeArrowheads="1"/>
          </p:cNvSpPr>
          <p:nvPr/>
        </p:nvSpPr>
        <p:spPr bwMode="auto">
          <a:xfrm>
            <a:off x="7315200" y="5486400"/>
            <a:ext cx="35814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经济增长理论：一种解说</a:t>
            </a:r>
            <a:r>
              <a:rPr kumimoji="0" lang="en-US" altLang="zh-CN" sz="1800" b="1">
                <a:solidFill>
                  <a:srgbClr val="FF0000"/>
                </a:solidFill>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3000" fill="hold"/>
                                        <p:tgtEl>
                                          <p:spTgt spid="45065"/>
                                        </p:tgtEl>
                                        <p:attrNameLst>
                                          <p:attrName>ppt_x</p:attrName>
                                        </p:attrNameLst>
                                      </p:cBhvr>
                                      <p:tavLst>
                                        <p:tav tm="0">
                                          <p:val>
                                            <p:strVal val="1+#ppt_w/2"/>
                                          </p:val>
                                        </p:tav>
                                        <p:tav tm="100000">
                                          <p:val>
                                            <p:strVal val="#ppt_x"/>
                                          </p:val>
                                        </p:tav>
                                      </p:tavLst>
                                    </p:anim>
                                    <p:anim calcmode="lin" valueType="num">
                                      <p:cBhvr additive="base">
                                        <p:cTn id="8" dur="3000" fill="hold"/>
                                        <p:tgtEl>
                                          <p:spTgt spid="450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C190F-A12D-49DB-B607-E7D30D06A3B1}"/>
              </a:ext>
            </a:extLst>
          </p:cNvPr>
          <p:cNvSpPr>
            <a:spLocks noGrp="1"/>
          </p:cNvSpPr>
          <p:nvPr>
            <p:ph type="title"/>
          </p:nvPr>
        </p:nvSpPr>
        <p:spPr>
          <a:xfrm>
            <a:off x="-2438400" y="533400"/>
            <a:ext cx="11387138" cy="1143000"/>
          </a:xfrm>
        </p:spPr>
        <p:txBody>
          <a:bodyPr/>
          <a:lstStyle/>
          <a:p>
            <a:pPr>
              <a:defRPr/>
            </a:pPr>
            <a:r>
              <a:rPr lang="zh-CN" altLang="zh-CN" sz="4000" b="1">
                <a:solidFill>
                  <a:schemeClr val="accent4">
                    <a:lumMod val="25000"/>
                  </a:schemeClr>
                </a:solidFill>
                <a:latin typeface="华文中宋" panose="02010600040101010101" pitchFamily="2" charset="-122"/>
                <a:ea typeface="华文中宋" panose="02010600040101010101" pitchFamily="2" charset="-122"/>
              </a:rPr>
              <a:t>第二节 新剑桥学派</a:t>
            </a:r>
            <a:br>
              <a:rPr lang="zh-CN" altLang="zh-CN"/>
            </a:br>
            <a:endParaRPr lang="zh-CN" altLang="en-US"/>
          </a:p>
        </p:txBody>
      </p:sp>
      <p:sp>
        <p:nvSpPr>
          <p:cNvPr id="3" name="文本占位符 2">
            <a:extLst>
              <a:ext uri="{FF2B5EF4-FFF2-40B4-BE49-F238E27FC236}">
                <a16:creationId xmlns:a16="http://schemas.microsoft.com/office/drawing/2014/main" id="{AD2BD601-3037-45FF-87B5-4241663B3B1E}"/>
              </a:ext>
            </a:extLst>
          </p:cNvPr>
          <p:cNvSpPr>
            <a:spLocks noGrp="1"/>
          </p:cNvSpPr>
          <p:nvPr>
            <p:ph type="body" sz="half" idx="1"/>
          </p:nvPr>
        </p:nvSpPr>
        <p:spPr>
          <a:xfrm>
            <a:off x="3505200" y="2286000"/>
            <a:ext cx="5592762" cy="4498975"/>
          </a:xfrm>
        </p:spPr>
        <p:txBody>
          <a:bodyPr/>
          <a:lstStyle/>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一、琼•罗宾逊</a:t>
            </a:r>
          </a:p>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二、皮耶罗•斯拉法</a:t>
            </a:r>
          </a:p>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三、尼古拉斯•卡尔多</a:t>
            </a:r>
          </a:p>
          <a:p>
            <a:pPr>
              <a:defRPr/>
            </a:pPr>
            <a:endParaRPr lang="zh-CN" altLang="en-US"/>
          </a:p>
        </p:txBody>
      </p:sp>
      <p:sp>
        <p:nvSpPr>
          <p:cNvPr id="5" name="矩形 4">
            <a:extLst>
              <a:ext uri="{FF2B5EF4-FFF2-40B4-BE49-F238E27FC236}">
                <a16:creationId xmlns:a16="http://schemas.microsoft.com/office/drawing/2014/main" id="{7A12B4D4-66B9-4F86-AC3A-8C5CF4FB3475}"/>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CAD575B-E4D7-4347-8D5D-2F00A4907981}"/>
              </a:ext>
            </a:extLst>
          </p:cNvPr>
          <p:cNvSpPr>
            <a:spLocks noGrp="1" noRot="1" noChangeArrowheads="1"/>
          </p:cNvSpPr>
          <p:nvPr>
            <p:ph type="title"/>
          </p:nvPr>
        </p:nvSpPr>
        <p:spPr>
          <a:xfrm>
            <a:off x="401638" y="228600"/>
            <a:ext cx="11388725"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一、琼</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罗宾逊</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a:solidFill>
                  <a:schemeClr val="accent4">
                    <a:lumMod val="25000"/>
                  </a:schemeClr>
                </a:solidFill>
                <a:latin typeface="华文中宋" panose="02010600040101010101" pitchFamily="2" charset="-122"/>
                <a:ea typeface="华文中宋" panose="02010600040101010101" pitchFamily="2" charset="-122"/>
              </a:rPr>
              <a:t>Joan Robinson, 1903-1983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p>
        </p:txBody>
      </p:sp>
      <p:sp>
        <p:nvSpPr>
          <p:cNvPr id="25603" name="Rectangle 7">
            <a:extLst>
              <a:ext uri="{FF2B5EF4-FFF2-40B4-BE49-F238E27FC236}">
                <a16:creationId xmlns:a16="http://schemas.microsoft.com/office/drawing/2014/main" id="{C3570EB8-C108-48A7-A0D1-CCAFF4852D53}"/>
              </a:ext>
            </a:extLst>
          </p:cNvPr>
          <p:cNvSpPr>
            <a:spLocks noGrp="1" noRot="1" noChangeArrowheads="1"/>
          </p:cNvSpPr>
          <p:nvPr>
            <p:ph type="body" sz="half" idx="1"/>
          </p:nvPr>
        </p:nvSpPr>
        <p:spPr>
          <a:xfrm>
            <a:off x="1825625" y="2584450"/>
            <a:ext cx="4665663" cy="3514725"/>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唯一的女经济学家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买方垄断</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垄断竞争下的剥削</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消除剥削的措施</a:t>
            </a:r>
          </a:p>
          <a:p>
            <a:pPr marL="0" indent="0" eaLnBrk="1" hangingPunct="1">
              <a:buClr>
                <a:srgbClr val="0070C0"/>
              </a:buClr>
              <a:buFont typeface="Wingdings" panose="05000000000000000000" pitchFamily="2" charset="2"/>
              <a:buNone/>
              <a:defRPr/>
            </a:pPr>
            <a:endParaRPr kumimoji="0" lang="en-US" altLang="zh-CN" b="1">
              <a:solidFill>
                <a:schemeClr val="accent4">
                  <a:lumMod val="25000"/>
                </a:schemeClr>
              </a:solidFill>
              <a:ea typeface="华文中宋" panose="02010600040101010101" pitchFamily="2" charset="-122"/>
            </a:endParaRPr>
          </a:p>
        </p:txBody>
      </p:sp>
      <p:pic>
        <p:nvPicPr>
          <p:cNvPr id="108550" name="Picture 6" descr="1073">
            <a:extLst>
              <a:ext uri="{FF2B5EF4-FFF2-40B4-BE49-F238E27FC236}">
                <a16:creationId xmlns:a16="http://schemas.microsoft.com/office/drawing/2014/main" id="{50C82292-235F-494D-B17A-2B660C2B9CCF}"/>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745288" y="2297113"/>
            <a:ext cx="2314575" cy="2808287"/>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108553" name="Picture 9" descr="1072">
            <a:extLst>
              <a:ext uri="{FF2B5EF4-FFF2-40B4-BE49-F238E27FC236}">
                <a16:creationId xmlns:a16="http://schemas.microsoft.com/office/drawing/2014/main" id="{D718F0FE-8AAC-4E7F-B310-67B7644BA6BC}"/>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9299575" y="2286000"/>
            <a:ext cx="2133600" cy="2808288"/>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108554" name="Rectangle 10">
            <a:extLst>
              <a:ext uri="{FF2B5EF4-FFF2-40B4-BE49-F238E27FC236}">
                <a16:creationId xmlns:a16="http://schemas.microsoft.com/office/drawing/2014/main" id="{FEAF0B4F-D3F2-4F33-A97F-1BBE2CE8E8F4}"/>
              </a:ext>
            </a:extLst>
          </p:cNvPr>
          <p:cNvSpPr>
            <a:spLocks noChangeArrowheads="1"/>
          </p:cNvSpPr>
          <p:nvPr/>
        </p:nvSpPr>
        <p:spPr bwMode="auto">
          <a:xfrm>
            <a:off x="7848600" y="5410200"/>
            <a:ext cx="2667000"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不完全竞争经济学</a:t>
            </a:r>
            <a:r>
              <a:rPr kumimoji="0" lang="en-US" altLang="zh-CN" sz="1800" b="1">
                <a:solidFill>
                  <a:srgbClr val="FF0000"/>
                </a:solidFill>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8550"/>
                                        </p:tgtEl>
                                        <p:attrNameLst>
                                          <p:attrName>style.visibility</p:attrName>
                                        </p:attrNameLst>
                                      </p:cBhvr>
                                      <p:to>
                                        <p:strVal val="visible"/>
                                      </p:to>
                                    </p:set>
                                    <p:anim calcmode="lin" valueType="num">
                                      <p:cBhvr additive="base">
                                        <p:cTn id="7" dur="3000" fill="hold"/>
                                        <p:tgtEl>
                                          <p:spTgt spid="108550"/>
                                        </p:tgtEl>
                                        <p:attrNameLst>
                                          <p:attrName>ppt_x</p:attrName>
                                        </p:attrNameLst>
                                      </p:cBhvr>
                                      <p:tavLst>
                                        <p:tav tm="0">
                                          <p:val>
                                            <p:strVal val="#ppt_x"/>
                                          </p:val>
                                        </p:tav>
                                        <p:tav tm="100000">
                                          <p:val>
                                            <p:strVal val="#ppt_x"/>
                                          </p:val>
                                        </p:tav>
                                      </p:tavLst>
                                    </p:anim>
                                    <p:anim calcmode="lin" valueType="num">
                                      <p:cBhvr additive="base">
                                        <p:cTn id="8" dur="3000" fill="hold"/>
                                        <p:tgtEl>
                                          <p:spTgt spid="1085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8553"/>
                                        </p:tgtEl>
                                        <p:attrNameLst>
                                          <p:attrName>style.visibility</p:attrName>
                                        </p:attrNameLst>
                                      </p:cBhvr>
                                      <p:to>
                                        <p:strVal val="visible"/>
                                      </p:to>
                                    </p:set>
                                    <p:anim calcmode="lin" valueType="num">
                                      <p:cBhvr additive="base">
                                        <p:cTn id="13" dur="3000" fill="hold"/>
                                        <p:tgtEl>
                                          <p:spTgt spid="108553"/>
                                        </p:tgtEl>
                                        <p:attrNameLst>
                                          <p:attrName>ppt_x</p:attrName>
                                        </p:attrNameLst>
                                      </p:cBhvr>
                                      <p:tavLst>
                                        <p:tav tm="0">
                                          <p:val>
                                            <p:strVal val="#ppt_x"/>
                                          </p:val>
                                        </p:tav>
                                        <p:tav tm="100000">
                                          <p:val>
                                            <p:strVal val="#ppt_x"/>
                                          </p:val>
                                        </p:tav>
                                      </p:tavLst>
                                    </p:anim>
                                    <p:anim calcmode="lin" valueType="num">
                                      <p:cBhvr additive="base">
                                        <p:cTn id="14" dur="3000" fill="hold"/>
                                        <p:tgtEl>
                                          <p:spTgt spid="10855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8554"/>
                                        </p:tgtEl>
                                        <p:attrNameLst>
                                          <p:attrName>style.visibility</p:attrName>
                                        </p:attrNameLst>
                                      </p:cBhvr>
                                      <p:to>
                                        <p:strVal val="visible"/>
                                      </p:to>
                                    </p:set>
                                    <p:anim calcmode="lin" valueType="num">
                                      <p:cBhvr additive="base">
                                        <p:cTn id="19" dur="3000" fill="hold"/>
                                        <p:tgtEl>
                                          <p:spTgt spid="108554"/>
                                        </p:tgtEl>
                                        <p:attrNameLst>
                                          <p:attrName>ppt_x</p:attrName>
                                        </p:attrNameLst>
                                      </p:cBhvr>
                                      <p:tavLst>
                                        <p:tav tm="0">
                                          <p:val>
                                            <p:strVal val="1+#ppt_w/2"/>
                                          </p:val>
                                        </p:tav>
                                        <p:tav tm="100000">
                                          <p:val>
                                            <p:strVal val="#ppt_x"/>
                                          </p:val>
                                        </p:tav>
                                      </p:tavLst>
                                    </p:anim>
                                    <p:anim calcmode="lin" valueType="num">
                                      <p:cBhvr additive="base">
                                        <p:cTn id="20" dur="3000" fill="hold"/>
                                        <p:tgtEl>
                                          <p:spTgt spid="1085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25AA10-47B2-450F-A98E-FA27C54D86CF}"/>
              </a:ext>
            </a:extLst>
          </p:cNvPr>
          <p:cNvSpPr>
            <a:spLocks noGrp="1" noRot="1" noChangeArrowheads="1"/>
          </p:cNvSpPr>
          <p:nvPr>
            <p:ph type="title"/>
          </p:nvPr>
        </p:nvSpPr>
        <p:spPr>
          <a:xfrm>
            <a:off x="401638" y="228600"/>
            <a:ext cx="11388725" cy="1143000"/>
          </a:xfrm>
        </p:spPr>
        <p:txBody>
          <a:bodyPr/>
          <a:lstStyle/>
          <a:p>
            <a:pPr eaLnBrk="1" hangingPunct="1">
              <a:defRPr/>
            </a:pPr>
            <a:br>
              <a:rPr kumimoji="0" lang="en-US" altLang="zh-CN" sz="4000" b="1">
                <a:solidFill>
                  <a:schemeClr val="accent4">
                    <a:lumMod val="25000"/>
                  </a:schemeClr>
                </a:solidFill>
              </a:rPr>
            </a:br>
            <a:br>
              <a:rPr kumimoji="0" lang="en-US" altLang="zh-CN" sz="4000" b="1">
                <a:solidFill>
                  <a:schemeClr val="accent4">
                    <a:lumMod val="25000"/>
                  </a:schemeClr>
                </a:solidFill>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二、皮耶罗</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斯拉法</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a:solidFill>
                  <a:schemeClr val="accent4">
                    <a:lumMod val="25000"/>
                  </a:schemeClr>
                </a:solidFill>
                <a:latin typeface="华文中宋" panose="02010600040101010101" pitchFamily="2" charset="-122"/>
                <a:ea typeface="华文中宋" panose="02010600040101010101" pitchFamily="2" charset="-122"/>
              </a:rPr>
              <a:t>Piero Sraffa 1898 - 1983)</a:t>
            </a:r>
            <a:br>
              <a:rPr kumimoji="0" lang="en-US" altLang="zh-CN" sz="4000">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a:solidFill>
                <a:schemeClr val="accent4">
                  <a:lumMod val="25000"/>
                </a:schemeClr>
              </a:solidFill>
              <a:latin typeface="华文中宋" panose="02010600040101010101" pitchFamily="2" charset="-122"/>
              <a:ea typeface="华文中宋" panose="02010600040101010101" pitchFamily="2" charset="-122"/>
            </a:endParaRPr>
          </a:p>
        </p:txBody>
      </p:sp>
      <p:sp>
        <p:nvSpPr>
          <p:cNvPr id="27651" name="Rectangle 6">
            <a:extLst>
              <a:ext uri="{FF2B5EF4-FFF2-40B4-BE49-F238E27FC236}">
                <a16:creationId xmlns:a16="http://schemas.microsoft.com/office/drawing/2014/main" id="{B3606D19-22C5-4386-9C64-5F322587C45C}"/>
              </a:ext>
            </a:extLst>
          </p:cNvPr>
          <p:cNvSpPr>
            <a:spLocks noGrp="1" noRot="1" noChangeArrowheads="1"/>
          </p:cNvSpPr>
          <p:nvPr>
            <p:ph type="body" sz="half" idx="1"/>
          </p:nvPr>
        </p:nvSpPr>
        <p:spPr>
          <a:xfrm>
            <a:off x="1651000" y="2740025"/>
            <a:ext cx="5283200" cy="2898775"/>
          </a:xfrm>
        </p:spPr>
        <p:txBody>
          <a:bodyPr/>
          <a:lstStyle/>
          <a:p>
            <a:pPr eaLnBrk="1" hangingPunct="1">
              <a:buClr>
                <a:srgbClr val="0070C0"/>
              </a:buClr>
              <a:buFont typeface="Wingdings" panose="05000000000000000000" pitchFamily="2" charset="2"/>
              <a:buChar char="Ø"/>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师从马歇尔的意大利人</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en-US" altLang="zh-CN" dirty="0">
                <a:solidFill>
                  <a:schemeClr val="accent4">
                    <a:lumMod val="25000"/>
                  </a:schemeClr>
                </a:solidFill>
                <a:latin typeface="微软雅黑" panose="020B0503020204020204" pitchFamily="34" charset="-122"/>
                <a:ea typeface="微软雅黑" panose="020B0503020204020204" pitchFamily="34" charset="-122"/>
              </a:rPr>
              <a:t>1926</a:t>
            </a: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年发表了一篇具有</a:t>
            </a:r>
            <a:endParaRPr kumimoji="0" lang="en-US" altLang="zh-CN" dirty="0">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buClr>
                <a:srgbClr val="0070C0"/>
              </a:buClr>
              <a:buNone/>
              <a:defRPr/>
            </a:pPr>
            <a:r>
              <a:rPr kumimoji="0" lang="zh-CN" altLang="en-US" dirty="0">
                <a:solidFill>
                  <a:schemeClr val="accent4">
                    <a:lumMod val="25000"/>
                  </a:schemeClr>
                </a:solidFill>
                <a:latin typeface="微软雅黑" panose="020B0503020204020204" pitchFamily="34" charset="-122"/>
                <a:ea typeface="微软雅黑" panose="020B0503020204020204" pitchFamily="34" charset="-122"/>
              </a:rPr>
              <a:t>影响力的论文</a:t>
            </a:r>
          </a:p>
          <a:p>
            <a:pPr marL="0" indent="0" eaLnBrk="1" hangingPunct="1">
              <a:buClr>
                <a:srgbClr val="0070C0"/>
              </a:buClr>
              <a:buFont typeface="Wingdings" panose="05000000000000000000" pitchFamily="2" charset="2"/>
              <a:buNone/>
              <a:defRPr/>
            </a:pPr>
            <a:endParaRPr kumimoji="0" lang="en-US" altLang="zh-CN" b="1" dirty="0">
              <a:solidFill>
                <a:schemeClr val="accent4">
                  <a:lumMod val="25000"/>
                </a:schemeClr>
              </a:solidFill>
              <a:latin typeface="华文中宋" panose="02010600040101010101" pitchFamily="2" charset="-122"/>
              <a:ea typeface="华文中宋" panose="02010600040101010101" pitchFamily="2" charset="-122"/>
            </a:endParaRPr>
          </a:p>
        </p:txBody>
      </p:sp>
      <p:pic>
        <p:nvPicPr>
          <p:cNvPr id="29700" name="Picture 5" descr="sraffa101">
            <a:hlinkClick r:id="rId3"/>
            <a:extLst>
              <a:ext uri="{FF2B5EF4-FFF2-40B4-BE49-F238E27FC236}">
                <a16:creationId xmlns:a16="http://schemas.microsoft.com/office/drawing/2014/main" id="{82D94E14-2B21-4FE1-AF7D-2ECC1218B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438" y="1730375"/>
            <a:ext cx="2570162"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0" name="Rectangle 8">
            <a:extLst>
              <a:ext uri="{FF2B5EF4-FFF2-40B4-BE49-F238E27FC236}">
                <a16:creationId xmlns:a16="http://schemas.microsoft.com/office/drawing/2014/main" id="{7AF3B502-92D7-46FC-9FE6-86EC6ECB0E17}"/>
              </a:ext>
            </a:extLst>
          </p:cNvPr>
          <p:cNvSpPr>
            <a:spLocks noChangeArrowheads="1"/>
          </p:cNvSpPr>
          <p:nvPr/>
        </p:nvSpPr>
        <p:spPr bwMode="auto">
          <a:xfrm>
            <a:off x="8077200" y="5638800"/>
            <a:ext cx="2438400"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用商品生产商品</a:t>
            </a:r>
            <a:r>
              <a:rPr kumimoji="0" lang="en-US" altLang="zh-CN" sz="1800" b="1">
                <a:solidFill>
                  <a:srgbClr val="FF0000"/>
                </a:solidFill>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360"/>
                                        </p:tgtEl>
                                        <p:attrNameLst>
                                          <p:attrName>style.visibility</p:attrName>
                                        </p:attrNameLst>
                                      </p:cBhvr>
                                      <p:to>
                                        <p:strVal val="visible"/>
                                      </p:to>
                                    </p:set>
                                    <p:anim calcmode="lin" valueType="num">
                                      <p:cBhvr additive="base">
                                        <p:cTn id="7" dur="3000" fill="hold"/>
                                        <p:tgtEl>
                                          <p:spTgt spid="100360"/>
                                        </p:tgtEl>
                                        <p:attrNameLst>
                                          <p:attrName>ppt_x</p:attrName>
                                        </p:attrNameLst>
                                      </p:cBhvr>
                                      <p:tavLst>
                                        <p:tav tm="0">
                                          <p:val>
                                            <p:strVal val="1+#ppt_w/2"/>
                                          </p:val>
                                        </p:tav>
                                        <p:tav tm="100000">
                                          <p:val>
                                            <p:strVal val="#ppt_x"/>
                                          </p:val>
                                        </p:tav>
                                      </p:tavLst>
                                    </p:anim>
                                    <p:anim calcmode="lin" valueType="num">
                                      <p:cBhvr additive="base">
                                        <p:cTn id="8" dur="3000" fill="hold"/>
                                        <p:tgtEl>
                                          <p:spTgt spid="1003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B20CC475-ABD9-4739-BED1-F23B400DBFB7}"/>
              </a:ext>
            </a:extLst>
          </p:cNvPr>
          <p:cNvSpPr>
            <a:spLocks noChangeArrowheads="1"/>
          </p:cNvSpPr>
          <p:nvPr/>
        </p:nvSpPr>
        <p:spPr bwMode="auto">
          <a:xfrm>
            <a:off x="8229600" y="5457824"/>
            <a:ext cx="2954654" cy="601663"/>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0" lang="en-US" altLang="zh-CN" sz="1800" b="1">
              <a:solidFill>
                <a:srgbClr val="FF0000"/>
              </a:solidFill>
            </a:endParaRPr>
          </a:p>
        </p:txBody>
      </p:sp>
      <p:sp>
        <p:nvSpPr>
          <p:cNvPr id="29698" name="标题 1">
            <a:extLst>
              <a:ext uri="{FF2B5EF4-FFF2-40B4-BE49-F238E27FC236}">
                <a16:creationId xmlns:a16="http://schemas.microsoft.com/office/drawing/2014/main" id="{F8ECE5EB-245A-47EB-B5A0-87E7A76A33AF}"/>
              </a:ext>
            </a:extLst>
          </p:cNvPr>
          <p:cNvSpPr>
            <a:spLocks noGrp="1" noChangeArrowheads="1"/>
          </p:cNvSpPr>
          <p:nvPr>
            <p:ph type="title"/>
          </p:nvPr>
        </p:nvSpPr>
        <p:spPr>
          <a:xfrm>
            <a:off x="401638" y="381000"/>
            <a:ext cx="11388725" cy="1143000"/>
          </a:xfrm>
        </p:spPr>
        <p:txBody>
          <a:bodyPr/>
          <a:lstStyle/>
          <a:p>
            <a:pPr>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三、尼古拉斯</a:t>
            </a:r>
            <a:r>
              <a:rPr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lang="zh-CN" altLang="en-US" sz="4000" b="1">
                <a:solidFill>
                  <a:schemeClr val="accent4">
                    <a:lumMod val="25000"/>
                  </a:schemeClr>
                </a:solidFill>
                <a:latin typeface="华文中宋" panose="02010600040101010101" pitchFamily="2" charset="-122"/>
                <a:ea typeface="华文中宋" panose="02010600040101010101" pitchFamily="2" charset="-122"/>
              </a:rPr>
              <a:t>卡尔多</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zh-CN" sz="4000" b="1">
                <a:solidFill>
                  <a:schemeClr val="accent4">
                    <a:lumMod val="25000"/>
                  </a:schemeClr>
                </a:solidFill>
                <a:latin typeface="华文中宋" panose="02010600040101010101" pitchFamily="2" charset="-122"/>
                <a:ea typeface="华文中宋" panose="02010600040101010101" pitchFamily="2" charset="-122"/>
              </a:rPr>
              <a:t>（</a:t>
            </a:r>
            <a:r>
              <a:rPr lang="en-US" altLang="zh-CN" sz="4000" b="1">
                <a:solidFill>
                  <a:schemeClr val="accent4">
                    <a:lumMod val="25000"/>
                  </a:schemeClr>
                </a:solidFill>
                <a:latin typeface="华文中宋" panose="02010600040101010101" pitchFamily="2" charset="-122"/>
                <a:ea typeface="华文中宋" panose="02010600040101010101" pitchFamily="2" charset="-122"/>
              </a:rPr>
              <a:t>Nicholas Kaldor</a:t>
            </a:r>
            <a:r>
              <a:rPr lang="zh-CN" altLang="zh-CN" sz="4000" b="1">
                <a:solidFill>
                  <a:schemeClr val="accent4">
                    <a:lumMod val="25000"/>
                  </a:schemeClr>
                </a:solidFill>
                <a:latin typeface="华文中宋" panose="02010600040101010101" pitchFamily="2" charset="-122"/>
                <a:ea typeface="华文中宋" panose="02010600040101010101" pitchFamily="2" charset="-122"/>
              </a:rPr>
              <a:t>，</a:t>
            </a:r>
            <a:r>
              <a:rPr lang="en-US" altLang="zh-CN" sz="4000" b="1">
                <a:solidFill>
                  <a:schemeClr val="accent4">
                    <a:lumMod val="25000"/>
                  </a:schemeClr>
                </a:solidFill>
                <a:latin typeface="华文中宋" panose="02010600040101010101" pitchFamily="2" charset="-122"/>
                <a:ea typeface="华文中宋" panose="02010600040101010101" pitchFamily="2" charset="-122"/>
              </a:rPr>
              <a:t> 1908-1986</a:t>
            </a:r>
            <a:r>
              <a:rPr lang="zh-CN" altLang="zh-CN" sz="4000" b="1">
                <a:solidFill>
                  <a:schemeClr val="accent4">
                    <a:lumMod val="25000"/>
                  </a:schemeClr>
                </a:solidFill>
                <a:latin typeface="华文中宋" panose="02010600040101010101" pitchFamily="2" charset="-122"/>
                <a:ea typeface="华文中宋" panose="02010600040101010101" pitchFamily="2" charset="-122"/>
              </a:rPr>
              <a:t>）</a:t>
            </a:r>
            <a:endParaRPr lang="zh-CN" altLang="en-US"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29699" name="文本占位符 2">
            <a:extLst>
              <a:ext uri="{FF2B5EF4-FFF2-40B4-BE49-F238E27FC236}">
                <a16:creationId xmlns:a16="http://schemas.microsoft.com/office/drawing/2014/main" id="{D00C59CC-5CB1-4DDA-9F1F-ED4CD29BF115}"/>
              </a:ext>
            </a:extLst>
          </p:cNvPr>
          <p:cNvSpPr>
            <a:spLocks noGrp="1" noChangeArrowheads="1"/>
          </p:cNvSpPr>
          <p:nvPr>
            <p:ph type="body" sz="half" idx="1"/>
          </p:nvPr>
        </p:nvSpPr>
        <p:spPr>
          <a:xfrm>
            <a:off x="1295400" y="2743200"/>
            <a:ext cx="5999163" cy="4343400"/>
          </a:xfrm>
        </p:spPr>
        <p:txBody>
          <a:bodyPr/>
          <a:lstStyle/>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力挺税制改革的男爵</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卡尔多对凯恩斯经济学的发展</a:t>
            </a:r>
          </a:p>
        </p:txBody>
      </p:sp>
      <p:pic>
        <p:nvPicPr>
          <p:cNvPr id="31748" name="图片 2">
            <a:extLst>
              <a:ext uri="{FF2B5EF4-FFF2-40B4-BE49-F238E27FC236}">
                <a16:creationId xmlns:a16="http://schemas.microsoft.com/office/drawing/2014/main" id="{951DD75E-BC01-47AC-B82E-674C72665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828800"/>
            <a:ext cx="2667000"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FC14FD5E-31E3-473A-8EC3-F032AB411BB7}"/>
              </a:ext>
            </a:extLst>
          </p:cNvPr>
          <p:cNvSpPr/>
          <p:nvPr/>
        </p:nvSpPr>
        <p:spPr>
          <a:xfrm>
            <a:off x="8153400" y="5573989"/>
            <a:ext cx="2954655" cy="369332"/>
          </a:xfrm>
          <a:prstGeom prst="rect">
            <a:avLst/>
          </a:prstGeom>
        </p:spPr>
        <p:txBody>
          <a:bodyPr wrap="none">
            <a:spAutoFit/>
          </a:bodyPr>
          <a:lstStyle/>
          <a:p>
            <a:r>
              <a:rPr lang="en-US" altLang="zh-CN" b="1">
                <a:solidFill>
                  <a:srgbClr val="FF0000"/>
                </a:solidFill>
                <a:latin typeface="arial" panose="020B0604020202020204" pitchFamily="34" charset="0"/>
              </a:rPr>
              <a:t>《</a:t>
            </a:r>
            <a:r>
              <a:rPr lang="zh-CN" altLang="en-US" b="1">
                <a:solidFill>
                  <a:srgbClr val="FF0000"/>
                </a:solidFill>
                <a:latin typeface="arial" panose="020B0604020202020204" pitchFamily="34" charset="0"/>
              </a:rPr>
              <a:t>经济稳定与增长论文集</a:t>
            </a:r>
            <a:r>
              <a:rPr lang="en-US" altLang="zh-CN" b="1">
                <a:solidFill>
                  <a:srgbClr val="FF0000"/>
                </a:solidFill>
                <a:latin typeface="arial" panose="020B0604020202020204" pitchFamily="34" charset="0"/>
              </a:rPr>
              <a:t>》</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1+#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2487C3A-76C3-4E3C-BF6E-107C93662B5F}"/>
              </a:ext>
            </a:extLst>
          </p:cNvPr>
          <p:cNvSpPr>
            <a:spLocks noGrp="1" noRot="1" noChangeArrowheads="1"/>
          </p:cNvSpPr>
          <p:nvPr>
            <p:ph type="title"/>
          </p:nvPr>
        </p:nvSpPr>
        <p:spPr>
          <a:xfrm>
            <a:off x="0" y="449263"/>
            <a:ext cx="11388725" cy="1143000"/>
          </a:xfrm>
        </p:spPr>
        <p:txBody>
          <a:bodyPr/>
          <a:lstStyle/>
          <a:p>
            <a:pPr eaLnBrk="1" hangingPunct="1">
              <a:defRPr/>
            </a:pPr>
            <a:r>
              <a:rPr kumimoji="0" lang="zh-CN" altLang="en-US" b="1">
                <a:solidFill>
                  <a:schemeClr val="accent4">
                    <a:lumMod val="25000"/>
                  </a:schemeClr>
                </a:solidFill>
                <a:ea typeface="华文中宋" panose="02010600040101010101" pitchFamily="2" charset="-122"/>
              </a:rPr>
              <a:t>爱德华</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哈斯丁</a:t>
            </a:r>
            <a:r>
              <a:rPr kumimoji="0" lang="zh-CN" altLang="en-US" b="1">
                <a:solidFill>
                  <a:schemeClr val="accent4">
                    <a:lumMod val="25000"/>
                  </a:schemeClr>
                </a:solidFill>
                <a:ea typeface="华文中宋" panose="02010600040101010101" pitchFamily="2" charset="-122"/>
              </a:rPr>
              <a:t>斯</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ea typeface="华文中宋" panose="02010600040101010101" pitchFamily="2" charset="-122"/>
              </a:rPr>
              <a:t>张伯仑</a:t>
            </a:r>
            <a:br>
              <a:rPr kumimoji="0" lang="en-US" altLang="zh-CN" b="1">
                <a:solidFill>
                  <a:schemeClr val="accent4">
                    <a:lumMod val="25000"/>
                  </a:schemeClr>
                </a:solidFill>
                <a:ea typeface="华文中宋" panose="02010600040101010101" pitchFamily="2" charset="-122"/>
              </a:rPr>
            </a:br>
            <a:r>
              <a:rPr kumimoji="0" lang="zh-CN" altLang="en-US" sz="32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3200" b="1">
                <a:solidFill>
                  <a:schemeClr val="accent4">
                    <a:lumMod val="25000"/>
                  </a:schemeClr>
                </a:solidFill>
                <a:latin typeface="华文中宋" panose="02010600040101010101" pitchFamily="2" charset="-122"/>
                <a:ea typeface="华文中宋" panose="02010600040101010101" pitchFamily="2" charset="-122"/>
              </a:rPr>
              <a:t>Edward H. Chamberlin, 1899-1967 </a:t>
            </a:r>
            <a:r>
              <a:rPr kumimoji="0" lang="zh-CN" altLang="en-US" sz="3200" b="1">
                <a:solidFill>
                  <a:schemeClr val="accent4">
                    <a:lumMod val="25000"/>
                  </a:schemeClr>
                </a:solidFill>
                <a:latin typeface="华文中宋" panose="02010600040101010101" pitchFamily="2" charset="-122"/>
                <a:ea typeface="华文中宋" panose="02010600040101010101" pitchFamily="2" charset="-122"/>
              </a:rPr>
              <a:t>）</a:t>
            </a:r>
          </a:p>
        </p:txBody>
      </p:sp>
      <p:sp>
        <p:nvSpPr>
          <p:cNvPr id="84995" name="Rectangle 3">
            <a:extLst>
              <a:ext uri="{FF2B5EF4-FFF2-40B4-BE49-F238E27FC236}">
                <a16:creationId xmlns:a16="http://schemas.microsoft.com/office/drawing/2014/main" id="{03E54150-F6D9-4C70-BE71-AEC0256881C3}"/>
              </a:ext>
            </a:extLst>
          </p:cNvPr>
          <p:cNvSpPr>
            <a:spLocks noGrp="1" noRot="1" noChangeArrowheads="1"/>
          </p:cNvSpPr>
          <p:nvPr>
            <p:ph type="body" sz="half" idx="1"/>
          </p:nvPr>
        </p:nvSpPr>
        <p:spPr>
          <a:xfrm>
            <a:off x="2379663" y="2505075"/>
            <a:ext cx="3716337" cy="3514725"/>
          </a:xfrm>
        </p:spPr>
        <p:txBody>
          <a:bodyPr/>
          <a:lstStyle/>
          <a:p>
            <a:pPr eaLnBrk="1" hangingPunct="1">
              <a:buClr>
                <a:srgbClr val="0070C0"/>
              </a:buClr>
              <a:buFont typeface="Wingdings" panose="05000000000000000000" pitchFamily="2" charset="2"/>
              <a:buChar char="Ø"/>
              <a:defRPr/>
            </a:pPr>
            <a:r>
              <a:rPr kumimoji="0" lang="zh-CN" altLang="en-US" b="1">
                <a:solidFill>
                  <a:schemeClr val="accent4">
                    <a:lumMod val="25000"/>
                  </a:schemeClr>
                </a:solidFill>
                <a:ea typeface="华文中宋" panose="02010600040101010101" pitchFamily="2" charset="-122"/>
              </a:rPr>
              <a:t>书斋经济学家</a:t>
            </a:r>
            <a:endParaRPr kumimoji="0" lang="en-US" altLang="zh-CN" b="1">
              <a:solidFill>
                <a:schemeClr val="accent4">
                  <a:lumMod val="25000"/>
                </a:schemeClr>
              </a:solidFill>
              <a:ea typeface="华文中宋" panose="02010600040101010101" pitchFamily="2" charset="-122"/>
            </a:endParaRPr>
          </a:p>
          <a:p>
            <a:pPr eaLnBrk="1" hangingPunct="1">
              <a:buClr>
                <a:srgbClr val="0070C0"/>
              </a:buClr>
              <a:buFont typeface="Wingdings" panose="05000000000000000000" pitchFamily="2" charset="2"/>
              <a:buChar char="Ø"/>
              <a:defRPr/>
            </a:pPr>
            <a:r>
              <a:rPr kumimoji="0" lang="zh-CN" altLang="en-US" b="1">
                <a:solidFill>
                  <a:schemeClr val="accent4">
                    <a:lumMod val="25000"/>
                  </a:schemeClr>
                </a:solidFill>
                <a:ea typeface="华文中宋" panose="02010600040101010101" pitchFamily="2" charset="-122"/>
              </a:rPr>
              <a:t>垄断竞争理论</a:t>
            </a:r>
            <a:endParaRPr kumimoji="0" lang="en-US" altLang="zh-CN" b="1">
              <a:solidFill>
                <a:schemeClr val="accent4">
                  <a:lumMod val="25000"/>
                </a:schemeClr>
              </a:solidFill>
              <a:ea typeface="华文中宋" panose="02010600040101010101" pitchFamily="2" charset="-122"/>
            </a:endParaRPr>
          </a:p>
          <a:p>
            <a:pPr eaLnBrk="1" hangingPunct="1">
              <a:buClr>
                <a:srgbClr val="0070C0"/>
              </a:buClr>
              <a:buFont typeface="Wingdings" panose="05000000000000000000" pitchFamily="2" charset="2"/>
              <a:buChar char="Ø"/>
              <a:defRPr/>
            </a:pPr>
            <a:r>
              <a:rPr kumimoji="0" lang="zh-CN" altLang="en-US" b="1">
                <a:solidFill>
                  <a:schemeClr val="accent4">
                    <a:lumMod val="25000"/>
                  </a:schemeClr>
                </a:solidFill>
                <a:ea typeface="华文中宋" panose="02010600040101010101" pitchFamily="2" charset="-122"/>
              </a:rPr>
              <a:t>限制条件</a:t>
            </a:r>
          </a:p>
          <a:p>
            <a:pPr eaLnBrk="1" hangingPunct="1">
              <a:buClr>
                <a:srgbClr val="0070C0"/>
              </a:buClr>
              <a:buFont typeface="Wingdings" panose="05000000000000000000" pitchFamily="2" charset="2"/>
              <a:buChar char="Ø"/>
              <a:defRPr/>
            </a:pPr>
            <a:endParaRPr kumimoji="0" lang="en-US" altLang="zh-CN" b="1">
              <a:solidFill>
                <a:schemeClr val="accent4">
                  <a:lumMod val="25000"/>
                </a:schemeClr>
              </a:solidFill>
              <a:ea typeface="华文中宋" panose="02010600040101010101" pitchFamily="2" charset="-122"/>
            </a:endParaRPr>
          </a:p>
        </p:txBody>
      </p:sp>
      <p:pic>
        <p:nvPicPr>
          <p:cNvPr id="107525" name="Picture 5" descr="1033">
            <a:extLst>
              <a:ext uri="{FF2B5EF4-FFF2-40B4-BE49-F238E27FC236}">
                <a16:creationId xmlns:a16="http://schemas.microsoft.com/office/drawing/2014/main" id="{1CE3A614-7B77-4CEC-BE2F-08075A33F68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696200" y="1752600"/>
            <a:ext cx="2874963" cy="3859213"/>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107526" name="Rectangle 6">
            <a:extLst>
              <a:ext uri="{FF2B5EF4-FFF2-40B4-BE49-F238E27FC236}">
                <a16:creationId xmlns:a16="http://schemas.microsoft.com/office/drawing/2014/main" id="{7AE254A5-A1FC-4C2F-8957-AFFF50F395C8}"/>
              </a:ext>
            </a:extLst>
          </p:cNvPr>
          <p:cNvSpPr>
            <a:spLocks noChangeArrowheads="1"/>
          </p:cNvSpPr>
          <p:nvPr/>
        </p:nvSpPr>
        <p:spPr bwMode="auto">
          <a:xfrm>
            <a:off x="7799388" y="5772150"/>
            <a:ext cx="2667000"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垄断竞争理论</a:t>
            </a:r>
            <a:r>
              <a:rPr kumimoji="0" lang="en-US" altLang="zh-CN" sz="1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526"/>
                                        </p:tgtEl>
                                        <p:attrNameLst>
                                          <p:attrName>style.visibility</p:attrName>
                                        </p:attrNameLst>
                                      </p:cBhvr>
                                      <p:to>
                                        <p:strVal val="visible"/>
                                      </p:to>
                                    </p:set>
                                    <p:anim calcmode="lin" valueType="num">
                                      <p:cBhvr additive="base">
                                        <p:cTn id="7" dur="3000" fill="hold"/>
                                        <p:tgtEl>
                                          <p:spTgt spid="107526"/>
                                        </p:tgtEl>
                                        <p:attrNameLst>
                                          <p:attrName>ppt_x</p:attrName>
                                        </p:attrNameLst>
                                      </p:cBhvr>
                                      <p:tavLst>
                                        <p:tav tm="0">
                                          <p:val>
                                            <p:strVal val="1+#ppt_w/2"/>
                                          </p:val>
                                        </p:tav>
                                        <p:tav tm="100000">
                                          <p:val>
                                            <p:strVal val="#ppt_x"/>
                                          </p:val>
                                        </p:tav>
                                      </p:tavLst>
                                    </p:anim>
                                    <p:anim calcmode="lin" valueType="num">
                                      <p:cBhvr additive="base">
                                        <p:cTn id="8" dur="3000" fill="hold"/>
                                        <p:tgtEl>
                                          <p:spTgt spid="1075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EA037F62-5570-423F-BE0F-1AC71B287326}"/>
              </a:ext>
            </a:extLst>
          </p:cNvPr>
          <p:cNvSpPr>
            <a:spLocks noGrp="1" noChangeArrowheads="1"/>
          </p:cNvSpPr>
          <p:nvPr>
            <p:ph type="title"/>
          </p:nvPr>
        </p:nvSpPr>
        <p:spPr>
          <a:xfrm>
            <a:off x="1031875" y="914400"/>
            <a:ext cx="11388725"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第三节 凯恩斯主义非均衡学派</a:t>
            </a:r>
            <a:br>
              <a:rPr lang="en-US" altLang="zh-CN">
                <a:solidFill>
                  <a:schemeClr val="accent4">
                    <a:lumMod val="25000"/>
                  </a:schemeClr>
                </a:solidFill>
              </a:rPr>
            </a:br>
            <a:br>
              <a:rPr lang="zh-CN" altLang="zh-CN">
                <a:solidFill>
                  <a:schemeClr val="accent4">
                    <a:lumMod val="25000"/>
                  </a:schemeClr>
                </a:solidFill>
              </a:rPr>
            </a:br>
            <a:endParaRPr lang="zh-CN" altLang="en-US">
              <a:solidFill>
                <a:schemeClr val="accent4">
                  <a:lumMod val="25000"/>
                </a:schemeClr>
              </a:solidFill>
            </a:endParaRPr>
          </a:p>
        </p:txBody>
      </p:sp>
      <p:sp>
        <p:nvSpPr>
          <p:cNvPr id="32771" name="内容占位符 2">
            <a:extLst>
              <a:ext uri="{FF2B5EF4-FFF2-40B4-BE49-F238E27FC236}">
                <a16:creationId xmlns:a16="http://schemas.microsoft.com/office/drawing/2014/main" id="{25AAD75C-CDB6-42EC-9815-35B71AF8817A}"/>
              </a:ext>
            </a:extLst>
          </p:cNvPr>
          <p:cNvSpPr>
            <a:spLocks noGrp="1" noChangeArrowheads="1"/>
          </p:cNvSpPr>
          <p:nvPr>
            <p:ph idx="1"/>
          </p:nvPr>
        </p:nvSpPr>
        <p:spPr>
          <a:xfrm>
            <a:off x="962025" y="2209800"/>
            <a:ext cx="11734800" cy="4471988"/>
          </a:xfrm>
        </p:spPr>
        <p:txBody>
          <a:bodyPr/>
          <a:lstStyle/>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一、唐</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zh-CN">
                <a:solidFill>
                  <a:schemeClr val="accent4">
                    <a:lumMod val="25000"/>
                  </a:schemeClr>
                </a:solidFill>
                <a:latin typeface="微软雅黑" panose="020B0503020204020204" pitchFamily="34" charset="-122"/>
                <a:ea typeface="微软雅黑" panose="020B0503020204020204" pitchFamily="34" charset="-122"/>
              </a:rPr>
              <a:t>帕廷金（</a:t>
            </a:r>
            <a:r>
              <a:rPr lang="en-US" altLang="zh-CN">
                <a:solidFill>
                  <a:schemeClr val="accent4">
                    <a:lumMod val="25000"/>
                  </a:schemeClr>
                </a:solidFill>
                <a:latin typeface="微软雅黑" panose="020B0503020204020204" pitchFamily="34" charset="-122"/>
                <a:ea typeface="微软雅黑" panose="020B0503020204020204" pitchFamily="34" charset="-122"/>
              </a:rPr>
              <a:t>Don Patinkin</a:t>
            </a:r>
            <a:r>
              <a:rPr lang="zh-CN" altLang="zh-CN">
                <a:solidFill>
                  <a:schemeClr val="accent4">
                    <a:lumMod val="25000"/>
                  </a:schemeClr>
                </a:solidFill>
                <a:latin typeface="微软雅黑" panose="020B0503020204020204" pitchFamily="34" charset="-122"/>
                <a:ea typeface="微软雅黑" panose="020B0503020204020204" pitchFamily="34" charset="-122"/>
              </a:rPr>
              <a:t>，</a:t>
            </a:r>
            <a:r>
              <a:rPr lang="en-US" altLang="zh-CN">
                <a:solidFill>
                  <a:schemeClr val="accent4">
                    <a:lumMod val="25000"/>
                  </a:schemeClr>
                </a:solidFill>
                <a:latin typeface="微软雅黑" panose="020B0503020204020204" pitchFamily="34" charset="-122"/>
                <a:ea typeface="微软雅黑" panose="020B0503020204020204" pitchFamily="34" charset="-122"/>
              </a:rPr>
              <a:t> 1922—1995</a:t>
            </a:r>
            <a:r>
              <a:rPr lang="zh-CN" altLang="zh-CN">
                <a:solidFill>
                  <a:schemeClr val="accent4">
                    <a:lumMod val="25000"/>
                  </a:schemeClr>
                </a:solidFill>
                <a:latin typeface="微软雅黑" panose="020B0503020204020204" pitchFamily="34" charset="-122"/>
                <a:ea typeface="微软雅黑" panose="020B0503020204020204" pitchFamily="34" charset="-122"/>
              </a:rPr>
              <a:t>）</a:t>
            </a:r>
          </a:p>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二、罗伯特</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韦恩</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克洛尔</a:t>
            </a:r>
            <a:r>
              <a:rPr lang="zh-CN" altLang="zh-CN">
                <a:solidFill>
                  <a:schemeClr val="accent4">
                    <a:lumMod val="25000"/>
                  </a:schemeClr>
                </a:solidFill>
                <a:latin typeface="微软雅黑" panose="020B0503020204020204" pitchFamily="34" charset="-122"/>
                <a:ea typeface="微软雅黑" panose="020B0503020204020204" pitchFamily="34" charset="-122"/>
              </a:rPr>
              <a:t>（</a:t>
            </a:r>
            <a:r>
              <a:rPr lang="en-US" altLang="zh-CN">
                <a:solidFill>
                  <a:schemeClr val="accent4">
                    <a:lumMod val="25000"/>
                  </a:schemeClr>
                </a:solidFill>
                <a:latin typeface="微软雅黑" panose="020B0503020204020204" pitchFamily="34" charset="-122"/>
                <a:ea typeface="微软雅黑" panose="020B0503020204020204" pitchFamily="34" charset="-122"/>
              </a:rPr>
              <a:t>Robert Wayne Clower</a:t>
            </a:r>
            <a:r>
              <a:rPr lang="zh-CN" altLang="zh-CN">
                <a:solidFill>
                  <a:schemeClr val="accent4">
                    <a:lumMod val="25000"/>
                  </a:schemeClr>
                </a:solidFill>
                <a:latin typeface="微软雅黑" panose="020B0503020204020204" pitchFamily="34" charset="-122"/>
                <a:ea typeface="微软雅黑" panose="020B0503020204020204" pitchFamily="34" charset="-122"/>
              </a:rPr>
              <a:t>，</a:t>
            </a:r>
            <a:r>
              <a:rPr lang="en-US" altLang="zh-CN">
                <a:solidFill>
                  <a:schemeClr val="accent4">
                    <a:lumMod val="25000"/>
                  </a:schemeClr>
                </a:solidFill>
                <a:latin typeface="微软雅黑" panose="020B0503020204020204" pitchFamily="34" charset="-122"/>
                <a:ea typeface="微软雅黑" panose="020B0503020204020204" pitchFamily="34" charset="-122"/>
              </a:rPr>
              <a:t> 1926—</a:t>
            </a:r>
            <a:r>
              <a:rPr lang="zh-CN" altLang="zh-CN">
                <a:solidFill>
                  <a:schemeClr val="accent4">
                    <a:lumMod val="25000"/>
                  </a:schemeClr>
                </a:solidFill>
                <a:latin typeface="微软雅黑" panose="020B0503020204020204" pitchFamily="34" charset="-122"/>
                <a:ea typeface="微软雅黑" panose="020B0503020204020204" pitchFamily="34" charset="-122"/>
              </a:rPr>
              <a:t>）</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三、阿克塞尔</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莱荣霍夫德</a:t>
            </a:r>
            <a:r>
              <a:rPr lang="zh-CN" altLang="zh-CN">
                <a:solidFill>
                  <a:schemeClr val="accent4">
                    <a:lumMod val="25000"/>
                  </a:schemeClr>
                </a:solidFill>
                <a:latin typeface="微软雅黑" panose="020B0503020204020204" pitchFamily="34" charset="-122"/>
                <a:ea typeface="微软雅黑" panose="020B0503020204020204" pitchFamily="34" charset="-122"/>
              </a:rPr>
              <a:t>（</a:t>
            </a:r>
            <a:r>
              <a:rPr lang="en-US" altLang="zh-CN">
                <a:solidFill>
                  <a:schemeClr val="accent4">
                    <a:lumMod val="25000"/>
                  </a:schemeClr>
                </a:solidFill>
                <a:latin typeface="微软雅黑" panose="020B0503020204020204" pitchFamily="34" charset="-122"/>
                <a:ea typeface="微软雅黑" panose="020B0503020204020204" pitchFamily="34" charset="-122"/>
              </a:rPr>
              <a:t>Axel Leijonhufvud</a:t>
            </a:r>
            <a:r>
              <a:rPr lang="zh-CN" altLang="zh-CN">
                <a:solidFill>
                  <a:schemeClr val="accent4">
                    <a:lumMod val="25000"/>
                  </a:schemeClr>
                </a:solidFill>
                <a:latin typeface="微软雅黑" panose="020B0503020204020204" pitchFamily="34" charset="-122"/>
                <a:ea typeface="微软雅黑" panose="020B0503020204020204" pitchFamily="34" charset="-122"/>
              </a:rPr>
              <a:t>，</a:t>
            </a:r>
            <a:r>
              <a:rPr lang="en-US" altLang="zh-CN">
                <a:solidFill>
                  <a:schemeClr val="accent4">
                    <a:lumMod val="25000"/>
                  </a:schemeClr>
                </a:solidFill>
                <a:latin typeface="微软雅黑" panose="020B0503020204020204" pitchFamily="34" charset="-122"/>
                <a:ea typeface="微软雅黑" panose="020B0503020204020204" pitchFamily="34" charset="-122"/>
              </a:rPr>
              <a:t>1933—</a:t>
            </a:r>
            <a:r>
              <a:rPr lang="zh-CN" altLang="zh-CN">
                <a:solidFill>
                  <a:schemeClr val="accent4">
                    <a:lumMod val="25000"/>
                  </a:schemeClr>
                </a:solidFill>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CEF6CAC5-B490-4278-9CC5-E493EBBD8166}"/>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Effect transition="in" filter="circle(in)">
                                      <p:cBhvr>
                                        <p:cTn id="13" dur="2000"/>
                                        <p:tgtEl>
                                          <p:spTgt spid="3277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2771">
                                            <p:txEl>
                                              <p:pRg st="2" end="2"/>
                                            </p:txEl>
                                          </p:spTgt>
                                        </p:tgtEl>
                                        <p:attrNameLst>
                                          <p:attrName>style.visibility</p:attrName>
                                        </p:attrNameLst>
                                      </p:cBhvr>
                                      <p:to>
                                        <p:strVal val="visible"/>
                                      </p:to>
                                    </p:set>
                                    <p:animEffect transition="in" filter="wipe(down)">
                                      <p:cBhvr>
                                        <p:cTn id="18" dur="580">
                                          <p:stCondLst>
                                            <p:cond delay="0"/>
                                          </p:stCondLst>
                                        </p:cTn>
                                        <p:tgtEl>
                                          <p:spTgt spid="32771">
                                            <p:txEl>
                                              <p:pRg st="2" end="2"/>
                                            </p:txEl>
                                          </p:spTgt>
                                        </p:tgtEl>
                                      </p:cBhvr>
                                    </p:animEffect>
                                    <p:anim calcmode="lin" valueType="num">
                                      <p:cBhvr>
                                        <p:cTn id="19" dur="1822" tmFilter="0,0; 0.14,0.36; 0.43,0.73; 0.71,0.91; 1.0,1.0">
                                          <p:stCondLst>
                                            <p:cond delay="0"/>
                                          </p:stCondLst>
                                        </p:cTn>
                                        <p:tgtEl>
                                          <p:spTgt spid="32771">
                                            <p:txEl>
                                              <p:pRg st="2" end="2"/>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2771">
                                            <p:txEl>
                                              <p:pRg st="2" end="2"/>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2771">
                                            <p:txEl>
                                              <p:pRg st="2" end="2"/>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2771">
                                            <p:txEl>
                                              <p:pRg st="2" end="2"/>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2771">
                                            <p:txEl>
                                              <p:pRg st="2" end="2"/>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2771">
                                            <p:txEl>
                                              <p:pRg st="2" end="2"/>
                                            </p:txEl>
                                          </p:spTgt>
                                        </p:tgtEl>
                                      </p:cBhvr>
                                      <p:to x="100000" y="60000"/>
                                    </p:animScale>
                                    <p:animScale>
                                      <p:cBhvr>
                                        <p:cTn id="25" dur="166" decel="50000">
                                          <p:stCondLst>
                                            <p:cond delay="676"/>
                                          </p:stCondLst>
                                        </p:cTn>
                                        <p:tgtEl>
                                          <p:spTgt spid="32771">
                                            <p:txEl>
                                              <p:pRg st="2" end="2"/>
                                            </p:txEl>
                                          </p:spTgt>
                                        </p:tgtEl>
                                      </p:cBhvr>
                                      <p:to x="100000" y="100000"/>
                                    </p:animScale>
                                    <p:animScale>
                                      <p:cBhvr>
                                        <p:cTn id="26" dur="26">
                                          <p:stCondLst>
                                            <p:cond delay="1312"/>
                                          </p:stCondLst>
                                        </p:cTn>
                                        <p:tgtEl>
                                          <p:spTgt spid="32771">
                                            <p:txEl>
                                              <p:pRg st="2" end="2"/>
                                            </p:txEl>
                                          </p:spTgt>
                                        </p:tgtEl>
                                      </p:cBhvr>
                                      <p:to x="100000" y="80000"/>
                                    </p:animScale>
                                    <p:animScale>
                                      <p:cBhvr>
                                        <p:cTn id="27" dur="166" decel="50000">
                                          <p:stCondLst>
                                            <p:cond delay="1338"/>
                                          </p:stCondLst>
                                        </p:cTn>
                                        <p:tgtEl>
                                          <p:spTgt spid="32771">
                                            <p:txEl>
                                              <p:pRg st="2" end="2"/>
                                            </p:txEl>
                                          </p:spTgt>
                                        </p:tgtEl>
                                      </p:cBhvr>
                                      <p:to x="100000" y="100000"/>
                                    </p:animScale>
                                    <p:animScale>
                                      <p:cBhvr>
                                        <p:cTn id="28" dur="26">
                                          <p:stCondLst>
                                            <p:cond delay="1642"/>
                                          </p:stCondLst>
                                        </p:cTn>
                                        <p:tgtEl>
                                          <p:spTgt spid="32771">
                                            <p:txEl>
                                              <p:pRg st="2" end="2"/>
                                            </p:txEl>
                                          </p:spTgt>
                                        </p:tgtEl>
                                      </p:cBhvr>
                                      <p:to x="100000" y="90000"/>
                                    </p:animScale>
                                    <p:animScale>
                                      <p:cBhvr>
                                        <p:cTn id="29" dur="166" decel="50000">
                                          <p:stCondLst>
                                            <p:cond delay="1668"/>
                                          </p:stCondLst>
                                        </p:cTn>
                                        <p:tgtEl>
                                          <p:spTgt spid="32771">
                                            <p:txEl>
                                              <p:pRg st="2" end="2"/>
                                            </p:txEl>
                                          </p:spTgt>
                                        </p:tgtEl>
                                      </p:cBhvr>
                                      <p:to x="100000" y="100000"/>
                                    </p:animScale>
                                    <p:animScale>
                                      <p:cBhvr>
                                        <p:cTn id="30" dur="26">
                                          <p:stCondLst>
                                            <p:cond delay="1808"/>
                                          </p:stCondLst>
                                        </p:cTn>
                                        <p:tgtEl>
                                          <p:spTgt spid="32771">
                                            <p:txEl>
                                              <p:pRg st="2" end="2"/>
                                            </p:txEl>
                                          </p:spTgt>
                                        </p:tgtEl>
                                      </p:cBhvr>
                                      <p:to x="100000" y="95000"/>
                                    </p:animScale>
                                    <p:animScale>
                                      <p:cBhvr>
                                        <p:cTn id="31" dur="166" decel="50000">
                                          <p:stCondLst>
                                            <p:cond delay="1834"/>
                                          </p:stCondLst>
                                        </p:cTn>
                                        <p:tgtEl>
                                          <p:spTgt spid="3277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F1F14AC-A83D-4D65-8ECF-93442A410274}"/>
              </a:ext>
            </a:extLst>
          </p:cNvPr>
          <p:cNvSpPr>
            <a:spLocks noGrp="1" noRot="1" noChangeArrowheads="1"/>
          </p:cNvSpPr>
          <p:nvPr>
            <p:ph type="title"/>
          </p:nvPr>
        </p:nvSpPr>
        <p:spPr>
          <a:xfrm>
            <a:off x="1600200" y="952500"/>
            <a:ext cx="8991600" cy="1524000"/>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第十八章　约翰</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梅纳德</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凯恩斯</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grpSp>
        <p:nvGrpSpPr>
          <p:cNvPr id="5123" name="组合 3">
            <a:extLst>
              <a:ext uri="{FF2B5EF4-FFF2-40B4-BE49-F238E27FC236}">
                <a16:creationId xmlns:a16="http://schemas.microsoft.com/office/drawing/2014/main" id="{9F9D587D-7CFD-400A-8672-62C7DCC9740B}"/>
              </a:ext>
            </a:extLst>
          </p:cNvPr>
          <p:cNvGrpSpPr>
            <a:grpSpLocks/>
          </p:cNvGrpSpPr>
          <p:nvPr/>
        </p:nvGrpSpPr>
        <p:grpSpPr bwMode="auto">
          <a:xfrm rot="4200000">
            <a:off x="4834732" y="2175669"/>
            <a:ext cx="3078162" cy="4044950"/>
            <a:chOff x="1078816" y="964066"/>
            <a:chExt cx="2222812" cy="2923236"/>
          </a:xfrm>
        </p:grpSpPr>
        <p:sp>
          <p:nvSpPr>
            <p:cNvPr id="5124" name="Freeform 7">
              <a:extLst>
                <a:ext uri="{FF2B5EF4-FFF2-40B4-BE49-F238E27FC236}">
                  <a16:creationId xmlns:a16="http://schemas.microsoft.com/office/drawing/2014/main" id="{616EC668-8CE8-40AB-B87C-DA55BBBB1BEB}"/>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 name="Freeform 8">
              <a:extLst>
                <a:ext uri="{FF2B5EF4-FFF2-40B4-BE49-F238E27FC236}">
                  <a16:creationId xmlns:a16="http://schemas.microsoft.com/office/drawing/2014/main" id="{F02946C0-7E25-462F-8C5B-3129625BCE08}"/>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Oval 9">
              <a:extLst>
                <a:ext uri="{FF2B5EF4-FFF2-40B4-BE49-F238E27FC236}">
                  <a16:creationId xmlns:a16="http://schemas.microsoft.com/office/drawing/2014/main" id="{F1E861DE-DA89-4CAF-B993-28FAC3E1D53F}"/>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27" name="Oval 10">
              <a:extLst>
                <a:ext uri="{FF2B5EF4-FFF2-40B4-BE49-F238E27FC236}">
                  <a16:creationId xmlns:a16="http://schemas.microsoft.com/office/drawing/2014/main" id="{637B966C-8583-49CB-B012-2079710EBE13}"/>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28" name="Oval 11">
              <a:extLst>
                <a:ext uri="{FF2B5EF4-FFF2-40B4-BE49-F238E27FC236}">
                  <a16:creationId xmlns:a16="http://schemas.microsoft.com/office/drawing/2014/main" id="{F8D077C3-278B-47AB-BDE7-F4F76684C5CB}"/>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29" name="Oval 12">
              <a:extLst>
                <a:ext uri="{FF2B5EF4-FFF2-40B4-BE49-F238E27FC236}">
                  <a16:creationId xmlns:a16="http://schemas.microsoft.com/office/drawing/2014/main" id="{AC7D5B90-1585-40B1-8B33-4455A982033B}"/>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30" name="Oval 13">
              <a:extLst>
                <a:ext uri="{FF2B5EF4-FFF2-40B4-BE49-F238E27FC236}">
                  <a16:creationId xmlns:a16="http://schemas.microsoft.com/office/drawing/2014/main" id="{D607E3E7-5A35-4179-8380-D0C1D0561D92}"/>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31" name="Oval 14">
              <a:extLst>
                <a:ext uri="{FF2B5EF4-FFF2-40B4-BE49-F238E27FC236}">
                  <a16:creationId xmlns:a16="http://schemas.microsoft.com/office/drawing/2014/main" id="{5A70F101-E474-4756-A51D-FBC309DD627E}"/>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32" name="Oval 15">
              <a:extLst>
                <a:ext uri="{FF2B5EF4-FFF2-40B4-BE49-F238E27FC236}">
                  <a16:creationId xmlns:a16="http://schemas.microsoft.com/office/drawing/2014/main" id="{2492A90F-F2A3-4381-B60D-24FA27EC45B2}"/>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33" name="Freeform 16">
              <a:extLst>
                <a:ext uri="{FF2B5EF4-FFF2-40B4-BE49-F238E27FC236}">
                  <a16:creationId xmlns:a16="http://schemas.microsoft.com/office/drawing/2014/main" id="{A0EEDB5E-9829-4CF6-A1A4-398D49B7BEF1}"/>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4" name="Oval 17">
              <a:extLst>
                <a:ext uri="{FF2B5EF4-FFF2-40B4-BE49-F238E27FC236}">
                  <a16:creationId xmlns:a16="http://schemas.microsoft.com/office/drawing/2014/main" id="{258280AE-8D68-4DBB-8276-CF9889E490CD}"/>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35" name="Oval 18">
              <a:extLst>
                <a:ext uri="{FF2B5EF4-FFF2-40B4-BE49-F238E27FC236}">
                  <a16:creationId xmlns:a16="http://schemas.microsoft.com/office/drawing/2014/main" id="{CB679922-01ED-4503-8E24-069471091094}"/>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36" name="Oval 19">
              <a:extLst>
                <a:ext uri="{FF2B5EF4-FFF2-40B4-BE49-F238E27FC236}">
                  <a16:creationId xmlns:a16="http://schemas.microsoft.com/office/drawing/2014/main" id="{7FDB7E86-D561-404F-8362-6A1FB30995B2}"/>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37" name="Oval 20">
              <a:extLst>
                <a:ext uri="{FF2B5EF4-FFF2-40B4-BE49-F238E27FC236}">
                  <a16:creationId xmlns:a16="http://schemas.microsoft.com/office/drawing/2014/main" id="{DD315E3B-D846-4665-8D08-766C6F7025A4}"/>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38" name="Oval 21">
              <a:extLst>
                <a:ext uri="{FF2B5EF4-FFF2-40B4-BE49-F238E27FC236}">
                  <a16:creationId xmlns:a16="http://schemas.microsoft.com/office/drawing/2014/main" id="{F37D0B1C-E504-46F7-8F2B-B8BE6DD8E3C5}"/>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39" name="Freeform 22">
              <a:extLst>
                <a:ext uri="{FF2B5EF4-FFF2-40B4-BE49-F238E27FC236}">
                  <a16:creationId xmlns:a16="http://schemas.microsoft.com/office/drawing/2014/main" id="{72994593-4E02-472C-843C-6317E18E9891}"/>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0" name="Freeform 23">
              <a:extLst>
                <a:ext uri="{FF2B5EF4-FFF2-40B4-BE49-F238E27FC236}">
                  <a16:creationId xmlns:a16="http://schemas.microsoft.com/office/drawing/2014/main" id="{FD0620AF-4083-477B-B53E-DF793D9DC356}"/>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1" name="Freeform 24">
              <a:extLst>
                <a:ext uri="{FF2B5EF4-FFF2-40B4-BE49-F238E27FC236}">
                  <a16:creationId xmlns:a16="http://schemas.microsoft.com/office/drawing/2014/main" id="{1093FD96-98AD-4BEF-8073-99F86B73EC28}"/>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2" name="Freeform 25">
              <a:extLst>
                <a:ext uri="{FF2B5EF4-FFF2-40B4-BE49-F238E27FC236}">
                  <a16:creationId xmlns:a16="http://schemas.microsoft.com/office/drawing/2014/main" id="{80C983EE-D52E-4D00-BAFE-5CE33C1AA15F}"/>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3" name="Freeform 26">
              <a:extLst>
                <a:ext uri="{FF2B5EF4-FFF2-40B4-BE49-F238E27FC236}">
                  <a16:creationId xmlns:a16="http://schemas.microsoft.com/office/drawing/2014/main" id="{8AD1FAF7-884C-4DF0-9379-2D3B43A03867}"/>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4" name="Freeform 27">
              <a:extLst>
                <a:ext uri="{FF2B5EF4-FFF2-40B4-BE49-F238E27FC236}">
                  <a16:creationId xmlns:a16="http://schemas.microsoft.com/office/drawing/2014/main" id="{B2CE5DA0-16F1-4972-92DE-3864D69D37AA}"/>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5" name="Freeform 28">
              <a:extLst>
                <a:ext uri="{FF2B5EF4-FFF2-40B4-BE49-F238E27FC236}">
                  <a16:creationId xmlns:a16="http://schemas.microsoft.com/office/drawing/2014/main" id="{6B7745FA-9732-4033-A2E8-1D799EE84AC3}"/>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Oval 30">
              <a:extLst>
                <a:ext uri="{FF2B5EF4-FFF2-40B4-BE49-F238E27FC236}">
                  <a16:creationId xmlns:a16="http://schemas.microsoft.com/office/drawing/2014/main" id="{053B6F88-A275-4BA3-98D6-4EF2052CC36D}"/>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47" name="Oval 11">
              <a:extLst>
                <a:ext uri="{FF2B5EF4-FFF2-40B4-BE49-F238E27FC236}">
                  <a16:creationId xmlns:a16="http://schemas.microsoft.com/office/drawing/2014/main" id="{42FB54C7-9A8F-416C-A2F9-F955858D6A9C}"/>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148" name="Oval 11">
              <a:extLst>
                <a:ext uri="{FF2B5EF4-FFF2-40B4-BE49-F238E27FC236}">
                  <a16:creationId xmlns:a16="http://schemas.microsoft.com/office/drawing/2014/main" id="{5CFA5AB2-F53A-4F78-89B9-12A2745FCC5E}"/>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63493-6352-4123-80DF-FCCDF9108242}"/>
              </a:ext>
            </a:extLst>
          </p:cNvPr>
          <p:cNvSpPr>
            <a:spLocks noGrp="1"/>
          </p:cNvSpPr>
          <p:nvPr>
            <p:ph type="title"/>
          </p:nvPr>
        </p:nvSpPr>
        <p:spPr>
          <a:xfrm>
            <a:off x="1031875" y="228600"/>
            <a:ext cx="11388725"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第四节 新凯恩斯主义经济学</a:t>
            </a:r>
          </a:p>
        </p:txBody>
      </p:sp>
      <p:sp>
        <p:nvSpPr>
          <p:cNvPr id="3" name="内容占位符 2">
            <a:extLst>
              <a:ext uri="{FF2B5EF4-FFF2-40B4-BE49-F238E27FC236}">
                <a16:creationId xmlns:a16="http://schemas.microsoft.com/office/drawing/2014/main" id="{382A662E-915D-42CD-B222-E2B3BF8012C4}"/>
              </a:ext>
            </a:extLst>
          </p:cNvPr>
          <p:cNvSpPr>
            <a:spLocks noGrp="1"/>
          </p:cNvSpPr>
          <p:nvPr>
            <p:ph idx="1"/>
          </p:nvPr>
        </p:nvSpPr>
        <p:spPr>
          <a:xfrm>
            <a:off x="1905000" y="2130425"/>
            <a:ext cx="11388725" cy="4498975"/>
          </a:xfrm>
        </p:spPr>
        <p:txBody>
          <a:bodyPr/>
          <a:lstStyle/>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一、新凯恩斯主义经济学主要概况</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二、新凯恩斯主义经济学的主要理论</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三、对新凯恩斯主义的简要评述</a:t>
            </a:r>
          </a:p>
        </p:txBody>
      </p:sp>
      <p:sp>
        <p:nvSpPr>
          <p:cNvPr id="4" name="矩形 3">
            <a:extLst>
              <a:ext uri="{FF2B5EF4-FFF2-40B4-BE49-F238E27FC236}">
                <a16:creationId xmlns:a16="http://schemas.microsoft.com/office/drawing/2014/main" id="{596610E1-0FE4-442B-9F0B-7D564F33D856}"/>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63493-6352-4123-80DF-FCCDF9108242}"/>
              </a:ext>
            </a:extLst>
          </p:cNvPr>
          <p:cNvSpPr>
            <a:spLocks noGrp="1"/>
          </p:cNvSpPr>
          <p:nvPr>
            <p:ph type="title"/>
          </p:nvPr>
        </p:nvSpPr>
        <p:spPr>
          <a:xfrm>
            <a:off x="401637" y="381000"/>
            <a:ext cx="11388725" cy="1143000"/>
          </a:xfrm>
        </p:spPr>
        <p:txBody>
          <a:bodyPr/>
          <a:lstStyle/>
          <a:p>
            <a:pPr marL="0" indent="0">
              <a:buFont typeface="Wingdings" panose="05000000000000000000" pitchFamily="2" charset="2"/>
              <a:buNone/>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一、新凯恩斯主义经济学主要概况</a:t>
            </a:r>
            <a:endParaRPr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382A662E-915D-42CD-B222-E2B3BF8012C4}"/>
              </a:ext>
            </a:extLst>
          </p:cNvPr>
          <p:cNvSpPr>
            <a:spLocks noGrp="1"/>
          </p:cNvSpPr>
          <p:nvPr>
            <p:ph idx="1"/>
          </p:nvPr>
        </p:nvSpPr>
        <p:spPr>
          <a:xfrm>
            <a:off x="2286000" y="2057400"/>
            <a:ext cx="8381999" cy="3584575"/>
          </a:xfrm>
        </p:spPr>
        <p:txBody>
          <a:bodyPr/>
          <a:lstStyle/>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（一）“滞胀”</a:t>
            </a:r>
            <a:r>
              <a:rPr lang="en-US" altLang="zh-CN">
                <a:solidFill>
                  <a:schemeClr val="accent4">
                    <a:lumMod val="25000"/>
                  </a:schemeClr>
                </a:solidFill>
                <a:latin typeface="微软雅黑" panose="020B0503020204020204" pitchFamily="34" charset="-122"/>
                <a:ea typeface="微软雅黑" panose="020B0503020204020204" pitchFamily="34" charset="-122"/>
              </a:rPr>
              <a:t>—</a:t>
            </a:r>
            <a:r>
              <a:rPr lang="zh-CN" altLang="en-US">
                <a:solidFill>
                  <a:schemeClr val="accent4">
                    <a:lumMod val="25000"/>
                  </a:schemeClr>
                </a:solidFill>
                <a:latin typeface="微软雅黑" panose="020B0503020204020204" pitchFamily="34" charset="-122"/>
                <a:ea typeface="微软雅黑" panose="020B0503020204020204" pitchFamily="34" charset="-122"/>
              </a:rPr>
              <a:t>“恶魔双胞胎”的肆虐</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生产停滞、失业率增加</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通货膨胀</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（二）新凯恩斯主义经济学的产生</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继承了原凯恩斯主义的基本信条</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对原凯恩斯主义进行了发展</a:t>
            </a:r>
          </a:p>
        </p:txBody>
      </p:sp>
    </p:spTree>
    <p:extLst>
      <p:ext uri="{BB962C8B-B14F-4D97-AF65-F5344CB8AC3E}">
        <p14:creationId xmlns:p14="http://schemas.microsoft.com/office/powerpoint/2010/main" val="4187480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63493-6352-4123-80DF-FCCDF9108242}"/>
              </a:ext>
            </a:extLst>
          </p:cNvPr>
          <p:cNvSpPr>
            <a:spLocks noGrp="1"/>
          </p:cNvSpPr>
          <p:nvPr>
            <p:ph type="title"/>
          </p:nvPr>
        </p:nvSpPr>
        <p:spPr>
          <a:xfrm>
            <a:off x="609600" y="228600"/>
            <a:ext cx="11388725" cy="1143000"/>
          </a:xfrm>
        </p:spPr>
        <p:txBody>
          <a:bodyPr/>
          <a:lstStyle/>
          <a:p>
            <a:pPr marL="0" indent="0">
              <a:buFont typeface="Wingdings" panose="05000000000000000000" pitchFamily="2" charset="2"/>
              <a:buNone/>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二、新凯恩斯主义经济学的主要理论</a:t>
            </a:r>
            <a:endParaRPr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382A662E-915D-42CD-B222-E2B3BF8012C4}"/>
              </a:ext>
            </a:extLst>
          </p:cNvPr>
          <p:cNvSpPr>
            <a:spLocks noGrp="1"/>
          </p:cNvSpPr>
          <p:nvPr>
            <p:ph idx="1"/>
          </p:nvPr>
        </p:nvSpPr>
        <p:spPr>
          <a:xfrm>
            <a:off x="798512" y="1371600"/>
            <a:ext cx="5186363" cy="3200400"/>
          </a:xfrm>
        </p:spPr>
        <p:txBody>
          <a:bodyPr/>
          <a:lstStyle/>
          <a:p>
            <a:pPr marL="0" indent="0">
              <a:buNone/>
            </a:pPr>
            <a:r>
              <a:rPr lang="zh-CN" altLang="zh-CN">
                <a:solidFill>
                  <a:schemeClr val="accent4">
                    <a:lumMod val="10000"/>
                  </a:schemeClr>
                </a:solidFill>
                <a:latin typeface="微软雅黑" panose="020B0503020204020204" pitchFamily="34" charset="-122"/>
                <a:ea typeface="微软雅黑" panose="020B0503020204020204" pitchFamily="34" charset="-122"/>
              </a:rPr>
              <a:t>（一）粘性工资理论</a:t>
            </a:r>
          </a:p>
          <a:p>
            <a:pPr marL="0" indent="0">
              <a:buNone/>
            </a:pPr>
            <a:r>
              <a:rPr lang="en-US" altLang="zh-CN">
                <a:solidFill>
                  <a:schemeClr val="accent4">
                    <a:lumMod val="10000"/>
                  </a:schemeClr>
                </a:solidFill>
                <a:latin typeface="微软雅黑" panose="020B0503020204020204" pitchFamily="34" charset="-122"/>
                <a:ea typeface="微软雅黑" panose="020B0503020204020204" pitchFamily="34" charset="-122"/>
              </a:rPr>
              <a:t>1</a:t>
            </a:r>
            <a:r>
              <a:rPr lang="zh-CN" altLang="zh-CN">
                <a:solidFill>
                  <a:schemeClr val="accent4">
                    <a:lumMod val="10000"/>
                  </a:schemeClr>
                </a:solidFill>
                <a:latin typeface="微软雅黑" panose="020B0503020204020204" pitchFamily="34" charset="-122"/>
                <a:ea typeface="微软雅黑" panose="020B0503020204020204" pitchFamily="34" charset="-122"/>
              </a:rPr>
              <a:t>．效率工资理论</a:t>
            </a:r>
          </a:p>
          <a:p>
            <a:pPr marL="0" indent="0">
              <a:buNone/>
            </a:pPr>
            <a:r>
              <a:rPr lang="en-US" altLang="zh-CN">
                <a:solidFill>
                  <a:schemeClr val="accent4">
                    <a:lumMod val="10000"/>
                  </a:schemeClr>
                </a:solidFill>
                <a:latin typeface="微软雅黑" panose="020B0503020204020204" pitchFamily="34" charset="-122"/>
                <a:ea typeface="微软雅黑" panose="020B0503020204020204" pitchFamily="34" charset="-122"/>
              </a:rPr>
              <a:t>2</a:t>
            </a:r>
            <a:r>
              <a:rPr lang="zh-CN" altLang="zh-CN">
                <a:solidFill>
                  <a:schemeClr val="accent4">
                    <a:lumMod val="10000"/>
                  </a:schemeClr>
                </a:solidFill>
                <a:latin typeface="微软雅黑" panose="020B0503020204020204" pitchFamily="34" charset="-122"/>
                <a:ea typeface="微软雅黑" panose="020B0503020204020204" pitchFamily="34" charset="-122"/>
              </a:rPr>
              <a:t>．局内—局外人理论</a:t>
            </a:r>
          </a:p>
          <a:p>
            <a:pPr marL="0" indent="0">
              <a:buNone/>
            </a:pPr>
            <a:r>
              <a:rPr lang="en-US" altLang="zh-CN">
                <a:solidFill>
                  <a:schemeClr val="accent4">
                    <a:lumMod val="10000"/>
                  </a:schemeClr>
                </a:solidFill>
                <a:latin typeface="微软雅黑" panose="020B0503020204020204" pitchFamily="34" charset="-122"/>
                <a:ea typeface="微软雅黑" panose="020B0503020204020204" pitchFamily="34" charset="-122"/>
              </a:rPr>
              <a:t>3</a:t>
            </a:r>
            <a:r>
              <a:rPr lang="zh-CN" altLang="zh-CN">
                <a:solidFill>
                  <a:schemeClr val="accent4">
                    <a:lumMod val="10000"/>
                  </a:schemeClr>
                </a:solidFill>
                <a:latin typeface="微软雅黑" panose="020B0503020204020204" pitchFamily="34" charset="-122"/>
                <a:ea typeface="微软雅黑" panose="020B0503020204020204" pitchFamily="34" charset="-122"/>
              </a:rPr>
              <a:t>．隐形合同理论</a:t>
            </a:r>
          </a:p>
          <a:p>
            <a:pPr marL="0" indent="0">
              <a:buNone/>
            </a:pPr>
            <a:r>
              <a:rPr lang="en-US" altLang="zh-CN">
                <a:solidFill>
                  <a:schemeClr val="accent4">
                    <a:lumMod val="10000"/>
                  </a:schemeClr>
                </a:solidFill>
                <a:latin typeface="微软雅黑" panose="020B0503020204020204" pitchFamily="34" charset="-122"/>
                <a:ea typeface="微软雅黑" panose="020B0503020204020204" pitchFamily="34" charset="-122"/>
              </a:rPr>
              <a:t>4. </a:t>
            </a:r>
            <a:r>
              <a:rPr lang="zh-CN" altLang="zh-CN">
                <a:solidFill>
                  <a:schemeClr val="accent4">
                    <a:lumMod val="10000"/>
                  </a:schemeClr>
                </a:solidFill>
                <a:latin typeface="微软雅黑" panose="020B0503020204020204" pitchFamily="34" charset="-122"/>
                <a:ea typeface="微软雅黑" panose="020B0503020204020204" pitchFamily="34" charset="-122"/>
              </a:rPr>
              <a:t>交错合同理论</a:t>
            </a:r>
          </a:p>
          <a:p>
            <a:pPr marL="0" indent="0">
              <a:buFont typeface="Wingdings" panose="05000000000000000000" pitchFamily="2" charset="2"/>
              <a:buNone/>
              <a:defRPr/>
            </a:pPr>
            <a:endParaRPr lang="zh-CN" altLang="en-US">
              <a:solidFill>
                <a:schemeClr val="accent4">
                  <a:lumMod val="2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32A7E6-4664-4606-AC35-F45ACF818DAB}"/>
              </a:ext>
            </a:extLst>
          </p:cNvPr>
          <p:cNvSpPr txBox="1"/>
          <p:nvPr/>
        </p:nvSpPr>
        <p:spPr>
          <a:xfrm>
            <a:off x="5984875" y="1872973"/>
            <a:ext cx="6400800" cy="2831544"/>
          </a:xfrm>
          <a:prstGeom prst="rect">
            <a:avLst/>
          </a:prstGeom>
          <a:noFill/>
        </p:spPr>
        <p:txBody>
          <a:bodyPr wrap="square" rtlCol="0">
            <a:spAutoFit/>
          </a:bodyPr>
          <a:lstStyle/>
          <a:p>
            <a:pPr marL="0" indent="0">
              <a:buNone/>
            </a:pPr>
            <a:r>
              <a:rPr lang="zh-CN" altLang="zh-CN" sz="3200">
                <a:solidFill>
                  <a:schemeClr val="accent4">
                    <a:lumMod val="10000"/>
                  </a:schemeClr>
                </a:solidFill>
                <a:latin typeface="微软雅黑" panose="020B0503020204020204" pitchFamily="34" charset="-122"/>
                <a:ea typeface="微软雅黑" panose="020B0503020204020204" pitchFamily="34" charset="-122"/>
              </a:rPr>
              <a:t>（二） 粘性价格理论</a:t>
            </a:r>
          </a:p>
          <a:p>
            <a:pPr marL="0" indent="0">
              <a:buNone/>
            </a:pPr>
            <a:r>
              <a:rPr lang="en-US" altLang="zh-CN" sz="3200">
                <a:solidFill>
                  <a:schemeClr val="accent4">
                    <a:lumMod val="10000"/>
                  </a:schemeClr>
                </a:solidFill>
                <a:latin typeface="微软雅黑" panose="020B0503020204020204" pitchFamily="34" charset="-122"/>
                <a:ea typeface="微软雅黑" panose="020B0503020204020204" pitchFamily="34" charset="-122"/>
              </a:rPr>
              <a:t>1. </a:t>
            </a:r>
            <a:r>
              <a:rPr lang="zh-CN" altLang="zh-CN" sz="3200">
                <a:solidFill>
                  <a:schemeClr val="accent4">
                    <a:lumMod val="10000"/>
                  </a:schemeClr>
                </a:solidFill>
                <a:latin typeface="微软雅黑" panose="020B0503020204020204" pitchFamily="34" charset="-122"/>
                <a:ea typeface="微软雅黑" panose="020B0503020204020204" pitchFamily="34" charset="-122"/>
              </a:rPr>
              <a:t>菜单成本理论</a:t>
            </a:r>
          </a:p>
          <a:p>
            <a:pPr marL="0" indent="0">
              <a:buNone/>
            </a:pPr>
            <a:r>
              <a:rPr lang="en-US" altLang="zh-CN" sz="3200">
                <a:solidFill>
                  <a:schemeClr val="accent4">
                    <a:lumMod val="10000"/>
                  </a:schemeClr>
                </a:solidFill>
                <a:latin typeface="微软雅黑" panose="020B0503020204020204" pitchFamily="34" charset="-122"/>
                <a:ea typeface="微软雅黑" panose="020B0503020204020204" pitchFamily="34" charset="-122"/>
              </a:rPr>
              <a:t>2</a:t>
            </a:r>
            <a:r>
              <a:rPr lang="zh-CN" altLang="zh-CN" sz="3200">
                <a:solidFill>
                  <a:schemeClr val="accent4">
                    <a:lumMod val="10000"/>
                  </a:schemeClr>
                </a:solidFill>
                <a:latin typeface="微软雅黑" panose="020B0503020204020204" pitchFamily="34" charset="-122"/>
                <a:ea typeface="微软雅黑" panose="020B0503020204020204" pitchFamily="34" charset="-122"/>
              </a:rPr>
              <a:t>．长期合同理论</a:t>
            </a:r>
          </a:p>
          <a:p>
            <a:pPr marL="0" indent="0">
              <a:buNone/>
            </a:pPr>
            <a:r>
              <a:rPr lang="en-US" altLang="zh-CN" sz="3200">
                <a:solidFill>
                  <a:schemeClr val="accent4">
                    <a:lumMod val="10000"/>
                  </a:schemeClr>
                </a:solidFill>
                <a:latin typeface="微软雅黑" panose="020B0503020204020204" pitchFamily="34" charset="-122"/>
                <a:ea typeface="微软雅黑" panose="020B0503020204020204" pitchFamily="34" charset="-122"/>
              </a:rPr>
              <a:t>3</a:t>
            </a:r>
            <a:r>
              <a:rPr lang="zh-CN" altLang="zh-CN" sz="3200">
                <a:solidFill>
                  <a:schemeClr val="accent4">
                    <a:lumMod val="10000"/>
                  </a:schemeClr>
                </a:solidFill>
                <a:latin typeface="微软雅黑" panose="020B0503020204020204" pitchFamily="34" charset="-122"/>
                <a:ea typeface="微软雅黑" panose="020B0503020204020204" pitchFamily="34" charset="-122"/>
              </a:rPr>
              <a:t>．信息不完全、风险和不确定性</a:t>
            </a:r>
          </a:p>
          <a:p>
            <a:pPr marL="0" indent="0">
              <a:buNone/>
            </a:pPr>
            <a:r>
              <a:rPr lang="en-US" altLang="zh-CN" sz="3200">
                <a:solidFill>
                  <a:schemeClr val="accent4">
                    <a:lumMod val="10000"/>
                  </a:schemeClr>
                </a:solidFill>
                <a:latin typeface="微软雅黑" panose="020B0503020204020204" pitchFamily="34" charset="-122"/>
                <a:ea typeface="微软雅黑" panose="020B0503020204020204" pitchFamily="34" charset="-122"/>
              </a:rPr>
              <a:t>4</a:t>
            </a:r>
            <a:r>
              <a:rPr lang="zh-CN" altLang="zh-CN" sz="3200">
                <a:solidFill>
                  <a:schemeClr val="accent4">
                    <a:lumMod val="10000"/>
                  </a:schemeClr>
                </a:solidFill>
                <a:latin typeface="微软雅黑" panose="020B0503020204020204" pitchFamily="34" charset="-122"/>
                <a:ea typeface="微软雅黑" panose="020B0503020204020204" pitchFamily="34" charset="-122"/>
              </a:rPr>
              <a:t>．弯折的需求曲线</a:t>
            </a:r>
          </a:p>
          <a:p>
            <a:endParaRPr lang="zh-CN" altLang="en-US"/>
          </a:p>
        </p:txBody>
      </p:sp>
      <p:sp>
        <p:nvSpPr>
          <p:cNvPr id="6" name="文本框 5">
            <a:extLst>
              <a:ext uri="{FF2B5EF4-FFF2-40B4-BE49-F238E27FC236}">
                <a16:creationId xmlns:a16="http://schemas.microsoft.com/office/drawing/2014/main" id="{7D3368A1-F9B2-493B-92EF-7FD2BE1680E7}"/>
              </a:ext>
            </a:extLst>
          </p:cNvPr>
          <p:cNvSpPr txBox="1"/>
          <p:nvPr/>
        </p:nvSpPr>
        <p:spPr>
          <a:xfrm>
            <a:off x="827087" y="4545449"/>
            <a:ext cx="7620000" cy="2339102"/>
          </a:xfrm>
          <a:prstGeom prst="rect">
            <a:avLst/>
          </a:prstGeom>
          <a:noFill/>
        </p:spPr>
        <p:txBody>
          <a:bodyPr wrap="square" rtlCol="0">
            <a:spAutoFit/>
          </a:bodyPr>
          <a:lstStyle/>
          <a:p>
            <a:pPr marL="0" indent="0">
              <a:buNone/>
            </a:pPr>
            <a:r>
              <a:rPr lang="zh-CN" altLang="zh-CN" sz="3200">
                <a:solidFill>
                  <a:schemeClr val="accent4">
                    <a:lumMod val="10000"/>
                  </a:schemeClr>
                </a:solidFill>
                <a:latin typeface="微软雅黑" panose="020B0503020204020204" pitchFamily="34" charset="-122"/>
                <a:ea typeface="微软雅黑" panose="020B0503020204020204" pitchFamily="34" charset="-122"/>
              </a:rPr>
              <a:t>（三）信贷配给理论</a:t>
            </a:r>
          </a:p>
          <a:p>
            <a:pPr marL="0" indent="0">
              <a:buNone/>
            </a:pPr>
            <a:r>
              <a:rPr lang="en-US" altLang="zh-CN" sz="3200">
                <a:solidFill>
                  <a:schemeClr val="accent4">
                    <a:lumMod val="10000"/>
                  </a:schemeClr>
                </a:solidFill>
                <a:latin typeface="微软雅黑" panose="020B0503020204020204" pitchFamily="34" charset="-122"/>
                <a:ea typeface="微软雅黑" panose="020B0503020204020204" pitchFamily="34" charset="-122"/>
              </a:rPr>
              <a:t>1</a:t>
            </a:r>
            <a:r>
              <a:rPr lang="zh-CN" altLang="zh-CN" sz="3200">
                <a:solidFill>
                  <a:schemeClr val="accent4">
                    <a:lumMod val="10000"/>
                  </a:schemeClr>
                </a:solidFill>
                <a:latin typeface="微软雅黑" panose="020B0503020204020204" pitchFamily="34" charset="-122"/>
                <a:ea typeface="微软雅黑" panose="020B0503020204020204" pitchFamily="34" charset="-122"/>
              </a:rPr>
              <a:t>．信息不对称和银行厌恶风险</a:t>
            </a:r>
          </a:p>
          <a:p>
            <a:pPr marL="0" indent="0">
              <a:buNone/>
            </a:pPr>
            <a:r>
              <a:rPr lang="en-US" altLang="zh-CN" sz="3200">
                <a:solidFill>
                  <a:schemeClr val="accent4">
                    <a:lumMod val="10000"/>
                  </a:schemeClr>
                </a:solidFill>
                <a:latin typeface="微软雅黑" panose="020B0503020204020204" pitchFamily="34" charset="-122"/>
                <a:ea typeface="微软雅黑" panose="020B0503020204020204" pitchFamily="34" charset="-122"/>
              </a:rPr>
              <a:t>2</a:t>
            </a:r>
            <a:r>
              <a:rPr lang="zh-CN" altLang="zh-CN" sz="3200">
                <a:solidFill>
                  <a:schemeClr val="accent4">
                    <a:lumMod val="10000"/>
                  </a:schemeClr>
                </a:solidFill>
                <a:latin typeface="微软雅黑" panose="020B0503020204020204" pitchFamily="34" charset="-122"/>
                <a:ea typeface="微软雅黑" panose="020B0503020204020204" pitchFamily="34" charset="-122"/>
              </a:rPr>
              <a:t>．逆向选择</a:t>
            </a:r>
          </a:p>
          <a:p>
            <a:pPr marL="0" indent="0">
              <a:buNone/>
            </a:pPr>
            <a:r>
              <a:rPr lang="en-US" altLang="zh-CN" sz="3200">
                <a:solidFill>
                  <a:schemeClr val="accent4">
                    <a:lumMod val="10000"/>
                  </a:schemeClr>
                </a:solidFill>
                <a:latin typeface="微软雅黑" panose="020B0503020204020204" pitchFamily="34" charset="-122"/>
                <a:ea typeface="微软雅黑" panose="020B0503020204020204" pitchFamily="34" charset="-122"/>
              </a:rPr>
              <a:t>3</a:t>
            </a:r>
            <a:r>
              <a:rPr lang="zh-CN" altLang="zh-CN" sz="3200">
                <a:solidFill>
                  <a:schemeClr val="accent4">
                    <a:lumMod val="10000"/>
                  </a:schemeClr>
                </a:solidFill>
                <a:latin typeface="微软雅黑" panose="020B0503020204020204" pitchFamily="34" charset="-122"/>
                <a:ea typeface="微软雅黑" panose="020B0503020204020204" pitchFamily="34" charset="-122"/>
              </a:rPr>
              <a:t>．道德风险</a:t>
            </a:r>
          </a:p>
          <a:p>
            <a:endParaRPr lang="zh-CN" altLang="en-US"/>
          </a:p>
        </p:txBody>
      </p:sp>
    </p:spTree>
    <p:extLst>
      <p:ext uri="{BB962C8B-B14F-4D97-AF65-F5344CB8AC3E}">
        <p14:creationId xmlns:p14="http://schemas.microsoft.com/office/powerpoint/2010/main" val="43752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heel(1)">
                                      <p:cBhvr>
                                        <p:cTn id="42" dur="20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63493-6352-4123-80DF-FCCDF9108242}"/>
              </a:ext>
            </a:extLst>
          </p:cNvPr>
          <p:cNvSpPr>
            <a:spLocks noGrp="1"/>
          </p:cNvSpPr>
          <p:nvPr>
            <p:ph type="title"/>
          </p:nvPr>
        </p:nvSpPr>
        <p:spPr>
          <a:xfrm>
            <a:off x="152400" y="228600"/>
            <a:ext cx="11388725" cy="1143000"/>
          </a:xfrm>
        </p:spPr>
        <p:txBody>
          <a:bodyPr/>
          <a:lstStyle/>
          <a:p>
            <a:pPr marL="0" indent="0">
              <a:buFont typeface="Wingdings" panose="05000000000000000000" pitchFamily="2" charset="2"/>
              <a:buNone/>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三、对新凯恩斯主义的简要评述</a:t>
            </a:r>
          </a:p>
        </p:txBody>
      </p:sp>
      <p:sp>
        <p:nvSpPr>
          <p:cNvPr id="3" name="内容占位符 2">
            <a:extLst>
              <a:ext uri="{FF2B5EF4-FFF2-40B4-BE49-F238E27FC236}">
                <a16:creationId xmlns:a16="http://schemas.microsoft.com/office/drawing/2014/main" id="{382A662E-915D-42CD-B222-E2B3BF8012C4}"/>
              </a:ext>
            </a:extLst>
          </p:cNvPr>
          <p:cNvSpPr>
            <a:spLocks noGrp="1"/>
          </p:cNvSpPr>
          <p:nvPr>
            <p:ph idx="1"/>
          </p:nvPr>
        </p:nvSpPr>
        <p:spPr>
          <a:xfrm>
            <a:off x="1981200" y="1981200"/>
            <a:ext cx="8534400" cy="4498975"/>
          </a:xfrm>
        </p:spPr>
        <p:txBody>
          <a:bodyPr/>
          <a:lstStyle/>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在解释经济周期性波动方面，强调名义价格刚性</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新凯恩斯主义强调各种实际的不完全性</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最重要的贡献之一即价格粘性、工资粘性、信息不完全</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提出动态随机一般均衡模型</a:t>
            </a:r>
          </a:p>
        </p:txBody>
      </p:sp>
    </p:spTree>
    <p:extLst>
      <p:ext uri="{BB962C8B-B14F-4D97-AF65-F5344CB8AC3E}">
        <p14:creationId xmlns:p14="http://schemas.microsoft.com/office/powerpoint/2010/main" val="35678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63493-6352-4123-80DF-FCCDF9108242}"/>
              </a:ext>
            </a:extLst>
          </p:cNvPr>
          <p:cNvSpPr>
            <a:spLocks noGrp="1"/>
          </p:cNvSpPr>
          <p:nvPr>
            <p:ph type="title"/>
          </p:nvPr>
        </p:nvSpPr>
        <p:spPr>
          <a:xfrm>
            <a:off x="152400" y="228600"/>
            <a:ext cx="11388725" cy="1143000"/>
          </a:xfrm>
        </p:spPr>
        <p:txBody>
          <a:bodyPr/>
          <a:lstStyle/>
          <a:p>
            <a:pPr marL="0" indent="0">
              <a:buFont typeface="Wingdings" panose="05000000000000000000" pitchFamily="2" charset="2"/>
              <a:buNone/>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三、对新凯恩斯主义的简要评述</a:t>
            </a:r>
          </a:p>
        </p:txBody>
      </p:sp>
      <p:sp>
        <p:nvSpPr>
          <p:cNvPr id="3" name="内容占位符 2">
            <a:extLst>
              <a:ext uri="{FF2B5EF4-FFF2-40B4-BE49-F238E27FC236}">
                <a16:creationId xmlns:a16="http://schemas.microsoft.com/office/drawing/2014/main" id="{382A662E-915D-42CD-B222-E2B3BF8012C4}"/>
              </a:ext>
            </a:extLst>
          </p:cNvPr>
          <p:cNvSpPr>
            <a:spLocks noGrp="1"/>
          </p:cNvSpPr>
          <p:nvPr>
            <p:ph idx="1"/>
          </p:nvPr>
        </p:nvSpPr>
        <p:spPr>
          <a:xfrm>
            <a:off x="1981200" y="2130425"/>
            <a:ext cx="8153400" cy="4498975"/>
          </a:xfrm>
        </p:spPr>
        <p:txBody>
          <a:bodyPr/>
          <a:lstStyle/>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严重偏向理论发展，经验研究相对贫乏</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理论之间的相关性和统一性较差</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模型对事实解释的说服力较弱</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理性预期的非现实性难以让人满意</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en-US" altLang="zh-CN">
                <a:solidFill>
                  <a:schemeClr val="accent4">
                    <a:lumMod val="25000"/>
                  </a:schemeClr>
                </a:solidFill>
                <a:latin typeface="微软雅黑" panose="020B0503020204020204" pitchFamily="34" charset="-122"/>
                <a:ea typeface="微软雅黑" panose="020B0503020204020204" pitchFamily="34" charset="-122"/>
              </a:rPr>
              <a:t>IS-LM</a:t>
            </a:r>
            <a:r>
              <a:rPr lang="zh-CN" altLang="en-US">
                <a:solidFill>
                  <a:schemeClr val="accent4">
                    <a:lumMod val="25000"/>
                  </a:schemeClr>
                </a:solidFill>
                <a:latin typeface="微软雅黑" panose="020B0503020204020204" pitchFamily="34" charset="-122"/>
                <a:ea typeface="微软雅黑" panose="020B0503020204020204" pitchFamily="34" charset="-122"/>
              </a:rPr>
              <a:t>模型的缺陷</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Clr>
                <a:srgbClr val="0070C0"/>
              </a:buClr>
              <a:buNone/>
              <a:defRPr/>
            </a:pPr>
            <a:endParaRPr lang="zh-CN" altLang="en-US">
              <a:solidFill>
                <a:schemeClr val="accent4">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08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052BC2B-C58E-4922-A3AC-41CED3D108BD}"/>
              </a:ext>
            </a:extLst>
          </p:cNvPr>
          <p:cNvSpPr>
            <a:spLocks noGrp="1" noChangeArrowheads="1"/>
          </p:cNvSpPr>
          <p:nvPr>
            <p:ph type="title"/>
          </p:nvPr>
        </p:nvSpPr>
        <p:spPr>
          <a:xfrm>
            <a:off x="401638" y="685800"/>
            <a:ext cx="11388725" cy="1143000"/>
          </a:xfrm>
        </p:spPr>
        <p:txBody>
          <a:bodyPr/>
          <a:lstStyle/>
          <a:p>
            <a:pPr>
              <a:defRPr/>
            </a:pPr>
            <a:r>
              <a:rPr lang="zh-CN" altLang="en-US" b="1">
                <a:solidFill>
                  <a:schemeClr val="accent4">
                    <a:lumMod val="25000"/>
                  </a:schemeClr>
                </a:solidFill>
                <a:latin typeface="华文中宋" panose="02010600040101010101" pitchFamily="2" charset="-122"/>
                <a:ea typeface="华文中宋" panose="02010600040101010101" pitchFamily="2" charset="-122"/>
              </a:rPr>
              <a:t>第二十章 芝加哥经济学派</a:t>
            </a:r>
          </a:p>
        </p:txBody>
      </p:sp>
      <p:grpSp>
        <p:nvGrpSpPr>
          <p:cNvPr id="36867" name="组合 3">
            <a:extLst>
              <a:ext uri="{FF2B5EF4-FFF2-40B4-BE49-F238E27FC236}">
                <a16:creationId xmlns:a16="http://schemas.microsoft.com/office/drawing/2014/main" id="{4095FEF0-4086-4897-947E-AD8F424E4149}"/>
              </a:ext>
            </a:extLst>
          </p:cNvPr>
          <p:cNvGrpSpPr>
            <a:grpSpLocks/>
          </p:cNvGrpSpPr>
          <p:nvPr/>
        </p:nvGrpSpPr>
        <p:grpSpPr bwMode="auto">
          <a:xfrm rot="4200000">
            <a:off x="4834732" y="2175669"/>
            <a:ext cx="3078162" cy="4044950"/>
            <a:chOff x="1078816" y="964066"/>
            <a:chExt cx="2222812" cy="2923236"/>
          </a:xfrm>
        </p:grpSpPr>
        <p:sp>
          <p:nvSpPr>
            <p:cNvPr id="36868" name="Freeform 7">
              <a:extLst>
                <a:ext uri="{FF2B5EF4-FFF2-40B4-BE49-F238E27FC236}">
                  <a16:creationId xmlns:a16="http://schemas.microsoft.com/office/drawing/2014/main" id="{9244E186-7158-4B3D-AE29-A13D14BB82DA}"/>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69" name="Freeform 8">
              <a:extLst>
                <a:ext uri="{FF2B5EF4-FFF2-40B4-BE49-F238E27FC236}">
                  <a16:creationId xmlns:a16="http://schemas.microsoft.com/office/drawing/2014/main" id="{A98EF3F5-D101-4EA3-B0A6-AFBF3F791228}"/>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70" name="Oval 9">
              <a:extLst>
                <a:ext uri="{FF2B5EF4-FFF2-40B4-BE49-F238E27FC236}">
                  <a16:creationId xmlns:a16="http://schemas.microsoft.com/office/drawing/2014/main" id="{930CDC2D-B592-45A3-83D4-9742C488F508}"/>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71" name="Oval 10">
              <a:extLst>
                <a:ext uri="{FF2B5EF4-FFF2-40B4-BE49-F238E27FC236}">
                  <a16:creationId xmlns:a16="http://schemas.microsoft.com/office/drawing/2014/main" id="{3968CAC0-D003-4F62-A76C-E211D66D8FA7}"/>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72" name="Oval 11">
              <a:extLst>
                <a:ext uri="{FF2B5EF4-FFF2-40B4-BE49-F238E27FC236}">
                  <a16:creationId xmlns:a16="http://schemas.microsoft.com/office/drawing/2014/main" id="{04E89397-18DA-4FE7-81A9-E6B2A1A1DCA0}"/>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73" name="Oval 12">
              <a:extLst>
                <a:ext uri="{FF2B5EF4-FFF2-40B4-BE49-F238E27FC236}">
                  <a16:creationId xmlns:a16="http://schemas.microsoft.com/office/drawing/2014/main" id="{53B187AD-6E45-4767-A323-BAB2884264E6}"/>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74" name="Oval 13">
              <a:extLst>
                <a:ext uri="{FF2B5EF4-FFF2-40B4-BE49-F238E27FC236}">
                  <a16:creationId xmlns:a16="http://schemas.microsoft.com/office/drawing/2014/main" id="{963A459C-3EEB-4065-94FA-95F274FDDF00}"/>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75" name="Oval 14">
              <a:extLst>
                <a:ext uri="{FF2B5EF4-FFF2-40B4-BE49-F238E27FC236}">
                  <a16:creationId xmlns:a16="http://schemas.microsoft.com/office/drawing/2014/main" id="{52B64758-0EC1-42ED-9B8C-1B4C97AABC15}"/>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76" name="Oval 15">
              <a:extLst>
                <a:ext uri="{FF2B5EF4-FFF2-40B4-BE49-F238E27FC236}">
                  <a16:creationId xmlns:a16="http://schemas.microsoft.com/office/drawing/2014/main" id="{9E72ED12-45EB-438C-90C4-60D6EF674AA1}"/>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77" name="Freeform 16">
              <a:extLst>
                <a:ext uri="{FF2B5EF4-FFF2-40B4-BE49-F238E27FC236}">
                  <a16:creationId xmlns:a16="http://schemas.microsoft.com/office/drawing/2014/main" id="{072D654C-2508-4ED0-94F8-6074E913094B}"/>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78" name="Oval 17">
              <a:extLst>
                <a:ext uri="{FF2B5EF4-FFF2-40B4-BE49-F238E27FC236}">
                  <a16:creationId xmlns:a16="http://schemas.microsoft.com/office/drawing/2014/main" id="{57316E8B-E834-43B5-BCDE-FEF81394C80E}"/>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79" name="Oval 18">
              <a:extLst>
                <a:ext uri="{FF2B5EF4-FFF2-40B4-BE49-F238E27FC236}">
                  <a16:creationId xmlns:a16="http://schemas.microsoft.com/office/drawing/2014/main" id="{231B875D-27C1-4FDF-A42E-A230B1C20963}"/>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80" name="Oval 19">
              <a:extLst>
                <a:ext uri="{FF2B5EF4-FFF2-40B4-BE49-F238E27FC236}">
                  <a16:creationId xmlns:a16="http://schemas.microsoft.com/office/drawing/2014/main" id="{9CC9A691-BE4B-405D-AFDD-C3D757A61A91}"/>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81" name="Oval 20">
              <a:extLst>
                <a:ext uri="{FF2B5EF4-FFF2-40B4-BE49-F238E27FC236}">
                  <a16:creationId xmlns:a16="http://schemas.microsoft.com/office/drawing/2014/main" id="{E7D2729F-6E44-4D82-ACEC-11E510FCD59B}"/>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82" name="Oval 21">
              <a:extLst>
                <a:ext uri="{FF2B5EF4-FFF2-40B4-BE49-F238E27FC236}">
                  <a16:creationId xmlns:a16="http://schemas.microsoft.com/office/drawing/2014/main" id="{DCA6B721-764E-4DB6-A044-0A0C4AF748A6}"/>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83" name="Freeform 22">
              <a:extLst>
                <a:ext uri="{FF2B5EF4-FFF2-40B4-BE49-F238E27FC236}">
                  <a16:creationId xmlns:a16="http://schemas.microsoft.com/office/drawing/2014/main" id="{AD295254-6EC9-47F5-9813-C938054F7ADB}"/>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4" name="Freeform 23">
              <a:extLst>
                <a:ext uri="{FF2B5EF4-FFF2-40B4-BE49-F238E27FC236}">
                  <a16:creationId xmlns:a16="http://schemas.microsoft.com/office/drawing/2014/main" id="{BC7FA6E7-E045-4363-8569-467D69AA9A1E}"/>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5" name="Freeform 24">
              <a:extLst>
                <a:ext uri="{FF2B5EF4-FFF2-40B4-BE49-F238E27FC236}">
                  <a16:creationId xmlns:a16="http://schemas.microsoft.com/office/drawing/2014/main" id="{ADAE0C4D-9DA4-41D2-8F96-DD3F57789C25}"/>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6" name="Freeform 25">
              <a:extLst>
                <a:ext uri="{FF2B5EF4-FFF2-40B4-BE49-F238E27FC236}">
                  <a16:creationId xmlns:a16="http://schemas.microsoft.com/office/drawing/2014/main" id="{38CB5149-0EB7-4905-BF84-37934A9F2FDA}"/>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7" name="Freeform 26">
              <a:extLst>
                <a:ext uri="{FF2B5EF4-FFF2-40B4-BE49-F238E27FC236}">
                  <a16:creationId xmlns:a16="http://schemas.microsoft.com/office/drawing/2014/main" id="{3F03F484-1DA9-48A0-A953-78C19B2AAFE7}"/>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8" name="Freeform 27">
              <a:extLst>
                <a:ext uri="{FF2B5EF4-FFF2-40B4-BE49-F238E27FC236}">
                  <a16:creationId xmlns:a16="http://schemas.microsoft.com/office/drawing/2014/main" id="{9CAD3C6D-5570-44D7-B9C5-013A6533B359}"/>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89" name="Freeform 28">
              <a:extLst>
                <a:ext uri="{FF2B5EF4-FFF2-40B4-BE49-F238E27FC236}">
                  <a16:creationId xmlns:a16="http://schemas.microsoft.com/office/drawing/2014/main" id="{53721A63-ABA0-4B6E-A640-903C28883FBF}"/>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890" name="Oval 30">
              <a:extLst>
                <a:ext uri="{FF2B5EF4-FFF2-40B4-BE49-F238E27FC236}">
                  <a16:creationId xmlns:a16="http://schemas.microsoft.com/office/drawing/2014/main" id="{A5ABD028-18BE-41A8-96E4-3A1533FC7939}"/>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91" name="Oval 11">
              <a:extLst>
                <a:ext uri="{FF2B5EF4-FFF2-40B4-BE49-F238E27FC236}">
                  <a16:creationId xmlns:a16="http://schemas.microsoft.com/office/drawing/2014/main" id="{0BDA298E-7CDF-46A6-BB38-4F3C30D886C4}"/>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36892" name="Oval 11">
              <a:extLst>
                <a:ext uri="{FF2B5EF4-FFF2-40B4-BE49-F238E27FC236}">
                  <a16:creationId xmlns:a16="http://schemas.microsoft.com/office/drawing/2014/main" id="{91352F61-8446-4119-832E-41B6EFE3596D}"/>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CDB88-D1A2-4E89-8A65-48F73C593E17}"/>
              </a:ext>
            </a:extLst>
          </p:cNvPr>
          <p:cNvSpPr>
            <a:spLocks noGrp="1"/>
          </p:cNvSpPr>
          <p:nvPr>
            <p:ph type="title"/>
          </p:nvPr>
        </p:nvSpPr>
        <p:spPr>
          <a:xfrm>
            <a:off x="-1295400" y="228600"/>
            <a:ext cx="11388725" cy="1143000"/>
          </a:xfrm>
        </p:spPr>
        <p:txBody>
          <a:bodyPr/>
          <a:lstStyle/>
          <a:p>
            <a:pPr>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第一节 芝加哥经济学派概述</a:t>
            </a:r>
          </a:p>
        </p:txBody>
      </p:sp>
      <p:sp>
        <p:nvSpPr>
          <p:cNvPr id="3" name="内容占位符 2">
            <a:extLst>
              <a:ext uri="{FF2B5EF4-FFF2-40B4-BE49-F238E27FC236}">
                <a16:creationId xmlns:a16="http://schemas.microsoft.com/office/drawing/2014/main" id="{E7866D63-6CC1-455D-AF99-9F4B010708AB}"/>
              </a:ext>
            </a:extLst>
          </p:cNvPr>
          <p:cNvSpPr>
            <a:spLocks noGrp="1"/>
          </p:cNvSpPr>
          <p:nvPr>
            <p:ph idx="1"/>
          </p:nvPr>
        </p:nvSpPr>
        <p:spPr>
          <a:xfrm>
            <a:off x="2209800" y="1981200"/>
            <a:ext cx="8991599" cy="4343400"/>
          </a:xfrm>
        </p:spPr>
        <p:txBody>
          <a:bodyPr/>
          <a:lstStyle/>
          <a:p>
            <a:pPr>
              <a:buClr>
                <a:schemeClr val="accent2">
                  <a:lumMod val="75000"/>
                </a:schemeClr>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发展历程</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chemeClr val="accent2">
                  <a:lumMod val="75000"/>
                </a:schemeClr>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主要信条</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Clr>
                <a:schemeClr val="accent2">
                  <a:lumMod val="75000"/>
                </a:schemeClr>
              </a:buClr>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（一）坚持经济自由主义思想，抛弃凯恩斯主义</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Clr>
                <a:schemeClr val="accent2">
                  <a:lumMod val="75000"/>
                </a:schemeClr>
              </a:buClr>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（二）注重实证主义的分析方法和数学的使用</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chemeClr val="accent2">
                  <a:lumMod val="75000"/>
                </a:schemeClr>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贡献与影响</a:t>
            </a:r>
          </a:p>
        </p:txBody>
      </p:sp>
      <p:sp>
        <p:nvSpPr>
          <p:cNvPr id="4" name="矩形 3">
            <a:extLst>
              <a:ext uri="{FF2B5EF4-FFF2-40B4-BE49-F238E27FC236}">
                <a16:creationId xmlns:a16="http://schemas.microsoft.com/office/drawing/2014/main" id="{4C177487-C8C5-4B76-AA44-BDDCCA6C5283}"/>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B25AC-D5BE-445B-8FB1-D760662B89EA}"/>
              </a:ext>
            </a:extLst>
          </p:cNvPr>
          <p:cNvSpPr>
            <a:spLocks noGrp="1"/>
          </p:cNvSpPr>
          <p:nvPr>
            <p:ph type="title"/>
          </p:nvPr>
        </p:nvSpPr>
        <p:spPr>
          <a:xfrm>
            <a:off x="1066800" y="533400"/>
            <a:ext cx="11388725"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第二节 米尔顿</a:t>
            </a:r>
            <a:r>
              <a:rPr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lang="zh-CN" altLang="en-US" sz="4000" b="1">
                <a:solidFill>
                  <a:schemeClr val="accent4">
                    <a:lumMod val="25000"/>
                  </a:schemeClr>
                </a:solidFill>
                <a:latin typeface="华文中宋" panose="02010600040101010101" pitchFamily="2" charset="-122"/>
                <a:ea typeface="华文中宋" panose="02010600040101010101" pitchFamily="2" charset="-122"/>
              </a:rPr>
              <a:t>弗里德曼</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lang="en-US" altLang="zh-CN" sz="4000" b="1">
                <a:solidFill>
                  <a:schemeClr val="accent4">
                    <a:lumMod val="25000"/>
                  </a:schemeClr>
                </a:solidFill>
                <a:latin typeface="华文中宋" panose="02010600040101010101" pitchFamily="2" charset="-122"/>
                <a:ea typeface="华文中宋" panose="02010600040101010101" pitchFamily="2" charset="-122"/>
              </a:rPr>
              <a:t>Milton Friedman,1912--2006</a:t>
            </a: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p>
        </p:txBody>
      </p:sp>
      <p:sp>
        <p:nvSpPr>
          <p:cNvPr id="3" name="内容占位符 2">
            <a:extLst>
              <a:ext uri="{FF2B5EF4-FFF2-40B4-BE49-F238E27FC236}">
                <a16:creationId xmlns:a16="http://schemas.microsoft.com/office/drawing/2014/main" id="{9B4203A7-E79C-42F9-AA5D-757D605827CF}"/>
              </a:ext>
            </a:extLst>
          </p:cNvPr>
          <p:cNvSpPr>
            <a:spLocks noGrp="1"/>
          </p:cNvSpPr>
          <p:nvPr>
            <p:ph idx="1"/>
          </p:nvPr>
        </p:nvSpPr>
        <p:spPr>
          <a:xfrm>
            <a:off x="1066800" y="2209800"/>
            <a:ext cx="11388725" cy="4498975"/>
          </a:xfrm>
        </p:spPr>
        <p:txBody>
          <a:bodyPr/>
          <a:lstStyle/>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一、侏儒经济学巨人</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二、永久收入的消费理论</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三、现代货币数量论</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四、“自然率假说”理论</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a:buFont typeface="Wingdings" panose="05000000000000000000" pitchFamily="2" charset="2"/>
              <a:buNone/>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五、资本主义与自由</a:t>
            </a:r>
          </a:p>
        </p:txBody>
      </p:sp>
      <p:pic>
        <p:nvPicPr>
          <p:cNvPr id="38916" name="图片 3" descr="弗里德曼">
            <a:extLst>
              <a:ext uri="{FF2B5EF4-FFF2-40B4-BE49-F238E27FC236}">
                <a16:creationId xmlns:a16="http://schemas.microsoft.com/office/drawing/2014/main" id="{4469355F-5C81-4E13-9A8A-35EF17C76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862" y="1828800"/>
            <a:ext cx="2819401" cy="385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481EA57A-DC9A-4158-B862-1FB93D0F09F9}"/>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6" name="Rectangle 8">
            <a:extLst>
              <a:ext uri="{FF2B5EF4-FFF2-40B4-BE49-F238E27FC236}">
                <a16:creationId xmlns:a16="http://schemas.microsoft.com/office/drawing/2014/main" id="{F5C3670A-3D96-4D6B-A824-C838C6E2FE41}"/>
              </a:ext>
            </a:extLst>
          </p:cNvPr>
          <p:cNvSpPr>
            <a:spLocks noChangeArrowheads="1"/>
          </p:cNvSpPr>
          <p:nvPr/>
        </p:nvSpPr>
        <p:spPr bwMode="auto">
          <a:xfrm>
            <a:off x="7620000" y="5682554"/>
            <a:ext cx="3436937" cy="5334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货币数量论：一个重新表述</a:t>
            </a:r>
            <a:r>
              <a:rPr kumimoji="0" lang="en-US" altLang="zh-CN" sz="1800" b="1">
                <a:solidFill>
                  <a:srgbClr val="FF0000"/>
                </a:solidFill>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1+#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FF24663-E5EE-4BEF-9116-E5B09C8920FC}"/>
              </a:ext>
            </a:extLst>
          </p:cNvPr>
          <p:cNvSpPr>
            <a:spLocks noGrp="1" noRot="1" noChangeArrowheads="1"/>
          </p:cNvSpPr>
          <p:nvPr>
            <p:ph type="title"/>
          </p:nvPr>
        </p:nvSpPr>
        <p:spPr>
          <a:xfrm>
            <a:off x="1001713" y="533400"/>
            <a:ext cx="11388725" cy="1143000"/>
          </a:xfrm>
        </p:spPr>
        <p:txBody>
          <a:bodyPr/>
          <a:lstStyle/>
          <a:p>
            <a:pPr algn="l" eaLnBrk="1" hangingPunct="1">
              <a:defRPr/>
            </a:pPr>
            <a:br>
              <a:rPr kumimoji="0" lang="en-US" altLang="zh-CN" sz="4000" b="1">
                <a:solidFill>
                  <a:schemeClr val="accent4">
                    <a:lumMod val="25000"/>
                  </a:schemeClr>
                </a:solidFill>
              </a:rPr>
            </a:br>
            <a:br>
              <a:rPr kumimoji="0" lang="en-US" altLang="zh-CN" sz="4000" b="1">
                <a:solidFill>
                  <a:schemeClr val="accent4">
                    <a:lumMod val="25000"/>
                  </a:schemeClr>
                </a:solidFill>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第三节 加里</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S.</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贝克尔</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Gary Stanley Becker,1930-2014)</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51203" name="Rectangle 4">
            <a:extLst>
              <a:ext uri="{FF2B5EF4-FFF2-40B4-BE49-F238E27FC236}">
                <a16:creationId xmlns:a16="http://schemas.microsoft.com/office/drawing/2014/main" id="{ADE87A51-3BC5-46D4-A7CE-EBABB3B2F732}"/>
              </a:ext>
            </a:extLst>
          </p:cNvPr>
          <p:cNvSpPr>
            <a:spLocks noGrp="1" noRot="1" noChangeArrowheads="1"/>
          </p:cNvSpPr>
          <p:nvPr>
            <p:ph type="body" sz="half" idx="1"/>
          </p:nvPr>
        </p:nvSpPr>
        <p:spPr>
          <a:xfrm>
            <a:off x="1295400" y="2130425"/>
            <a:ext cx="5867400" cy="3787775"/>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经济学帝国主义的始作佣者</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歧视</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人力资本投资</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时间配置理论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论家庭</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p:txBody>
      </p:sp>
      <p:sp>
        <p:nvSpPr>
          <p:cNvPr id="51204" name="Rectangle 5">
            <a:extLst>
              <a:ext uri="{FF2B5EF4-FFF2-40B4-BE49-F238E27FC236}">
                <a16:creationId xmlns:a16="http://schemas.microsoft.com/office/drawing/2014/main" id="{0F84AE39-A8E0-488D-99D0-01DFF3ABB304}"/>
              </a:ext>
            </a:extLst>
          </p:cNvPr>
          <p:cNvSpPr>
            <a:spLocks noGrp="1" noRot="1" noChangeArrowheads="1"/>
          </p:cNvSpPr>
          <p:nvPr>
            <p:ph sz="half" idx="2"/>
          </p:nvPr>
        </p:nvSpPr>
        <p:spPr>
          <a:xfrm>
            <a:off x="6175375" y="1600200"/>
            <a:ext cx="4191000" cy="4498975"/>
          </a:xfrm>
        </p:spPr>
        <p:txBody>
          <a:bodyPr/>
          <a:lstStyle/>
          <a:p>
            <a:pPr eaLnBrk="1" hangingPunct="1">
              <a:defRPr/>
            </a:pPr>
            <a:br>
              <a:rPr kumimoji="0" lang="en-US" altLang="zh-CN" sz="2800">
                <a:solidFill>
                  <a:schemeClr val="accent4">
                    <a:lumMod val="25000"/>
                  </a:schemeClr>
                </a:solidFill>
              </a:rPr>
            </a:br>
            <a:br>
              <a:rPr kumimoji="0" lang="en-US" altLang="zh-CN" sz="2800">
                <a:solidFill>
                  <a:schemeClr val="accent4">
                    <a:lumMod val="25000"/>
                  </a:schemeClr>
                </a:solidFill>
              </a:rPr>
            </a:br>
            <a:endParaRPr kumimoji="0" lang="en-US" altLang="zh-CN" sz="2800">
              <a:solidFill>
                <a:schemeClr val="accent4">
                  <a:lumMod val="25000"/>
                </a:schemeClr>
              </a:solidFill>
            </a:endParaRPr>
          </a:p>
        </p:txBody>
      </p:sp>
      <p:pic>
        <p:nvPicPr>
          <p:cNvPr id="39941" name="Picture 7" descr="becker101">
            <a:hlinkClick r:id="rId3"/>
            <a:extLst>
              <a:ext uri="{FF2B5EF4-FFF2-40B4-BE49-F238E27FC236}">
                <a16:creationId xmlns:a16="http://schemas.microsoft.com/office/drawing/2014/main" id="{769C5742-1F01-4C23-B690-7FE88B1C5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1966913"/>
            <a:ext cx="2497138"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8">
            <a:extLst>
              <a:ext uri="{FF2B5EF4-FFF2-40B4-BE49-F238E27FC236}">
                <a16:creationId xmlns:a16="http://schemas.microsoft.com/office/drawing/2014/main" id="{B1F5ACAC-4595-40A5-AF8D-633B6169D620}"/>
              </a:ext>
            </a:extLst>
          </p:cNvPr>
          <p:cNvSpPr>
            <a:spLocks noChangeArrowheads="1"/>
          </p:cNvSpPr>
          <p:nvPr/>
        </p:nvSpPr>
        <p:spPr bwMode="auto">
          <a:xfrm>
            <a:off x="7916863" y="5430838"/>
            <a:ext cx="28194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人类行为的经济分析</a:t>
            </a:r>
            <a:r>
              <a:rPr kumimoji="0" lang="en-US" altLang="zh-CN" sz="1800" b="1">
                <a:solidFill>
                  <a:srgbClr val="FF0000"/>
                </a:solidFill>
                <a:latin typeface="Verdana" panose="020B0604030504040204" pitchFamily="34" charset="0"/>
              </a:rPr>
              <a:t>》</a:t>
            </a:r>
          </a:p>
        </p:txBody>
      </p:sp>
      <p:sp>
        <p:nvSpPr>
          <p:cNvPr id="7" name="矩形 6">
            <a:extLst>
              <a:ext uri="{FF2B5EF4-FFF2-40B4-BE49-F238E27FC236}">
                <a16:creationId xmlns:a16="http://schemas.microsoft.com/office/drawing/2014/main" id="{A2AC3778-F2A3-43D7-BD0B-B8B0501800B8}"/>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anim calcmode="lin" valueType="num">
                                      <p:cBhvr additive="base">
                                        <p:cTn id="7" dur="3000" fill="hold"/>
                                        <p:tgtEl>
                                          <p:spTgt spid="40968"/>
                                        </p:tgtEl>
                                        <p:attrNameLst>
                                          <p:attrName>ppt_x</p:attrName>
                                        </p:attrNameLst>
                                      </p:cBhvr>
                                      <p:tavLst>
                                        <p:tav tm="0">
                                          <p:val>
                                            <p:strVal val="1+#ppt_w/2"/>
                                          </p:val>
                                        </p:tav>
                                        <p:tav tm="100000">
                                          <p:val>
                                            <p:strVal val="#ppt_x"/>
                                          </p:val>
                                        </p:tav>
                                      </p:tavLst>
                                    </p:anim>
                                    <p:anim calcmode="lin" valueType="num">
                                      <p:cBhvr additive="base">
                                        <p:cTn id="8" dur="3000" fill="hold"/>
                                        <p:tgtEl>
                                          <p:spTgt spid="409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B3781A0-4608-4651-A984-0562AB1A8466}"/>
              </a:ext>
            </a:extLst>
          </p:cNvPr>
          <p:cNvSpPr>
            <a:spLocks noGrp="1" noRot="1" noChangeArrowheads="1"/>
          </p:cNvSpPr>
          <p:nvPr>
            <p:ph type="title"/>
          </p:nvPr>
        </p:nvSpPr>
        <p:spPr>
          <a:xfrm>
            <a:off x="152400" y="536575"/>
            <a:ext cx="11388725" cy="1143000"/>
          </a:xfrm>
        </p:spPr>
        <p:txBody>
          <a:bodyPr>
            <a:noAutofit/>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西奥多</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舒尔茨</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Theodore W. Schultz</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1902 — 1998)</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45059" name="Rectangle 3">
            <a:extLst>
              <a:ext uri="{FF2B5EF4-FFF2-40B4-BE49-F238E27FC236}">
                <a16:creationId xmlns:a16="http://schemas.microsoft.com/office/drawing/2014/main" id="{A598273E-38F9-43CD-BF20-1A6FAFFCA7F5}"/>
              </a:ext>
            </a:extLst>
          </p:cNvPr>
          <p:cNvSpPr>
            <a:spLocks noGrp="1" noRot="1" noChangeArrowheads="1"/>
          </p:cNvSpPr>
          <p:nvPr>
            <p:ph type="body" sz="half" idx="1"/>
          </p:nvPr>
        </p:nvSpPr>
        <p:spPr>
          <a:xfrm>
            <a:off x="1744663" y="2427288"/>
            <a:ext cx="4430712" cy="3894137"/>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人力资本理论之父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早年是农业经济学家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p:txBody>
      </p:sp>
      <p:sp>
        <p:nvSpPr>
          <p:cNvPr id="41988" name="Rectangle 4">
            <a:extLst>
              <a:ext uri="{FF2B5EF4-FFF2-40B4-BE49-F238E27FC236}">
                <a16:creationId xmlns:a16="http://schemas.microsoft.com/office/drawing/2014/main" id="{59DBF4DD-E847-43CD-A2AA-FB3046E510A9}"/>
              </a:ext>
            </a:extLst>
          </p:cNvPr>
          <p:cNvSpPr>
            <a:spLocks noGrp="1" noRot="1" noChangeArrowheads="1"/>
          </p:cNvSpPr>
          <p:nvPr>
            <p:ph sz="half" idx="2"/>
          </p:nvPr>
        </p:nvSpPr>
        <p:spPr>
          <a:xfrm>
            <a:off x="6175375" y="1600200"/>
            <a:ext cx="4191000" cy="4498975"/>
          </a:xfrm>
        </p:spPr>
        <p:txBody>
          <a:bodyPr/>
          <a:lstStyle/>
          <a:p>
            <a:pPr eaLnBrk="1" hangingPunct="1"/>
            <a:endParaRPr kumimoji="0" lang="en-US" altLang="zh-CN" sz="2800"/>
          </a:p>
        </p:txBody>
      </p:sp>
      <p:pic>
        <p:nvPicPr>
          <p:cNvPr id="41989" name="Picture 5" descr="schultz">
            <a:hlinkClick r:id="rId3"/>
            <a:extLst>
              <a:ext uri="{FF2B5EF4-FFF2-40B4-BE49-F238E27FC236}">
                <a16:creationId xmlns:a16="http://schemas.microsoft.com/office/drawing/2014/main" id="{F734E12F-C9D5-47B6-886A-4DC306D36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600200"/>
            <a:ext cx="27432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Rectangle 6">
            <a:extLst>
              <a:ext uri="{FF2B5EF4-FFF2-40B4-BE49-F238E27FC236}">
                <a16:creationId xmlns:a16="http://schemas.microsoft.com/office/drawing/2014/main" id="{0698F3F9-CB19-4A01-B959-249C9D2902B8}"/>
              </a:ext>
            </a:extLst>
          </p:cNvPr>
          <p:cNvSpPr>
            <a:spLocks noChangeArrowheads="1"/>
          </p:cNvSpPr>
          <p:nvPr/>
        </p:nvSpPr>
        <p:spPr bwMode="auto">
          <a:xfrm>
            <a:off x="7639050" y="5537200"/>
            <a:ext cx="22098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人力资本投资</a:t>
            </a:r>
            <a:r>
              <a:rPr kumimoji="0" lang="en-US" altLang="zh-CN" sz="1800" b="1">
                <a:solidFill>
                  <a:srgbClr val="FF0000"/>
                </a:solidFill>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anim calcmode="lin" valueType="num">
                                      <p:cBhvr additive="base">
                                        <p:cTn id="7" dur="3000" fill="hold"/>
                                        <p:tgtEl>
                                          <p:spTgt spid="70662"/>
                                        </p:tgtEl>
                                        <p:attrNameLst>
                                          <p:attrName>ppt_x</p:attrName>
                                        </p:attrNameLst>
                                      </p:cBhvr>
                                      <p:tavLst>
                                        <p:tav tm="0">
                                          <p:val>
                                            <p:strVal val="1+#ppt_w/2"/>
                                          </p:val>
                                        </p:tav>
                                        <p:tav tm="100000">
                                          <p:val>
                                            <p:strVal val="#ppt_x"/>
                                          </p:val>
                                        </p:tav>
                                      </p:tavLst>
                                    </p:anim>
                                    <p:anim calcmode="lin" valueType="num">
                                      <p:cBhvr additive="base">
                                        <p:cTn id="8" dur="3000" fill="hold"/>
                                        <p:tgtEl>
                                          <p:spTgt spid="70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4953233-3AD5-4D6A-A687-A4D7D07BB508}"/>
              </a:ext>
            </a:extLst>
          </p:cNvPr>
          <p:cNvSpPr>
            <a:spLocks noGrp="1" noRot="1" noChangeArrowheads="1"/>
          </p:cNvSpPr>
          <p:nvPr>
            <p:ph type="title"/>
          </p:nvPr>
        </p:nvSpPr>
        <p:spPr>
          <a:xfrm>
            <a:off x="1066800" y="265113"/>
            <a:ext cx="11388725" cy="1143000"/>
          </a:xfrm>
        </p:spPr>
        <p:txBody>
          <a:bodyPr/>
          <a:lstStyle/>
          <a:p>
            <a:pPr algn="l"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第一节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凯恩斯经济学产生的背景</a:t>
            </a: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8195" name="Rectangle 3">
            <a:extLst>
              <a:ext uri="{FF2B5EF4-FFF2-40B4-BE49-F238E27FC236}">
                <a16:creationId xmlns:a16="http://schemas.microsoft.com/office/drawing/2014/main" id="{660BA74E-D923-4CB8-9B93-C692B49C1265}"/>
              </a:ext>
            </a:extLst>
          </p:cNvPr>
          <p:cNvSpPr>
            <a:spLocks noGrp="1" noRot="1" noChangeArrowheads="1"/>
          </p:cNvSpPr>
          <p:nvPr>
            <p:ph type="body" sz="half" idx="1"/>
          </p:nvPr>
        </p:nvSpPr>
        <p:spPr>
          <a:xfrm>
            <a:off x="2133600" y="2438400"/>
            <a:ext cx="8382000" cy="3113088"/>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西方各国普遍出现大萧条</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国家垄断资本主义的发展要求国家干预</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传统经济理论无法解释大萧条中的经济现象</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已经有许多经济学家注意到相关的研究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9E8E202-1C8E-4D3C-B4F1-0AE23801BAB7}"/>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A271B56-0064-4650-8177-3787D833AD45}"/>
              </a:ext>
            </a:extLst>
          </p:cNvPr>
          <p:cNvSpPr>
            <a:spLocks noGrp="1" noRot="1" noChangeArrowheads="1"/>
          </p:cNvSpPr>
          <p:nvPr>
            <p:ph type="title"/>
          </p:nvPr>
        </p:nvSpPr>
        <p:spPr>
          <a:xfrm>
            <a:off x="1066800" y="762000"/>
            <a:ext cx="8229600" cy="1246188"/>
          </a:xfrm>
        </p:spPr>
        <p:txBody>
          <a:bodyPr/>
          <a:lstStyle/>
          <a:p>
            <a:pPr algn="l" eaLnBrk="1" hangingPunct="1">
              <a:defRPr/>
            </a:pPr>
            <a:br>
              <a:rPr kumimoji="0" lang="en-US" altLang="zh-CN"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第四节 小罗伯特</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卢卡斯</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(Robert E. Lucas, 1937-)</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49155" name="Rectangle 4">
            <a:extLst>
              <a:ext uri="{FF2B5EF4-FFF2-40B4-BE49-F238E27FC236}">
                <a16:creationId xmlns:a16="http://schemas.microsoft.com/office/drawing/2014/main" id="{74BAB9F8-850A-4121-AF7F-25644871866E}"/>
              </a:ext>
            </a:extLst>
          </p:cNvPr>
          <p:cNvSpPr>
            <a:spLocks noGrp="1" noRot="1" noChangeArrowheads="1"/>
          </p:cNvSpPr>
          <p:nvPr>
            <p:ph type="body" sz="half" idx="1"/>
          </p:nvPr>
        </p:nvSpPr>
        <p:spPr>
          <a:xfrm>
            <a:off x="1371600" y="2505075"/>
            <a:ext cx="4033838" cy="3590925"/>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有一个“女巫前妻”</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理性预期</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p:txBody>
      </p:sp>
      <p:pic>
        <p:nvPicPr>
          <p:cNvPr id="44036" name="Picture 7" descr="lucas101">
            <a:hlinkClick r:id="rId3"/>
            <a:extLst>
              <a:ext uri="{FF2B5EF4-FFF2-40B4-BE49-F238E27FC236}">
                <a16:creationId xmlns:a16="http://schemas.microsoft.com/office/drawing/2014/main" id="{DBFC2652-A762-49AF-A08F-F4AFC686F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597025"/>
            <a:ext cx="2746375" cy="408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Rectangle 9">
            <a:extLst>
              <a:ext uri="{FF2B5EF4-FFF2-40B4-BE49-F238E27FC236}">
                <a16:creationId xmlns:a16="http://schemas.microsoft.com/office/drawing/2014/main" id="{B3946E8E-C423-4D39-8A5E-A003A3056B97}"/>
              </a:ext>
            </a:extLst>
          </p:cNvPr>
          <p:cNvSpPr>
            <a:spLocks noChangeArrowheads="1"/>
          </p:cNvSpPr>
          <p:nvPr/>
        </p:nvSpPr>
        <p:spPr bwMode="auto">
          <a:xfrm>
            <a:off x="7431088" y="5800725"/>
            <a:ext cx="35814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理性预期与经济计量实践</a:t>
            </a:r>
            <a:r>
              <a:rPr kumimoji="0" lang="en-US" altLang="zh-CN" sz="1800" b="1">
                <a:solidFill>
                  <a:srgbClr val="FF0000"/>
                </a:solidFill>
                <a:latin typeface="Verdana" panose="020B0604030504040204" pitchFamily="34" charset="0"/>
              </a:rPr>
              <a:t>》</a:t>
            </a:r>
          </a:p>
        </p:txBody>
      </p:sp>
      <p:sp>
        <p:nvSpPr>
          <p:cNvPr id="7" name="矩形 6">
            <a:extLst>
              <a:ext uri="{FF2B5EF4-FFF2-40B4-BE49-F238E27FC236}">
                <a16:creationId xmlns:a16="http://schemas.microsoft.com/office/drawing/2014/main" id="{76018912-90B4-433A-9317-BA7EC21306CE}"/>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017"/>
                                        </p:tgtEl>
                                        <p:attrNameLst>
                                          <p:attrName>style.visibility</p:attrName>
                                        </p:attrNameLst>
                                      </p:cBhvr>
                                      <p:to>
                                        <p:strVal val="visible"/>
                                      </p:to>
                                    </p:set>
                                    <p:anim calcmode="lin" valueType="num">
                                      <p:cBhvr additive="base">
                                        <p:cTn id="7" dur="3000" fill="hold"/>
                                        <p:tgtEl>
                                          <p:spTgt spid="43017"/>
                                        </p:tgtEl>
                                        <p:attrNameLst>
                                          <p:attrName>ppt_x</p:attrName>
                                        </p:attrNameLst>
                                      </p:cBhvr>
                                      <p:tavLst>
                                        <p:tav tm="0">
                                          <p:val>
                                            <p:strVal val="1+#ppt_w/2"/>
                                          </p:val>
                                        </p:tav>
                                        <p:tav tm="100000">
                                          <p:val>
                                            <p:strVal val="#ppt_x"/>
                                          </p:val>
                                        </p:tav>
                                      </p:tavLst>
                                    </p:anim>
                                    <p:anim calcmode="lin" valueType="num">
                                      <p:cBhvr additive="base">
                                        <p:cTn id="8" dur="3000" fill="hold"/>
                                        <p:tgtEl>
                                          <p:spTgt spid="430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6C347-68CA-45B0-8DB7-D513E2C510A7}"/>
              </a:ext>
            </a:extLst>
          </p:cNvPr>
          <p:cNvSpPr>
            <a:spLocks noGrp="1"/>
          </p:cNvSpPr>
          <p:nvPr>
            <p:ph type="title"/>
          </p:nvPr>
        </p:nvSpPr>
        <p:spPr>
          <a:xfrm>
            <a:off x="401638" y="685800"/>
            <a:ext cx="11388725" cy="1143000"/>
          </a:xfrm>
        </p:spPr>
        <p:txBody>
          <a:bodyPr/>
          <a:lstStyle/>
          <a:p>
            <a:pPr>
              <a:defRPr/>
            </a:pPr>
            <a:r>
              <a:rPr lang="zh-CN" altLang="en-US" b="1">
                <a:solidFill>
                  <a:schemeClr val="accent4">
                    <a:lumMod val="25000"/>
                  </a:schemeClr>
                </a:solidFill>
                <a:latin typeface="华文中宋" panose="02010600040101010101" pitchFamily="2" charset="-122"/>
                <a:ea typeface="华文中宋" panose="02010600040101010101" pitchFamily="2" charset="-122"/>
              </a:rPr>
              <a:t>第二十一章  奥地利学派</a:t>
            </a:r>
          </a:p>
        </p:txBody>
      </p:sp>
      <p:grpSp>
        <p:nvGrpSpPr>
          <p:cNvPr id="46083" name="组合 4">
            <a:extLst>
              <a:ext uri="{FF2B5EF4-FFF2-40B4-BE49-F238E27FC236}">
                <a16:creationId xmlns:a16="http://schemas.microsoft.com/office/drawing/2014/main" id="{7A87F798-8C70-47E0-9CF9-076D79EA2BFC}"/>
              </a:ext>
            </a:extLst>
          </p:cNvPr>
          <p:cNvGrpSpPr>
            <a:grpSpLocks/>
          </p:cNvGrpSpPr>
          <p:nvPr/>
        </p:nvGrpSpPr>
        <p:grpSpPr bwMode="auto">
          <a:xfrm rot="4200000">
            <a:off x="4834732" y="2096294"/>
            <a:ext cx="3078162" cy="4044950"/>
            <a:chOff x="1078816" y="964066"/>
            <a:chExt cx="2222812" cy="2923236"/>
          </a:xfrm>
        </p:grpSpPr>
        <p:sp>
          <p:nvSpPr>
            <p:cNvPr id="46084" name="Freeform 7">
              <a:extLst>
                <a:ext uri="{FF2B5EF4-FFF2-40B4-BE49-F238E27FC236}">
                  <a16:creationId xmlns:a16="http://schemas.microsoft.com/office/drawing/2014/main" id="{92CC71A7-9E89-48D7-AA11-F8C5359107D6}"/>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85" name="Freeform 8">
              <a:extLst>
                <a:ext uri="{FF2B5EF4-FFF2-40B4-BE49-F238E27FC236}">
                  <a16:creationId xmlns:a16="http://schemas.microsoft.com/office/drawing/2014/main" id="{483D7604-F7FF-4930-9193-E5E72BC80129}"/>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86" name="Oval 9">
              <a:extLst>
                <a:ext uri="{FF2B5EF4-FFF2-40B4-BE49-F238E27FC236}">
                  <a16:creationId xmlns:a16="http://schemas.microsoft.com/office/drawing/2014/main" id="{30CBD5DB-27BD-4A6A-9D7A-0DE52B1F9FBB}"/>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87" name="Oval 10">
              <a:extLst>
                <a:ext uri="{FF2B5EF4-FFF2-40B4-BE49-F238E27FC236}">
                  <a16:creationId xmlns:a16="http://schemas.microsoft.com/office/drawing/2014/main" id="{34456A04-CCFA-4E69-872F-60789E565D63}"/>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88" name="Oval 11">
              <a:extLst>
                <a:ext uri="{FF2B5EF4-FFF2-40B4-BE49-F238E27FC236}">
                  <a16:creationId xmlns:a16="http://schemas.microsoft.com/office/drawing/2014/main" id="{D7BEDDEE-D5D7-46A7-86F0-2DDB30DB5CCE}"/>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89" name="Oval 12">
              <a:extLst>
                <a:ext uri="{FF2B5EF4-FFF2-40B4-BE49-F238E27FC236}">
                  <a16:creationId xmlns:a16="http://schemas.microsoft.com/office/drawing/2014/main" id="{5A774640-30AB-40B2-BC57-BA207E7DC68A}"/>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90" name="Oval 13">
              <a:extLst>
                <a:ext uri="{FF2B5EF4-FFF2-40B4-BE49-F238E27FC236}">
                  <a16:creationId xmlns:a16="http://schemas.microsoft.com/office/drawing/2014/main" id="{B364505F-9D8B-4924-BAC8-D8CB107AA33A}"/>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91" name="Oval 14">
              <a:extLst>
                <a:ext uri="{FF2B5EF4-FFF2-40B4-BE49-F238E27FC236}">
                  <a16:creationId xmlns:a16="http://schemas.microsoft.com/office/drawing/2014/main" id="{5C279640-3AE3-4B9A-8C04-59ED52E7E98A}"/>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92" name="Oval 15">
              <a:extLst>
                <a:ext uri="{FF2B5EF4-FFF2-40B4-BE49-F238E27FC236}">
                  <a16:creationId xmlns:a16="http://schemas.microsoft.com/office/drawing/2014/main" id="{8EED8E8F-B40E-421D-90CF-EEF22B0E33A0}"/>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93" name="Freeform 16">
              <a:extLst>
                <a:ext uri="{FF2B5EF4-FFF2-40B4-BE49-F238E27FC236}">
                  <a16:creationId xmlns:a16="http://schemas.microsoft.com/office/drawing/2014/main" id="{82D239BC-1608-4B0C-91FA-0574E5FE194D}"/>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94" name="Oval 17">
              <a:extLst>
                <a:ext uri="{FF2B5EF4-FFF2-40B4-BE49-F238E27FC236}">
                  <a16:creationId xmlns:a16="http://schemas.microsoft.com/office/drawing/2014/main" id="{7D728B69-8401-41E5-A09E-156D088C3D06}"/>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95" name="Oval 18">
              <a:extLst>
                <a:ext uri="{FF2B5EF4-FFF2-40B4-BE49-F238E27FC236}">
                  <a16:creationId xmlns:a16="http://schemas.microsoft.com/office/drawing/2014/main" id="{B7281FCC-4B6B-4704-B3BE-1F593CC60127}"/>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96" name="Oval 19">
              <a:extLst>
                <a:ext uri="{FF2B5EF4-FFF2-40B4-BE49-F238E27FC236}">
                  <a16:creationId xmlns:a16="http://schemas.microsoft.com/office/drawing/2014/main" id="{A0BD03B5-8FA2-4923-883E-6E0B3084BC56}"/>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97" name="Oval 20">
              <a:extLst>
                <a:ext uri="{FF2B5EF4-FFF2-40B4-BE49-F238E27FC236}">
                  <a16:creationId xmlns:a16="http://schemas.microsoft.com/office/drawing/2014/main" id="{01DAAD1D-6B7A-4704-A28F-1E53EB5B7B10}"/>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98" name="Oval 21">
              <a:extLst>
                <a:ext uri="{FF2B5EF4-FFF2-40B4-BE49-F238E27FC236}">
                  <a16:creationId xmlns:a16="http://schemas.microsoft.com/office/drawing/2014/main" id="{8C300D9F-07BF-4B79-B835-19478C92A668}"/>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099" name="Freeform 22">
              <a:extLst>
                <a:ext uri="{FF2B5EF4-FFF2-40B4-BE49-F238E27FC236}">
                  <a16:creationId xmlns:a16="http://schemas.microsoft.com/office/drawing/2014/main" id="{632ACCE4-705B-4F88-BBF9-6980B580B2C5}"/>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0" name="Freeform 23">
              <a:extLst>
                <a:ext uri="{FF2B5EF4-FFF2-40B4-BE49-F238E27FC236}">
                  <a16:creationId xmlns:a16="http://schemas.microsoft.com/office/drawing/2014/main" id="{91961EBA-4B34-447F-A34C-EC365632CCD3}"/>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1" name="Freeform 24">
              <a:extLst>
                <a:ext uri="{FF2B5EF4-FFF2-40B4-BE49-F238E27FC236}">
                  <a16:creationId xmlns:a16="http://schemas.microsoft.com/office/drawing/2014/main" id="{46EFE85D-741E-4A07-9643-6F3DCE074929}"/>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2" name="Freeform 25">
              <a:extLst>
                <a:ext uri="{FF2B5EF4-FFF2-40B4-BE49-F238E27FC236}">
                  <a16:creationId xmlns:a16="http://schemas.microsoft.com/office/drawing/2014/main" id="{F033165B-E414-4FC9-8B66-8D8C7664DF1F}"/>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3" name="Freeform 26">
              <a:extLst>
                <a:ext uri="{FF2B5EF4-FFF2-40B4-BE49-F238E27FC236}">
                  <a16:creationId xmlns:a16="http://schemas.microsoft.com/office/drawing/2014/main" id="{2DC8B5D9-9BED-4B42-BD67-2D71E02F9BD1}"/>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4" name="Freeform 27">
              <a:extLst>
                <a:ext uri="{FF2B5EF4-FFF2-40B4-BE49-F238E27FC236}">
                  <a16:creationId xmlns:a16="http://schemas.microsoft.com/office/drawing/2014/main" id="{484D96F2-618B-4A13-998D-AC2C8FBEAF5D}"/>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5" name="Freeform 28">
              <a:extLst>
                <a:ext uri="{FF2B5EF4-FFF2-40B4-BE49-F238E27FC236}">
                  <a16:creationId xmlns:a16="http://schemas.microsoft.com/office/drawing/2014/main" id="{2CEFA033-BAAE-46D4-8D12-2B20AAE8070D}"/>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06" name="Oval 30">
              <a:extLst>
                <a:ext uri="{FF2B5EF4-FFF2-40B4-BE49-F238E27FC236}">
                  <a16:creationId xmlns:a16="http://schemas.microsoft.com/office/drawing/2014/main" id="{4108D804-8CFB-4D0A-BB1F-F97AFC2D3558}"/>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107" name="Oval 11">
              <a:extLst>
                <a:ext uri="{FF2B5EF4-FFF2-40B4-BE49-F238E27FC236}">
                  <a16:creationId xmlns:a16="http://schemas.microsoft.com/office/drawing/2014/main" id="{BE8D1E65-B8B2-4F0B-BEFB-4A078CA72784}"/>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46108" name="Oval 11">
              <a:extLst>
                <a:ext uri="{FF2B5EF4-FFF2-40B4-BE49-F238E27FC236}">
                  <a16:creationId xmlns:a16="http://schemas.microsoft.com/office/drawing/2014/main" id="{0901D796-8D79-4BD2-9D84-E7FA717F9BEF}"/>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5DE7D-FF98-40B7-882B-E2EA1AF43199}"/>
              </a:ext>
            </a:extLst>
          </p:cNvPr>
          <p:cNvSpPr>
            <a:spLocks noGrp="1"/>
          </p:cNvSpPr>
          <p:nvPr>
            <p:ph type="title"/>
          </p:nvPr>
        </p:nvSpPr>
        <p:spPr>
          <a:xfrm>
            <a:off x="1033463" y="228600"/>
            <a:ext cx="11387137"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第一节 奥地利学派概览</a:t>
            </a:r>
          </a:p>
        </p:txBody>
      </p:sp>
      <p:sp>
        <p:nvSpPr>
          <p:cNvPr id="3" name="文本占位符 2">
            <a:extLst>
              <a:ext uri="{FF2B5EF4-FFF2-40B4-BE49-F238E27FC236}">
                <a16:creationId xmlns:a16="http://schemas.microsoft.com/office/drawing/2014/main" id="{7DA7BC85-9C4A-4B5A-960A-772FBA67A227}"/>
              </a:ext>
            </a:extLst>
          </p:cNvPr>
          <p:cNvSpPr>
            <a:spLocks noGrp="1"/>
          </p:cNvSpPr>
          <p:nvPr>
            <p:ph type="body" sz="half" idx="1"/>
          </p:nvPr>
        </p:nvSpPr>
        <p:spPr>
          <a:xfrm>
            <a:off x="3124200" y="1905000"/>
            <a:ext cx="6324600" cy="4495800"/>
          </a:xfrm>
        </p:spPr>
        <p:txBody>
          <a:bodyPr/>
          <a:lstStyle/>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发展历程</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主要信条</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pPr>
            <a:r>
              <a:rPr lang="en-US" altLang="zh-CN">
                <a:solidFill>
                  <a:schemeClr val="accent4">
                    <a:lumMod val="10000"/>
                  </a:schemeClr>
                </a:solidFill>
                <a:latin typeface="微软雅黑" panose="020B0503020204020204" pitchFamily="34" charset="-122"/>
                <a:ea typeface="微软雅黑" panose="020B0503020204020204" pitchFamily="34" charset="-122"/>
              </a:rPr>
              <a:t>1.</a:t>
            </a:r>
            <a:r>
              <a:rPr lang="zh-CN" altLang="zh-CN">
                <a:solidFill>
                  <a:schemeClr val="accent4">
                    <a:lumMod val="10000"/>
                  </a:schemeClr>
                </a:solidFill>
                <a:latin typeface="微软雅黑" panose="020B0503020204020204" pitchFamily="34" charset="-122"/>
                <a:ea typeface="微软雅黑" panose="020B0503020204020204" pitchFamily="34" charset="-122"/>
              </a:rPr>
              <a:t>崇尚个人主义</a:t>
            </a:r>
          </a:p>
          <a:p>
            <a:pPr>
              <a:buClr>
                <a:srgbClr val="0070C0"/>
              </a:buClr>
            </a:pPr>
            <a:r>
              <a:rPr lang="en-US" altLang="zh-CN">
                <a:solidFill>
                  <a:schemeClr val="accent4">
                    <a:lumMod val="10000"/>
                  </a:schemeClr>
                </a:solidFill>
                <a:latin typeface="微软雅黑" panose="020B0503020204020204" pitchFamily="34" charset="-122"/>
                <a:ea typeface="微软雅黑" panose="020B0503020204020204" pitchFamily="34" charset="-122"/>
              </a:rPr>
              <a:t>2.</a:t>
            </a:r>
            <a:r>
              <a:rPr lang="zh-CN" altLang="zh-CN">
                <a:solidFill>
                  <a:schemeClr val="accent4">
                    <a:lumMod val="10000"/>
                  </a:schemeClr>
                </a:solidFill>
                <a:latin typeface="微软雅黑" panose="020B0503020204020204" pitchFamily="34" charset="-122"/>
                <a:ea typeface="微软雅黑" panose="020B0503020204020204" pitchFamily="34" charset="-122"/>
              </a:rPr>
              <a:t>重视主观主义</a:t>
            </a:r>
          </a:p>
          <a:p>
            <a:pPr>
              <a:buClr>
                <a:srgbClr val="0070C0"/>
              </a:buClr>
            </a:pPr>
            <a:r>
              <a:rPr lang="en-US" altLang="zh-CN">
                <a:solidFill>
                  <a:schemeClr val="accent4">
                    <a:lumMod val="10000"/>
                  </a:schemeClr>
                </a:solidFill>
                <a:latin typeface="微软雅黑" panose="020B0503020204020204" pitchFamily="34" charset="-122"/>
                <a:ea typeface="微软雅黑" panose="020B0503020204020204" pitchFamily="34" charset="-122"/>
              </a:rPr>
              <a:t>3.</a:t>
            </a:r>
            <a:r>
              <a:rPr lang="zh-CN" altLang="zh-CN">
                <a:solidFill>
                  <a:schemeClr val="accent4">
                    <a:lumMod val="10000"/>
                  </a:schemeClr>
                </a:solidFill>
                <a:latin typeface="微软雅黑" panose="020B0503020204020204" pitchFamily="34" charset="-122"/>
                <a:ea typeface="微软雅黑" panose="020B0503020204020204" pitchFamily="34" charset="-122"/>
              </a:rPr>
              <a:t>偏好和机会成本说</a:t>
            </a:r>
          </a:p>
          <a:p>
            <a:pPr>
              <a:buClr>
                <a:srgbClr val="0070C0"/>
              </a:buClr>
            </a:pPr>
            <a:r>
              <a:rPr lang="en-US" altLang="zh-CN">
                <a:solidFill>
                  <a:schemeClr val="accent4">
                    <a:lumMod val="10000"/>
                  </a:schemeClr>
                </a:solidFill>
                <a:latin typeface="微软雅黑" panose="020B0503020204020204" pitchFamily="34" charset="-122"/>
                <a:ea typeface="微软雅黑" panose="020B0503020204020204" pitchFamily="34" charset="-122"/>
              </a:rPr>
              <a:t>4.</a:t>
            </a:r>
            <a:r>
              <a:rPr lang="zh-CN" altLang="zh-CN">
                <a:solidFill>
                  <a:schemeClr val="accent4">
                    <a:lumMod val="10000"/>
                  </a:schemeClr>
                </a:solidFill>
                <a:latin typeface="微软雅黑" panose="020B0503020204020204" pitchFamily="34" charset="-122"/>
                <a:ea typeface="微软雅黑" panose="020B0503020204020204" pitchFamily="34" charset="-122"/>
              </a:rPr>
              <a:t>在经济分析上推崇边际主义</a:t>
            </a:r>
          </a:p>
          <a:p>
            <a:pPr>
              <a:buClr>
                <a:srgbClr val="0070C0"/>
              </a:buClr>
              <a:buFont typeface="Wingdings" panose="05000000000000000000" pitchFamily="2" charset="2"/>
              <a:buChar char="Ø"/>
              <a:defRPr/>
            </a:pPr>
            <a:endParaRPr lang="zh-CN" altLang="en-US">
              <a:solidFill>
                <a:schemeClr val="accent4">
                  <a:lumMod val="2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53F6452F-835A-4CBC-A227-24BE81FFB7BC}"/>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187F50D9-97C9-4428-8CD3-A26E6EA15ABC}"/>
              </a:ext>
            </a:extLst>
          </p:cNvPr>
          <p:cNvSpPr>
            <a:spLocks noGrp="1" noRot="1" noChangeArrowheads="1"/>
          </p:cNvSpPr>
          <p:nvPr>
            <p:ph type="title"/>
          </p:nvPr>
        </p:nvSpPr>
        <p:spPr>
          <a:xfrm>
            <a:off x="1031875" y="533400"/>
            <a:ext cx="11388725" cy="1143000"/>
          </a:xfrm>
        </p:spPr>
        <p:txBody>
          <a:bodyPr/>
          <a:lstStyle/>
          <a:p>
            <a:pPr algn="l"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第二节 约瑟夫</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熊彼特</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(Joseph A. Schumpeter, 1883-1950 )</a:t>
            </a:r>
          </a:p>
        </p:txBody>
      </p:sp>
      <p:sp>
        <p:nvSpPr>
          <p:cNvPr id="40963" name="Rectangle 5">
            <a:extLst>
              <a:ext uri="{FF2B5EF4-FFF2-40B4-BE49-F238E27FC236}">
                <a16:creationId xmlns:a16="http://schemas.microsoft.com/office/drawing/2014/main" id="{E29A7BF9-420C-4778-8C00-E728FC3BC848}"/>
              </a:ext>
            </a:extLst>
          </p:cNvPr>
          <p:cNvSpPr>
            <a:spLocks noGrp="1" noRot="1" noChangeArrowheads="1"/>
          </p:cNvSpPr>
          <p:nvPr>
            <p:ph type="body" sz="half" idx="1"/>
          </p:nvPr>
        </p:nvSpPr>
        <p:spPr>
          <a:xfrm>
            <a:off x="1117600" y="2422525"/>
            <a:ext cx="4349750" cy="3817938"/>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三次婚姻，债台高筑</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创新理论</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p:txBody>
      </p:sp>
      <p:pic>
        <p:nvPicPr>
          <p:cNvPr id="57351" name="Picture 7" descr="1035">
            <a:extLst>
              <a:ext uri="{FF2B5EF4-FFF2-40B4-BE49-F238E27FC236}">
                <a16:creationId xmlns:a16="http://schemas.microsoft.com/office/drawing/2014/main" id="{80261DC7-00B7-4133-88D7-04C8D42025C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202488" y="2432050"/>
            <a:ext cx="2492375" cy="3060700"/>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57352" name="Rectangle 8">
            <a:extLst>
              <a:ext uri="{FF2B5EF4-FFF2-40B4-BE49-F238E27FC236}">
                <a16:creationId xmlns:a16="http://schemas.microsoft.com/office/drawing/2014/main" id="{70AE15AC-0BA9-4464-A5A0-F64FF96AF233}"/>
              </a:ext>
            </a:extLst>
          </p:cNvPr>
          <p:cNvSpPr>
            <a:spLocks noChangeArrowheads="1"/>
          </p:cNvSpPr>
          <p:nvPr/>
        </p:nvSpPr>
        <p:spPr bwMode="auto">
          <a:xfrm>
            <a:off x="6934200" y="5867400"/>
            <a:ext cx="35814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经济发展理论</a:t>
            </a: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经济分析史</a:t>
            </a:r>
            <a:r>
              <a:rPr kumimoji="0" lang="en-US" altLang="zh-CN" sz="1800" b="1">
                <a:solidFill>
                  <a:srgbClr val="FF0000"/>
                </a:solidFill>
                <a:latin typeface="Verdana" panose="020B0604030504040204" pitchFamily="34" charset="0"/>
              </a:rPr>
              <a:t>》</a:t>
            </a:r>
          </a:p>
        </p:txBody>
      </p:sp>
      <p:sp>
        <p:nvSpPr>
          <p:cNvPr id="6" name="矩形 5">
            <a:extLst>
              <a:ext uri="{FF2B5EF4-FFF2-40B4-BE49-F238E27FC236}">
                <a16:creationId xmlns:a16="http://schemas.microsoft.com/office/drawing/2014/main" id="{2E43A72B-A7F0-4091-8EB9-F205AE5C1F8A}"/>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352"/>
                                        </p:tgtEl>
                                        <p:attrNameLst>
                                          <p:attrName>style.visibility</p:attrName>
                                        </p:attrNameLst>
                                      </p:cBhvr>
                                      <p:to>
                                        <p:strVal val="visible"/>
                                      </p:to>
                                    </p:set>
                                    <p:anim calcmode="lin" valueType="num">
                                      <p:cBhvr additive="base">
                                        <p:cTn id="7" dur="3000" fill="hold"/>
                                        <p:tgtEl>
                                          <p:spTgt spid="57352"/>
                                        </p:tgtEl>
                                        <p:attrNameLst>
                                          <p:attrName>ppt_x</p:attrName>
                                        </p:attrNameLst>
                                      </p:cBhvr>
                                      <p:tavLst>
                                        <p:tav tm="0">
                                          <p:val>
                                            <p:strVal val="1+#ppt_w/2"/>
                                          </p:val>
                                        </p:tav>
                                        <p:tav tm="100000">
                                          <p:val>
                                            <p:strVal val="#ppt_x"/>
                                          </p:val>
                                        </p:tav>
                                      </p:tavLst>
                                    </p:anim>
                                    <p:anim calcmode="lin" valueType="num">
                                      <p:cBhvr additive="base">
                                        <p:cTn id="8" dur="3000" fill="hold"/>
                                        <p:tgtEl>
                                          <p:spTgt spid="57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0B9CD82-CD60-4133-95FA-121693F35378}"/>
              </a:ext>
            </a:extLst>
          </p:cNvPr>
          <p:cNvSpPr>
            <a:spLocks noGrp="1" noRot="1" noChangeArrowheads="1"/>
          </p:cNvSpPr>
          <p:nvPr>
            <p:ph type="title"/>
          </p:nvPr>
        </p:nvSpPr>
        <p:spPr>
          <a:xfrm>
            <a:off x="1143000" y="228600"/>
            <a:ext cx="8540750" cy="1143000"/>
          </a:xfrm>
        </p:spPr>
        <p:txBody>
          <a:bodyPr/>
          <a:lstStyle/>
          <a:p>
            <a:pPr algn="l" eaLnBrk="1" hangingPunct="1">
              <a:defRPr/>
            </a:pPr>
            <a:br>
              <a:rPr kumimoji="0" lang="en-US" altLang="zh-CN" b="1">
                <a:solidFill>
                  <a:schemeClr val="accent4">
                    <a:lumMod val="25000"/>
                  </a:schemeClr>
                </a:solidFill>
                <a:latin typeface="华文中宋" panose="02010600040101010101" pitchFamily="2" charset="-122"/>
                <a:ea typeface="华文中宋" panose="02010600040101010101" pitchFamily="2" charset="-122"/>
              </a:rPr>
            </a:br>
            <a:br>
              <a:rPr kumimoji="0" lang="en-US" altLang="zh-CN"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第三节 路德维希</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冯</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米塞斯</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Ludwig von Mises</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1881-1973)</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a:solidFill>
                <a:schemeClr val="accent4">
                  <a:lumMod val="25000"/>
                </a:schemeClr>
              </a:solidFill>
            </a:endParaRPr>
          </a:p>
        </p:txBody>
      </p:sp>
      <p:sp>
        <p:nvSpPr>
          <p:cNvPr id="70659" name="Rectangle 3">
            <a:extLst>
              <a:ext uri="{FF2B5EF4-FFF2-40B4-BE49-F238E27FC236}">
                <a16:creationId xmlns:a16="http://schemas.microsoft.com/office/drawing/2014/main" id="{10C83F99-1ACE-4E24-8FDF-BBE9995B5AD0}"/>
              </a:ext>
            </a:extLst>
          </p:cNvPr>
          <p:cNvSpPr>
            <a:spLocks noGrp="1" noRot="1" noChangeArrowheads="1"/>
          </p:cNvSpPr>
          <p:nvPr>
            <p:ph type="body" sz="half" idx="1"/>
          </p:nvPr>
        </p:nvSpPr>
        <p:spPr>
          <a:xfrm>
            <a:off x="838200" y="2012950"/>
            <a:ext cx="6248400" cy="4362450"/>
          </a:xfrm>
        </p:spPr>
        <p:txBody>
          <a:bodyPr/>
          <a:lstStyle/>
          <a:p>
            <a:pPr eaLnBrk="1" hangingPunct="1">
              <a:lnSpc>
                <a:spcPct val="150000"/>
              </a:lnSpc>
              <a:buClr>
                <a:srgbClr val="0070C0"/>
              </a:buClr>
              <a:buFont typeface="Wingdings" panose="05000000000000000000" pitchFamily="2" charset="2"/>
              <a:buChar char="Ø"/>
              <a:defRPr/>
            </a:pPr>
            <a:r>
              <a:rPr kumimoji="0" lang="zh-CN" altLang="en-US" b="1">
                <a:solidFill>
                  <a:schemeClr val="accent4">
                    <a:lumMod val="25000"/>
                  </a:schemeClr>
                </a:solidFill>
                <a:latin typeface="微软雅黑" panose="020B0503020204020204" pitchFamily="34" charset="-122"/>
                <a:ea typeface="微软雅黑" panose="020B0503020204020204" pitchFamily="34" charset="-122"/>
              </a:rPr>
              <a:t>基本观点</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：计划经济用公有制代替了私有制，用计划体制代替了市场调节。没有自由市场，就没有价格制度，就不能进行经济计算。没有经济计算的经济体制必定资源配置失误，效率低下。</a:t>
            </a:r>
          </a:p>
        </p:txBody>
      </p:sp>
      <p:pic>
        <p:nvPicPr>
          <p:cNvPr id="50180" name="Picture 5" descr="mises101">
            <a:hlinkClick r:id="rId3"/>
            <a:extLst>
              <a:ext uri="{FF2B5EF4-FFF2-40B4-BE49-F238E27FC236}">
                <a16:creationId xmlns:a16="http://schemas.microsoft.com/office/drawing/2014/main" id="{D8AB9BC2-9A4C-4BEC-B723-DA0D1BEB1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012950"/>
            <a:ext cx="40386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9" name="Rectangle 7">
            <a:extLst>
              <a:ext uri="{FF2B5EF4-FFF2-40B4-BE49-F238E27FC236}">
                <a16:creationId xmlns:a16="http://schemas.microsoft.com/office/drawing/2014/main" id="{85D24F84-074F-44A0-B163-907FE614A102}"/>
              </a:ext>
            </a:extLst>
          </p:cNvPr>
          <p:cNvSpPr>
            <a:spLocks noChangeArrowheads="1"/>
          </p:cNvSpPr>
          <p:nvPr/>
        </p:nvSpPr>
        <p:spPr bwMode="auto">
          <a:xfrm>
            <a:off x="8229600" y="5805488"/>
            <a:ext cx="2667000" cy="57467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rPr>
              <a:t>《</a:t>
            </a:r>
            <a:r>
              <a:rPr kumimoji="0" lang="zh-CN" altLang="en-US" sz="1800" b="1">
                <a:solidFill>
                  <a:srgbClr val="FF0000"/>
                </a:solidFill>
              </a:rPr>
              <a:t>货币与信贷理论</a:t>
            </a:r>
            <a:r>
              <a:rPr kumimoji="0" lang="en-US" altLang="zh-CN" sz="1800" b="1">
                <a:solidFill>
                  <a:srgbClr val="FF0000"/>
                </a:solidFill>
              </a:rPr>
              <a:t>》</a:t>
            </a:r>
          </a:p>
        </p:txBody>
      </p:sp>
      <p:sp>
        <p:nvSpPr>
          <p:cNvPr id="7" name="矩形 6">
            <a:extLst>
              <a:ext uri="{FF2B5EF4-FFF2-40B4-BE49-F238E27FC236}">
                <a16:creationId xmlns:a16="http://schemas.microsoft.com/office/drawing/2014/main" id="{A8A1B75A-3164-4875-BB9E-48E24EF177E5}"/>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119"/>
                                        </p:tgtEl>
                                        <p:attrNameLst>
                                          <p:attrName>style.visibility</p:attrName>
                                        </p:attrNameLst>
                                      </p:cBhvr>
                                      <p:to>
                                        <p:strVal val="visible"/>
                                      </p:to>
                                    </p:set>
                                    <p:anim calcmode="lin" valueType="num">
                                      <p:cBhvr additive="base">
                                        <p:cTn id="7" dur="3000" fill="hold"/>
                                        <p:tgtEl>
                                          <p:spTgt spid="90119"/>
                                        </p:tgtEl>
                                        <p:attrNameLst>
                                          <p:attrName>ppt_x</p:attrName>
                                        </p:attrNameLst>
                                      </p:cBhvr>
                                      <p:tavLst>
                                        <p:tav tm="0">
                                          <p:val>
                                            <p:strVal val="1+#ppt_w/2"/>
                                          </p:val>
                                        </p:tav>
                                        <p:tav tm="100000">
                                          <p:val>
                                            <p:strVal val="#ppt_x"/>
                                          </p:val>
                                        </p:tav>
                                      </p:tavLst>
                                    </p:anim>
                                    <p:anim calcmode="lin" valueType="num">
                                      <p:cBhvr additive="base">
                                        <p:cTn id="8" dur="3000" fill="hold"/>
                                        <p:tgtEl>
                                          <p:spTgt spid="90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6E9F61C-4019-4EDD-989A-EFECAB6401F3}"/>
              </a:ext>
            </a:extLst>
          </p:cNvPr>
          <p:cNvSpPr>
            <a:spLocks noGrp="1" noRot="1" noChangeArrowheads="1"/>
          </p:cNvSpPr>
          <p:nvPr>
            <p:ph type="title"/>
          </p:nvPr>
        </p:nvSpPr>
        <p:spPr>
          <a:xfrm>
            <a:off x="914400" y="838200"/>
            <a:ext cx="11388725" cy="1143000"/>
          </a:xfrm>
        </p:spPr>
        <p:txBody>
          <a:bodyPr/>
          <a:lstStyle/>
          <a:p>
            <a:pPr algn="l"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第三节 弗里德里希</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奥古斯丁</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冯</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哈耶克</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(Friedrich August von Hayek,1889-1992 )</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53251" name="Rectangle 3">
            <a:extLst>
              <a:ext uri="{FF2B5EF4-FFF2-40B4-BE49-F238E27FC236}">
                <a16:creationId xmlns:a16="http://schemas.microsoft.com/office/drawing/2014/main" id="{45C8F936-8754-449E-B3AA-4429915D9C26}"/>
              </a:ext>
            </a:extLst>
          </p:cNvPr>
          <p:cNvSpPr>
            <a:spLocks noGrp="1" noRot="1" noChangeArrowheads="1"/>
          </p:cNvSpPr>
          <p:nvPr>
            <p:ph type="body" sz="half" idx="1"/>
          </p:nvPr>
        </p:nvSpPr>
        <p:spPr>
          <a:xfrm>
            <a:off x="1003300" y="2446338"/>
            <a:ext cx="4978400" cy="3956050"/>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最执著的经济学家</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彻底的经济自由主义</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对计划经济的批评</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p:txBody>
      </p:sp>
      <p:pic>
        <p:nvPicPr>
          <p:cNvPr id="71684" name="Picture 4" descr="1071">
            <a:extLst>
              <a:ext uri="{FF2B5EF4-FFF2-40B4-BE49-F238E27FC236}">
                <a16:creationId xmlns:a16="http://schemas.microsoft.com/office/drawing/2014/main" id="{FE302F23-9E82-4176-9506-F34700211B3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080500" y="2241550"/>
            <a:ext cx="2578100" cy="3416300"/>
          </a:xfrm>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52229" name="Picture 5" descr="Portrait of F.A. Hayek">
            <a:extLst>
              <a:ext uri="{FF2B5EF4-FFF2-40B4-BE49-F238E27FC236}">
                <a16:creationId xmlns:a16="http://schemas.microsoft.com/office/drawing/2014/main" id="{BF87CDB4-526E-4E4F-95C3-4701A7A03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209800"/>
            <a:ext cx="2678113"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Rectangle 6">
            <a:extLst>
              <a:ext uri="{FF2B5EF4-FFF2-40B4-BE49-F238E27FC236}">
                <a16:creationId xmlns:a16="http://schemas.microsoft.com/office/drawing/2014/main" id="{0C971664-AAEF-4C2A-8A3F-2930F91CF611}"/>
              </a:ext>
            </a:extLst>
          </p:cNvPr>
          <p:cNvSpPr>
            <a:spLocks noChangeArrowheads="1"/>
          </p:cNvSpPr>
          <p:nvPr/>
        </p:nvSpPr>
        <p:spPr bwMode="auto">
          <a:xfrm>
            <a:off x="7631113" y="5853113"/>
            <a:ext cx="27432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通向奴役之路</a:t>
            </a:r>
            <a:r>
              <a:rPr kumimoji="0" lang="en-US" altLang="zh-CN" sz="1800" b="1">
                <a:solidFill>
                  <a:srgbClr val="FF0000"/>
                </a:solidFill>
                <a:latin typeface="Verdana" panose="020B0604030504040204" pitchFamily="34" charset="0"/>
              </a:rPr>
              <a:t>》</a:t>
            </a:r>
          </a:p>
        </p:txBody>
      </p:sp>
      <p:sp>
        <p:nvSpPr>
          <p:cNvPr id="7" name="矩形 6">
            <a:extLst>
              <a:ext uri="{FF2B5EF4-FFF2-40B4-BE49-F238E27FC236}">
                <a16:creationId xmlns:a16="http://schemas.microsoft.com/office/drawing/2014/main" id="{50DF1194-6314-4784-B282-F74E3E4F1AD1}"/>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 calcmode="lin" valueType="num">
                                      <p:cBhvr additive="base">
                                        <p:cTn id="7" dur="3000" fill="hold"/>
                                        <p:tgtEl>
                                          <p:spTgt spid="71686"/>
                                        </p:tgtEl>
                                        <p:attrNameLst>
                                          <p:attrName>ppt_x</p:attrName>
                                        </p:attrNameLst>
                                      </p:cBhvr>
                                      <p:tavLst>
                                        <p:tav tm="0">
                                          <p:val>
                                            <p:strVal val="1+#ppt_w/2"/>
                                          </p:val>
                                        </p:tav>
                                        <p:tav tm="100000">
                                          <p:val>
                                            <p:strVal val="#ppt_x"/>
                                          </p:val>
                                        </p:tav>
                                      </p:tavLst>
                                    </p:anim>
                                    <p:anim calcmode="lin" valueType="num">
                                      <p:cBhvr additive="base">
                                        <p:cTn id="8" dur="3000" fill="hold"/>
                                        <p:tgtEl>
                                          <p:spTgt spid="71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2DAC0-C207-4EDC-AD04-E1A3D79F6BCF}"/>
              </a:ext>
            </a:extLst>
          </p:cNvPr>
          <p:cNvSpPr>
            <a:spLocks noGrp="1"/>
          </p:cNvSpPr>
          <p:nvPr>
            <p:ph type="title"/>
          </p:nvPr>
        </p:nvSpPr>
        <p:spPr>
          <a:xfrm>
            <a:off x="401638" y="762000"/>
            <a:ext cx="11388725" cy="1143000"/>
          </a:xfrm>
        </p:spPr>
        <p:txBody>
          <a:bodyPr/>
          <a:lstStyle/>
          <a:p>
            <a:pPr>
              <a:defRPr/>
            </a:pPr>
            <a:r>
              <a:rPr lang="zh-CN" altLang="en-US" b="1">
                <a:solidFill>
                  <a:schemeClr val="accent4">
                    <a:lumMod val="25000"/>
                  </a:schemeClr>
                </a:solidFill>
                <a:latin typeface="华文中宋" panose="02010600040101010101" pitchFamily="2" charset="-122"/>
                <a:ea typeface="华文中宋" panose="02010600040101010101" pitchFamily="2" charset="-122"/>
              </a:rPr>
              <a:t>第二十二章 新制度经济学</a:t>
            </a:r>
          </a:p>
        </p:txBody>
      </p:sp>
      <p:grpSp>
        <p:nvGrpSpPr>
          <p:cNvPr id="54275" name="组合 5">
            <a:extLst>
              <a:ext uri="{FF2B5EF4-FFF2-40B4-BE49-F238E27FC236}">
                <a16:creationId xmlns:a16="http://schemas.microsoft.com/office/drawing/2014/main" id="{96555E27-C6E6-4BDF-AE0F-F6CDFB7CA214}"/>
              </a:ext>
            </a:extLst>
          </p:cNvPr>
          <p:cNvGrpSpPr>
            <a:grpSpLocks/>
          </p:cNvGrpSpPr>
          <p:nvPr/>
        </p:nvGrpSpPr>
        <p:grpSpPr bwMode="auto">
          <a:xfrm rot="4200000">
            <a:off x="4697413" y="2097088"/>
            <a:ext cx="3078162" cy="4043362"/>
            <a:chOff x="1078816" y="964066"/>
            <a:chExt cx="2222812" cy="2923236"/>
          </a:xfrm>
        </p:grpSpPr>
        <p:sp>
          <p:nvSpPr>
            <p:cNvPr id="54276" name="Freeform 7">
              <a:extLst>
                <a:ext uri="{FF2B5EF4-FFF2-40B4-BE49-F238E27FC236}">
                  <a16:creationId xmlns:a16="http://schemas.microsoft.com/office/drawing/2014/main" id="{7921B208-B463-4DDF-97B2-9A7C5E3FBE77}"/>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77" name="Freeform 8">
              <a:extLst>
                <a:ext uri="{FF2B5EF4-FFF2-40B4-BE49-F238E27FC236}">
                  <a16:creationId xmlns:a16="http://schemas.microsoft.com/office/drawing/2014/main" id="{5D17EA98-D874-4CB3-9D43-CAE4CC408B7E}"/>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78" name="Oval 9">
              <a:extLst>
                <a:ext uri="{FF2B5EF4-FFF2-40B4-BE49-F238E27FC236}">
                  <a16:creationId xmlns:a16="http://schemas.microsoft.com/office/drawing/2014/main" id="{19C6B5D1-D76D-4A25-8B4F-2A2815E758B0}"/>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79" name="Oval 10">
              <a:extLst>
                <a:ext uri="{FF2B5EF4-FFF2-40B4-BE49-F238E27FC236}">
                  <a16:creationId xmlns:a16="http://schemas.microsoft.com/office/drawing/2014/main" id="{7A8F887D-3F35-4D22-814E-F123D7C90BF4}"/>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80" name="Oval 11">
              <a:extLst>
                <a:ext uri="{FF2B5EF4-FFF2-40B4-BE49-F238E27FC236}">
                  <a16:creationId xmlns:a16="http://schemas.microsoft.com/office/drawing/2014/main" id="{FE356F45-F689-4700-B8B8-DFB0E3D8EC97}"/>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81" name="Oval 12">
              <a:extLst>
                <a:ext uri="{FF2B5EF4-FFF2-40B4-BE49-F238E27FC236}">
                  <a16:creationId xmlns:a16="http://schemas.microsoft.com/office/drawing/2014/main" id="{76C6846B-A74C-440A-B757-52D73842367A}"/>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82" name="Oval 13">
              <a:extLst>
                <a:ext uri="{FF2B5EF4-FFF2-40B4-BE49-F238E27FC236}">
                  <a16:creationId xmlns:a16="http://schemas.microsoft.com/office/drawing/2014/main" id="{A6298EFF-8038-45A8-B1D3-DCACC4BB51BD}"/>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83" name="Oval 14">
              <a:extLst>
                <a:ext uri="{FF2B5EF4-FFF2-40B4-BE49-F238E27FC236}">
                  <a16:creationId xmlns:a16="http://schemas.microsoft.com/office/drawing/2014/main" id="{ACBCF266-7C9A-497D-8F61-3B22B3A5D9F0}"/>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84" name="Oval 15">
              <a:extLst>
                <a:ext uri="{FF2B5EF4-FFF2-40B4-BE49-F238E27FC236}">
                  <a16:creationId xmlns:a16="http://schemas.microsoft.com/office/drawing/2014/main" id="{5F4E8187-70F2-47EF-BF93-8A5ADAB26AF4}"/>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85" name="Freeform 16">
              <a:extLst>
                <a:ext uri="{FF2B5EF4-FFF2-40B4-BE49-F238E27FC236}">
                  <a16:creationId xmlns:a16="http://schemas.microsoft.com/office/drawing/2014/main" id="{E3A8A0E2-4DE0-4F94-890B-95280451B955}"/>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86" name="Oval 17">
              <a:extLst>
                <a:ext uri="{FF2B5EF4-FFF2-40B4-BE49-F238E27FC236}">
                  <a16:creationId xmlns:a16="http://schemas.microsoft.com/office/drawing/2014/main" id="{DCF083E1-37D5-499B-A853-6D73E0E384BC}"/>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87" name="Oval 18">
              <a:extLst>
                <a:ext uri="{FF2B5EF4-FFF2-40B4-BE49-F238E27FC236}">
                  <a16:creationId xmlns:a16="http://schemas.microsoft.com/office/drawing/2014/main" id="{60CD87E7-1593-469C-B1D5-57FFDF2C8CE2}"/>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88" name="Oval 19">
              <a:extLst>
                <a:ext uri="{FF2B5EF4-FFF2-40B4-BE49-F238E27FC236}">
                  <a16:creationId xmlns:a16="http://schemas.microsoft.com/office/drawing/2014/main" id="{A0937758-F616-4702-BCD8-4F8479B2B062}"/>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89" name="Oval 20">
              <a:extLst>
                <a:ext uri="{FF2B5EF4-FFF2-40B4-BE49-F238E27FC236}">
                  <a16:creationId xmlns:a16="http://schemas.microsoft.com/office/drawing/2014/main" id="{84B51637-B999-45E2-AA87-52538F028C36}"/>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90" name="Oval 21">
              <a:extLst>
                <a:ext uri="{FF2B5EF4-FFF2-40B4-BE49-F238E27FC236}">
                  <a16:creationId xmlns:a16="http://schemas.microsoft.com/office/drawing/2014/main" id="{5062DE19-059D-4B43-B038-8B14885FA37E}"/>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91" name="Freeform 22">
              <a:extLst>
                <a:ext uri="{FF2B5EF4-FFF2-40B4-BE49-F238E27FC236}">
                  <a16:creationId xmlns:a16="http://schemas.microsoft.com/office/drawing/2014/main" id="{3BEA1544-8B19-45B8-B57E-3FD25CFA667E}"/>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2" name="Freeform 23">
              <a:extLst>
                <a:ext uri="{FF2B5EF4-FFF2-40B4-BE49-F238E27FC236}">
                  <a16:creationId xmlns:a16="http://schemas.microsoft.com/office/drawing/2014/main" id="{4FF461CF-8BC2-4E5D-BF75-E372804A7A40}"/>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3" name="Freeform 24">
              <a:extLst>
                <a:ext uri="{FF2B5EF4-FFF2-40B4-BE49-F238E27FC236}">
                  <a16:creationId xmlns:a16="http://schemas.microsoft.com/office/drawing/2014/main" id="{3E0DA6EE-CE36-47C5-A032-A26F48BA439C}"/>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4" name="Freeform 25">
              <a:extLst>
                <a:ext uri="{FF2B5EF4-FFF2-40B4-BE49-F238E27FC236}">
                  <a16:creationId xmlns:a16="http://schemas.microsoft.com/office/drawing/2014/main" id="{B5D738C2-418C-4266-B258-4707E33C7168}"/>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5" name="Freeform 26">
              <a:extLst>
                <a:ext uri="{FF2B5EF4-FFF2-40B4-BE49-F238E27FC236}">
                  <a16:creationId xmlns:a16="http://schemas.microsoft.com/office/drawing/2014/main" id="{63713EAC-904C-485E-908F-78F5479B2822}"/>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6" name="Freeform 27">
              <a:extLst>
                <a:ext uri="{FF2B5EF4-FFF2-40B4-BE49-F238E27FC236}">
                  <a16:creationId xmlns:a16="http://schemas.microsoft.com/office/drawing/2014/main" id="{95EE1335-7A71-46CC-AAE3-56DA2E4554E4}"/>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7" name="Freeform 28">
              <a:extLst>
                <a:ext uri="{FF2B5EF4-FFF2-40B4-BE49-F238E27FC236}">
                  <a16:creationId xmlns:a16="http://schemas.microsoft.com/office/drawing/2014/main" id="{CA60D0A5-CC76-4FCB-868C-DBA71369E249}"/>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298" name="Oval 30">
              <a:extLst>
                <a:ext uri="{FF2B5EF4-FFF2-40B4-BE49-F238E27FC236}">
                  <a16:creationId xmlns:a16="http://schemas.microsoft.com/office/drawing/2014/main" id="{8BD34C65-DDFA-49EB-A415-77E8DD70CD0E}"/>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299" name="Oval 11">
              <a:extLst>
                <a:ext uri="{FF2B5EF4-FFF2-40B4-BE49-F238E27FC236}">
                  <a16:creationId xmlns:a16="http://schemas.microsoft.com/office/drawing/2014/main" id="{A147E9A7-08CF-48B3-B50E-875FFAE459D8}"/>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54300" name="Oval 11">
              <a:extLst>
                <a:ext uri="{FF2B5EF4-FFF2-40B4-BE49-F238E27FC236}">
                  <a16:creationId xmlns:a16="http://schemas.microsoft.com/office/drawing/2014/main" id="{93A7385F-DCFD-40A2-AFC6-3A12590C0183}"/>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F12C2-7E74-48E8-8DDE-574137D26E06}"/>
              </a:ext>
            </a:extLst>
          </p:cNvPr>
          <p:cNvSpPr>
            <a:spLocks noGrp="1"/>
          </p:cNvSpPr>
          <p:nvPr>
            <p:ph type="title"/>
          </p:nvPr>
        </p:nvSpPr>
        <p:spPr>
          <a:xfrm>
            <a:off x="982663" y="914400"/>
            <a:ext cx="11388725"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第一节 </a:t>
            </a:r>
            <a:r>
              <a:rPr lang="zh-CN" altLang="zh-CN" sz="4000" b="1">
                <a:solidFill>
                  <a:schemeClr val="accent4">
                    <a:lumMod val="25000"/>
                  </a:schemeClr>
                </a:solidFill>
                <a:latin typeface="华文中宋" panose="02010600040101010101" pitchFamily="2" charset="-122"/>
                <a:ea typeface="华文中宋" panose="02010600040101010101" pitchFamily="2" charset="-122"/>
              </a:rPr>
              <a:t>新制度经济学概览</a:t>
            </a:r>
            <a:br>
              <a:rPr lang="zh-CN" altLang="zh-CN">
                <a:solidFill>
                  <a:schemeClr val="accent4">
                    <a:lumMod val="25000"/>
                  </a:schemeClr>
                </a:solidFill>
              </a:rPr>
            </a:br>
            <a:br>
              <a:rPr lang="zh-CN" altLang="zh-CN">
                <a:solidFill>
                  <a:schemeClr val="accent4">
                    <a:lumMod val="25000"/>
                  </a:schemeClr>
                </a:solidFill>
              </a:rPr>
            </a:br>
            <a:endParaRPr lang="zh-CN" altLang="en-US">
              <a:solidFill>
                <a:schemeClr val="accent4">
                  <a:lumMod val="25000"/>
                </a:schemeClr>
              </a:solidFill>
            </a:endParaRPr>
          </a:p>
        </p:txBody>
      </p:sp>
      <p:sp>
        <p:nvSpPr>
          <p:cNvPr id="3" name="文本占位符 2">
            <a:extLst>
              <a:ext uri="{FF2B5EF4-FFF2-40B4-BE49-F238E27FC236}">
                <a16:creationId xmlns:a16="http://schemas.microsoft.com/office/drawing/2014/main" id="{E9A8BCC0-3110-4569-A0B8-DD832AE82F61}"/>
              </a:ext>
            </a:extLst>
          </p:cNvPr>
          <p:cNvSpPr>
            <a:spLocks noGrp="1"/>
          </p:cNvSpPr>
          <p:nvPr>
            <p:ph type="body" sz="half" idx="1"/>
          </p:nvPr>
        </p:nvSpPr>
        <p:spPr>
          <a:xfrm>
            <a:off x="2459037" y="1752600"/>
            <a:ext cx="8589963" cy="4800600"/>
          </a:xfrm>
        </p:spPr>
        <p:txBody>
          <a:bodyPr/>
          <a:lstStyle/>
          <a:p>
            <a:pPr marL="0" indent="0">
              <a:lnSpc>
                <a:spcPct val="150000"/>
              </a:lnSpc>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一、产生背景</a:t>
            </a:r>
            <a:br>
              <a:rPr lang="zh-CN" altLang="zh-CN">
                <a:solidFill>
                  <a:schemeClr val="accent4">
                    <a:lumMod val="25000"/>
                  </a:schemeClr>
                </a:solidFill>
                <a:latin typeface="微软雅黑" panose="020B0503020204020204" pitchFamily="34" charset="-122"/>
                <a:ea typeface="微软雅黑" panose="020B0503020204020204" pitchFamily="34" charset="-122"/>
              </a:rPr>
            </a:br>
            <a:r>
              <a:rPr lang="zh-CN" altLang="zh-CN">
                <a:solidFill>
                  <a:schemeClr val="accent4">
                    <a:lumMod val="25000"/>
                  </a:schemeClr>
                </a:solidFill>
                <a:latin typeface="微软雅黑" panose="020B0503020204020204" pitchFamily="34" charset="-122"/>
                <a:ea typeface="微软雅黑" panose="020B0503020204020204" pitchFamily="34" charset="-122"/>
              </a:rPr>
              <a:t>二、新制度经济学与制度学派的比较</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pPr>
            <a:r>
              <a:rPr lang="zh-CN" altLang="zh-CN">
                <a:solidFill>
                  <a:schemeClr val="accent4">
                    <a:lumMod val="10000"/>
                  </a:schemeClr>
                </a:solidFill>
                <a:latin typeface="微软雅黑" panose="020B0503020204020204" pitchFamily="34" charset="-122"/>
                <a:ea typeface="微软雅黑" panose="020B0503020204020204" pitchFamily="34" charset="-122"/>
              </a:rPr>
              <a:t>（一）研究内容不同</a:t>
            </a:r>
          </a:p>
          <a:p>
            <a:pPr>
              <a:buClr>
                <a:srgbClr val="0070C0"/>
              </a:buClr>
            </a:pPr>
            <a:r>
              <a:rPr lang="zh-CN" altLang="zh-CN">
                <a:solidFill>
                  <a:schemeClr val="accent4">
                    <a:lumMod val="10000"/>
                  </a:schemeClr>
                </a:solidFill>
                <a:latin typeface="微软雅黑" panose="020B0503020204020204" pitchFamily="34" charset="-122"/>
                <a:ea typeface="微软雅黑" panose="020B0503020204020204" pitchFamily="34" charset="-122"/>
              </a:rPr>
              <a:t>（二）研究目的不同</a:t>
            </a:r>
          </a:p>
          <a:p>
            <a:pPr>
              <a:buClr>
                <a:srgbClr val="0070C0"/>
              </a:buClr>
            </a:pPr>
            <a:r>
              <a:rPr lang="zh-CN" altLang="zh-CN">
                <a:solidFill>
                  <a:schemeClr val="accent4">
                    <a:lumMod val="10000"/>
                  </a:schemeClr>
                </a:solidFill>
                <a:latin typeface="微软雅黑" panose="020B0503020204020204" pitchFamily="34" charset="-122"/>
                <a:ea typeface="微软雅黑" panose="020B0503020204020204" pitchFamily="34" charset="-122"/>
              </a:rPr>
              <a:t>（三）研究对象不同</a:t>
            </a:r>
          </a:p>
          <a:p>
            <a:pPr>
              <a:buClr>
                <a:srgbClr val="0070C0"/>
              </a:buClr>
            </a:pPr>
            <a:r>
              <a:rPr lang="zh-CN" altLang="zh-CN">
                <a:solidFill>
                  <a:schemeClr val="accent4">
                    <a:lumMod val="10000"/>
                  </a:schemeClr>
                </a:solidFill>
                <a:latin typeface="微软雅黑" panose="020B0503020204020204" pitchFamily="34" charset="-122"/>
                <a:ea typeface="微软雅黑" panose="020B0503020204020204" pitchFamily="34" charset="-122"/>
              </a:rPr>
              <a:t>（四）对“理性人”的态度不同</a:t>
            </a:r>
          </a:p>
          <a:p>
            <a:pPr>
              <a:buClr>
                <a:srgbClr val="0070C0"/>
              </a:buClr>
            </a:pPr>
            <a:r>
              <a:rPr lang="zh-CN" altLang="zh-CN">
                <a:solidFill>
                  <a:schemeClr val="accent4">
                    <a:lumMod val="10000"/>
                  </a:schemeClr>
                </a:solidFill>
                <a:latin typeface="微软雅黑" panose="020B0503020204020204" pitchFamily="34" charset="-122"/>
                <a:ea typeface="微软雅黑" panose="020B0503020204020204" pitchFamily="34" charset="-122"/>
              </a:rPr>
              <a:t>（五）经济政策不同</a:t>
            </a:r>
          </a:p>
          <a:p>
            <a:pPr marL="0" indent="0">
              <a:lnSpc>
                <a:spcPct val="150000"/>
              </a:lnSpc>
              <a:buFont typeface="Wingdings" panose="05000000000000000000" pitchFamily="2" charset="2"/>
              <a:buNone/>
              <a:defRPr/>
            </a:pPr>
            <a:endParaRPr lang="zh-CN" altLang="en-US">
              <a:solidFill>
                <a:schemeClr val="accent4">
                  <a:lumMod val="25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5A404297-179B-4D85-B478-188D8E24F110}"/>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5F149-4EA6-4352-AF6B-7545D45834EE}"/>
              </a:ext>
            </a:extLst>
          </p:cNvPr>
          <p:cNvSpPr>
            <a:spLocks noGrp="1"/>
          </p:cNvSpPr>
          <p:nvPr>
            <p:ph type="title"/>
          </p:nvPr>
        </p:nvSpPr>
        <p:spPr>
          <a:xfrm>
            <a:off x="982663" y="803275"/>
            <a:ext cx="11388725"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第二节 </a:t>
            </a:r>
            <a:r>
              <a:rPr lang="zh-CN" altLang="zh-CN" sz="4000" b="1">
                <a:solidFill>
                  <a:schemeClr val="accent4">
                    <a:lumMod val="25000"/>
                  </a:schemeClr>
                </a:solidFill>
                <a:latin typeface="华文中宋" panose="02010600040101010101" pitchFamily="2" charset="-122"/>
                <a:ea typeface="华文中宋" panose="02010600040101010101" pitchFamily="2" charset="-122"/>
              </a:rPr>
              <a:t>罗纳德·哈里·科斯</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lang="en-US" altLang="zh-CN" sz="4000" b="1">
                <a:solidFill>
                  <a:schemeClr val="accent4">
                    <a:lumMod val="25000"/>
                  </a:schemeClr>
                </a:solidFill>
                <a:latin typeface="华文中宋" panose="02010600040101010101" pitchFamily="2" charset="-122"/>
                <a:ea typeface="华文中宋" panose="02010600040101010101" pitchFamily="2" charset="-122"/>
              </a:rPr>
              <a:t>Ronald Harry Coase,1910—2013</a:t>
            </a: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br>
              <a:rPr lang="zh-CN" altLang="zh-CN" sz="4000" b="1">
                <a:solidFill>
                  <a:schemeClr val="accent4">
                    <a:lumMod val="25000"/>
                  </a:schemeClr>
                </a:solidFill>
                <a:latin typeface="华文中宋" panose="02010600040101010101" pitchFamily="2" charset="-122"/>
                <a:ea typeface="华文中宋" panose="02010600040101010101" pitchFamily="2" charset="-122"/>
              </a:rPr>
            </a:br>
            <a:endParaRPr lang="zh-CN" altLang="en-US"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3" name="文本占位符 2">
            <a:extLst>
              <a:ext uri="{FF2B5EF4-FFF2-40B4-BE49-F238E27FC236}">
                <a16:creationId xmlns:a16="http://schemas.microsoft.com/office/drawing/2014/main" id="{97D537A8-801A-4614-82D7-A947B5D4116F}"/>
              </a:ext>
            </a:extLst>
          </p:cNvPr>
          <p:cNvSpPr>
            <a:spLocks noGrp="1"/>
          </p:cNvSpPr>
          <p:nvPr>
            <p:ph type="body" sz="half" idx="1"/>
          </p:nvPr>
        </p:nvSpPr>
        <p:spPr>
          <a:xfrm>
            <a:off x="990600" y="2171700"/>
            <a:ext cx="9525000" cy="2514600"/>
          </a:xfrm>
        </p:spPr>
        <p:txBody>
          <a:bodyPr/>
          <a:lstStyle/>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一、新制度经济学的开山鼻祖</a:t>
            </a:r>
          </a:p>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二、科斯定理</a:t>
            </a:r>
          </a:p>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三、交易费用视角下的企业理论</a:t>
            </a:r>
          </a:p>
          <a:p>
            <a:pPr marL="0" indent="0">
              <a:buFont typeface="Wingdings" panose="05000000000000000000" pitchFamily="2" charset="2"/>
              <a:buNone/>
              <a:defRPr/>
            </a:pPr>
            <a:endParaRPr lang="zh-CN" altLang="en-US">
              <a:solidFill>
                <a:schemeClr val="accent4">
                  <a:lumMod val="25000"/>
                </a:schemeClr>
              </a:solidFill>
            </a:endParaRPr>
          </a:p>
        </p:txBody>
      </p:sp>
      <p:pic>
        <p:nvPicPr>
          <p:cNvPr id="56324" name="图片 5">
            <a:extLst>
              <a:ext uri="{FF2B5EF4-FFF2-40B4-BE49-F238E27FC236}">
                <a16:creationId xmlns:a16="http://schemas.microsoft.com/office/drawing/2014/main" id="{BE0DE740-95A4-4D3B-B391-D2232640D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752600"/>
            <a:ext cx="3124200" cy="410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814F6D3-A320-4E86-9320-4D9F405F07B1}"/>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9" name="Rectangle 6">
            <a:extLst>
              <a:ext uri="{FF2B5EF4-FFF2-40B4-BE49-F238E27FC236}">
                <a16:creationId xmlns:a16="http://schemas.microsoft.com/office/drawing/2014/main" id="{CFBBF2F9-6FA2-4F60-BAEB-8FC375C1CD76}"/>
              </a:ext>
            </a:extLst>
          </p:cNvPr>
          <p:cNvSpPr>
            <a:spLocks noChangeArrowheads="1"/>
          </p:cNvSpPr>
          <p:nvPr/>
        </p:nvSpPr>
        <p:spPr bwMode="auto">
          <a:xfrm>
            <a:off x="7772400" y="5894388"/>
            <a:ext cx="3124200" cy="506412"/>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企业的性质</a:t>
            </a:r>
            <a:r>
              <a:rPr kumimoji="0" lang="en-US" altLang="zh-CN" sz="1800" b="1">
                <a:solidFill>
                  <a:srgbClr val="FF0000"/>
                </a:solidFill>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3000" fill="hold"/>
                                        <p:tgtEl>
                                          <p:spTgt spid="9"/>
                                        </p:tgtEl>
                                        <p:attrNameLst>
                                          <p:attrName>ppt_x</p:attrName>
                                        </p:attrNameLst>
                                      </p:cBhvr>
                                      <p:tavLst>
                                        <p:tav tm="0">
                                          <p:val>
                                            <p:strVal val="1+#ppt_w/2"/>
                                          </p:val>
                                        </p:tav>
                                        <p:tav tm="100000">
                                          <p:val>
                                            <p:strVal val="#ppt_x"/>
                                          </p:val>
                                        </p:tav>
                                      </p:tavLst>
                                    </p:anim>
                                    <p:anim calcmode="lin" valueType="num">
                                      <p:cBhvr additive="base">
                                        <p:cTn id="8" dur="3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9D41D-D7C7-4FD1-821D-8E33831A7C38}"/>
              </a:ext>
            </a:extLst>
          </p:cNvPr>
          <p:cNvSpPr>
            <a:spLocks noGrp="1"/>
          </p:cNvSpPr>
          <p:nvPr>
            <p:ph type="title"/>
          </p:nvPr>
        </p:nvSpPr>
        <p:spPr>
          <a:xfrm>
            <a:off x="1033463" y="533400"/>
            <a:ext cx="11387137"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第三节 道格拉斯</a:t>
            </a:r>
            <a:r>
              <a:rPr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lang="zh-CN" altLang="en-US" sz="4000" b="1">
                <a:solidFill>
                  <a:schemeClr val="accent4">
                    <a:lumMod val="25000"/>
                  </a:schemeClr>
                </a:solidFill>
                <a:latin typeface="华文中宋" panose="02010600040101010101" pitchFamily="2" charset="-122"/>
                <a:ea typeface="华文中宋" panose="02010600040101010101" pitchFamily="2" charset="-122"/>
              </a:rPr>
              <a:t>诺斯</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lang="en-US" altLang="zh-CN" sz="4000" b="1">
                <a:solidFill>
                  <a:schemeClr val="accent4">
                    <a:lumMod val="25000"/>
                  </a:schemeClr>
                </a:solidFill>
                <a:latin typeface="华文中宋" panose="02010600040101010101" pitchFamily="2" charset="-122"/>
                <a:ea typeface="华文中宋" panose="02010600040101010101" pitchFamily="2" charset="-122"/>
              </a:rPr>
              <a:t>Douglass C. North,1920-2015</a:t>
            </a: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p>
        </p:txBody>
      </p:sp>
      <p:sp>
        <p:nvSpPr>
          <p:cNvPr id="3" name="文本占位符 2">
            <a:extLst>
              <a:ext uri="{FF2B5EF4-FFF2-40B4-BE49-F238E27FC236}">
                <a16:creationId xmlns:a16="http://schemas.microsoft.com/office/drawing/2014/main" id="{8A968204-C641-4398-8A88-6F30F0BDF472}"/>
              </a:ext>
            </a:extLst>
          </p:cNvPr>
          <p:cNvSpPr>
            <a:spLocks noGrp="1"/>
          </p:cNvSpPr>
          <p:nvPr>
            <p:ph type="body" sz="half" idx="1"/>
          </p:nvPr>
        </p:nvSpPr>
        <p:spPr>
          <a:xfrm>
            <a:off x="1600200" y="2339975"/>
            <a:ext cx="5592762" cy="4498975"/>
          </a:xfrm>
        </p:spPr>
        <p:txBody>
          <a:bodyPr/>
          <a:lstStyle/>
          <a:p>
            <a:pPr>
              <a:buClr>
                <a:srgbClr val="0070C0"/>
              </a:buClr>
              <a:buFont typeface="Wingdings" panose="05000000000000000000" pitchFamily="2" charset="2"/>
              <a:buChar char="Ø"/>
              <a:defRPr/>
            </a:pPr>
            <a:r>
              <a:rPr lang="zh-CN" altLang="zh-CN">
                <a:solidFill>
                  <a:schemeClr val="accent4">
                    <a:lumMod val="25000"/>
                  </a:schemeClr>
                </a:solidFill>
                <a:latin typeface="微软雅黑" panose="020B0503020204020204" pitchFamily="34" charset="-122"/>
                <a:ea typeface="微软雅黑" panose="020B0503020204020204" pitchFamily="34" charset="-122"/>
              </a:rPr>
              <a:t>新经济史之父</a:t>
            </a:r>
          </a:p>
          <a:p>
            <a:pPr>
              <a:buClr>
                <a:srgbClr val="0070C0"/>
              </a:buClr>
              <a:buFont typeface="Wingdings" panose="05000000000000000000" pitchFamily="2" charset="2"/>
              <a:buChar char="Ø"/>
              <a:defRPr/>
            </a:pPr>
            <a:r>
              <a:rPr lang="zh-CN" altLang="zh-CN">
                <a:solidFill>
                  <a:schemeClr val="accent4">
                    <a:lumMod val="25000"/>
                  </a:schemeClr>
                </a:solidFill>
                <a:latin typeface="微软雅黑" panose="020B0503020204020204" pitchFamily="34" charset="-122"/>
                <a:ea typeface="微软雅黑" panose="020B0503020204020204" pitchFamily="34" charset="-122"/>
              </a:rPr>
              <a:t>新经济史理论</a:t>
            </a:r>
          </a:p>
          <a:p>
            <a:pPr>
              <a:buClr>
                <a:srgbClr val="0070C0"/>
              </a:buClr>
              <a:buFont typeface="Wingdings" panose="05000000000000000000" pitchFamily="2" charset="2"/>
              <a:buChar char="Ø"/>
              <a:defRPr/>
            </a:pPr>
            <a:r>
              <a:rPr lang="zh-CN" altLang="zh-CN">
                <a:solidFill>
                  <a:schemeClr val="accent4">
                    <a:lumMod val="25000"/>
                  </a:schemeClr>
                </a:solidFill>
                <a:latin typeface="微软雅黑" panose="020B0503020204020204" pitchFamily="34" charset="-122"/>
                <a:ea typeface="微软雅黑" panose="020B0503020204020204" pitchFamily="34" charset="-122"/>
              </a:rPr>
              <a:t>制度变迁理论</a:t>
            </a:r>
          </a:p>
          <a:p>
            <a:pPr marL="0" indent="0">
              <a:buFont typeface="Wingdings" panose="05000000000000000000" pitchFamily="2" charset="2"/>
              <a:buNone/>
              <a:defRPr/>
            </a:pPr>
            <a:endParaRPr lang="zh-CN" altLang="en-US">
              <a:solidFill>
                <a:schemeClr val="accent4">
                  <a:lumMod val="25000"/>
                </a:schemeClr>
              </a:solidFill>
            </a:endParaRPr>
          </a:p>
        </p:txBody>
      </p:sp>
      <p:pic>
        <p:nvPicPr>
          <p:cNvPr id="57348" name="图片 5">
            <a:extLst>
              <a:ext uri="{FF2B5EF4-FFF2-40B4-BE49-F238E27FC236}">
                <a16:creationId xmlns:a16="http://schemas.microsoft.com/office/drawing/2014/main" id="{5725BAE2-F1B2-41D7-96F0-F1B5BC5BB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905000"/>
            <a:ext cx="31273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F6580048-75B6-4BBC-A5A4-CA45F038F645}"/>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6" name="Rectangle 6">
            <a:extLst>
              <a:ext uri="{FF2B5EF4-FFF2-40B4-BE49-F238E27FC236}">
                <a16:creationId xmlns:a16="http://schemas.microsoft.com/office/drawing/2014/main" id="{574085C0-B2CE-46AB-AE87-AE476EF75B98}"/>
              </a:ext>
            </a:extLst>
          </p:cNvPr>
          <p:cNvSpPr>
            <a:spLocks noChangeArrowheads="1"/>
          </p:cNvSpPr>
          <p:nvPr/>
        </p:nvSpPr>
        <p:spPr bwMode="auto">
          <a:xfrm>
            <a:off x="7620000" y="6032500"/>
            <a:ext cx="3127374" cy="4445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西方世界的兴起</a:t>
            </a:r>
            <a:r>
              <a:rPr kumimoji="0" lang="en-US" altLang="zh-CN" sz="1800" b="1">
                <a:solidFill>
                  <a:srgbClr val="FF0000"/>
                </a:solidFill>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1+#ppt_w/2"/>
                                          </p:val>
                                        </p:tav>
                                        <p:tav tm="100000">
                                          <p:val>
                                            <p:strVal val="#ppt_x"/>
                                          </p:val>
                                        </p:tav>
                                      </p:tavLst>
                                    </p:anim>
                                    <p:anim calcmode="lin" valueType="num">
                                      <p:cBhvr additive="base">
                                        <p:cTn id="8" dur="3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30170A1-03F9-4245-B90A-E71FBD5CE0F5}"/>
              </a:ext>
            </a:extLst>
          </p:cNvPr>
          <p:cNvSpPr>
            <a:spLocks noGrp="1" noRot="1" noChangeArrowheads="1"/>
          </p:cNvSpPr>
          <p:nvPr>
            <p:ph type="title"/>
          </p:nvPr>
        </p:nvSpPr>
        <p:spPr>
          <a:xfrm>
            <a:off x="1090613" y="1452562"/>
            <a:ext cx="8382000" cy="1627187"/>
          </a:xfrm>
        </p:spPr>
        <p:txBody>
          <a:bodyPr/>
          <a:lstStyle/>
          <a:p>
            <a:pPr algn="l" eaLnBrk="1" hangingPunct="1">
              <a:defRPr/>
            </a:pPr>
            <a:r>
              <a:rPr kumimoji="0" lang="zh-CN" altLang="en-US" sz="3600" b="1">
                <a:solidFill>
                  <a:schemeClr val="accent4">
                    <a:lumMod val="25000"/>
                  </a:schemeClr>
                </a:solidFill>
                <a:latin typeface="华文中宋" panose="02010600040101010101" pitchFamily="2" charset="-122"/>
                <a:ea typeface="华文中宋" panose="02010600040101010101" pitchFamily="2" charset="-122"/>
              </a:rPr>
              <a:t>约翰</a:t>
            </a:r>
            <a:r>
              <a:rPr kumimoji="0" lang="en-US" altLang="zh-CN" sz="36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3600" b="1">
                <a:solidFill>
                  <a:schemeClr val="accent4">
                    <a:lumMod val="25000"/>
                  </a:schemeClr>
                </a:solidFill>
                <a:latin typeface="华文中宋" panose="02010600040101010101" pitchFamily="2" charset="-122"/>
                <a:ea typeface="华文中宋" panose="02010600040101010101" pitchFamily="2" charset="-122"/>
              </a:rPr>
              <a:t>梅纳德</a:t>
            </a:r>
            <a:r>
              <a:rPr kumimoji="0" lang="en-US" altLang="zh-CN" sz="3600" b="1">
                <a:solidFill>
                  <a:schemeClr val="accent4">
                    <a:lumMod val="25000"/>
                  </a:schemeClr>
                </a:solidFill>
                <a:latin typeface="华文中宋" panose="02010600040101010101" pitchFamily="2" charset="-122"/>
                <a:ea typeface="华文中宋" panose="02010600040101010101" pitchFamily="2" charset="-122"/>
              </a:rPr>
              <a:t>·</a:t>
            </a:r>
            <a:r>
              <a:rPr kumimoji="0" lang="zh-CN" altLang="en-US" sz="3600" b="1">
                <a:solidFill>
                  <a:schemeClr val="accent4">
                    <a:lumMod val="25000"/>
                  </a:schemeClr>
                </a:solidFill>
                <a:latin typeface="华文中宋" panose="02010600040101010101" pitchFamily="2" charset="-122"/>
                <a:ea typeface="华文中宋" panose="02010600040101010101" pitchFamily="2" charset="-122"/>
              </a:rPr>
              <a:t>凯恩斯</a:t>
            </a:r>
            <a:br>
              <a:rPr kumimoji="0" lang="en-US" altLang="zh-CN" sz="36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3600" b="1">
                <a:solidFill>
                  <a:schemeClr val="accent4">
                    <a:lumMod val="25000"/>
                  </a:schemeClr>
                </a:solidFill>
                <a:latin typeface="华文中宋" panose="02010600040101010101" pitchFamily="2" charset="-122"/>
                <a:ea typeface="华文中宋" panose="02010600040101010101" pitchFamily="2" charset="-122"/>
              </a:rPr>
              <a:t>(John Maynard Keynes,1883-1946)</a:t>
            </a:r>
            <a:br>
              <a:rPr kumimoji="0" lang="en-US" altLang="zh-CN" sz="3600" b="1">
                <a:solidFill>
                  <a:schemeClr val="accent4">
                    <a:lumMod val="25000"/>
                  </a:schemeClr>
                </a:solidFill>
                <a:latin typeface="华文中宋" panose="02010600040101010101" pitchFamily="2" charset="-122"/>
                <a:ea typeface="华文中宋" panose="02010600040101010101" pitchFamily="2" charset="-122"/>
              </a:rPr>
            </a:br>
            <a:endParaRPr kumimoji="0" lang="en-US" altLang="zh-CN" sz="36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10243" name="Rectangle 4">
            <a:extLst>
              <a:ext uri="{FF2B5EF4-FFF2-40B4-BE49-F238E27FC236}">
                <a16:creationId xmlns:a16="http://schemas.microsoft.com/office/drawing/2014/main" id="{AB60CC69-3C67-4B58-A1D4-E1363C867F23}"/>
              </a:ext>
            </a:extLst>
          </p:cNvPr>
          <p:cNvSpPr>
            <a:spLocks noGrp="1" noRot="1" noChangeArrowheads="1"/>
          </p:cNvSpPr>
          <p:nvPr>
            <p:ph type="body" sz="half" idx="1"/>
          </p:nvPr>
        </p:nvSpPr>
        <p:spPr>
          <a:xfrm>
            <a:off x="1352947" y="3429000"/>
            <a:ext cx="6502400" cy="2514600"/>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命中注定不是一个凡夫俗子</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思想体系</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marL="0" indent="0" eaLnBrk="1" hangingPunct="1">
              <a:buClr>
                <a:srgbClr val="0070C0"/>
              </a:buClr>
              <a:buFont typeface="Wingdings" panose="05000000000000000000" pitchFamily="2" charset="2"/>
              <a:buNone/>
              <a:defRPr/>
            </a:pPr>
            <a:endParaRPr kumimoji="0" lang="en-US" altLang="zh-CN" sz="3600" b="1">
              <a:solidFill>
                <a:schemeClr val="accent4">
                  <a:lumMod val="25000"/>
                </a:schemeClr>
              </a:solidFill>
              <a:ea typeface="华文中宋" panose="02010600040101010101" pitchFamily="2" charset="-122"/>
            </a:endParaRPr>
          </a:p>
        </p:txBody>
      </p:sp>
      <p:sp>
        <p:nvSpPr>
          <p:cNvPr id="38920" name="Rectangle 8">
            <a:extLst>
              <a:ext uri="{FF2B5EF4-FFF2-40B4-BE49-F238E27FC236}">
                <a16:creationId xmlns:a16="http://schemas.microsoft.com/office/drawing/2014/main" id="{4B55561B-E01B-441F-A4E0-D8467E50745B}"/>
              </a:ext>
            </a:extLst>
          </p:cNvPr>
          <p:cNvSpPr>
            <a:spLocks noChangeArrowheads="1"/>
          </p:cNvSpPr>
          <p:nvPr/>
        </p:nvSpPr>
        <p:spPr bwMode="auto">
          <a:xfrm>
            <a:off x="8081169" y="6003925"/>
            <a:ext cx="30480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就业、利息与货币通论</a:t>
            </a:r>
            <a:r>
              <a:rPr kumimoji="0" lang="en-US" altLang="zh-CN" sz="1800" b="1">
                <a:solidFill>
                  <a:srgbClr val="FF0000"/>
                </a:solidFill>
                <a:latin typeface="Verdana" panose="020B0604030504040204" pitchFamily="34" charset="0"/>
              </a:rPr>
              <a:t>》</a:t>
            </a:r>
          </a:p>
        </p:txBody>
      </p:sp>
      <p:sp>
        <p:nvSpPr>
          <p:cNvPr id="9221" name="文本框 1">
            <a:extLst>
              <a:ext uri="{FF2B5EF4-FFF2-40B4-BE49-F238E27FC236}">
                <a16:creationId xmlns:a16="http://schemas.microsoft.com/office/drawing/2014/main" id="{E5771E31-D0CB-4134-A4C2-929429031A67}"/>
              </a:ext>
            </a:extLst>
          </p:cNvPr>
          <p:cNvSpPr txBox="1">
            <a:spLocks noChangeArrowheads="1"/>
          </p:cNvSpPr>
          <p:nvPr/>
        </p:nvSpPr>
        <p:spPr bwMode="auto">
          <a:xfrm>
            <a:off x="381000" y="482600"/>
            <a:ext cx="1052671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kumimoji="0" lang="zh-CN" altLang="en-US" sz="1800"/>
              <a:t>第二节</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第二节</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凯恩斯的人生故事和学术渊源</a:t>
            </a:r>
            <a:endParaRPr kumimoji="0" lang="en-US" altLang="zh-CN" sz="4400" b="1">
              <a:solidFill>
                <a:schemeClr val="accent4">
                  <a:lumMod val="25000"/>
                </a:schemeClr>
              </a:solidFill>
              <a:latin typeface="华文中宋" panose="02010600040101010101" pitchFamily="2" charset="-122"/>
              <a:ea typeface="华文中宋" panose="02010600040101010101" pitchFamily="2" charset="-122"/>
            </a:endParaRPr>
          </a:p>
          <a:p>
            <a:pPr>
              <a:spcBef>
                <a:spcPct val="0"/>
              </a:spcBef>
              <a:buClrTx/>
              <a:buSzTx/>
              <a:buFontTx/>
              <a:buNone/>
              <a:defRPr/>
            </a:pPr>
            <a:endParaRPr kumimoji="0" lang="zh-CN" altLang="en-US" sz="1800"/>
          </a:p>
        </p:txBody>
      </p:sp>
      <p:pic>
        <p:nvPicPr>
          <p:cNvPr id="9222" name="图片 7" descr="凯恩斯">
            <a:extLst>
              <a:ext uri="{FF2B5EF4-FFF2-40B4-BE49-F238E27FC236}">
                <a16:creationId xmlns:a16="http://schemas.microsoft.com/office/drawing/2014/main" id="{A0D66D9C-99BF-46AA-91C4-135EE129A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681" y="2503487"/>
            <a:ext cx="2878138"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4E7F4E1E-1740-40D0-A177-D9BF5109766B}"/>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3000" fill="hold"/>
                                        <p:tgtEl>
                                          <p:spTgt spid="38920"/>
                                        </p:tgtEl>
                                        <p:attrNameLst>
                                          <p:attrName>ppt_x</p:attrName>
                                        </p:attrNameLst>
                                      </p:cBhvr>
                                      <p:tavLst>
                                        <p:tav tm="0">
                                          <p:val>
                                            <p:strVal val="1+#ppt_w/2"/>
                                          </p:val>
                                        </p:tav>
                                        <p:tav tm="100000">
                                          <p:val>
                                            <p:strVal val="#ppt_x"/>
                                          </p:val>
                                        </p:tav>
                                      </p:tavLst>
                                    </p:anim>
                                    <p:anim calcmode="lin" valueType="num">
                                      <p:cBhvr additive="base">
                                        <p:cTn id="8" dur="3000" fill="hold"/>
                                        <p:tgtEl>
                                          <p:spTgt spid="389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1FD9F-1749-4662-B50F-42F7D7F379CA}"/>
              </a:ext>
            </a:extLst>
          </p:cNvPr>
          <p:cNvSpPr>
            <a:spLocks noGrp="1"/>
          </p:cNvSpPr>
          <p:nvPr>
            <p:ph type="title"/>
          </p:nvPr>
        </p:nvSpPr>
        <p:spPr>
          <a:xfrm>
            <a:off x="982663" y="1219200"/>
            <a:ext cx="11388725" cy="1143000"/>
          </a:xfrm>
        </p:spPr>
        <p:txBody>
          <a:bodyPr/>
          <a:lstStyle/>
          <a:p>
            <a:pPr algn="l">
              <a:defRPr/>
            </a:pPr>
            <a:r>
              <a:rPr lang="zh-CN" altLang="zh-CN" sz="4000" b="1">
                <a:solidFill>
                  <a:schemeClr val="accent4">
                    <a:lumMod val="25000"/>
                  </a:schemeClr>
                </a:solidFill>
                <a:latin typeface="华文中宋" panose="02010600040101010101" pitchFamily="2" charset="-122"/>
                <a:ea typeface="华文中宋" panose="02010600040101010101" pitchFamily="2" charset="-122"/>
              </a:rPr>
              <a:t>第四节 阿曼·阿尔钦与哈罗德·徳姆塞茨</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lang="en-US" altLang="zh-CN" sz="4000" b="1">
                <a:solidFill>
                  <a:schemeClr val="accent4">
                    <a:lumMod val="25000"/>
                  </a:schemeClr>
                </a:solidFill>
                <a:latin typeface="华文中宋" panose="02010600040101010101" pitchFamily="2" charset="-122"/>
                <a:ea typeface="华文中宋" panose="02010600040101010101" pitchFamily="2" charset="-122"/>
              </a:rPr>
              <a:t> Armen Alchian </a:t>
            </a: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1914—</a:t>
            </a: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lang="en-US" altLang="zh-CN" sz="4000" b="1">
                <a:solidFill>
                  <a:schemeClr val="accent4">
                    <a:lumMod val="25000"/>
                  </a:schemeClr>
                </a:solidFill>
                <a:latin typeface="华文中宋" panose="02010600040101010101" pitchFamily="2" charset="-122"/>
                <a:ea typeface="华文中宋" panose="02010600040101010101" pitchFamily="2" charset="-122"/>
              </a:rPr>
              <a:t>Harold Demsetz</a:t>
            </a:r>
            <a:r>
              <a:rPr lang="zh-CN" altLang="en-US" sz="4000" b="1">
                <a:solidFill>
                  <a:schemeClr val="accent4">
                    <a:lumMod val="25000"/>
                  </a:schemeClr>
                </a:solidFill>
                <a:latin typeface="华文中宋" panose="02010600040101010101" pitchFamily="2" charset="-122"/>
                <a:ea typeface="华文中宋" panose="02010600040101010101" pitchFamily="2" charset="-122"/>
              </a:rPr>
              <a:t>， </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1930—</a:t>
            </a: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br>
              <a:rPr lang="zh-CN" altLang="zh-CN" sz="4000" b="1">
                <a:solidFill>
                  <a:schemeClr val="accent4">
                    <a:lumMod val="25000"/>
                  </a:schemeClr>
                </a:solidFill>
                <a:latin typeface="华文中宋" panose="02010600040101010101" pitchFamily="2" charset="-122"/>
                <a:ea typeface="华文中宋" panose="02010600040101010101" pitchFamily="2" charset="-122"/>
              </a:rPr>
            </a:br>
            <a:endParaRPr lang="zh-CN" altLang="en-US"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3" name="文本占位符 2">
            <a:extLst>
              <a:ext uri="{FF2B5EF4-FFF2-40B4-BE49-F238E27FC236}">
                <a16:creationId xmlns:a16="http://schemas.microsoft.com/office/drawing/2014/main" id="{3040534B-0FE5-4D9A-8975-874C154E8ACC}"/>
              </a:ext>
            </a:extLst>
          </p:cNvPr>
          <p:cNvSpPr>
            <a:spLocks noGrp="1"/>
          </p:cNvSpPr>
          <p:nvPr>
            <p:ph type="body" sz="half" idx="1"/>
          </p:nvPr>
        </p:nvSpPr>
        <p:spPr>
          <a:xfrm>
            <a:off x="903288" y="3048000"/>
            <a:ext cx="5592762" cy="4498975"/>
          </a:xfrm>
        </p:spPr>
        <p:txBody>
          <a:bodyPr/>
          <a:lstStyle/>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一、现代产权经济学双杰</a:t>
            </a:r>
          </a:p>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二、团队生产理论</a:t>
            </a:r>
          </a:p>
          <a:p>
            <a:pPr marL="0" indent="0">
              <a:buFont typeface="Wingdings" panose="05000000000000000000" pitchFamily="2" charset="2"/>
              <a:buNone/>
              <a:defRPr/>
            </a:pPr>
            <a:endParaRPr lang="zh-CN" altLang="en-US">
              <a:solidFill>
                <a:schemeClr val="accent4">
                  <a:lumMod val="25000"/>
                </a:schemeClr>
              </a:solidFill>
            </a:endParaRPr>
          </a:p>
        </p:txBody>
      </p:sp>
      <p:pic>
        <p:nvPicPr>
          <p:cNvPr id="58372" name="内容占位符 7">
            <a:extLst>
              <a:ext uri="{FF2B5EF4-FFF2-40B4-BE49-F238E27FC236}">
                <a16:creationId xmlns:a16="http://schemas.microsoft.com/office/drawing/2014/main" id="{ABCE49DA-D016-45CD-A1A5-15D7C7A3A16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42100" y="2411413"/>
            <a:ext cx="2362200" cy="3178175"/>
          </a:xfrm>
        </p:spPr>
      </p:pic>
      <p:pic>
        <p:nvPicPr>
          <p:cNvPr id="58373" name="图片 9">
            <a:extLst>
              <a:ext uri="{FF2B5EF4-FFF2-40B4-BE49-F238E27FC236}">
                <a16:creationId xmlns:a16="http://schemas.microsoft.com/office/drawing/2014/main" id="{91EF0752-4489-4B4C-A4DE-10C71A8A6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2355850"/>
            <a:ext cx="2514600"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D99DE419-0AB9-4E41-A5DF-482BF5473FEB}"/>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7" name="Rectangle 6">
            <a:extLst>
              <a:ext uri="{FF2B5EF4-FFF2-40B4-BE49-F238E27FC236}">
                <a16:creationId xmlns:a16="http://schemas.microsoft.com/office/drawing/2014/main" id="{61C6F307-47CE-40F2-8050-6F2A49ED357C}"/>
              </a:ext>
            </a:extLst>
          </p:cNvPr>
          <p:cNvSpPr>
            <a:spLocks noChangeArrowheads="1"/>
          </p:cNvSpPr>
          <p:nvPr/>
        </p:nvSpPr>
        <p:spPr bwMode="auto">
          <a:xfrm>
            <a:off x="5894388" y="5589588"/>
            <a:ext cx="3402012" cy="454025"/>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None/>
            </a:pPr>
            <a:r>
              <a:rPr lang="en-US" altLang="zh-CN" sz="1400" b="1">
                <a:solidFill>
                  <a:srgbClr val="FF0000"/>
                </a:solidFill>
              </a:rPr>
              <a:t>《</a:t>
            </a:r>
            <a:r>
              <a:rPr lang="zh-CN" altLang="en-US" sz="1800" b="1">
                <a:solidFill>
                  <a:srgbClr val="FF0000"/>
                </a:solidFill>
              </a:rPr>
              <a:t>不确定性、进化和经济理论</a:t>
            </a:r>
            <a:r>
              <a:rPr lang="en-US" altLang="zh-CN" sz="1800" b="1">
                <a:solidFill>
                  <a:srgbClr val="FF0000"/>
                </a:solidFill>
              </a:rPr>
              <a:t>》</a:t>
            </a:r>
          </a:p>
        </p:txBody>
      </p:sp>
      <p:sp>
        <p:nvSpPr>
          <p:cNvPr id="8" name="Rectangle 6">
            <a:extLst>
              <a:ext uri="{FF2B5EF4-FFF2-40B4-BE49-F238E27FC236}">
                <a16:creationId xmlns:a16="http://schemas.microsoft.com/office/drawing/2014/main" id="{8016FAE4-6821-4CC3-8B18-F534889A6946}"/>
              </a:ext>
            </a:extLst>
          </p:cNvPr>
          <p:cNvSpPr>
            <a:spLocks noChangeArrowheads="1"/>
          </p:cNvSpPr>
          <p:nvPr/>
        </p:nvSpPr>
        <p:spPr bwMode="auto">
          <a:xfrm>
            <a:off x="9296400" y="5562599"/>
            <a:ext cx="2514600" cy="481013"/>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FF0000"/>
                </a:solidFill>
              </a:rPr>
              <a:t>《</a:t>
            </a:r>
            <a:r>
              <a:rPr lang="zh-CN" altLang="en-US" sz="2000" b="1">
                <a:solidFill>
                  <a:srgbClr val="FF0000"/>
                </a:solidFill>
              </a:rPr>
              <a:t>产权理论探讨</a:t>
            </a:r>
            <a:r>
              <a:rPr kumimoji="0" lang="en-US" altLang="zh-CN" sz="1800" b="1">
                <a:solidFill>
                  <a:srgbClr val="FF0000"/>
                </a:solidFill>
                <a:latin typeface="Verdan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1+#ppt_w/2"/>
                                          </p:val>
                                        </p:tav>
                                        <p:tav tm="100000">
                                          <p:val>
                                            <p:strVal val="#ppt_x"/>
                                          </p:val>
                                        </p:tav>
                                      </p:tavLst>
                                    </p:anim>
                                    <p:anim calcmode="lin" valueType="num">
                                      <p:cBhvr additive="base">
                                        <p:cTn id="8" dur="3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3000" fill="hold"/>
                                        <p:tgtEl>
                                          <p:spTgt spid="8"/>
                                        </p:tgtEl>
                                        <p:attrNameLst>
                                          <p:attrName>ppt_x</p:attrName>
                                        </p:attrNameLst>
                                      </p:cBhvr>
                                      <p:tavLst>
                                        <p:tav tm="0">
                                          <p:val>
                                            <p:strVal val="1+#ppt_w/2"/>
                                          </p:val>
                                        </p:tav>
                                        <p:tav tm="100000">
                                          <p:val>
                                            <p:strVal val="#ppt_x"/>
                                          </p:val>
                                        </p:tav>
                                      </p:tavLst>
                                    </p:anim>
                                    <p:anim calcmode="lin" valueType="num">
                                      <p:cBhvr additive="base">
                                        <p:cTn id="14" dur="3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C5113-8819-4800-B87A-EF218B045AA9}"/>
              </a:ext>
            </a:extLst>
          </p:cNvPr>
          <p:cNvSpPr>
            <a:spLocks noGrp="1"/>
          </p:cNvSpPr>
          <p:nvPr>
            <p:ph type="title"/>
          </p:nvPr>
        </p:nvSpPr>
        <p:spPr>
          <a:xfrm>
            <a:off x="982663" y="1143000"/>
            <a:ext cx="12123737" cy="1087438"/>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第五节 </a:t>
            </a:r>
            <a:r>
              <a:rPr lang="zh-CN" altLang="zh-CN" sz="4000" b="1">
                <a:solidFill>
                  <a:schemeClr val="accent4">
                    <a:lumMod val="25000"/>
                  </a:schemeClr>
                </a:solidFill>
                <a:latin typeface="华文中宋" panose="02010600040101010101" pitchFamily="2" charset="-122"/>
                <a:ea typeface="华文中宋" panose="02010600040101010101" pitchFamily="2" charset="-122"/>
              </a:rPr>
              <a:t>奥利弗·伊顿·威廉姆森</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r>
              <a:rPr lang="en-US" altLang="zh-CN" sz="4000" b="1">
                <a:solidFill>
                  <a:schemeClr val="accent4">
                    <a:lumMod val="25000"/>
                  </a:schemeClr>
                </a:solidFill>
                <a:latin typeface="华文中宋" panose="02010600040101010101" pitchFamily="2" charset="-122"/>
                <a:ea typeface="华文中宋" panose="02010600040101010101" pitchFamily="2" charset="-122"/>
              </a:rPr>
              <a:t> Oliver·Eaton·Williamson</a:t>
            </a: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en-US" altLang="zh-CN" sz="4000" b="1">
                <a:solidFill>
                  <a:schemeClr val="accent4">
                    <a:lumMod val="25000"/>
                  </a:schemeClr>
                </a:solidFill>
                <a:latin typeface="华文中宋" panose="02010600040101010101" pitchFamily="2" charset="-122"/>
                <a:ea typeface="华文中宋" panose="02010600040101010101" pitchFamily="2" charset="-122"/>
              </a:rPr>
              <a:t>1932.9.27—  </a:t>
            </a:r>
            <a:r>
              <a:rPr lang="zh-CN" altLang="en-US" sz="4000" b="1">
                <a:solidFill>
                  <a:schemeClr val="accent4">
                    <a:lumMod val="25000"/>
                  </a:schemeClr>
                </a:solidFill>
                <a:latin typeface="华文中宋" panose="02010600040101010101" pitchFamily="2" charset="-122"/>
                <a:ea typeface="华文中宋" panose="02010600040101010101" pitchFamily="2" charset="-122"/>
              </a:rPr>
              <a:t>）</a:t>
            </a:r>
            <a:br>
              <a:rPr lang="zh-CN" altLang="zh-CN" sz="4000" b="1">
                <a:solidFill>
                  <a:schemeClr val="accent4">
                    <a:lumMod val="25000"/>
                  </a:schemeClr>
                </a:solidFill>
                <a:latin typeface="华文中宋" panose="02010600040101010101" pitchFamily="2" charset="-122"/>
                <a:ea typeface="华文中宋" panose="02010600040101010101" pitchFamily="2" charset="-122"/>
              </a:rPr>
            </a:br>
            <a:endParaRPr lang="zh-CN" altLang="en-US" sz="4000" b="1">
              <a:solidFill>
                <a:schemeClr val="accent4">
                  <a:lumMod val="25000"/>
                </a:schemeClr>
              </a:solidFill>
              <a:latin typeface="华文中宋" panose="02010600040101010101" pitchFamily="2" charset="-122"/>
              <a:ea typeface="华文中宋" panose="02010600040101010101" pitchFamily="2" charset="-122"/>
            </a:endParaRPr>
          </a:p>
        </p:txBody>
      </p:sp>
      <p:sp>
        <p:nvSpPr>
          <p:cNvPr id="3" name="文本占位符 2">
            <a:extLst>
              <a:ext uri="{FF2B5EF4-FFF2-40B4-BE49-F238E27FC236}">
                <a16:creationId xmlns:a16="http://schemas.microsoft.com/office/drawing/2014/main" id="{5F5A8290-B242-4FB8-960B-6A897E3F5073}"/>
              </a:ext>
            </a:extLst>
          </p:cNvPr>
          <p:cNvSpPr>
            <a:spLocks noGrp="1"/>
          </p:cNvSpPr>
          <p:nvPr>
            <p:ph type="body" sz="half" idx="1"/>
          </p:nvPr>
        </p:nvSpPr>
        <p:spPr>
          <a:xfrm>
            <a:off x="982663" y="2946400"/>
            <a:ext cx="7827962" cy="4038600"/>
          </a:xfrm>
        </p:spPr>
        <p:txBody>
          <a:bodyPr/>
          <a:lstStyle/>
          <a:p>
            <a:pPr>
              <a:buClr>
                <a:srgbClr val="0070C0"/>
              </a:buClr>
              <a:buFont typeface="Wingdings" panose="05000000000000000000" pitchFamily="2" charset="2"/>
              <a:buChar char="Ø"/>
              <a:defRPr/>
            </a:pPr>
            <a:r>
              <a:rPr lang="zh-CN" altLang="zh-CN">
                <a:solidFill>
                  <a:schemeClr val="accent4">
                    <a:lumMod val="25000"/>
                  </a:schemeClr>
                </a:solidFill>
                <a:latin typeface="微软雅黑" panose="020B0503020204020204" pitchFamily="34" charset="-122"/>
                <a:ea typeface="微软雅黑" panose="020B0503020204020204" pitchFamily="34" charset="-122"/>
              </a:rPr>
              <a:t>科斯的追随者</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交易费用视角下的企业理论</a:t>
            </a:r>
            <a:endParaRPr lang="zh-CN" altLang="en-US">
              <a:solidFill>
                <a:schemeClr val="accent4">
                  <a:lumMod val="25000"/>
                </a:schemeClr>
              </a:solidFill>
              <a:latin typeface="微软雅黑" panose="020B0503020204020204" pitchFamily="34" charset="-122"/>
              <a:ea typeface="微软雅黑" panose="020B0503020204020204" pitchFamily="34" charset="-122"/>
            </a:endParaRPr>
          </a:p>
          <a:p>
            <a:pPr marL="0" indent="0">
              <a:buClr>
                <a:srgbClr val="0070C0"/>
              </a:buClr>
              <a:buFont typeface="Wingdings" panose="05000000000000000000" pitchFamily="2" charset="2"/>
              <a:buNone/>
              <a:defRPr/>
            </a:pPr>
            <a:endParaRPr lang="zh-CN" altLang="zh-CN">
              <a:solidFill>
                <a:schemeClr val="accent4">
                  <a:lumMod val="25000"/>
                </a:schemeClr>
              </a:solidFill>
            </a:endParaRPr>
          </a:p>
        </p:txBody>
      </p:sp>
      <p:pic>
        <p:nvPicPr>
          <p:cNvPr id="59396" name="图片 5">
            <a:extLst>
              <a:ext uri="{FF2B5EF4-FFF2-40B4-BE49-F238E27FC236}">
                <a16:creationId xmlns:a16="http://schemas.microsoft.com/office/drawing/2014/main" id="{DF5C748D-66DF-4293-B9D4-03FE8C9BE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5" y="1919288"/>
            <a:ext cx="2714625"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E5D6C210-D13E-42EE-855E-406CA8A475C5}"/>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4" name="矩形 3">
            <a:extLst>
              <a:ext uri="{FF2B5EF4-FFF2-40B4-BE49-F238E27FC236}">
                <a16:creationId xmlns:a16="http://schemas.microsoft.com/office/drawing/2014/main" id="{C828AA20-92CD-46E5-B05F-5CAAB5C1F8BE}"/>
              </a:ext>
            </a:extLst>
          </p:cNvPr>
          <p:cNvSpPr/>
          <p:nvPr/>
        </p:nvSpPr>
        <p:spPr>
          <a:xfrm>
            <a:off x="7909710" y="6064190"/>
            <a:ext cx="3332964" cy="400110"/>
          </a:xfrm>
          <a:prstGeom prst="rect">
            <a:avLst/>
          </a:prstGeom>
          <a:solidFill>
            <a:schemeClr val="accent1"/>
          </a:solidFill>
        </p:spPr>
        <p:txBody>
          <a:bodyPr wrap="none">
            <a:spAutoFit/>
          </a:bodyPr>
          <a:lstStyle/>
          <a:p>
            <a:r>
              <a:rPr lang="en-US" altLang="zh-CN" sz="2000" b="1" i="0">
                <a:solidFill>
                  <a:srgbClr val="FF0000"/>
                </a:solidFill>
                <a:effectLst/>
                <a:latin typeface="arial" panose="020B0604020202020204" pitchFamily="34" charset="0"/>
              </a:rPr>
              <a:t>《</a:t>
            </a:r>
            <a:r>
              <a:rPr lang="zh-CN" altLang="en-US" sz="2000" b="1" i="0">
                <a:solidFill>
                  <a:srgbClr val="FF0000"/>
                </a:solidFill>
                <a:effectLst/>
                <a:latin typeface="arial" panose="020B0604020202020204" pitchFamily="34" charset="0"/>
              </a:rPr>
              <a:t>自由裁量行为的 经济学</a:t>
            </a:r>
            <a:r>
              <a:rPr lang="en-US" altLang="zh-CN" sz="2000" b="1" i="0">
                <a:solidFill>
                  <a:srgbClr val="FF0000"/>
                </a:solidFill>
                <a:effectLst/>
                <a:latin typeface="arial" panose="020B0604020202020204" pitchFamily="34" charset="0"/>
              </a:rPr>
              <a:t>》</a:t>
            </a:r>
            <a:endParaRPr lang="zh-CN" altLang="en-US" sz="2000" b="1">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3AADB-73FB-45D3-B814-B9DAF7C300D5}"/>
              </a:ext>
            </a:extLst>
          </p:cNvPr>
          <p:cNvSpPr>
            <a:spLocks noGrp="1"/>
          </p:cNvSpPr>
          <p:nvPr>
            <p:ph type="title"/>
          </p:nvPr>
        </p:nvSpPr>
        <p:spPr>
          <a:xfrm>
            <a:off x="2116138" y="546100"/>
            <a:ext cx="7462837" cy="2030413"/>
          </a:xfrm>
        </p:spPr>
        <p:txBody>
          <a:bodyPr/>
          <a:lstStyle/>
          <a:p>
            <a:pPr>
              <a:defRPr/>
            </a:pPr>
            <a:r>
              <a:rPr lang="zh-CN" altLang="en-US" b="1">
                <a:solidFill>
                  <a:schemeClr val="accent4">
                    <a:lumMod val="25000"/>
                  </a:schemeClr>
                </a:solidFill>
                <a:latin typeface="华文中宋" panose="02010600040101010101" pitchFamily="2" charset="-122"/>
                <a:ea typeface="华文中宋" panose="02010600040101010101" pitchFamily="2" charset="-122"/>
              </a:rPr>
              <a:t>第二十三章 当代经济学流派概况与进展</a:t>
            </a:r>
          </a:p>
        </p:txBody>
      </p:sp>
      <p:grpSp>
        <p:nvGrpSpPr>
          <p:cNvPr id="60419" name="组合 4">
            <a:extLst>
              <a:ext uri="{FF2B5EF4-FFF2-40B4-BE49-F238E27FC236}">
                <a16:creationId xmlns:a16="http://schemas.microsoft.com/office/drawing/2014/main" id="{20AE0C16-3E60-4044-B9DF-EF9ACCC5E600}"/>
              </a:ext>
            </a:extLst>
          </p:cNvPr>
          <p:cNvGrpSpPr>
            <a:grpSpLocks/>
          </p:cNvGrpSpPr>
          <p:nvPr/>
        </p:nvGrpSpPr>
        <p:grpSpPr bwMode="auto">
          <a:xfrm rot="4200000">
            <a:off x="4834731" y="2316957"/>
            <a:ext cx="3078163" cy="4044950"/>
            <a:chOff x="1078816" y="964066"/>
            <a:chExt cx="2222812" cy="2923236"/>
          </a:xfrm>
        </p:grpSpPr>
        <p:sp>
          <p:nvSpPr>
            <p:cNvPr id="60420" name="Freeform 7">
              <a:extLst>
                <a:ext uri="{FF2B5EF4-FFF2-40B4-BE49-F238E27FC236}">
                  <a16:creationId xmlns:a16="http://schemas.microsoft.com/office/drawing/2014/main" id="{08791F5D-6984-48B7-9C2E-15DFC175F552}"/>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21" name="Freeform 8">
              <a:extLst>
                <a:ext uri="{FF2B5EF4-FFF2-40B4-BE49-F238E27FC236}">
                  <a16:creationId xmlns:a16="http://schemas.microsoft.com/office/drawing/2014/main" id="{A3621E68-D9CB-41B7-9E61-029527758889}"/>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22" name="Oval 9">
              <a:extLst>
                <a:ext uri="{FF2B5EF4-FFF2-40B4-BE49-F238E27FC236}">
                  <a16:creationId xmlns:a16="http://schemas.microsoft.com/office/drawing/2014/main" id="{777A5DF7-9759-4EA5-A4D8-A21875140D98}"/>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23" name="Oval 10">
              <a:extLst>
                <a:ext uri="{FF2B5EF4-FFF2-40B4-BE49-F238E27FC236}">
                  <a16:creationId xmlns:a16="http://schemas.microsoft.com/office/drawing/2014/main" id="{78CFD93A-3C13-4244-8E5B-D29622E82BF7}"/>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24" name="Oval 11">
              <a:extLst>
                <a:ext uri="{FF2B5EF4-FFF2-40B4-BE49-F238E27FC236}">
                  <a16:creationId xmlns:a16="http://schemas.microsoft.com/office/drawing/2014/main" id="{A5F2E062-2A69-424A-B307-2DBC89AE10FD}"/>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25" name="Oval 12">
              <a:extLst>
                <a:ext uri="{FF2B5EF4-FFF2-40B4-BE49-F238E27FC236}">
                  <a16:creationId xmlns:a16="http://schemas.microsoft.com/office/drawing/2014/main" id="{19CF507D-41CE-4C8C-BECF-A15F749602E7}"/>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26" name="Oval 13">
              <a:extLst>
                <a:ext uri="{FF2B5EF4-FFF2-40B4-BE49-F238E27FC236}">
                  <a16:creationId xmlns:a16="http://schemas.microsoft.com/office/drawing/2014/main" id="{49E28936-7EAB-4B59-A6C9-8B0583494A35}"/>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27" name="Oval 14">
              <a:extLst>
                <a:ext uri="{FF2B5EF4-FFF2-40B4-BE49-F238E27FC236}">
                  <a16:creationId xmlns:a16="http://schemas.microsoft.com/office/drawing/2014/main" id="{76FF00B7-E6BD-4B31-98BD-09527DF8E3C1}"/>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28" name="Oval 15">
              <a:extLst>
                <a:ext uri="{FF2B5EF4-FFF2-40B4-BE49-F238E27FC236}">
                  <a16:creationId xmlns:a16="http://schemas.microsoft.com/office/drawing/2014/main" id="{DA49A079-C5BF-4574-84AC-70ACACF54AF3}"/>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29" name="Freeform 16">
              <a:extLst>
                <a:ext uri="{FF2B5EF4-FFF2-40B4-BE49-F238E27FC236}">
                  <a16:creationId xmlns:a16="http://schemas.microsoft.com/office/drawing/2014/main" id="{C19273F1-E5C1-4660-AC3B-CDAA274BA72D}"/>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30" name="Oval 17">
              <a:extLst>
                <a:ext uri="{FF2B5EF4-FFF2-40B4-BE49-F238E27FC236}">
                  <a16:creationId xmlns:a16="http://schemas.microsoft.com/office/drawing/2014/main" id="{4620FDC1-6EBD-4C7F-A78C-F9FCC3332724}"/>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31" name="Oval 18">
              <a:extLst>
                <a:ext uri="{FF2B5EF4-FFF2-40B4-BE49-F238E27FC236}">
                  <a16:creationId xmlns:a16="http://schemas.microsoft.com/office/drawing/2014/main" id="{6E577F93-FC30-46F1-B672-99A1988B484C}"/>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32" name="Oval 19">
              <a:extLst>
                <a:ext uri="{FF2B5EF4-FFF2-40B4-BE49-F238E27FC236}">
                  <a16:creationId xmlns:a16="http://schemas.microsoft.com/office/drawing/2014/main" id="{F6B4AEA1-9077-4B73-A00F-4EEF0436C334}"/>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33" name="Oval 20">
              <a:extLst>
                <a:ext uri="{FF2B5EF4-FFF2-40B4-BE49-F238E27FC236}">
                  <a16:creationId xmlns:a16="http://schemas.microsoft.com/office/drawing/2014/main" id="{CC37AECA-F529-4AF9-B6D6-6D3DCB8F56D6}"/>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34" name="Oval 21">
              <a:extLst>
                <a:ext uri="{FF2B5EF4-FFF2-40B4-BE49-F238E27FC236}">
                  <a16:creationId xmlns:a16="http://schemas.microsoft.com/office/drawing/2014/main" id="{2FE49AEE-B432-4C33-B78F-C2996D0E17F6}"/>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35" name="Freeform 22">
              <a:extLst>
                <a:ext uri="{FF2B5EF4-FFF2-40B4-BE49-F238E27FC236}">
                  <a16:creationId xmlns:a16="http://schemas.microsoft.com/office/drawing/2014/main" id="{B66BFD6D-F733-4433-8AD1-2AA735A685F7}"/>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36" name="Freeform 23">
              <a:extLst>
                <a:ext uri="{FF2B5EF4-FFF2-40B4-BE49-F238E27FC236}">
                  <a16:creationId xmlns:a16="http://schemas.microsoft.com/office/drawing/2014/main" id="{E3FD64AD-4A9B-4C3F-A861-17EA2EDE4223}"/>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37" name="Freeform 24">
              <a:extLst>
                <a:ext uri="{FF2B5EF4-FFF2-40B4-BE49-F238E27FC236}">
                  <a16:creationId xmlns:a16="http://schemas.microsoft.com/office/drawing/2014/main" id="{9E78D00A-EED6-40F9-97E1-6B1560B7EE29}"/>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38" name="Freeform 25">
              <a:extLst>
                <a:ext uri="{FF2B5EF4-FFF2-40B4-BE49-F238E27FC236}">
                  <a16:creationId xmlns:a16="http://schemas.microsoft.com/office/drawing/2014/main" id="{92CB8CC1-EE5F-4C5A-BF34-21749816EBCB}"/>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39" name="Freeform 26">
              <a:extLst>
                <a:ext uri="{FF2B5EF4-FFF2-40B4-BE49-F238E27FC236}">
                  <a16:creationId xmlns:a16="http://schemas.microsoft.com/office/drawing/2014/main" id="{030CE917-C7A7-4D68-B9D7-96C66A1F4EF3}"/>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40" name="Freeform 27">
              <a:extLst>
                <a:ext uri="{FF2B5EF4-FFF2-40B4-BE49-F238E27FC236}">
                  <a16:creationId xmlns:a16="http://schemas.microsoft.com/office/drawing/2014/main" id="{D82F9075-A34E-42A7-981B-C16B674900C0}"/>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41" name="Freeform 28">
              <a:extLst>
                <a:ext uri="{FF2B5EF4-FFF2-40B4-BE49-F238E27FC236}">
                  <a16:creationId xmlns:a16="http://schemas.microsoft.com/office/drawing/2014/main" id="{FE93E4B8-55A6-48BF-89AE-1DD31D6499C4}"/>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442" name="Oval 30">
              <a:extLst>
                <a:ext uri="{FF2B5EF4-FFF2-40B4-BE49-F238E27FC236}">
                  <a16:creationId xmlns:a16="http://schemas.microsoft.com/office/drawing/2014/main" id="{708B3015-7358-499C-ABED-2C2A9D0861CE}"/>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43" name="Oval 11">
              <a:extLst>
                <a:ext uri="{FF2B5EF4-FFF2-40B4-BE49-F238E27FC236}">
                  <a16:creationId xmlns:a16="http://schemas.microsoft.com/office/drawing/2014/main" id="{EC607B9E-8CF0-4201-B3BD-CD0BC11AEE38}"/>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0444" name="Oval 11">
              <a:extLst>
                <a:ext uri="{FF2B5EF4-FFF2-40B4-BE49-F238E27FC236}">
                  <a16:creationId xmlns:a16="http://schemas.microsoft.com/office/drawing/2014/main" id="{939E7C4C-CE9C-4371-A7AF-126C16F674D6}"/>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3AADB-73FB-45D3-B814-B9DAF7C300D5}"/>
              </a:ext>
            </a:extLst>
          </p:cNvPr>
          <p:cNvSpPr>
            <a:spLocks noGrp="1"/>
          </p:cNvSpPr>
          <p:nvPr>
            <p:ph type="title"/>
          </p:nvPr>
        </p:nvSpPr>
        <p:spPr>
          <a:xfrm>
            <a:off x="1066800" y="381000"/>
            <a:ext cx="7462837" cy="822325"/>
          </a:xfrm>
        </p:spPr>
        <p:txBody>
          <a:bodyPr/>
          <a:lstStyle/>
          <a:p>
            <a:pPr algn="l"/>
            <a:r>
              <a:rPr lang="zh-CN" altLang="en-US" sz="4000" b="1">
                <a:solidFill>
                  <a:schemeClr val="accent4">
                    <a:lumMod val="10000"/>
                  </a:schemeClr>
                </a:solidFill>
                <a:latin typeface="华文中宋" panose="02010600040101010101" pitchFamily="2" charset="-122"/>
                <a:ea typeface="华文中宋" panose="02010600040101010101" pitchFamily="2" charset="-122"/>
              </a:rPr>
              <a:t>第一节 当代经济学的多元化演变</a:t>
            </a:r>
            <a:endParaRPr lang="zh-CN" altLang="zh-CN" sz="4000" b="1">
              <a:solidFill>
                <a:schemeClr val="accent4">
                  <a:lumMod val="10000"/>
                </a:schemeClr>
              </a:solidFill>
              <a:latin typeface="华文中宋" panose="02010600040101010101" pitchFamily="2" charset="-122"/>
              <a:ea typeface="华文中宋" panose="02010600040101010101" pitchFamily="2" charset="-122"/>
            </a:endParaRPr>
          </a:p>
        </p:txBody>
      </p:sp>
      <p:sp>
        <p:nvSpPr>
          <p:cNvPr id="29" name="矩形 28">
            <a:extLst>
              <a:ext uri="{FF2B5EF4-FFF2-40B4-BE49-F238E27FC236}">
                <a16:creationId xmlns:a16="http://schemas.microsoft.com/office/drawing/2014/main" id="{56F64F95-FE6F-4270-AFB0-60FF0120CACB}"/>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id="{8DF109E8-E8EA-41BC-B60D-381C9FC882EE}"/>
              </a:ext>
            </a:extLst>
          </p:cNvPr>
          <p:cNvSpPr txBox="1"/>
          <p:nvPr/>
        </p:nvSpPr>
        <p:spPr>
          <a:xfrm>
            <a:off x="2286000" y="2151727"/>
            <a:ext cx="8229600" cy="2554545"/>
          </a:xfrm>
          <a:prstGeom prst="rect">
            <a:avLst/>
          </a:prstGeom>
          <a:noFill/>
        </p:spPr>
        <p:txBody>
          <a:bodyPr wrap="square" rtlCol="0">
            <a:spAutoFit/>
          </a:bodyPr>
          <a:lstStyle/>
          <a:p>
            <a:r>
              <a:rPr lang="zh-CN" altLang="en-US" sz="3200">
                <a:solidFill>
                  <a:schemeClr val="accent4">
                    <a:lumMod val="10000"/>
                  </a:schemeClr>
                </a:solidFill>
                <a:latin typeface="微软雅黑" panose="020B0503020204020204" pitchFamily="34" charset="-122"/>
                <a:ea typeface="微软雅黑" panose="020B0503020204020204" pitchFamily="34" charset="-122"/>
              </a:rPr>
              <a:t>一、当代经济学发生的转变</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（一）新古典经济学内部的转变</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（二）新古典经济学外部的转变</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二、当代经济学的多元化格局</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三、当代经济学的多元化延续</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654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3AADB-73FB-45D3-B814-B9DAF7C300D5}"/>
              </a:ext>
            </a:extLst>
          </p:cNvPr>
          <p:cNvSpPr>
            <a:spLocks noGrp="1"/>
          </p:cNvSpPr>
          <p:nvPr>
            <p:ph type="title"/>
          </p:nvPr>
        </p:nvSpPr>
        <p:spPr>
          <a:xfrm>
            <a:off x="996950" y="341283"/>
            <a:ext cx="9525000" cy="1724084"/>
          </a:xfrm>
        </p:spPr>
        <p:txBody>
          <a:bodyPr/>
          <a:lstStyle/>
          <a:p>
            <a:pPr algn="l">
              <a:defRPr/>
            </a:pPr>
            <a:r>
              <a:rPr lang="zh-CN" altLang="en-US" sz="4000" b="1">
                <a:solidFill>
                  <a:srgbClr val="000000"/>
                </a:solidFill>
                <a:latin typeface="华文中宋" panose="02010600040101010101" pitchFamily="2" charset="-122"/>
                <a:ea typeface="华文中宋" panose="02010600040101010101" pitchFamily="2" charset="-122"/>
              </a:rPr>
              <a:t>第二节 新经济史学：历史介入经济学撞出的新火花</a:t>
            </a:r>
          </a:p>
        </p:txBody>
      </p:sp>
      <p:sp>
        <p:nvSpPr>
          <p:cNvPr id="29" name="矩形 28">
            <a:extLst>
              <a:ext uri="{FF2B5EF4-FFF2-40B4-BE49-F238E27FC236}">
                <a16:creationId xmlns:a16="http://schemas.microsoft.com/office/drawing/2014/main" id="{AC8FE627-2F15-4A7F-8CE8-9C16C6B790E6}"/>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id="{40863D41-5BF4-4B14-8249-C4C7363288F8}"/>
              </a:ext>
            </a:extLst>
          </p:cNvPr>
          <p:cNvSpPr txBox="1"/>
          <p:nvPr/>
        </p:nvSpPr>
        <p:spPr>
          <a:xfrm>
            <a:off x="1905000" y="1876485"/>
            <a:ext cx="10058400" cy="4524315"/>
          </a:xfrm>
          <a:prstGeom prst="rect">
            <a:avLst/>
          </a:prstGeom>
          <a:noFill/>
        </p:spPr>
        <p:txBody>
          <a:bodyPr wrap="square" rtlCol="0">
            <a:spAutoFit/>
          </a:bodyPr>
          <a:lstStyle/>
          <a:p>
            <a:r>
              <a:rPr lang="zh-CN" altLang="en-US" sz="3200">
                <a:solidFill>
                  <a:schemeClr val="accent4">
                    <a:lumMod val="10000"/>
                  </a:schemeClr>
                </a:solidFill>
                <a:latin typeface="微软雅黑" panose="020B0503020204020204" pitchFamily="34" charset="-122"/>
                <a:ea typeface="微软雅黑" panose="020B0503020204020204" pitchFamily="34" charset="-122"/>
              </a:rPr>
              <a:t>一、新经济史学的理论介绍</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（一）计量经济史学</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（二）制度变迁理论</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en-US" altLang="zh-CN" sz="3200">
                <a:solidFill>
                  <a:schemeClr val="accent4">
                    <a:lumMod val="10000"/>
                  </a:schemeClr>
                </a:solidFill>
                <a:latin typeface="微软雅黑" panose="020B0503020204020204" pitchFamily="34" charset="-122"/>
                <a:ea typeface="微软雅黑" panose="020B0503020204020204" pitchFamily="34" charset="-122"/>
              </a:rPr>
              <a:t>1.</a:t>
            </a:r>
            <a:r>
              <a:rPr lang="zh-CN" altLang="en-US" sz="3200">
                <a:solidFill>
                  <a:schemeClr val="accent4">
                    <a:lumMod val="10000"/>
                  </a:schemeClr>
                </a:solidFill>
                <a:latin typeface="微软雅黑" panose="020B0503020204020204" pitchFamily="34" charset="-122"/>
                <a:ea typeface="微软雅黑" panose="020B0503020204020204" pitchFamily="34" charset="-122"/>
              </a:rPr>
              <a:t>新古典制度变迁理论</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en-US" altLang="zh-CN" sz="3200">
                <a:solidFill>
                  <a:schemeClr val="accent4">
                    <a:lumMod val="10000"/>
                  </a:schemeClr>
                </a:solidFill>
                <a:latin typeface="微软雅黑" panose="020B0503020204020204" pitchFamily="34" charset="-122"/>
                <a:ea typeface="微软雅黑" panose="020B0503020204020204" pitchFamily="34" charset="-122"/>
              </a:rPr>
              <a:t>2.</a:t>
            </a:r>
            <a:r>
              <a:rPr lang="zh-CN" altLang="en-US" sz="3200">
                <a:solidFill>
                  <a:schemeClr val="accent4">
                    <a:lumMod val="10000"/>
                  </a:schemeClr>
                </a:solidFill>
                <a:latin typeface="微软雅黑" panose="020B0503020204020204" pitchFamily="34" charset="-122"/>
                <a:ea typeface="微软雅黑" panose="020B0503020204020204" pitchFamily="34" charset="-122"/>
              </a:rPr>
              <a:t>比较历史制度分析</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二、新经济史学的发展</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（一）从研究题材看经济史学的发展</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（二）从诺斯和福格尔的研究轨迹看新经济史学的发展</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三、新经济史学的未来</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3440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3AADB-73FB-45D3-B814-B9DAF7C300D5}"/>
              </a:ext>
            </a:extLst>
          </p:cNvPr>
          <p:cNvSpPr>
            <a:spLocks noGrp="1"/>
          </p:cNvSpPr>
          <p:nvPr>
            <p:ph type="title"/>
          </p:nvPr>
        </p:nvSpPr>
        <p:spPr>
          <a:xfrm>
            <a:off x="1006474" y="228600"/>
            <a:ext cx="10118725" cy="1193800"/>
          </a:xfrm>
        </p:spPr>
        <p:txBody>
          <a:bodyPr/>
          <a:lstStyle/>
          <a:p>
            <a:pPr algn="l">
              <a:defRPr/>
            </a:pPr>
            <a:r>
              <a:rPr lang="zh-CN" altLang="en-US" sz="4000" b="1">
                <a:solidFill>
                  <a:schemeClr val="accent4">
                    <a:lumMod val="10000"/>
                  </a:schemeClr>
                </a:solidFill>
                <a:latin typeface="华文中宋" panose="02010600040101010101" pitchFamily="2" charset="-122"/>
                <a:ea typeface="华文中宋" panose="02010600040101010101" pitchFamily="2" charset="-122"/>
              </a:rPr>
              <a:t>第三节 实验经济学：实验里能出经济学吗？</a:t>
            </a:r>
          </a:p>
        </p:txBody>
      </p:sp>
      <p:sp>
        <p:nvSpPr>
          <p:cNvPr id="29" name="矩形 28">
            <a:extLst>
              <a:ext uri="{FF2B5EF4-FFF2-40B4-BE49-F238E27FC236}">
                <a16:creationId xmlns:a16="http://schemas.microsoft.com/office/drawing/2014/main" id="{2E907BE6-4F75-42D0-9CDB-4AC70555660D}"/>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id="{C2C5B83C-B514-4205-8E67-E9B863755578}"/>
              </a:ext>
            </a:extLst>
          </p:cNvPr>
          <p:cNvSpPr txBox="1"/>
          <p:nvPr/>
        </p:nvSpPr>
        <p:spPr>
          <a:xfrm>
            <a:off x="1828800" y="2514600"/>
            <a:ext cx="10363200" cy="2554545"/>
          </a:xfrm>
          <a:prstGeom prst="rect">
            <a:avLst/>
          </a:prstGeom>
          <a:noFill/>
        </p:spPr>
        <p:txBody>
          <a:bodyPr wrap="square" rtlCol="0">
            <a:spAutoFit/>
          </a:bodyPr>
          <a:lstStyle/>
          <a:p>
            <a:r>
              <a:rPr lang="zh-CN" altLang="en-US" sz="3200">
                <a:solidFill>
                  <a:schemeClr val="accent4">
                    <a:lumMod val="10000"/>
                  </a:schemeClr>
                </a:solidFill>
                <a:latin typeface="微软雅黑" panose="020B0503020204020204" pitchFamily="34" charset="-122"/>
                <a:ea typeface="微软雅黑" panose="020B0503020204020204" pitchFamily="34" charset="-122"/>
              </a:rPr>
              <a:t>一、经济学需要试验</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二、实验经济学的产生与发展</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三、对实验经济学的评价</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（一）拓展了传统经济学解释的方法</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（二）突破了传统经济学无法逾越的理论界阈</a:t>
            </a:r>
          </a:p>
        </p:txBody>
      </p:sp>
    </p:spTree>
    <p:extLst>
      <p:ext uri="{BB962C8B-B14F-4D97-AF65-F5344CB8AC3E}">
        <p14:creationId xmlns:p14="http://schemas.microsoft.com/office/powerpoint/2010/main" val="2162444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3AADB-73FB-45D3-B814-B9DAF7C300D5}"/>
              </a:ext>
            </a:extLst>
          </p:cNvPr>
          <p:cNvSpPr>
            <a:spLocks noGrp="1"/>
          </p:cNvSpPr>
          <p:nvPr>
            <p:ph type="title"/>
          </p:nvPr>
        </p:nvSpPr>
        <p:spPr>
          <a:xfrm>
            <a:off x="381000" y="-79374"/>
            <a:ext cx="10668000" cy="1752600"/>
          </a:xfrm>
        </p:spPr>
        <p:txBody>
          <a:bodyPr/>
          <a:lstStyle/>
          <a:p>
            <a:pPr>
              <a:defRPr/>
            </a:pPr>
            <a:r>
              <a:rPr lang="zh-CN" altLang="en-US" sz="3600" b="1">
                <a:solidFill>
                  <a:schemeClr val="accent4">
                    <a:lumMod val="25000"/>
                  </a:schemeClr>
                </a:solidFill>
                <a:latin typeface="华文中宋" panose="02010600040101010101" pitchFamily="2" charset="-122"/>
                <a:ea typeface="华文中宋" panose="02010600040101010101" pitchFamily="2" charset="-122"/>
              </a:rPr>
              <a:t>第四节 新经济地理学：经济学家对空间的思考</a:t>
            </a:r>
          </a:p>
        </p:txBody>
      </p:sp>
      <p:sp>
        <p:nvSpPr>
          <p:cNvPr id="29" name="矩形 28">
            <a:extLst>
              <a:ext uri="{FF2B5EF4-FFF2-40B4-BE49-F238E27FC236}">
                <a16:creationId xmlns:a16="http://schemas.microsoft.com/office/drawing/2014/main" id="{07AA38EA-8B2D-4E62-972D-CC2599D92D81}"/>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id="{63B7FF22-8CEF-4539-A584-9DC983EF3A55}"/>
              </a:ext>
            </a:extLst>
          </p:cNvPr>
          <p:cNvSpPr txBox="1"/>
          <p:nvPr/>
        </p:nvSpPr>
        <p:spPr>
          <a:xfrm>
            <a:off x="2362200" y="1905000"/>
            <a:ext cx="8458200" cy="3539430"/>
          </a:xfrm>
          <a:prstGeom prst="rect">
            <a:avLst/>
          </a:prstGeom>
          <a:noFill/>
        </p:spPr>
        <p:txBody>
          <a:bodyPr wrap="square" rtlCol="0">
            <a:spAutoFit/>
          </a:bodyPr>
          <a:lstStyle/>
          <a:p>
            <a:r>
              <a:rPr lang="zh-CN" altLang="en-US" sz="3200">
                <a:solidFill>
                  <a:schemeClr val="accent4">
                    <a:lumMod val="10000"/>
                  </a:schemeClr>
                </a:solidFill>
                <a:latin typeface="微软雅黑" panose="020B0503020204020204" pitchFamily="34" charset="-122"/>
                <a:ea typeface="微软雅黑" panose="020B0503020204020204" pitchFamily="34" charset="-122"/>
              </a:rPr>
              <a:t>一、新经济地理学的形成</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二、新经济地理学的研究主题</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（一）经济活动的空间集聚</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（二）区域增长集聚的动力</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三、新经济地理学的展望</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（一）扩展理论研究范围</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a:p>
            <a:r>
              <a:rPr lang="zh-CN" altLang="en-US" sz="3200">
                <a:solidFill>
                  <a:schemeClr val="accent4">
                    <a:lumMod val="10000"/>
                  </a:schemeClr>
                </a:solidFill>
                <a:latin typeface="微软雅黑" panose="020B0503020204020204" pitchFamily="34" charset="-122"/>
                <a:ea typeface="微软雅黑" panose="020B0503020204020204" pitchFamily="34" charset="-122"/>
              </a:rPr>
              <a:t>（二）加强实证研究和探讨政策含义</a:t>
            </a:r>
            <a:endParaRPr lang="en-US" altLang="zh-CN" sz="3200">
              <a:solidFill>
                <a:schemeClr val="accent4">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2956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F152D-3EFD-48C5-A076-B53FF58336ED}"/>
              </a:ext>
            </a:extLst>
          </p:cNvPr>
          <p:cNvSpPr>
            <a:spLocks noGrp="1"/>
          </p:cNvSpPr>
          <p:nvPr>
            <p:ph type="title"/>
          </p:nvPr>
        </p:nvSpPr>
        <p:spPr>
          <a:xfrm>
            <a:off x="1995488" y="787400"/>
            <a:ext cx="7450137" cy="1608138"/>
          </a:xfrm>
        </p:spPr>
        <p:txBody>
          <a:bodyPr/>
          <a:lstStyle/>
          <a:p>
            <a:pPr>
              <a:defRPr/>
            </a:pPr>
            <a:r>
              <a:rPr lang="zh-CN" altLang="zh-CN" b="1">
                <a:solidFill>
                  <a:schemeClr val="accent4">
                    <a:lumMod val="25000"/>
                  </a:schemeClr>
                </a:solidFill>
                <a:latin typeface="华文中宋" panose="02010600040101010101" pitchFamily="2" charset="-122"/>
                <a:ea typeface="华文中宋" panose="02010600040101010101" pitchFamily="2" charset="-122"/>
              </a:rPr>
              <a:t>第二十四章</a:t>
            </a:r>
            <a:r>
              <a:rPr lang="en-US" altLang="zh-CN" b="1">
                <a:solidFill>
                  <a:schemeClr val="accent4">
                    <a:lumMod val="25000"/>
                  </a:schemeClr>
                </a:solidFill>
                <a:latin typeface="华文中宋" panose="02010600040101010101" pitchFamily="2" charset="-122"/>
                <a:ea typeface="华文中宋" panose="02010600040101010101" pitchFamily="2" charset="-122"/>
              </a:rPr>
              <a:t>  </a:t>
            </a:r>
            <a:r>
              <a:rPr lang="zh-CN" altLang="zh-CN" b="1">
                <a:solidFill>
                  <a:schemeClr val="accent4">
                    <a:lumMod val="25000"/>
                  </a:schemeClr>
                </a:solidFill>
                <a:latin typeface="华文中宋" panose="02010600040101010101" pitchFamily="2" charset="-122"/>
                <a:ea typeface="华文中宋" panose="02010600040101010101" pitchFamily="2" charset="-122"/>
              </a:rPr>
              <a:t>经济学方法论的演进与发展</a:t>
            </a:r>
            <a:endParaRPr lang="zh-CN" altLang="en-US" b="1">
              <a:solidFill>
                <a:schemeClr val="accent4">
                  <a:lumMod val="25000"/>
                </a:schemeClr>
              </a:solidFill>
              <a:latin typeface="华文中宋" panose="02010600040101010101" pitchFamily="2" charset="-122"/>
              <a:ea typeface="华文中宋" panose="02010600040101010101" pitchFamily="2" charset="-122"/>
            </a:endParaRPr>
          </a:p>
        </p:txBody>
      </p:sp>
      <p:grpSp>
        <p:nvGrpSpPr>
          <p:cNvPr id="61443" name="组合 5">
            <a:extLst>
              <a:ext uri="{FF2B5EF4-FFF2-40B4-BE49-F238E27FC236}">
                <a16:creationId xmlns:a16="http://schemas.microsoft.com/office/drawing/2014/main" id="{DFC2EC66-677D-4115-B890-84C2AF2077BC}"/>
              </a:ext>
            </a:extLst>
          </p:cNvPr>
          <p:cNvGrpSpPr>
            <a:grpSpLocks/>
          </p:cNvGrpSpPr>
          <p:nvPr/>
        </p:nvGrpSpPr>
        <p:grpSpPr bwMode="auto">
          <a:xfrm rot="4200000">
            <a:off x="4834731" y="2316957"/>
            <a:ext cx="3078163" cy="4044950"/>
            <a:chOff x="1078816" y="964066"/>
            <a:chExt cx="2222812" cy="2923236"/>
          </a:xfrm>
        </p:grpSpPr>
        <p:sp>
          <p:nvSpPr>
            <p:cNvPr id="61444" name="Freeform 7">
              <a:extLst>
                <a:ext uri="{FF2B5EF4-FFF2-40B4-BE49-F238E27FC236}">
                  <a16:creationId xmlns:a16="http://schemas.microsoft.com/office/drawing/2014/main" id="{BCB9696D-829C-429A-80A1-0BF67BC4061D}"/>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5" name="Freeform 8">
              <a:extLst>
                <a:ext uri="{FF2B5EF4-FFF2-40B4-BE49-F238E27FC236}">
                  <a16:creationId xmlns:a16="http://schemas.microsoft.com/office/drawing/2014/main" id="{620352E0-2ABF-4564-9B33-50DE43487D3A}"/>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46" name="Oval 9">
              <a:extLst>
                <a:ext uri="{FF2B5EF4-FFF2-40B4-BE49-F238E27FC236}">
                  <a16:creationId xmlns:a16="http://schemas.microsoft.com/office/drawing/2014/main" id="{03C0A79A-CF7B-4466-8754-107395B9D9A3}"/>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47" name="Oval 10">
              <a:extLst>
                <a:ext uri="{FF2B5EF4-FFF2-40B4-BE49-F238E27FC236}">
                  <a16:creationId xmlns:a16="http://schemas.microsoft.com/office/drawing/2014/main" id="{89441E62-6C8D-4FCE-AC52-607C16DA722D}"/>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48" name="Oval 11">
              <a:extLst>
                <a:ext uri="{FF2B5EF4-FFF2-40B4-BE49-F238E27FC236}">
                  <a16:creationId xmlns:a16="http://schemas.microsoft.com/office/drawing/2014/main" id="{C6812FBF-B242-45E6-BA8F-336670497392}"/>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49" name="Oval 12">
              <a:extLst>
                <a:ext uri="{FF2B5EF4-FFF2-40B4-BE49-F238E27FC236}">
                  <a16:creationId xmlns:a16="http://schemas.microsoft.com/office/drawing/2014/main" id="{E1504565-B822-4D65-828C-7D0CB3027004}"/>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50" name="Oval 13">
              <a:extLst>
                <a:ext uri="{FF2B5EF4-FFF2-40B4-BE49-F238E27FC236}">
                  <a16:creationId xmlns:a16="http://schemas.microsoft.com/office/drawing/2014/main" id="{9EA09FD1-0EBF-42DC-82B7-F554DF28091E}"/>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51" name="Oval 14">
              <a:extLst>
                <a:ext uri="{FF2B5EF4-FFF2-40B4-BE49-F238E27FC236}">
                  <a16:creationId xmlns:a16="http://schemas.microsoft.com/office/drawing/2014/main" id="{56F59650-AB47-404C-8E98-1DC9087E2B87}"/>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52" name="Oval 15">
              <a:extLst>
                <a:ext uri="{FF2B5EF4-FFF2-40B4-BE49-F238E27FC236}">
                  <a16:creationId xmlns:a16="http://schemas.microsoft.com/office/drawing/2014/main" id="{49BBB518-A410-45CB-B92E-BFC3668C7038}"/>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53" name="Freeform 16">
              <a:extLst>
                <a:ext uri="{FF2B5EF4-FFF2-40B4-BE49-F238E27FC236}">
                  <a16:creationId xmlns:a16="http://schemas.microsoft.com/office/drawing/2014/main" id="{9A017424-32F1-406E-88F8-E083BD61B904}"/>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54" name="Oval 17">
              <a:extLst>
                <a:ext uri="{FF2B5EF4-FFF2-40B4-BE49-F238E27FC236}">
                  <a16:creationId xmlns:a16="http://schemas.microsoft.com/office/drawing/2014/main" id="{9A49C1F2-09F1-45DD-ADF8-329C2F837C5A}"/>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55" name="Oval 18">
              <a:extLst>
                <a:ext uri="{FF2B5EF4-FFF2-40B4-BE49-F238E27FC236}">
                  <a16:creationId xmlns:a16="http://schemas.microsoft.com/office/drawing/2014/main" id="{DB735417-E209-4F81-A91F-8882AAE0D4FC}"/>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56" name="Oval 19">
              <a:extLst>
                <a:ext uri="{FF2B5EF4-FFF2-40B4-BE49-F238E27FC236}">
                  <a16:creationId xmlns:a16="http://schemas.microsoft.com/office/drawing/2014/main" id="{77D47078-81BD-411A-9231-08CE1B2704B0}"/>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57" name="Oval 20">
              <a:extLst>
                <a:ext uri="{FF2B5EF4-FFF2-40B4-BE49-F238E27FC236}">
                  <a16:creationId xmlns:a16="http://schemas.microsoft.com/office/drawing/2014/main" id="{62AB8804-EEA6-42E8-9E17-6A7749A12BDE}"/>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58" name="Oval 21">
              <a:extLst>
                <a:ext uri="{FF2B5EF4-FFF2-40B4-BE49-F238E27FC236}">
                  <a16:creationId xmlns:a16="http://schemas.microsoft.com/office/drawing/2014/main" id="{72FE11B5-BCD9-4971-B485-691DEADAB245}"/>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59" name="Freeform 22">
              <a:extLst>
                <a:ext uri="{FF2B5EF4-FFF2-40B4-BE49-F238E27FC236}">
                  <a16:creationId xmlns:a16="http://schemas.microsoft.com/office/drawing/2014/main" id="{6DA3C584-E316-4018-82AB-AA402BBF81FC}"/>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60" name="Freeform 23">
              <a:extLst>
                <a:ext uri="{FF2B5EF4-FFF2-40B4-BE49-F238E27FC236}">
                  <a16:creationId xmlns:a16="http://schemas.microsoft.com/office/drawing/2014/main" id="{A7E0ABF8-B54D-4EAC-809A-E735B98D0AA2}"/>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61" name="Freeform 24">
              <a:extLst>
                <a:ext uri="{FF2B5EF4-FFF2-40B4-BE49-F238E27FC236}">
                  <a16:creationId xmlns:a16="http://schemas.microsoft.com/office/drawing/2014/main" id="{E80193DB-1C88-4E53-A27F-603C4D02FC62}"/>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62" name="Freeform 25">
              <a:extLst>
                <a:ext uri="{FF2B5EF4-FFF2-40B4-BE49-F238E27FC236}">
                  <a16:creationId xmlns:a16="http://schemas.microsoft.com/office/drawing/2014/main" id="{22DCCBEC-1207-49D9-9447-281363B9352D}"/>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63" name="Freeform 26">
              <a:extLst>
                <a:ext uri="{FF2B5EF4-FFF2-40B4-BE49-F238E27FC236}">
                  <a16:creationId xmlns:a16="http://schemas.microsoft.com/office/drawing/2014/main" id="{0344B41D-AD45-4630-90C9-4E1B6BBEE668}"/>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64" name="Freeform 27">
              <a:extLst>
                <a:ext uri="{FF2B5EF4-FFF2-40B4-BE49-F238E27FC236}">
                  <a16:creationId xmlns:a16="http://schemas.microsoft.com/office/drawing/2014/main" id="{25183A07-2DA1-4B61-B592-A0D089F48358}"/>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65" name="Freeform 28">
              <a:extLst>
                <a:ext uri="{FF2B5EF4-FFF2-40B4-BE49-F238E27FC236}">
                  <a16:creationId xmlns:a16="http://schemas.microsoft.com/office/drawing/2014/main" id="{01819424-B82D-456D-863A-7F3938BA0F44}"/>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466" name="Oval 30">
              <a:extLst>
                <a:ext uri="{FF2B5EF4-FFF2-40B4-BE49-F238E27FC236}">
                  <a16:creationId xmlns:a16="http://schemas.microsoft.com/office/drawing/2014/main" id="{E764CC8C-A798-452C-A86C-C11DD2A71E2E}"/>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67" name="Oval 11">
              <a:extLst>
                <a:ext uri="{FF2B5EF4-FFF2-40B4-BE49-F238E27FC236}">
                  <a16:creationId xmlns:a16="http://schemas.microsoft.com/office/drawing/2014/main" id="{2CAA8D39-F896-4AF4-9063-A34BDE553E42}"/>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61468" name="Oval 11">
              <a:extLst>
                <a:ext uri="{FF2B5EF4-FFF2-40B4-BE49-F238E27FC236}">
                  <a16:creationId xmlns:a16="http://schemas.microsoft.com/office/drawing/2014/main" id="{2CD8B5EF-4A89-4DAF-ABAE-2E7199D99B59}"/>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F152D-3EFD-48C5-A076-B53FF58336ED}"/>
              </a:ext>
            </a:extLst>
          </p:cNvPr>
          <p:cNvSpPr>
            <a:spLocks noGrp="1"/>
          </p:cNvSpPr>
          <p:nvPr>
            <p:ph type="title"/>
          </p:nvPr>
        </p:nvSpPr>
        <p:spPr>
          <a:xfrm>
            <a:off x="1055488" y="402307"/>
            <a:ext cx="9536312" cy="845061"/>
          </a:xfrm>
        </p:spPr>
        <p:txBody>
          <a:bodyPr/>
          <a:lstStyle/>
          <a:p>
            <a:pPr lvl="0" algn="l"/>
            <a:r>
              <a:rPr lang="zh-CN" altLang="en-US" sz="4000" b="1">
                <a:solidFill>
                  <a:schemeClr val="accent4">
                    <a:lumMod val="10000"/>
                  </a:schemeClr>
                </a:solidFill>
                <a:latin typeface="华文中宋" panose="02010600040101010101" pitchFamily="2" charset="-122"/>
                <a:ea typeface="华文中宋" panose="02010600040101010101" pitchFamily="2" charset="-122"/>
              </a:rPr>
              <a:t>第一节 </a:t>
            </a:r>
            <a:r>
              <a:rPr lang="zh-CN" altLang="zh-CN" sz="4000" b="1">
                <a:solidFill>
                  <a:schemeClr val="accent4">
                    <a:lumMod val="10000"/>
                  </a:schemeClr>
                </a:solidFill>
                <a:latin typeface="华文中宋" panose="02010600040101010101" pitchFamily="2" charset="-122"/>
                <a:ea typeface="华文中宋" panose="02010600040101010101" pitchFamily="2" charset="-122"/>
              </a:rPr>
              <a:t>经济思想史是一部经济学方法史</a:t>
            </a:r>
            <a:endParaRPr lang="zh-CN" altLang="zh-CN" sz="4000">
              <a:solidFill>
                <a:schemeClr val="accent4">
                  <a:lumMod val="10000"/>
                </a:schemeClr>
              </a:solidFill>
              <a:latin typeface="华文中宋" panose="02010600040101010101" pitchFamily="2" charset="-122"/>
              <a:ea typeface="华文中宋" panose="02010600040101010101" pitchFamily="2" charset="-122"/>
            </a:endParaRPr>
          </a:p>
        </p:txBody>
      </p:sp>
      <p:sp>
        <p:nvSpPr>
          <p:cNvPr id="29" name="矩形 28">
            <a:extLst>
              <a:ext uri="{FF2B5EF4-FFF2-40B4-BE49-F238E27FC236}">
                <a16:creationId xmlns:a16="http://schemas.microsoft.com/office/drawing/2014/main" id="{764679C7-D2F3-4E37-9925-60073E2B393F}"/>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pic>
        <p:nvPicPr>
          <p:cNvPr id="4" name="图片 3">
            <a:extLst>
              <a:ext uri="{FF2B5EF4-FFF2-40B4-BE49-F238E27FC236}">
                <a16:creationId xmlns:a16="http://schemas.microsoft.com/office/drawing/2014/main" id="{C2CE451E-21D9-4F75-A2DD-3979090D7A9C}"/>
              </a:ext>
            </a:extLst>
          </p:cNvPr>
          <p:cNvPicPr>
            <a:picLocks noChangeAspect="1"/>
          </p:cNvPicPr>
          <p:nvPr/>
        </p:nvPicPr>
        <p:blipFill>
          <a:blip r:embed="rId2"/>
          <a:stretch>
            <a:fillRect/>
          </a:stretch>
        </p:blipFill>
        <p:spPr>
          <a:xfrm>
            <a:off x="1676400" y="1256893"/>
            <a:ext cx="8153400" cy="5194824"/>
          </a:xfrm>
          <a:prstGeom prst="rect">
            <a:avLst/>
          </a:prstGeom>
        </p:spPr>
      </p:pic>
    </p:spTree>
    <p:extLst>
      <p:ext uri="{BB962C8B-B14F-4D97-AF65-F5344CB8AC3E}">
        <p14:creationId xmlns:p14="http://schemas.microsoft.com/office/powerpoint/2010/main" val="2473702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F152D-3EFD-48C5-A076-B53FF58336ED}"/>
              </a:ext>
            </a:extLst>
          </p:cNvPr>
          <p:cNvSpPr>
            <a:spLocks noGrp="1"/>
          </p:cNvSpPr>
          <p:nvPr>
            <p:ph type="title"/>
          </p:nvPr>
        </p:nvSpPr>
        <p:spPr>
          <a:xfrm>
            <a:off x="1038675" y="107399"/>
            <a:ext cx="8062912" cy="1474161"/>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第二节 经济学方法论的演变过程</a:t>
            </a:r>
          </a:p>
        </p:txBody>
      </p:sp>
      <p:sp>
        <p:nvSpPr>
          <p:cNvPr id="29" name="矩形 28">
            <a:extLst>
              <a:ext uri="{FF2B5EF4-FFF2-40B4-BE49-F238E27FC236}">
                <a16:creationId xmlns:a16="http://schemas.microsoft.com/office/drawing/2014/main" id="{B8CFCF43-45CD-413B-9E99-4E0F6DD12F22}"/>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id="{64B00CE4-48E6-4FEC-8594-3A2F053B9EF6}"/>
              </a:ext>
            </a:extLst>
          </p:cNvPr>
          <p:cNvSpPr txBox="1"/>
          <p:nvPr/>
        </p:nvSpPr>
        <p:spPr>
          <a:xfrm>
            <a:off x="762000" y="1581560"/>
            <a:ext cx="5029200" cy="4678204"/>
          </a:xfrm>
          <a:prstGeom prst="rect">
            <a:avLst/>
          </a:prstGeom>
          <a:noFill/>
        </p:spPr>
        <p:txBody>
          <a:bodyPr wrap="square" rtlCol="0">
            <a:spAutoFit/>
          </a:bodyPr>
          <a:lstStyle/>
          <a:p>
            <a:r>
              <a:rPr lang="zh-CN" altLang="zh-CN" sz="2800">
                <a:solidFill>
                  <a:schemeClr val="accent4">
                    <a:lumMod val="10000"/>
                  </a:schemeClr>
                </a:solidFill>
                <a:latin typeface="微软雅黑" panose="020B0503020204020204" pitchFamily="34" charset="-122"/>
                <a:ea typeface="微软雅黑" panose="020B0503020204020204" pitchFamily="34" charset="-122"/>
              </a:rPr>
              <a:t>一、前古典时期的方法论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（一）威廉•配第的方法论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（二）魁奈的方法论</a:t>
            </a:r>
            <a:endParaRPr lang="en-US" altLang="zh-CN" sz="2800">
              <a:solidFill>
                <a:schemeClr val="accent4">
                  <a:lumMod val="10000"/>
                </a:schemeClr>
              </a:solidFill>
              <a:latin typeface="微软雅黑" panose="020B0503020204020204" pitchFamily="34" charset="-122"/>
              <a:ea typeface="微软雅黑" panose="020B0503020204020204" pitchFamily="34" charset="-122"/>
            </a:endParaRPr>
          </a:p>
          <a:p>
            <a:endParaRPr lang="zh-CN" altLang="zh-CN" sz="2800">
              <a:solidFill>
                <a:schemeClr val="accent4">
                  <a:lumMod val="10000"/>
                </a:schemeClr>
              </a:solidFill>
              <a:latin typeface="微软雅黑" panose="020B0503020204020204" pitchFamily="34" charset="-122"/>
              <a:ea typeface="微软雅黑" panose="020B0503020204020204" pitchFamily="34" charset="-122"/>
            </a:endParaRPr>
          </a:p>
          <a:p>
            <a:pPr lvl="0"/>
            <a:r>
              <a:rPr lang="zh-CN" altLang="en-US" sz="2800">
                <a:solidFill>
                  <a:schemeClr val="accent4">
                    <a:lumMod val="10000"/>
                  </a:schemeClr>
                </a:solidFill>
                <a:latin typeface="微软雅黑" panose="020B0503020204020204" pitchFamily="34" charset="-122"/>
                <a:ea typeface="微软雅黑" panose="020B0503020204020204" pitchFamily="34" charset="-122"/>
              </a:rPr>
              <a:t>二、</a:t>
            </a:r>
            <a:r>
              <a:rPr lang="zh-CN" altLang="zh-CN" sz="2800">
                <a:solidFill>
                  <a:schemeClr val="accent4">
                    <a:lumMod val="10000"/>
                  </a:schemeClr>
                </a:solidFill>
                <a:latin typeface="微软雅黑" panose="020B0503020204020204" pitchFamily="34" charset="-122"/>
                <a:ea typeface="微软雅黑" panose="020B0503020204020204" pitchFamily="34" charset="-122"/>
              </a:rPr>
              <a:t>古典时期的方法论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（一）亚当•斯密的方法论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（二）李嘉图的方法论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（三）萨伊的方法论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（四）约翰•穆勒的方法论</a:t>
            </a:r>
            <a:r>
              <a:rPr lang="en-US" altLang="zh-CN" sz="2800">
                <a:solidFill>
                  <a:schemeClr val="accent4">
                    <a:lumMod val="10000"/>
                  </a:schemeClr>
                </a:solidFill>
                <a:latin typeface="微软雅黑" panose="020B0503020204020204" pitchFamily="34" charset="-122"/>
                <a:ea typeface="微软雅黑" panose="020B0503020204020204" pitchFamily="34" charset="-122"/>
              </a:rPr>
              <a:t>	</a:t>
            </a:r>
            <a:endParaRPr lang="zh-CN" altLang="zh-CN" sz="2800">
              <a:solidFill>
                <a:schemeClr val="accent4">
                  <a:lumMod val="10000"/>
                </a:schemeClr>
              </a:solidFill>
              <a:latin typeface="微软雅黑" panose="020B0503020204020204" pitchFamily="34" charset="-122"/>
              <a:ea typeface="微软雅黑" panose="020B0503020204020204" pitchFamily="34" charset="-122"/>
            </a:endParaRP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（五）德国历史学派的方法论</a:t>
            </a:r>
          </a:p>
          <a:p>
            <a:endParaRPr lang="zh-CN" altLang="en-US"/>
          </a:p>
        </p:txBody>
      </p:sp>
      <p:sp>
        <p:nvSpPr>
          <p:cNvPr id="4" name="文本框 3">
            <a:extLst>
              <a:ext uri="{FF2B5EF4-FFF2-40B4-BE49-F238E27FC236}">
                <a16:creationId xmlns:a16="http://schemas.microsoft.com/office/drawing/2014/main" id="{5388436C-F1E0-439F-8D75-8A98C2EF8E97}"/>
              </a:ext>
            </a:extLst>
          </p:cNvPr>
          <p:cNvSpPr txBox="1"/>
          <p:nvPr/>
        </p:nvSpPr>
        <p:spPr>
          <a:xfrm>
            <a:off x="6400802" y="1581560"/>
            <a:ext cx="4800600" cy="3816429"/>
          </a:xfrm>
          <a:prstGeom prst="rect">
            <a:avLst/>
          </a:prstGeom>
          <a:noFill/>
        </p:spPr>
        <p:txBody>
          <a:bodyPr wrap="square" rtlCol="0">
            <a:spAutoFit/>
          </a:bodyPr>
          <a:lstStyle/>
          <a:p>
            <a:pPr lvl="0"/>
            <a:r>
              <a:rPr lang="zh-CN" altLang="en-US" sz="2800">
                <a:solidFill>
                  <a:schemeClr val="accent4">
                    <a:lumMod val="10000"/>
                  </a:schemeClr>
                </a:solidFill>
                <a:latin typeface="微软雅黑" panose="020B0503020204020204" pitchFamily="34" charset="-122"/>
                <a:ea typeface="微软雅黑" panose="020B0503020204020204" pitchFamily="34" charset="-122"/>
              </a:rPr>
              <a:t>三、</a:t>
            </a:r>
            <a:r>
              <a:rPr lang="zh-CN" altLang="zh-CN" sz="2800">
                <a:solidFill>
                  <a:schemeClr val="accent4">
                    <a:lumMod val="10000"/>
                  </a:schemeClr>
                </a:solidFill>
                <a:latin typeface="微软雅黑" panose="020B0503020204020204" pitchFamily="34" charset="-122"/>
                <a:ea typeface="微软雅黑" panose="020B0503020204020204" pitchFamily="34" charset="-122"/>
              </a:rPr>
              <a:t>新古典时期的方法论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（一）马歇尔的方法论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（二）制度学派的方法论</a:t>
            </a:r>
            <a:endParaRPr lang="en-US" altLang="zh-CN" sz="2800">
              <a:solidFill>
                <a:schemeClr val="accent4">
                  <a:lumMod val="10000"/>
                </a:schemeClr>
              </a:solidFill>
              <a:latin typeface="微软雅黑" panose="020B0503020204020204" pitchFamily="34" charset="-122"/>
              <a:ea typeface="微软雅黑" panose="020B0503020204020204" pitchFamily="34" charset="-122"/>
            </a:endParaRPr>
          </a:p>
          <a:p>
            <a:endParaRPr lang="zh-CN" altLang="zh-CN" sz="2800">
              <a:solidFill>
                <a:schemeClr val="accent4">
                  <a:lumMod val="10000"/>
                </a:schemeClr>
              </a:solidFill>
              <a:latin typeface="微软雅黑" panose="020B0503020204020204" pitchFamily="34" charset="-122"/>
              <a:ea typeface="微软雅黑" panose="020B0503020204020204" pitchFamily="34" charset="-122"/>
            </a:endParaRPr>
          </a:p>
          <a:p>
            <a:pPr lvl="0"/>
            <a:r>
              <a:rPr lang="zh-CN" altLang="en-US" sz="2800">
                <a:solidFill>
                  <a:schemeClr val="accent4">
                    <a:lumMod val="10000"/>
                  </a:schemeClr>
                </a:solidFill>
                <a:latin typeface="微软雅黑" panose="020B0503020204020204" pitchFamily="34" charset="-122"/>
                <a:ea typeface="微软雅黑" panose="020B0503020204020204" pitchFamily="34" charset="-122"/>
              </a:rPr>
              <a:t>四、</a:t>
            </a:r>
            <a:r>
              <a:rPr lang="zh-CN" altLang="zh-CN" sz="2800">
                <a:solidFill>
                  <a:schemeClr val="accent4">
                    <a:lumMod val="10000"/>
                  </a:schemeClr>
                </a:solidFill>
                <a:latin typeface="微软雅黑" panose="020B0503020204020204" pitchFamily="34" charset="-122"/>
                <a:ea typeface="微软雅黑" panose="020B0503020204020204" pitchFamily="34" charset="-122"/>
              </a:rPr>
              <a:t>现代经济学的方法论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（一）凯恩斯的方法论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（二）萨缪尔森的方法论</a:t>
            </a:r>
          </a:p>
          <a:p>
            <a:r>
              <a:rPr lang="zh-CN" altLang="zh-CN" sz="2800">
                <a:solidFill>
                  <a:schemeClr val="accent4">
                    <a:lumMod val="10000"/>
                  </a:schemeClr>
                </a:solidFill>
                <a:latin typeface="微软雅黑" panose="020B0503020204020204" pitchFamily="34" charset="-122"/>
                <a:ea typeface="微软雅黑" panose="020B0503020204020204" pitchFamily="34" charset="-122"/>
              </a:rPr>
              <a:t>（三）弗里德曼的方法论</a:t>
            </a:r>
          </a:p>
          <a:p>
            <a:endParaRPr lang="zh-CN" altLang="en-US"/>
          </a:p>
        </p:txBody>
      </p:sp>
    </p:spTree>
    <p:extLst>
      <p:ext uri="{BB962C8B-B14F-4D97-AF65-F5344CB8AC3E}">
        <p14:creationId xmlns:p14="http://schemas.microsoft.com/office/powerpoint/2010/main" val="83448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D8462BF-2E54-4EF3-8EDC-08FD8EE63C85}"/>
              </a:ext>
            </a:extLst>
          </p:cNvPr>
          <p:cNvSpPr>
            <a:spLocks noGrp="1" noChangeArrowheads="1"/>
          </p:cNvSpPr>
          <p:nvPr>
            <p:ph type="title"/>
          </p:nvPr>
        </p:nvSpPr>
        <p:spPr>
          <a:xfrm>
            <a:off x="1031875" y="228600"/>
            <a:ext cx="11388725"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第三节 凯恩斯革命</a:t>
            </a:r>
          </a:p>
        </p:txBody>
      </p:sp>
      <p:sp>
        <p:nvSpPr>
          <p:cNvPr id="12291" name="文本占位符 2">
            <a:extLst>
              <a:ext uri="{FF2B5EF4-FFF2-40B4-BE49-F238E27FC236}">
                <a16:creationId xmlns:a16="http://schemas.microsoft.com/office/drawing/2014/main" id="{647B83F3-2268-4284-A162-FDBA19BB1E2F}"/>
              </a:ext>
            </a:extLst>
          </p:cNvPr>
          <p:cNvSpPr>
            <a:spLocks noGrp="1" noChangeArrowheads="1"/>
          </p:cNvSpPr>
          <p:nvPr>
            <p:ph type="body" sz="half" idx="1"/>
          </p:nvPr>
        </p:nvSpPr>
        <p:spPr>
          <a:xfrm>
            <a:off x="2743200" y="1905000"/>
            <a:ext cx="6523037" cy="4572000"/>
          </a:xfrm>
        </p:spPr>
        <p:txBody>
          <a:bodyPr/>
          <a:lstStyle/>
          <a:p>
            <a:pPr>
              <a:buClr>
                <a:srgbClr val="0070C0"/>
              </a:buClr>
              <a:buFont typeface="Wingdings" panose="05000000000000000000" pitchFamily="2" charset="2"/>
              <a:buChar char="Ø"/>
              <a:defRPr/>
            </a:pPr>
            <a:endParaRPr lang="en-US" altLang="zh-CN">
              <a:solidFill>
                <a:schemeClr val="accent4">
                  <a:lumMod val="25000"/>
                </a:schemeClr>
              </a:solidFill>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研究方法革命：总量分析方法</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理论革命：宏观经济学体系</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r>
              <a:rPr lang="zh-CN" altLang="en-US">
                <a:solidFill>
                  <a:schemeClr val="accent4">
                    <a:lumMod val="25000"/>
                  </a:schemeClr>
                </a:solidFill>
                <a:latin typeface="微软雅黑" panose="020B0503020204020204" pitchFamily="34" charset="-122"/>
                <a:ea typeface="微软雅黑" panose="020B0503020204020204" pitchFamily="34" charset="-122"/>
              </a:rPr>
              <a:t>政策革命：国家干预主义</a:t>
            </a:r>
            <a:endParaRPr lang="en-US" altLang="zh-CN">
              <a:solidFill>
                <a:schemeClr val="accent4">
                  <a:lumMod val="25000"/>
                </a:schemeClr>
              </a:solidFill>
              <a:latin typeface="微软雅黑" panose="020B0503020204020204" pitchFamily="34" charset="-122"/>
              <a:ea typeface="微软雅黑" panose="020B0503020204020204" pitchFamily="34" charset="-122"/>
            </a:endParaRPr>
          </a:p>
          <a:p>
            <a:pPr>
              <a:buClr>
                <a:srgbClr val="0070C0"/>
              </a:buClr>
              <a:buFont typeface="Wingdings" panose="05000000000000000000" pitchFamily="2" charset="2"/>
              <a:buChar char="Ø"/>
              <a:defRPr/>
            </a:pPr>
            <a:endParaRPr lang="en-US" altLang="zh-CN">
              <a:solidFill>
                <a:schemeClr val="accent4">
                  <a:lumMod val="25000"/>
                </a:schemeClr>
              </a:solidFill>
            </a:endParaRPr>
          </a:p>
          <a:p>
            <a:pPr marL="0" indent="0">
              <a:buFont typeface="Wingdings" panose="05000000000000000000" pitchFamily="2" charset="2"/>
              <a:buNone/>
              <a:defRPr/>
            </a:pPr>
            <a:endParaRPr lang="en-US" altLang="zh-CN">
              <a:solidFill>
                <a:schemeClr val="accent4">
                  <a:lumMod val="25000"/>
                </a:schemeClr>
              </a:solidFill>
            </a:endParaRPr>
          </a:p>
          <a:p>
            <a:pPr marL="0" indent="0">
              <a:buFont typeface="Wingdings" panose="05000000000000000000" pitchFamily="2" charset="2"/>
              <a:buNone/>
              <a:defRPr/>
            </a:pPr>
            <a:endParaRPr lang="zh-CN" altLang="en-US">
              <a:solidFill>
                <a:schemeClr val="accent4">
                  <a:lumMod val="25000"/>
                </a:schemeClr>
              </a:solidFill>
            </a:endParaRPr>
          </a:p>
        </p:txBody>
      </p:sp>
      <p:sp>
        <p:nvSpPr>
          <p:cNvPr id="4" name="矩形 3">
            <a:extLst>
              <a:ext uri="{FF2B5EF4-FFF2-40B4-BE49-F238E27FC236}">
                <a16:creationId xmlns:a16="http://schemas.microsoft.com/office/drawing/2014/main" id="{75998A52-2EEC-49B2-84AA-411EE68313BD}"/>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F152D-3EFD-48C5-A076-B53FF58336ED}"/>
              </a:ext>
            </a:extLst>
          </p:cNvPr>
          <p:cNvSpPr>
            <a:spLocks noGrp="1"/>
          </p:cNvSpPr>
          <p:nvPr>
            <p:ph type="title"/>
          </p:nvPr>
        </p:nvSpPr>
        <p:spPr>
          <a:xfrm>
            <a:off x="575751" y="386396"/>
            <a:ext cx="7450137" cy="913131"/>
          </a:xfrm>
        </p:spPr>
        <p:txBody>
          <a:bodyPr/>
          <a:lstStyle/>
          <a:p>
            <a:pPr>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第三节 经济学方法论的争论</a:t>
            </a:r>
          </a:p>
        </p:txBody>
      </p:sp>
      <p:sp>
        <p:nvSpPr>
          <p:cNvPr id="29" name="矩形 28">
            <a:extLst>
              <a:ext uri="{FF2B5EF4-FFF2-40B4-BE49-F238E27FC236}">
                <a16:creationId xmlns:a16="http://schemas.microsoft.com/office/drawing/2014/main" id="{350C37AF-5C06-4029-A824-565687B90004}"/>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id="{1405F340-B634-4351-9701-789CB2E92471}"/>
              </a:ext>
            </a:extLst>
          </p:cNvPr>
          <p:cNvSpPr txBox="1"/>
          <p:nvPr/>
        </p:nvSpPr>
        <p:spPr>
          <a:xfrm>
            <a:off x="2057400" y="1524000"/>
            <a:ext cx="8839200" cy="4801314"/>
          </a:xfrm>
          <a:prstGeom prst="rect">
            <a:avLst/>
          </a:prstGeom>
          <a:noFill/>
        </p:spPr>
        <p:txBody>
          <a:bodyPr wrap="square" rtlCol="0">
            <a:spAutoFit/>
          </a:bodyPr>
          <a:lstStyle/>
          <a:p>
            <a:r>
              <a:rPr lang="zh-CN" altLang="zh-CN" sz="3200">
                <a:solidFill>
                  <a:schemeClr val="accent4">
                    <a:lumMod val="10000"/>
                  </a:schemeClr>
                </a:solidFill>
                <a:latin typeface="微软雅黑" panose="020B0503020204020204" pitchFamily="34" charset="-122"/>
                <a:ea typeface="微软雅黑" panose="020B0503020204020204" pitchFamily="34" charset="-122"/>
              </a:rPr>
              <a:t>一、演绎法与归纳法</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（一）科学哲学中的演绎法与归纳法</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（二）经济学发展史中的演绎法与归纳法</a:t>
            </a:r>
          </a:p>
          <a:p>
            <a:pPr lvl="0"/>
            <a:r>
              <a:rPr lang="zh-CN" altLang="en-US" sz="3200">
                <a:solidFill>
                  <a:schemeClr val="accent4">
                    <a:lumMod val="10000"/>
                  </a:schemeClr>
                </a:solidFill>
                <a:latin typeface="微软雅黑" panose="020B0503020204020204" pitchFamily="34" charset="-122"/>
                <a:ea typeface="微软雅黑" panose="020B0503020204020204" pitchFamily="34" charset="-122"/>
              </a:rPr>
              <a:t>二、</a:t>
            </a:r>
            <a:r>
              <a:rPr lang="zh-CN" altLang="zh-CN" sz="3200">
                <a:solidFill>
                  <a:schemeClr val="accent4">
                    <a:lumMod val="10000"/>
                  </a:schemeClr>
                </a:solidFill>
                <a:latin typeface="微软雅黑" panose="020B0503020204020204" pitchFamily="34" charset="-122"/>
                <a:ea typeface="微软雅黑" panose="020B0503020204020204" pitchFamily="34" charset="-122"/>
              </a:rPr>
              <a:t>个体主义与整体主义</a:t>
            </a:r>
          </a:p>
          <a:p>
            <a:pPr lvl="0"/>
            <a:r>
              <a:rPr lang="zh-CN" altLang="en-US" sz="3200">
                <a:solidFill>
                  <a:schemeClr val="accent4">
                    <a:lumMod val="10000"/>
                  </a:schemeClr>
                </a:solidFill>
                <a:latin typeface="微软雅黑" panose="020B0503020204020204" pitchFamily="34" charset="-122"/>
                <a:ea typeface="微软雅黑" panose="020B0503020204020204" pitchFamily="34" charset="-122"/>
              </a:rPr>
              <a:t>（一）</a:t>
            </a:r>
            <a:r>
              <a:rPr lang="zh-CN" altLang="zh-CN" sz="3200">
                <a:solidFill>
                  <a:schemeClr val="accent4">
                    <a:lumMod val="10000"/>
                  </a:schemeClr>
                </a:solidFill>
                <a:latin typeface="微软雅黑" panose="020B0503020204020204" pitchFamily="34" charset="-122"/>
                <a:ea typeface="微软雅黑" panose="020B0503020204020204" pitchFamily="34" charset="-122"/>
              </a:rPr>
              <a:t>科学哲学中的个体主义与整体主义</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（二）经济学发展史中的个体主义与整体主义</a:t>
            </a:r>
          </a:p>
          <a:p>
            <a:pPr lvl="0"/>
            <a:r>
              <a:rPr lang="zh-CN" altLang="en-US" sz="3200">
                <a:solidFill>
                  <a:schemeClr val="accent4">
                    <a:lumMod val="10000"/>
                  </a:schemeClr>
                </a:solidFill>
                <a:latin typeface="微软雅黑" panose="020B0503020204020204" pitchFamily="34" charset="-122"/>
                <a:ea typeface="微软雅黑" panose="020B0503020204020204" pitchFamily="34" charset="-122"/>
              </a:rPr>
              <a:t>三、</a:t>
            </a:r>
            <a:r>
              <a:rPr lang="zh-CN" altLang="zh-CN" sz="3200">
                <a:solidFill>
                  <a:schemeClr val="accent4">
                    <a:lumMod val="10000"/>
                  </a:schemeClr>
                </a:solidFill>
                <a:latin typeface="微软雅黑" panose="020B0503020204020204" pitchFamily="34" charset="-122"/>
                <a:ea typeface="微软雅黑" panose="020B0503020204020204" pitchFamily="34" charset="-122"/>
              </a:rPr>
              <a:t>证实法与证伪法</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（一）科学哲学中的证实法与证伪法</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（二）经济学发展史中的证实法与证伪法</a:t>
            </a:r>
          </a:p>
          <a:p>
            <a:endParaRPr lang="zh-CN" altLang="en-US"/>
          </a:p>
        </p:txBody>
      </p:sp>
    </p:spTree>
    <p:extLst>
      <p:ext uri="{BB962C8B-B14F-4D97-AF65-F5344CB8AC3E}">
        <p14:creationId xmlns:p14="http://schemas.microsoft.com/office/powerpoint/2010/main" val="686669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F152D-3EFD-48C5-A076-B53FF58336ED}"/>
              </a:ext>
            </a:extLst>
          </p:cNvPr>
          <p:cNvSpPr>
            <a:spLocks noGrp="1"/>
          </p:cNvSpPr>
          <p:nvPr>
            <p:ph type="title"/>
          </p:nvPr>
        </p:nvSpPr>
        <p:spPr>
          <a:xfrm>
            <a:off x="575751" y="386396"/>
            <a:ext cx="7450137" cy="913131"/>
          </a:xfrm>
        </p:spPr>
        <p:txBody>
          <a:bodyPr/>
          <a:lstStyle/>
          <a:p>
            <a:pPr>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第三节 经济学方法论的争论</a:t>
            </a:r>
          </a:p>
        </p:txBody>
      </p:sp>
      <p:sp>
        <p:nvSpPr>
          <p:cNvPr id="29" name="矩形 28">
            <a:extLst>
              <a:ext uri="{FF2B5EF4-FFF2-40B4-BE49-F238E27FC236}">
                <a16:creationId xmlns:a16="http://schemas.microsoft.com/office/drawing/2014/main" id="{350C37AF-5C06-4029-A824-565687B90004}"/>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id="{1405F340-B634-4351-9701-789CB2E92471}"/>
              </a:ext>
            </a:extLst>
          </p:cNvPr>
          <p:cNvSpPr txBox="1"/>
          <p:nvPr/>
        </p:nvSpPr>
        <p:spPr>
          <a:xfrm>
            <a:off x="2133600" y="1524000"/>
            <a:ext cx="8839200" cy="4801314"/>
          </a:xfrm>
          <a:prstGeom prst="rect">
            <a:avLst/>
          </a:prstGeom>
          <a:noFill/>
        </p:spPr>
        <p:txBody>
          <a:bodyPr wrap="square" rtlCol="0">
            <a:spAutoFit/>
          </a:bodyPr>
          <a:lstStyle/>
          <a:p>
            <a:pPr lvl="0"/>
            <a:r>
              <a:rPr lang="zh-CN" altLang="en-US" sz="3200">
                <a:solidFill>
                  <a:schemeClr val="accent4">
                    <a:lumMod val="10000"/>
                  </a:schemeClr>
                </a:solidFill>
                <a:latin typeface="微软雅黑" panose="020B0503020204020204" pitchFamily="34" charset="-122"/>
                <a:ea typeface="微软雅黑" panose="020B0503020204020204" pitchFamily="34" charset="-122"/>
              </a:rPr>
              <a:t>四、</a:t>
            </a:r>
            <a:r>
              <a:rPr lang="zh-CN" altLang="zh-CN" sz="3200">
                <a:solidFill>
                  <a:schemeClr val="accent4">
                    <a:lumMod val="10000"/>
                  </a:schemeClr>
                </a:solidFill>
                <a:latin typeface="微软雅黑" panose="020B0503020204020204" pitchFamily="34" charset="-122"/>
                <a:ea typeface="微软雅黑" panose="020B0503020204020204" pitchFamily="34" charset="-122"/>
              </a:rPr>
              <a:t>实证分析与规范分析</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（一）科学哲学中的实证分析与规范分析</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（二）经济学发展史中的实证分析与规范分析</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五、定性分析与定量分析</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（一）定性分析与定量分析的关系</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（二）经济学发展史中对数学方法的争论</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六、均衡分析与非均衡分析</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（一）静态分析与动态分析</a:t>
            </a:r>
          </a:p>
          <a:p>
            <a:r>
              <a:rPr lang="zh-CN" altLang="zh-CN" sz="3200">
                <a:solidFill>
                  <a:schemeClr val="accent4">
                    <a:lumMod val="10000"/>
                  </a:schemeClr>
                </a:solidFill>
                <a:latin typeface="微软雅黑" panose="020B0503020204020204" pitchFamily="34" charset="-122"/>
                <a:ea typeface="微软雅黑" panose="020B0503020204020204" pitchFamily="34" charset="-122"/>
              </a:rPr>
              <a:t>（二）经济学发展史中的均衡分析与非均衡分析</a:t>
            </a:r>
          </a:p>
          <a:p>
            <a:endParaRPr lang="zh-CN" altLang="en-US"/>
          </a:p>
        </p:txBody>
      </p:sp>
    </p:spTree>
    <p:extLst>
      <p:ext uri="{BB962C8B-B14F-4D97-AF65-F5344CB8AC3E}">
        <p14:creationId xmlns:p14="http://schemas.microsoft.com/office/powerpoint/2010/main" val="4018110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F152D-3EFD-48C5-A076-B53FF58336ED}"/>
              </a:ext>
            </a:extLst>
          </p:cNvPr>
          <p:cNvSpPr>
            <a:spLocks noGrp="1"/>
          </p:cNvSpPr>
          <p:nvPr>
            <p:ph type="title"/>
          </p:nvPr>
        </p:nvSpPr>
        <p:spPr>
          <a:xfrm>
            <a:off x="381000" y="357484"/>
            <a:ext cx="10290625" cy="900090"/>
          </a:xfrm>
        </p:spPr>
        <p:txBody>
          <a:bodyPr/>
          <a:lstStyle/>
          <a:p>
            <a:pPr>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第四节 </a:t>
            </a:r>
            <a:r>
              <a:rPr lang="zh-CN" altLang="zh-CN" sz="4000" b="1">
                <a:solidFill>
                  <a:schemeClr val="accent4">
                    <a:lumMod val="10000"/>
                  </a:schemeClr>
                </a:solidFill>
                <a:latin typeface="华文中宋" panose="02010600040101010101" pitchFamily="2" charset="-122"/>
                <a:ea typeface="华文中宋" panose="02010600040101010101" pitchFamily="2" charset="-122"/>
              </a:rPr>
              <a:t>经济学方法论的演化趋势与展望</a:t>
            </a:r>
            <a:endParaRPr lang="zh-CN" altLang="en-US" sz="4000" b="1">
              <a:solidFill>
                <a:schemeClr val="accent4">
                  <a:lumMod val="10000"/>
                </a:schemeClr>
              </a:solidFill>
              <a:latin typeface="华文中宋" panose="02010600040101010101" pitchFamily="2" charset="-122"/>
              <a:ea typeface="华文中宋" panose="02010600040101010101" pitchFamily="2" charset="-122"/>
            </a:endParaRPr>
          </a:p>
        </p:txBody>
      </p:sp>
      <p:sp>
        <p:nvSpPr>
          <p:cNvPr id="29" name="矩形 28">
            <a:extLst>
              <a:ext uri="{FF2B5EF4-FFF2-40B4-BE49-F238E27FC236}">
                <a16:creationId xmlns:a16="http://schemas.microsoft.com/office/drawing/2014/main" id="{326A952B-761D-46BC-B606-376F3E824030}"/>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
        <p:nvSpPr>
          <p:cNvPr id="3" name="文本框 2">
            <a:extLst>
              <a:ext uri="{FF2B5EF4-FFF2-40B4-BE49-F238E27FC236}">
                <a16:creationId xmlns:a16="http://schemas.microsoft.com/office/drawing/2014/main" id="{48ADDA6B-8467-4909-8467-2DFFF8D62FE9}"/>
              </a:ext>
            </a:extLst>
          </p:cNvPr>
          <p:cNvSpPr txBox="1"/>
          <p:nvPr/>
        </p:nvSpPr>
        <p:spPr>
          <a:xfrm>
            <a:off x="1219200" y="1685651"/>
            <a:ext cx="10058400" cy="4308872"/>
          </a:xfrm>
          <a:prstGeom prst="rect">
            <a:avLst/>
          </a:prstGeom>
          <a:noFill/>
        </p:spPr>
        <p:txBody>
          <a:bodyPr wrap="square" rtlCol="0">
            <a:spAutoFit/>
          </a:bodyPr>
          <a:lstStyle/>
          <a:p>
            <a:r>
              <a:rPr lang="en-US" altLang="zh-CN" sz="3200">
                <a:solidFill>
                  <a:schemeClr val="accent4">
                    <a:lumMod val="10000"/>
                  </a:schemeClr>
                </a:solidFill>
                <a:latin typeface="微软雅黑" panose="020B0503020204020204" pitchFamily="34" charset="-122"/>
                <a:ea typeface="微软雅黑" panose="020B0503020204020204" pitchFamily="34" charset="-122"/>
              </a:rPr>
              <a:t>    </a:t>
            </a:r>
            <a:r>
              <a:rPr lang="zh-CN" altLang="zh-CN" sz="3200">
                <a:solidFill>
                  <a:schemeClr val="accent4">
                    <a:lumMod val="10000"/>
                  </a:schemeClr>
                </a:solidFill>
                <a:latin typeface="微软雅黑" panose="020B0503020204020204" pitchFamily="34" charset="-122"/>
                <a:ea typeface="微软雅黑" panose="020B0503020204020204" pitchFamily="34" charset="-122"/>
              </a:rPr>
              <a:t>回顾我们对经济学方法论的介绍，可以看出经济学方法在发展的过程中经历了一个从定性到定量，从抽象演绎到历史归纳，从数理到计量等的发展过程，这个发展过程与多数科学的发展相一致，并内在地包含着科学哲学的影响。发展过程中，不同的方法并没有因对抗而消失，反而因对抗而相互融合，形成了今天经济学较为成熟的方法论体系。经济学方法论自身也摆脱了以往内含于经济学各具体学科的命运，逐渐独立了出来。</a:t>
            </a:r>
          </a:p>
          <a:p>
            <a:endParaRPr lang="zh-CN" altLang="en-US"/>
          </a:p>
        </p:txBody>
      </p:sp>
    </p:spTree>
    <p:extLst>
      <p:ext uri="{BB962C8B-B14F-4D97-AF65-F5344CB8AC3E}">
        <p14:creationId xmlns:p14="http://schemas.microsoft.com/office/powerpoint/2010/main" val="2201133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1DDDA6B-7552-48DF-8C79-C07F8B54C59E}"/>
              </a:ext>
            </a:extLst>
          </p:cNvPr>
          <p:cNvSpPr>
            <a:spLocks noGrp="1" noRot="1" noChangeArrowheads="1"/>
          </p:cNvSpPr>
          <p:nvPr>
            <p:ph type="title"/>
          </p:nvPr>
        </p:nvSpPr>
        <p:spPr>
          <a:xfrm>
            <a:off x="-381000" y="482599"/>
            <a:ext cx="6054725" cy="720725"/>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第三篇</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小结</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sp>
        <p:nvSpPr>
          <p:cNvPr id="122883" name="Rectangle 3">
            <a:extLst>
              <a:ext uri="{FF2B5EF4-FFF2-40B4-BE49-F238E27FC236}">
                <a16:creationId xmlns:a16="http://schemas.microsoft.com/office/drawing/2014/main" id="{7CFB4717-4872-4561-849A-0BCF34EBA6C4}"/>
              </a:ext>
            </a:extLst>
          </p:cNvPr>
          <p:cNvSpPr>
            <a:spLocks noGrp="1" noRot="1" noChangeArrowheads="1"/>
          </p:cNvSpPr>
          <p:nvPr>
            <p:ph type="body" idx="1"/>
          </p:nvPr>
        </p:nvSpPr>
        <p:spPr>
          <a:xfrm>
            <a:off x="1752600" y="1430338"/>
            <a:ext cx="9525000" cy="5199062"/>
          </a:xfrm>
        </p:spPr>
        <p:txBody>
          <a:bodyPr/>
          <a:lstStyle/>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一、研究主题：财富与增长</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分析方法和工具的变革</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边际效用及定量分析</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经济学的精确化和科学化</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斯密模型的数量化过程</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注重微观领域的决策和均衡（自由主义）</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二、研究者</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专业化、理科化、多元化</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三、经济学的地位</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自成一体</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四、解决之道（资源与欲望冲突</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“利己的人性” 是分析的前提，追求最大化</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Char char="Ø"/>
              <a:defRPr/>
            </a:pP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sp>
        <p:nvSpPr>
          <p:cNvPr id="4" name="矩形 3">
            <a:extLst>
              <a:ext uri="{FF2B5EF4-FFF2-40B4-BE49-F238E27FC236}">
                <a16:creationId xmlns:a16="http://schemas.microsoft.com/office/drawing/2014/main" id="{FD4B4796-E8C6-44BD-9B51-04EA8203556E}"/>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30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30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30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30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30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30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30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30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3000" fill="hold"/>
                                        <p:tgtEl>
                                          <p:spTgt spid="122883">
                                            <p:txEl>
                                              <p:pRg st="4" end="4"/>
                                            </p:txEl>
                                          </p:spTgt>
                                        </p:tgtEl>
                                        <p:attrNameLst>
                                          <p:attrName>ppt_x</p:attrName>
                                        </p:attrNameLst>
                                      </p:cBhvr>
                                      <p:tavLst>
                                        <p:tav tm="0">
                                          <p:val>
                                            <p:strVal val="0-#ppt_w/2"/>
                                          </p:val>
                                        </p:tav>
                                        <p:tav tm="100000">
                                          <p:val>
                                            <p:strVal val="#ppt_x"/>
                                          </p:val>
                                        </p:tav>
                                      </p:tavLst>
                                    </p:anim>
                                    <p:anim calcmode="lin" valueType="num">
                                      <p:cBhvr additive="base">
                                        <p:cTn id="32" dur="3000" fill="hold"/>
                                        <p:tgtEl>
                                          <p:spTgt spid="122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3000" fill="hold"/>
                                        <p:tgtEl>
                                          <p:spTgt spid="122883">
                                            <p:txEl>
                                              <p:pRg st="5" end="5"/>
                                            </p:txEl>
                                          </p:spTgt>
                                        </p:tgtEl>
                                        <p:attrNameLst>
                                          <p:attrName>ppt_x</p:attrName>
                                        </p:attrNameLst>
                                      </p:cBhvr>
                                      <p:tavLst>
                                        <p:tav tm="0">
                                          <p:val>
                                            <p:strVal val="0-#ppt_w/2"/>
                                          </p:val>
                                        </p:tav>
                                        <p:tav tm="100000">
                                          <p:val>
                                            <p:strVal val="#ppt_x"/>
                                          </p:val>
                                        </p:tav>
                                      </p:tavLst>
                                    </p:anim>
                                    <p:anim calcmode="lin" valueType="num">
                                      <p:cBhvr additive="base">
                                        <p:cTn id="38" dur="3000" fill="hold"/>
                                        <p:tgtEl>
                                          <p:spTgt spid="122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3">
                                            <p:txEl>
                                              <p:pRg st="6" end="6"/>
                                            </p:txEl>
                                          </p:spTgt>
                                        </p:tgtEl>
                                        <p:attrNameLst>
                                          <p:attrName>style.visibility</p:attrName>
                                        </p:attrNameLst>
                                      </p:cBhvr>
                                      <p:to>
                                        <p:strVal val="visible"/>
                                      </p:to>
                                    </p:set>
                                    <p:anim calcmode="lin" valueType="num">
                                      <p:cBhvr additive="base">
                                        <p:cTn id="43" dur="3000" fill="hold"/>
                                        <p:tgtEl>
                                          <p:spTgt spid="122883">
                                            <p:txEl>
                                              <p:pRg st="6" end="6"/>
                                            </p:txEl>
                                          </p:spTgt>
                                        </p:tgtEl>
                                        <p:attrNameLst>
                                          <p:attrName>ppt_x</p:attrName>
                                        </p:attrNameLst>
                                      </p:cBhvr>
                                      <p:tavLst>
                                        <p:tav tm="0">
                                          <p:val>
                                            <p:strVal val="0-#ppt_w/2"/>
                                          </p:val>
                                        </p:tav>
                                        <p:tav tm="100000">
                                          <p:val>
                                            <p:strVal val="#ppt_x"/>
                                          </p:val>
                                        </p:tav>
                                      </p:tavLst>
                                    </p:anim>
                                    <p:anim calcmode="lin" valueType="num">
                                      <p:cBhvr additive="base">
                                        <p:cTn id="44" dur="3000" fill="hold"/>
                                        <p:tgtEl>
                                          <p:spTgt spid="1228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7B01D21-6009-43D7-85FE-5DC565B7252C}"/>
              </a:ext>
            </a:extLst>
          </p:cNvPr>
          <p:cNvSpPr>
            <a:spLocks noGrp="1" noRot="1" noChangeArrowheads="1"/>
          </p:cNvSpPr>
          <p:nvPr>
            <p:ph type="title"/>
          </p:nvPr>
        </p:nvSpPr>
        <p:spPr>
          <a:xfrm>
            <a:off x="-381000" y="482600"/>
            <a:ext cx="6054725" cy="720725"/>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第四篇</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小结</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sp>
        <p:nvSpPr>
          <p:cNvPr id="124931" name="Rectangle 3">
            <a:extLst>
              <a:ext uri="{FF2B5EF4-FFF2-40B4-BE49-F238E27FC236}">
                <a16:creationId xmlns:a16="http://schemas.microsoft.com/office/drawing/2014/main" id="{0255267D-2390-4043-9BAF-FAE1EFA3B7F0}"/>
              </a:ext>
            </a:extLst>
          </p:cNvPr>
          <p:cNvSpPr>
            <a:spLocks noGrp="1" noRot="1" noChangeArrowheads="1"/>
          </p:cNvSpPr>
          <p:nvPr>
            <p:ph type="body" idx="1"/>
          </p:nvPr>
        </p:nvSpPr>
        <p:spPr>
          <a:xfrm>
            <a:off x="1981200" y="1158875"/>
            <a:ext cx="9296400" cy="5503863"/>
          </a:xfrm>
        </p:spPr>
        <p:txBody>
          <a:bodyPr/>
          <a:lstStyle/>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一、研究主题：</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如何持续保持财富的稳定增长和经济的长期繁荣</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强调和依靠政府的作用</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质疑和回归</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经济学量化分析工具的延续和继承</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二、研究者</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专业化、理科化、美国化</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大国化</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p>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三、经济学的地位</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显学与经济学帝国主义</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四、解决之道（资源与欲望冲突</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强化政府的力量</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政府与市场的冲突与合作</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p>
          <a:p>
            <a:pPr eaLnBrk="1" hangingPunct="1">
              <a:buClr>
                <a:schemeClr val="tx2"/>
              </a:buClr>
              <a:buFont typeface="Wingdings" panose="05000000000000000000" pitchFamily="2" charset="2"/>
              <a:buChar char="Ø"/>
              <a:defRPr/>
            </a:pP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sp>
        <p:nvSpPr>
          <p:cNvPr id="4" name="矩形 3">
            <a:extLst>
              <a:ext uri="{FF2B5EF4-FFF2-40B4-BE49-F238E27FC236}">
                <a16:creationId xmlns:a16="http://schemas.microsoft.com/office/drawing/2014/main" id="{9B4B227C-EC95-4FF2-A63E-2DCB08D3F3AB}"/>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additive="base">
                                        <p:cTn id="7" dur="3000" fill="hold"/>
                                        <p:tgtEl>
                                          <p:spTgt spid="124931">
                                            <p:txEl>
                                              <p:pRg st="0" end="0"/>
                                            </p:txEl>
                                          </p:spTgt>
                                        </p:tgtEl>
                                        <p:attrNameLst>
                                          <p:attrName>ppt_x</p:attrName>
                                        </p:attrNameLst>
                                      </p:cBhvr>
                                      <p:tavLst>
                                        <p:tav tm="0">
                                          <p:val>
                                            <p:strVal val="0-#ppt_w/2"/>
                                          </p:val>
                                        </p:tav>
                                        <p:tav tm="100000">
                                          <p:val>
                                            <p:strVal val="#ppt_x"/>
                                          </p:val>
                                        </p:tav>
                                      </p:tavLst>
                                    </p:anim>
                                    <p:anim calcmode="lin" valueType="num">
                                      <p:cBhvr additive="base">
                                        <p:cTn id="8" dur="3000" fill="hold"/>
                                        <p:tgtEl>
                                          <p:spTgt spid="12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1">
                                            <p:txEl>
                                              <p:pRg st="1" end="1"/>
                                            </p:txEl>
                                          </p:spTgt>
                                        </p:tgtEl>
                                        <p:attrNameLst>
                                          <p:attrName>style.visibility</p:attrName>
                                        </p:attrNameLst>
                                      </p:cBhvr>
                                      <p:to>
                                        <p:strVal val="visible"/>
                                      </p:to>
                                    </p:set>
                                    <p:anim calcmode="lin" valueType="num">
                                      <p:cBhvr additive="base">
                                        <p:cTn id="13" dur="3000" fill="hold"/>
                                        <p:tgtEl>
                                          <p:spTgt spid="124931">
                                            <p:txEl>
                                              <p:pRg st="1" end="1"/>
                                            </p:txEl>
                                          </p:spTgt>
                                        </p:tgtEl>
                                        <p:attrNameLst>
                                          <p:attrName>ppt_x</p:attrName>
                                        </p:attrNameLst>
                                      </p:cBhvr>
                                      <p:tavLst>
                                        <p:tav tm="0">
                                          <p:val>
                                            <p:strVal val="0-#ppt_w/2"/>
                                          </p:val>
                                        </p:tav>
                                        <p:tav tm="100000">
                                          <p:val>
                                            <p:strVal val="#ppt_x"/>
                                          </p:val>
                                        </p:tav>
                                      </p:tavLst>
                                    </p:anim>
                                    <p:anim calcmode="lin" valueType="num">
                                      <p:cBhvr additive="base">
                                        <p:cTn id="14" dur="3000" fill="hold"/>
                                        <p:tgtEl>
                                          <p:spTgt spid="124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1">
                                            <p:txEl>
                                              <p:pRg st="2" end="2"/>
                                            </p:txEl>
                                          </p:spTgt>
                                        </p:tgtEl>
                                        <p:attrNameLst>
                                          <p:attrName>style.visibility</p:attrName>
                                        </p:attrNameLst>
                                      </p:cBhvr>
                                      <p:to>
                                        <p:strVal val="visible"/>
                                      </p:to>
                                    </p:set>
                                    <p:anim calcmode="lin" valueType="num">
                                      <p:cBhvr additive="base">
                                        <p:cTn id="19" dur="3000" fill="hold"/>
                                        <p:tgtEl>
                                          <p:spTgt spid="124931">
                                            <p:txEl>
                                              <p:pRg st="2" end="2"/>
                                            </p:txEl>
                                          </p:spTgt>
                                        </p:tgtEl>
                                        <p:attrNameLst>
                                          <p:attrName>ppt_x</p:attrName>
                                        </p:attrNameLst>
                                      </p:cBhvr>
                                      <p:tavLst>
                                        <p:tav tm="0">
                                          <p:val>
                                            <p:strVal val="0-#ppt_w/2"/>
                                          </p:val>
                                        </p:tav>
                                        <p:tav tm="100000">
                                          <p:val>
                                            <p:strVal val="#ppt_x"/>
                                          </p:val>
                                        </p:tav>
                                      </p:tavLst>
                                    </p:anim>
                                    <p:anim calcmode="lin" valueType="num">
                                      <p:cBhvr additive="base">
                                        <p:cTn id="20" dur="3000" fill="hold"/>
                                        <p:tgtEl>
                                          <p:spTgt spid="124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4931">
                                            <p:txEl>
                                              <p:pRg st="3" end="3"/>
                                            </p:txEl>
                                          </p:spTgt>
                                        </p:tgtEl>
                                        <p:attrNameLst>
                                          <p:attrName>style.visibility</p:attrName>
                                        </p:attrNameLst>
                                      </p:cBhvr>
                                      <p:to>
                                        <p:strVal val="visible"/>
                                      </p:to>
                                    </p:set>
                                    <p:anim calcmode="lin" valueType="num">
                                      <p:cBhvr additive="base">
                                        <p:cTn id="25" dur="3000" fill="hold"/>
                                        <p:tgtEl>
                                          <p:spTgt spid="124931">
                                            <p:txEl>
                                              <p:pRg st="3" end="3"/>
                                            </p:txEl>
                                          </p:spTgt>
                                        </p:tgtEl>
                                        <p:attrNameLst>
                                          <p:attrName>ppt_x</p:attrName>
                                        </p:attrNameLst>
                                      </p:cBhvr>
                                      <p:tavLst>
                                        <p:tav tm="0">
                                          <p:val>
                                            <p:strVal val="0-#ppt_w/2"/>
                                          </p:val>
                                        </p:tav>
                                        <p:tav tm="100000">
                                          <p:val>
                                            <p:strVal val="#ppt_x"/>
                                          </p:val>
                                        </p:tav>
                                      </p:tavLst>
                                    </p:anim>
                                    <p:anim calcmode="lin" valueType="num">
                                      <p:cBhvr additive="base">
                                        <p:cTn id="26" dur="3000" fill="hold"/>
                                        <p:tgtEl>
                                          <p:spTgt spid="124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4931">
                                            <p:txEl>
                                              <p:pRg st="4" end="4"/>
                                            </p:txEl>
                                          </p:spTgt>
                                        </p:tgtEl>
                                        <p:attrNameLst>
                                          <p:attrName>style.visibility</p:attrName>
                                        </p:attrNameLst>
                                      </p:cBhvr>
                                      <p:to>
                                        <p:strVal val="visible"/>
                                      </p:to>
                                    </p:set>
                                    <p:anim calcmode="lin" valueType="num">
                                      <p:cBhvr additive="base">
                                        <p:cTn id="31" dur="3000" fill="hold"/>
                                        <p:tgtEl>
                                          <p:spTgt spid="124931">
                                            <p:txEl>
                                              <p:pRg st="4" end="4"/>
                                            </p:txEl>
                                          </p:spTgt>
                                        </p:tgtEl>
                                        <p:attrNameLst>
                                          <p:attrName>ppt_x</p:attrName>
                                        </p:attrNameLst>
                                      </p:cBhvr>
                                      <p:tavLst>
                                        <p:tav tm="0">
                                          <p:val>
                                            <p:strVal val="0-#ppt_w/2"/>
                                          </p:val>
                                        </p:tav>
                                        <p:tav tm="100000">
                                          <p:val>
                                            <p:strVal val="#ppt_x"/>
                                          </p:val>
                                        </p:tav>
                                      </p:tavLst>
                                    </p:anim>
                                    <p:anim calcmode="lin" valueType="num">
                                      <p:cBhvr additive="base">
                                        <p:cTn id="32" dur="3000" fill="hold"/>
                                        <p:tgtEl>
                                          <p:spTgt spid="1249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4931">
                                            <p:txEl>
                                              <p:pRg st="5" end="5"/>
                                            </p:txEl>
                                          </p:spTgt>
                                        </p:tgtEl>
                                        <p:attrNameLst>
                                          <p:attrName>style.visibility</p:attrName>
                                        </p:attrNameLst>
                                      </p:cBhvr>
                                      <p:to>
                                        <p:strVal val="visible"/>
                                      </p:to>
                                    </p:set>
                                    <p:anim calcmode="lin" valueType="num">
                                      <p:cBhvr additive="base">
                                        <p:cTn id="37" dur="3000" fill="hold"/>
                                        <p:tgtEl>
                                          <p:spTgt spid="124931">
                                            <p:txEl>
                                              <p:pRg st="5" end="5"/>
                                            </p:txEl>
                                          </p:spTgt>
                                        </p:tgtEl>
                                        <p:attrNameLst>
                                          <p:attrName>ppt_x</p:attrName>
                                        </p:attrNameLst>
                                      </p:cBhvr>
                                      <p:tavLst>
                                        <p:tav tm="0">
                                          <p:val>
                                            <p:strVal val="0-#ppt_w/2"/>
                                          </p:val>
                                        </p:tav>
                                        <p:tav tm="100000">
                                          <p:val>
                                            <p:strVal val="#ppt_x"/>
                                          </p:val>
                                        </p:tav>
                                      </p:tavLst>
                                    </p:anim>
                                    <p:anim calcmode="lin" valueType="num">
                                      <p:cBhvr additive="base">
                                        <p:cTn id="38" dur="3000" fill="hold"/>
                                        <p:tgtEl>
                                          <p:spTgt spid="1249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4931">
                                            <p:txEl>
                                              <p:pRg st="6" end="6"/>
                                            </p:txEl>
                                          </p:spTgt>
                                        </p:tgtEl>
                                        <p:attrNameLst>
                                          <p:attrName>style.visibility</p:attrName>
                                        </p:attrNameLst>
                                      </p:cBhvr>
                                      <p:to>
                                        <p:strVal val="visible"/>
                                      </p:to>
                                    </p:set>
                                    <p:anim calcmode="lin" valueType="num">
                                      <p:cBhvr additive="base">
                                        <p:cTn id="43" dur="3000" fill="hold"/>
                                        <p:tgtEl>
                                          <p:spTgt spid="124931">
                                            <p:txEl>
                                              <p:pRg st="6" end="6"/>
                                            </p:txEl>
                                          </p:spTgt>
                                        </p:tgtEl>
                                        <p:attrNameLst>
                                          <p:attrName>ppt_x</p:attrName>
                                        </p:attrNameLst>
                                      </p:cBhvr>
                                      <p:tavLst>
                                        <p:tav tm="0">
                                          <p:val>
                                            <p:strVal val="0-#ppt_w/2"/>
                                          </p:val>
                                        </p:tav>
                                        <p:tav tm="100000">
                                          <p:val>
                                            <p:strVal val="#ppt_x"/>
                                          </p:val>
                                        </p:tav>
                                      </p:tavLst>
                                    </p:anim>
                                    <p:anim calcmode="lin" valueType="num">
                                      <p:cBhvr additive="base">
                                        <p:cTn id="44" dur="3000" fill="hold"/>
                                        <p:tgtEl>
                                          <p:spTgt spid="1249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BCC44AC-194D-4E55-8DD6-5606D3193E46}"/>
              </a:ext>
            </a:extLst>
          </p:cNvPr>
          <p:cNvSpPr>
            <a:spLocks noGrp="1" noRot="1" noChangeArrowheads="1"/>
          </p:cNvSpPr>
          <p:nvPr>
            <p:ph type="title"/>
          </p:nvPr>
        </p:nvSpPr>
        <p:spPr>
          <a:xfrm>
            <a:off x="152400" y="228600"/>
            <a:ext cx="5832475" cy="1139825"/>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回顾本课程内容</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p>
        </p:txBody>
      </p:sp>
      <p:sp>
        <p:nvSpPr>
          <p:cNvPr id="59395" name="Rectangle 3">
            <a:extLst>
              <a:ext uri="{FF2B5EF4-FFF2-40B4-BE49-F238E27FC236}">
                <a16:creationId xmlns:a16="http://schemas.microsoft.com/office/drawing/2014/main" id="{369427F7-88B0-4695-BD9F-41534303C360}"/>
              </a:ext>
            </a:extLst>
          </p:cNvPr>
          <p:cNvSpPr>
            <a:spLocks noGrp="1" noRot="1" noChangeArrowheads="1"/>
          </p:cNvSpPr>
          <p:nvPr>
            <p:ph idx="1"/>
          </p:nvPr>
        </p:nvSpPr>
        <p:spPr>
          <a:xfrm>
            <a:off x="2855913" y="2327275"/>
            <a:ext cx="6897687" cy="3463925"/>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前古典时期（</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1776</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年以前）</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古典时期（</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1776</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年至</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1871</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新古典时期（</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1871</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年至</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1936</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现代经济学（</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1936</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年至今）</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 </a:t>
            </a:r>
          </a:p>
        </p:txBody>
      </p:sp>
      <p:sp>
        <p:nvSpPr>
          <p:cNvPr id="66564" name="Slide Number Placeholder 5">
            <a:extLst>
              <a:ext uri="{FF2B5EF4-FFF2-40B4-BE49-F238E27FC236}">
                <a16:creationId xmlns:a16="http://schemas.microsoft.com/office/drawing/2014/main" id="{E0DFDAFC-00E5-4841-84A9-8948D24F1D3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C24F3DC-51AC-4AB4-9700-115BB4F73106}" type="slidenum">
              <a:rPr kumimoji="0" lang="en-US" altLang="zh-CN" sz="1400" smtClean="0"/>
              <a:pPr>
                <a:spcBef>
                  <a:spcPct val="0"/>
                </a:spcBef>
                <a:buClrTx/>
                <a:buSzTx/>
                <a:buFontTx/>
                <a:buNone/>
              </a:pPr>
              <a:t>55</a:t>
            </a:fld>
            <a:endParaRPr kumimoji="0" lang="en-US" altLang="zh-CN" sz="1400"/>
          </a:p>
        </p:txBody>
      </p:sp>
      <p:sp>
        <p:nvSpPr>
          <p:cNvPr id="5" name="矩形 4">
            <a:extLst>
              <a:ext uri="{FF2B5EF4-FFF2-40B4-BE49-F238E27FC236}">
                <a16:creationId xmlns:a16="http://schemas.microsoft.com/office/drawing/2014/main" id="{BE4862B2-12BF-452E-AFA6-4C6191A9AB0E}"/>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BD71F983-E663-4FAB-A919-5FA9D64C7667}"/>
              </a:ext>
            </a:extLst>
          </p:cNvPr>
          <p:cNvSpPr>
            <a:spLocks noGrp="1" noChangeArrowheads="1"/>
          </p:cNvSpPr>
          <p:nvPr>
            <p:ph type="title"/>
          </p:nvPr>
        </p:nvSpPr>
        <p:spPr>
          <a:xfrm>
            <a:off x="1752600" y="228600"/>
            <a:ext cx="8613775" cy="1981200"/>
          </a:xfrm>
        </p:spPr>
        <p:txBody>
          <a:bodyPr/>
          <a:lstStyle/>
          <a:p>
            <a:pPr eaLnBrk="1" hangingPunct="1">
              <a:defRPr/>
            </a:pPr>
            <a:r>
              <a:rPr lang="zh-CN" altLang="zh-CN" sz="4000" b="1">
                <a:solidFill>
                  <a:schemeClr val="accent4">
                    <a:lumMod val="25000"/>
                  </a:schemeClr>
                </a:solidFill>
                <a:latin typeface="华文中宋" panose="02010600040101010101" pitchFamily="2" charset="-122"/>
                <a:ea typeface="华文中宋" panose="02010600040101010101" pitchFamily="2" charset="-122"/>
              </a:rPr>
              <a:t>第一篇前古典时期（</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1776</a:t>
            </a:r>
            <a:r>
              <a:rPr lang="zh-CN" altLang="zh-CN" sz="4000" b="1">
                <a:solidFill>
                  <a:schemeClr val="accent4">
                    <a:lumMod val="25000"/>
                  </a:schemeClr>
                </a:solidFill>
                <a:latin typeface="华文中宋" panose="02010600040101010101" pitchFamily="2" charset="-122"/>
                <a:ea typeface="华文中宋" panose="02010600040101010101" pitchFamily="2" charset="-122"/>
              </a:rPr>
              <a:t>年以前）</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en-US" altLang="zh-CN" sz="4000" b="1">
                <a:solidFill>
                  <a:schemeClr val="accent4">
                    <a:lumMod val="25000"/>
                  </a:schemeClr>
                </a:solidFill>
                <a:latin typeface="华文中宋" panose="02010600040101010101" pitchFamily="2" charset="-122"/>
                <a:ea typeface="华文中宋" panose="02010600040101010101" pitchFamily="2" charset="-122"/>
              </a:rPr>
              <a:t>1—3</a:t>
            </a:r>
            <a:r>
              <a:rPr lang="zh-CN" altLang="en-US" sz="4000" b="1">
                <a:solidFill>
                  <a:schemeClr val="accent4">
                    <a:lumMod val="25000"/>
                  </a:schemeClr>
                </a:solidFill>
                <a:latin typeface="华文中宋" panose="02010600040101010101" pitchFamily="2" charset="-122"/>
                <a:ea typeface="华文中宋" panose="02010600040101010101" pitchFamily="2" charset="-122"/>
              </a:rPr>
              <a:t>章</a:t>
            </a:r>
          </a:p>
        </p:txBody>
      </p:sp>
      <p:sp>
        <p:nvSpPr>
          <p:cNvPr id="61443" name="内容占位符 2">
            <a:extLst>
              <a:ext uri="{FF2B5EF4-FFF2-40B4-BE49-F238E27FC236}">
                <a16:creationId xmlns:a16="http://schemas.microsoft.com/office/drawing/2014/main" id="{BA6FF5E7-0416-4E4E-801A-CB3E82E6840C}"/>
              </a:ext>
            </a:extLst>
          </p:cNvPr>
          <p:cNvSpPr>
            <a:spLocks noGrp="1" noChangeArrowheads="1"/>
          </p:cNvSpPr>
          <p:nvPr>
            <p:ph idx="1"/>
          </p:nvPr>
        </p:nvSpPr>
        <p:spPr>
          <a:xfrm>
            <a:off x="1752600" y="2390775"/>
            <a:ext cx="8540750" cy="4498975"/>
          </a:xfrm>
        </p:spPr>
        <p:txBody>
          <a:bodyPr/>
          <a:lstStyle/>
          <a:p>
            <a:pPr marL="0" indent="0" eaLnBrk="1" hangingPunct="1">
              <a:lnSpc>
                <a:spcPts val="4500"/>
              </a:lnSpc>
              <a:buFont typeface="Wingdings" panose="05000000000000000000" pitchFamily="2" charset="2"/>
              <a:buNone/>
              <a:defRPr/>
            </a:pPr>
            <a:r>
              <a:rPr lang="en-US" altLang="zh-CN" b="1">
                <a:solidFill>
                  <a:schemeClr val="accent4">
                    <a:lumMod val="25000"/>
                  </a:schemeClr>
                </a:solidFill>
                <a:latin typeface="华文中宋" panose="02010600040101010101" pitchFamily="2" charset="-122"/>
                <a:ea typeface="华文中宋" panose="02010600040101010101" pitchFamily="2" charset="-122"/>
              </a:rPr>
              <a:t>      </a:t>
            </a:r>
            <a:r>
              <a:rPr lang="zh-CN" altLang="zh-CN">
                <a:solidFill>
                  <a:schemeClr val="accent4">
                    <a:lumMod val="25000"/>
                  </a:schemeClr>
                </a:solidFill>
                <a:latin typeface="微软雅黑" panose="020B0503020204020204" pitchFamily="34" charset="-122"/>
                <a:ea typeface="微软雅黑" panose="020B0503020204020204" pitchFamily="34" charset="-122"/>
              </a:rPr>
              <a:t>包括古代经济思想（古希腊、古罗马等）、欧洲中世纪经济思想、重商主义和重农学派。虽然公元</a:t>
            </a:r>
            <a:r>
              <a:rPr lang="en-US" altLang="zh-CN">
                <a:solidFill>
                  <a:schemeClr val="accent4">
                    <a:lumMod val="25000"/>
                  </a:schemeClr>
                </a:solidFill>
                <a:latin typeface="微软雅黑" panose="020B0503020204020204" pitchFamily="34" charset="-122"/>
                <a:ea typeface="微软雅黑" panose="020B0503020204020204" pitchFamily="34" charset="-122"/>
              </a:rPr>
              <a:t>1500</a:t>
            </a:r>
            <a:r>
              <a:rPr lang="zh-CN" altLang="zh-CN">
                <a:solidFill>
                  <a:schemeClr val="accent4">
                    <a:lumMod val="25000"/>
                  </a:schemeClr>
                </a:solidFill>
                <a:latin typeface="微软雅黑" panose="020B0503020204020204" pitchFamily="34" charset="-122"/>
                <a:ea typeface="微软雅黑" panose="020B0503020204020204" pitchFamily="34" charset="-122"/>
              </a:rPr>
              <a:t>年的经济思想是零碎而模糊的，</a:t>
            </a:r>
            <a:r>
              <a:rPr lang="en-US" altLang="zh-CN">
                <a:solidFill>
                  <a:schemeClr val="accent4">
                    <a:lumMod val="25000"/>
                  </a:schemeClr>
                </a:solidFill>
                <a:latin typeface="微软雅黑" panose="020B0503020204020204" pitchFamily="34" charset="-122"/>
                <a:ea typeface="微软雅黑" panose="020B0503020204020204" pitchFamily="34" charset="-122"/>
              </a:rPr>
              <a:t>1500</a:t>
            </a:r>
            <a:r>
              <a:rPr lang="zh-CN" altLang="zh-CN">
                <a:solidFill>
                  <a:schemeClr val="accent4">
                    <a:lumMod val="25000"/>
                  </a:schemeClr>
                </a:solidFill>
                <a:latin typeface="微软雅黑" panose="020B0503020204020204" pitchFamily="34" charset="-122"/>
                <a:ea typeface="微软雅黑" panose="020B0503020204020204" pitchFamily="34" charset="-122"/>
              </a:rPr>
              <a:t>年之后经济学才开始越发清晰而成形成派，</a:t>
            </a:r>
            <a:r>
              <a:rPr lang="zh-CN" altLang="en-US">
                <a:solidFill>
                  <a:schemeClr val="accent4">
                    <a:lumMod val="25000"/>
                  </a:schemeClr>
                </a:solidFill>
                <a:latin typeface="微软雅黑" panose="020B0503020204020204" pitchFamily="34" charset="-122"/>
                <a:ea typeface="微软雅黑" panose="020B0503020204020204" pitchFamily="34" charset="-122"/>
              </a:rPr>
              <a:t>但</a:t>
            </a:r>
            <a:r>
              <a:rPr lang="zh-CN" altLang="zh-CN">
                <a:solidFill>
                  <a:schemeClr val="accent4">
                    <a:lumMod val="25000"/>
                  </a:schemeClr>
                </a:solidFill>
                <a:latin typeface="微软雅黑" panose="020B0503020204020204" pitchFamily="34" charset="-122"/>
                <a:ea typeface="微软雅黑" panose="020B0503020204020204" pitchFamily="34" charset="-122"/>
              </a:rPr>
              <a:t>是对古代及欧洲中世纪的经济思想的介绍和讲述是非常有必要的。</a:t>
            </a:r>
          </a:p>
          <a:p>
            <a:pPr marL="0" indent="0" eaLnBrk="1" hangingPunct="1">
              <a:defRPr/>
            </a:pPr>
            <a:endParaRPr lang="zh-CN" altLang="en-US" b="1">
              <a:solidFill>
                <a:schemeClr val="accent4">
                  <a:lumMod val="25000"/>
                </a:schemeClr>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1CF9E998-58A0-429C-AC8F-3D3F86361498}"/>
              </a:ext>
            </a:extLst>
          </p:cNvPr>
          <p:cNvSpPr>
            <a:spLocks noGrp="1" noChangeArrowheads="1"/>
          </p:cNvSpPr>
          <p:nvPr>
            <p:ph type="title"/>
          </p:nvPr>
        </p:nvSpPr>
        <p:spPr>
          <a:xfrm>
            <a:off x="1825625" y="228600"/>
            <a:ext cx="8613775" cy="1447800"/>
          </a:xfrm>
        </p:spPr>
        <p:txBody>
          <a:bodyPr/>
          <a:lstStyle/>
          <a:p>
            <a:pPr eaLnBrk="1" hangingPunct="1">
              <a:defRPr/>
            </a:pPr>
            <a:r>
              <a:rPr lang="zh-CN" altLang="zh-CN" sz="4000" b="1">
                <a:solidFill>
                  <a:schemeClr val="accent4">
                    <a:lumMod val="25000"/>
                  </a:schemeClr>
                </a:solidFill>
                <a:latin typeface="华文中宋" panose="02010600040101010101" pitchFamily="2" charset="-122"/>
                <a:ea typeface="华文中宋" panose="02010600040101010101" pitchFamily="2" charset="-122"/>
              </a:rPr>
              <a:t>第二篇古典时期（</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1776</a:t>
            </a:r>
            <a:r>
              <a:rPr lang="zh-CN" altLang="zh-CN" sz="4000" b="1">
                <a:solidFill>
                  <a:schemeClr val="accent4">
                    <a:lumMod val="25000"/>
                  </a:schemeClr>
                </a:solidFill>
                <a:latin typeface="华文中宋" panose="02010600040101010101" pitchFamily="2" charset="-122"/>
                <a:ea typeface="华文中宋" panose="02010600040101010101" pitchFamily="2" charset="-122"/>
              </a:rPr>
              <a:t>年至</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1871</a:t>
            </a:r>
            <a:r>
              <a:rPr lang="zh-CN" altLang="zh-CN" sz="4000" b="1">
                <a:solidFill>
                  <a:schemeClr val="accent4">
                    <a:lumMod val="25000"/>
                  </a:schemeClr>
                </a:solidFill>
                <a:latin typeface="华文中宋" panose="02010600040101010101" pitchFamily="2" charset="-122"/>
                <a:ea typeface="华文中宋" panose="02010600040101010101" pitchFamily="2" charset="-122"/>
              </a:rPr>
              <a:t>）</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zh-CN" sz="4000" b="1">
                <a:solidFill>
                  <a:schemeClr val="accent4">
                    <a:lumMod val="25000"/>
                  </a:schemeClr>
                </a:solidFill>
                <a:latin typeface="华文中宋" panose="02010600040101010101" pitchFamily="2" charset="-122"/>
                <a:ea typeface="华文中宋" panose="02010600040101010101" pitchFamily="2" charset="-122"/>
              </a:rPr>
              <a:t>4</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—11</a:t>
            </a:r>
            <a:r>
              <a:rPr lang="zh-CN" altLang="en-US" sz="4000" b="1">
                <a:solidFill>
                  <a:schemeClr val="accent4">
                    <a:lumMod val="25000"/>
                  </a:schemeClr>
                </a:solidFill>
                <a:latin typeface="华文中宋" panose="02010600040101010101" pitchFamily="2" charset="-122"/>
                <a:ea typeface="华文中宋" panose="02010600040101010101" pitchFamily="2" charset="-122"/>
              </a:rPr>
              <a:t>章</a:t>
            </a:r>
          </a:p>
        </p:txBody>
      </p:sp>
      <p:sp>
        <p:nvSpPr>
          <p:cNvPr id="62467" name="内容占位符 2">
            <a:extLst>
              <a:ext uri="{FF2B5EF4-FFF2-40B4-BE49-F238E27FC236}">
                <a16:creationId xmlns:a16="http://schemas.microsoft.com/office/drawing/2014/main" id="{B317BCA5-F167-43A3-B480-316BE3844770}"/>
              </a:ext>
            </a:extLst>
          </p:cNvPr>
          <p:cNvSpPr>
            <a:spLocks noGrp="1" noChangeArrowheads="1"/>
          </p:cNvSpPr>
          <p:nvPr>
            <p:ph idx="1"/>
          </p:nvPr>
        </p:nvSpPr>
        <p:spPr>
          <a:xfrm>
            <a:off x="1828800" y="2209800"/>
            <a:ext cx="8540750" cy="4498975"/>
          </a:xfrm>
        </p:spPr>
        <p:txBody>
          <a:bodyPr/>
          <a:lstStyle/>
          <a:p>
            <a:pPr marL="0" indent="0" eaLnBrk="1" hangingPunct="1">
              <a:lnSpc>
                <a:spcPts val="4500"/>
              </a:lnSpc>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 </a:t>
            </a:r>
            <a:r>
              <a:rPr lang="zh-CN" altLang="en-US">
                <a:solidFill>
                  <a:schemeClr val="accent4">
                    <a:lumMod val="25000"/>
                  </a:schemeClr>
                </a:solidFill>
                <a:latin typeface="微软雅黑" panose="020B0503020204020204" pitchFamily="34" charset="-122"/>
                <a:ea typeface="微软雅黑" panose="020B0503020204020204" pitchFamily="34" charset="-122"/>
              </a:rPr>
              <a:t>    </a:t>
            </a:r>
            <a:r>
              <a:rPr lang="en-US" altLang="zh-CN">
                <a:solidFill>
                  <a:schemeClr val="accent4">
                    <a:lumMod val="25000"/>
                  </a:schemeClr>
                </a:solidFill>
                <a:latin typeface="微软雅黑" panose="020B0503020204020204" pitchFamily="34" charset="-122"/>
                <a:ea typeface="微软雅黑" panose="020B0503020204020204" pitchFamily="34" charset="-122"/>
              </a:rPr>
              <a:t>  </a:t>
            </a:r>
            <a:r>
              <a:rPr lang="zh-CN" altLang="zh-CN">
                <a:solidFill>
                  <a:schemeClr val="accent4">
                    <a:lumMod val="25000"/>
                  </a:schemeClr>
                </a:solidFill>
                <a:latin typeface="微软雅黑" panose="020B0503020204020204" pitchFamily="34" charset="-122"/>
                <a:ea typeface="微软雅黑" panose="020B0503020204020204" pitchFamily="34" charset="-122"/>
              </a:rPr>
              <a:t>伴随着古典经济学的形成、发展、分化、融合以及走向完美巅峰，马克思、德国历史学派、边际学派三方各自为阵、如影随行，攻其不备，对此时居于主流的古典学派发起挑战，边际学派的关注重点和研究方法被主流接纳，其余两方虽遭遇劲敌，也各有斩获，颇有建树。</a:t>
            </a:r>
          </a:p>
          <a:p>
            <a:pPr marL="0" indent="0" eaLnBrk="1" hangingPunct="1">
              <a:defRPr/>
            </a:pPr>
            <a:endParaRPr lang="zh-CN" altLang="en-US" b="1">
              <a:solidFill>
                <a:schemeClr val="accent4">
                  <a:lumMod val="25000"/>
                </a:schemeClr>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F1C38462-FE13-42DA-B7D4-8CF5EE9823F4}"/>
              </a:ext>
            </a:extLst>
          </p:cNvPr>
          <p:cNvSpPr>
            <a:spLocks noGrp="1" noChangeArrowheads="1"/>
          </p:cNvSpPr>
          <p:nvPr>
            <p:ph type="title"/>
          </p:nvPr>
        </p:nvSpPr>
        <p:spPr>
          <a:xfrm>
            <a:off x="1143000" y="609600"/>
            <a:ext cx="9448800" cy="1600200"/>
          </a:xfrm>
        </p:spPr>
        <p:txBody>
          <a:bodyPr/>
          <a:lstStyle/>
          <a:p>
            <a:pPr eaLnBrk="1" hangingPunct="1">
              <a:defRPr/>
            </a:pPr>
            <a:r>
              <a:rPr lang="zh-CN" altLang="zh-CN" sz="4000" b="1">
                <a:solidFill>
                  <a:schemeClr val="accent4">
                    <a:lumMod val="25000"/>
                  </a:schemeClr>
                </a:solidFill>
                <a:latin typeface="华文中宋" panose="02010600040101010101" pitchFamily="2" charset="-122"/>
                <a:ea typeface="华文中宋" panose="02010600040101010101" pitchFamily="2" charset="-122"/>
              </a:rPr>
              <a:t>第三篇</a:t>
            </a:r>
            <a:r>
              <a:rPr lang="en-US" altLang="zh-CN" sz="4000" b="1">
                <a:solidFill>
                  <a:schemeClr val="accent4">
                    <a:lumMod val="25000"/>
                  </a:schemeClr>
                </a:solidFill>
                <a:latin typeface="华文中宋" panose="02010600040101010101" pitchFamily="2" charset="-122"/>
                <a:ea typeface="华文中宋" panose="02010600040101010101" pitchFamily="2" charset="-122"/>
              </a:rPr>
              <a:t> </a:t>
            </a:r>
            <a:r>
              <a:rPr lang="zh-CN" altLang="zh-CN" sz="4000" b="1">
                <a:solidFill>
                  <a:schemeClr val="accent4">
                    <a:lumMod val="25000"/>
                  </a:schemeClr>
                </a:solidFill>
                <a:latin typeface="华文中宋" panose="02010600040101010101" pitchFamily="2" charset="-122"/>
                <a:ea typeface="华文中宋" panose="02010600040101010101" pitchFamily="2" charset="-122"/>
              </a:rPr>
              <a:t>新古典时期（</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1871</a:t>
            </a:r>
            <a:r>
              <a:rPr lang="zh-CN" altLang="zh-CN" sz="4000" b="1">
                <a:solidFill>
                  <a:schemeClr val="accent4">
                    <a:lumMod val="25000"/>
                  </a:schemeClr>
                </a:solidFill>
                <a:latin typeface="华文中宋" panose="02010600040101010101" pitchFamily="2" charset="-122"/>
                <a:ea typeface="华文中宋" panose="02010600040101010101" pitchFamily="2" charset="-122"/>
              </a:rPr>
              <a:t>年至</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1936</a:t>
            </a:r>
            <a:r>
              <a:rPr lang="zh-CN" altLang="zh-CN" sz="4000" b="1">
                <a:solidFill>
                  <a:schemeClr val="accent4">
                    <a:lumMod val="25000"/>
                  </a:schemeClr>
                </a:solidFill>
                <a:latin typeface="华文中宋" panose="02010600040101010101" pitchFamily="2" charset="-122"/>
                <a:ea typeface="华文中宋" panose="02010600040101010101" pitchFamily="2" charset="-122"/>
              </a:rPr>
              <a:t>年）</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zh-CN" sz="4000" b="1">
                <a:solidFill>
                  <a:schemeClr val="accent4">
                    <a:lumMod val="25000"/>
                  </a:schemeClr>
                </a:solidFill>
                <a:latin typeface="华文中宋" panose="02010600040101010101" pitchFamily="2" charset="-122"/>
                <a:ea typeface="华文中宋" panose="02010600040101010101" pitchFamily="2" charset="-122"/>
              </a:rPr>
              <a:t>1</a:t>
            </a:r>
            <a:r>
              <a:rPr lang="en-US" altLang="zh-CN" sz="4000" b="1">
                <a:solidFill>
                  <a:schemeClr val="accent4">
                    <a:lumMod val="25000"/>
                  </a:schemeClr>
                </a:solidFill>
                <a:latin typeface="华文中宋" panose="02010600040101010101" pitchFamily="2" charset="-122"/>
                <a:ea typeface="华文中宋" panose="02010600040101010101" pitchFamily="2" charset="-122"/>
              </a:rPr>
              <a:t>2—20</a:t>
            </a:r>
            <a:r>
              <a:rPr lang="zh-CN" altLang="en-US" sz="4000" b="1">
                <a:solidFill>
                  <a:schemeClr val="accent4">
                    <a:lumMod val="25000"/>
                  </a:schemeClr>
                </a:solidFill>
                <a:latin typeface="华文中宋" panose="02010600040101010101" pitchFamily="2" charset="-122"/>
                <a:ea typeface="华文中宋" panose="02010600040101010101" pitchFamily="2" charset="-122"/>
              </a:rPr>
              <a:t>章</a:t>
            </a:r>
          </a:p>
        </p:txBody>
      </p:sp>
      <p:sp>
        <p:nvSpPr>
          <p:cNvPr id="63491" name="内容占位符 2">
            <a:extLst>
              <a:ext uri="{FF2B5EF4-FFF2-40B4-BE49-F238E27FC236}">
                <a16:creationId xmlns:a16="http://schemas.microsoft.com/office/drawing/2014/main" id="{3DDB7750-EB52-4EAC-9BF0-998A92E44206}"/>
              </a:ext>
            </a:extLst>
          </p:cNvPr>
          <p:cNvSpPr>
            <a:spLocks noGrp="1" noChangeArrowheads="1"/>
          </p:cNvSpPr>
          <p:nvPr>
            <p:ph idx="1"/>
          </p:nvPr>
        </p:nvSpPr>
        <p:spPr>
          <a:xfrm>
            <a:off x="533400" y="2209800"/>
            <a:ext cx="11388725" cy="4498975"/>
          </a:xfrm>
        </p:spPr>
        <p:txBody>
          <a:bodyPr/>
          <a:lstStyle/>
          <a:p>
            <a:pPr marL="0" indent="0" eaLnBrk="1" hangingPunct="1">
              <a:lnSpc>
                <a:spcPts val="4500"/>
              </a:lnSpc>
              <a:buFont typeface="Wingdings" panose="05000000000000000000" pitchFamily="2" charset="2"/>
              <a:buNone/>
              <a:defRPr/>
            </a:pPr>
            <a:r>
              <a:rPr lang="zh-CN" altLang="zh-CN" b="1">
                <a:solidFill>
                  <a:schemeClr val="accent4">
                    <a:lumMod val="25000"/>
                  </a:schemeClr>
                </a:solidFill>
                <a:latin typeface="华文中宋" panose="02010600040101010101" pitchFamily="2" charset="-122"/>
                <a:ea typeface="华文中宋" panose="02010600040101010101" pitchFamily="2" charset="-122"/>
              </a:rPr>
              <a:t> </a:t>
            </a:r>
            <a:r>
              <a:rPr lang="zh-CN" altLang="en-US" b="1">
                <a:solidFill>
                  <a:schemeClr val="accent4">
                    <a:lumMod val="25000"/>
                  </a:schemeClr>
                </a:solidFill>
                <a:latin typeface="华文中宋" panose="02010600040101010101" pitchFamily="2" charset="-122"/>
                <a:ea typeface="华文中宋" panose="02010600040101010101" pitchFamily="2" charset="-122"/>
              </a:rPr>
              <a:t>     </a:t>
            </a:r>
            <a:r>
              <a:rPr lang="zh-CN" altLang="zh-CN">
                <a:solidFill>
                  <a:schemeClr val="accent4">
                    <a:lumMod val="25000"/>
                  </a:schemeClr>
                </a:solidFill>
                <a:latin typeface="微软雅黑" panose="020B0503020204020204" pitchFamily="34" charset="-122"/>
                <a:ea typeface="微软雅黑" panose="020B0503020204020204" pitchFamily="34" charset="-122"/>
              </a:rPr>
              <a:t>以马歇尔为代表的新古典学派</a:t>
            </a:r>
            <a:r>
              <a:rPr lang="zh-CN" altLang="en-US">
                <a:solidFill>
                  <a:schemeClr val="accent4">
                    <a:lumMod val="25000"/>
                  </a:schemeClr>
                </a:solidFill>
                <a:latin typeface="微软雅黑" panose="020B0503020204020204" pitchFamily="34" charset="-122"/>
                <a:ea typeface="微软雅黑" panose="020B0503020204020204" pitchFamily="34" charset="-122"/>
              </a:rPr>
              <a:t>借鉴</a:t>
            </a:r>
            <a:r>
              <a:rPr lang="zh-CN" altLang="zh-CN">
                <a:solidFill>
                  <a:schemeClr val="accent4">
                    <a:lumMod val="25000"/>
                  </a:schemeClr>
                </a:solidFill>
                <a:latin typeface="微软雅黑" panose="020B0503020204020204" pitchFamily="34" charset="-122"/>
                <a:ea typeface="微软雅黑" panose="020B0503020204020204" pitchFamily="34" charset="-122"/>
              </a:rPr>
              <a:t>了边际分析的方法，将强调生产成本（供给）的古典学学派与注重需求的边际学派完美的结合起来，</a:t>
            </a:r>
            <a:r>
              <a:rPr lang="zh-CN" altLang="en-US">
                <a:solidFill>
                  <a:schemeClr val="accent4">
                    <a:lumMod val="25000"/>
                  </a:schemeClr>
                </a:solidFill>
                <a:latin typeface="微软雅黑" panose="020B0503020204020204" pitchFamily="34" charset="-122"/>
                <a:ea typeface="微软雅黑" panose="020B0503020204020204" pitchFamily="34" charset="-122"/>
              </a:rPr>
              <a:t>因而</a:t>
            </a:r>
            <a:r>
              <a:rPr lang="zh-CN" altLang="zh-CN">
                <a:solidFill>
                  <a:schemeClr val="accent4">
                    <a:lumMod val="25000"/>
                  </a:schemeClr>
                </a:solidFill>
                <a:latin typeface="微软雅黑" panose="020B0503020204020204" pitchFamily="34" charset="-122"/>
                <a:ea typeface="微软雅黑" panose="020B0503020204020204" pitchFamily="34" charset="-122"/>
              </a:rPr>
              <a:t>成为现代经济学中微观经济学的构建者。这一时期的马克思经济理论及其思想得到了进一步的发展和认可，马克思主义对后世的影响深远；源于</a:t>
            </a:r>
            <a:r>
              <a:rPr lang="en-US" altLang="zh-CN">
                <a:solidFill>
                  <a:schemeClr val="accent4">
                    <a:lumMod val="25000"/>
                  </a:schemeClr>
                </a:solidFill>
                <a:latin typeface="微软雅黑" panose="020B0503020204020204" pitchFamily="34" charset="-122"/>
                <a:ea typeface="微软雅黑" panose="020B0503020204020204" pitchFamily="34" charset="-122"/>
              </a:rPr>
              <a:t>19</a:t>
            </a:r>
            <a:r>
              <a:rPr lang="zh-CN" altLang="zh-CN">
                <a:solidFill>
                  <a:schemeClr val="accent4">
                    <a:lumMod val="25000"/>
                  </a:schemeClr>
                </a:solidFill>
                <a:latin typeface="微软雅黑" panose="020B0503020204020204" pitchFamily="34" charset="-122"/>
                <a:ea typeface="微软雅黑" panose="020B0503020204020204" pitchFamily="34" charset="-122"/>
              </a:rPr>
              <a:t>世纪后期的美国制度学派深受德国历史学派的影响，凡勃仑是旧制度学派的代表人物。</a:t>
            </a:r>
          </a:p>
          <a:p>
            <a:pPr marL="0" indent="0" eaLnBrk="1" hangingPunct="1">
              <a:defRPr/>
            </a:pPr>
            <a:endParaRPr lang="zh-CN" altLang="en-US" b="1">
              <a:solidFill>
                <a:schemeClr val="accent4">
                  <a:lumMod val="25000"/>
                </a:schemeClr>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4C866207-1C24-4B86-9C3B-FCFFCE10ED1A}"/>
              </a:ext>
            </a:extLst>
          </p:cNvPr>
          <p:cNvSpPr>
            <a:spLocks noGrp="1" noChangeArrowheads="1"/>
          </p:cNvSpPr>
          <p:nvPr>
            <p:ph type="title"/>
          </p:nvPr>
        </p:nvSpPr>
        <p:spPr>
          <a:xfrm>
            <a:off x="392113" y="457200"/>
            <a:ext cx="11388725" cy="1143000"/>
          </a:xfrm>
        </p:spPr>
        <p:txBody>
          <a:bodyPr/>
          <a:lstStyle/>
          <a:p>
            <a:pPr eaLnBrk="1" hangingPunct="1">
              <a:defRPr/>
            </a:pPr>
            <a:r>
              <a:rPr lang="zh-CN" altLang="zh-CN" sz="4000" b="1">
                <a:solidFill>
                  <a:schemeClr val="accent4">
                    <a:lumMod val="25000"/>
                  </a:schemeClr>
                </a:solidFill>
                <a:latin typeface="华文中宋" panose="02010600040101010101" pitchFamily="2" charset="-122"/>
                <a:ea typeface="华文中宋" panose="02010600040101010101" pitchFamily="2" charset="-122"/>
              </a:rPr>
              <a:t>第四篇现代经济学（</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1936</a:t>
            </a:r>
            <a:r>
              <a:rPr lang="zh-CN" altLang="zh-CN" sz="4000" b="1">
                <a:solidFill>
                  <a:schemeClr val="accent4">
                    <a:lumMod val="25000"/>
                  </a:schemeClr>
                </a:solidFill>
                <a:latin typeface="华文中宋" panose="02010600040101010101" pitchFamily="2" charset="-122"/>
                <a:ea typeface="华文中宋" panose="02010600040101010101" pitchFamily="2" charset="-122"/>
              </a:rPr>
              <a:t>年至今）</a:t>
            </a:r>
            <a:br>
              <a:rPr lang="en-US" altLang="zh-CN" sz="4000" b="1">
                <a:solidFill>
                  <a:schemeClr val="accent4">
                    <a:lumMod val="25000"/>
                  </a:schemeClr>
                </a:solidFill>
                <a:latin typeface="华文中宋" panose="02010600040101010101" pitchFamily="2" charset="-122"/>
                <a:ea typeface="华文中宋" panose="02010600040101010101" pitchFamily="2" charset="-122"/>
              </a:rPr>
            </a:br>
            <a:r>
              <a:rPr lang="zh-CN" altLang="zh-CN" sz="4000" b="1">
                <a:solidFill>
                  <a:schemeClr val="accent4">
                    <a:lumMod val="25000"/>
                  </a:schemeClr>
                </a:solidFill>
                <a:latin typeface="华文中宋" panose="02010600040101010101" pitchFamily="2" charset="-122"/>
                <a:ea typeface="华文中宋" panose="02010600040101010101" pitchFamily="2" charset="-122"/>
              </a:rPr>
              <a:t>2</a:t>
            </a:r>
            <a:r>
              <a:rPr lang="en-US" altLang="zh-CN" sz="4000" b="1">
                <a:solidFill>
                  <a:schemeClr val="accent4">
                    <a:lumMod val="25000"/>
                  </a:schemeClr>
                </a:solidFill>
                <a:latin typeface="华文中宋" panose="02010600040101010101" pitchFamily="2" charset="-122"/>
                <a:ea typeface="华文中宋" panose="02010600040101010101" pitchFamily="2" charset="-122"/>
              </a:rPr>
              <a:t>1-24</a:t>
            </a:r>
            <a:r>
              <a:rPr lang="zh-CN" altLang="en-US" sz="4000" b="1">
                <a:solidFill>
                  <a:schemeClr val="accent4">
                    <a:lumMod val="25000"/>
                  </a:schemeClr>
                </a:solidFill>
                <a:latin typeface="华文中宋" panose="02010600040101010101" pitchFamily="2" charset="-122"/>
                <a:ea typeface="华文中宋" panose="02010600040101010101" pitchFamily="2" charset="-122"/>
              </a:rPr>
              <a:t>章</a:t>
            </a:r>
          </a:p>
        </p:txBody>
      </p:sp>
      <p:sp>
        <p:nvSpPr>
          <p:cNvPr id="64515" name="内容占位符 2">
            <a:extLst>
              <a:ext uri="{FF2B5EF4-FFF2-40B4-BE49-F238E27FC236}">
                <a16:creationId xmlns:a16="http://schemas.microsoft.com/office/drawing/2014/main" id="{44D4DA9A-6A23-44DA-AB61-B7C1550070A6}"/>
              </a:ext>
            </a:extLst>
          </p:cNvPr>
          <p:cNvSpPr>
            <a:spLocks noGrp="1" noChangeArrowheads="1"/>
          </p:cNvSpPr>
          <p:nvPr>
            <p:ph idx="1"/>
          </p:nvPr>
        </p:nvSpPr>
        <p:spPr/>
        <p:txBody>
          <a:bodyPr/>
          <a:lstStyle/>
          <a:p>
            <a:pPr marL="0" indent="0" eaLnBrk="1" hangingPunct="1">
              <a:lnSpc>
                <a:spcPts val="4500"/>
              </a:lnSpc>
              <a:buFont typeface="Wingdings" panose="05000000000000000000" pitchFamily="2" charset="2"/>
              <a:buNone/>
              <a:defRPr/>
            </a:pPr>
            <a:r>
              <a:rPr lang="zh-CN" altLang="zh-CN" b="1">
                <a:solidFill>
                  <a:schemeClr val="accent4">
                    <a:lumMod val="25000"/>
                  </a:schemeClr>
                </a:solidFill>
                <a:latin typeface="华文中宋" panose="02010600040101010101" pitchFamily="2" charset="-122"/>
                <a:ea typeface="华文中宋" panose="02010600040101010101" pitchFamily="2" charset="-122"/>
              </a:rPr>
              <a:t> </a:t>
            </a:r>
            <a:r>
              <a:rPr lang="zh-CN" altLang="en-US" b="1">
                <a:solidFill>
                  <a:schemeClr val="accent4">
                    <a:lumMod val="25000"/>
                  </a:schemeClr>
                </a:solidFill>
                <a:latin typeface="华文中宋" panose="02010600040101010101" pitchFamily="2" charset="-122"/>
                <a:ea typeface="华文中宋" panose="02010600040101010101" pitchFamily="2" charset="-122"/>
              </a:rPr>
              <a:t>      </a:t>
            </a:r>
            <a:r>
              <a:rPr lang="zh-CN" altLang="zh-CN">
                <a:solidFill>
                  <a:schemeClr val="accent4">
                    <a:lumMod val="25000"/>
                  </a:schemeClr>
                </a:solidFill>
                <a:latin typeface="微软雅黑" panose="020B0503020204020204" pitchFamily="34" charset="-122"/>
                <a:ea typeface="微软雅黑" panose="020B0503020204020204" pitchFamily="34" charset="-122"/>
              </a:rPr>
              <a:t>凯恩斯将</a:t>
            </a:r>
            <a:r>
              <a:rPr lang="en-US" altLang="zh-CN">
                <a:solidFill>
                  <a:schemeClr val="accent4">
                    <a:lumMod val="25000"/>
                  </a:schemeClr>
                </a:solidFill>
                <a:latin typeface="微软雅黑" panose="020B0503020204020204" pitchFamily="34" charset="-122"/>
                <a:ea typeface="微软雅黑" panose="020B0503020204020204" pitchFamily="34" charset="-122"/>
              </a:rPr>
              <a:t>1929</a:t>
            </a:r>
            <a:r>
              <a:rPr lang="zh-CN" altLang="zh-CN">
                <a:solidFill>
                  <a:schemeClr val="accent4">
                    <a:lumMod val="25000"/>
                  </a:schemeClr>
                </a:solidFill>
                <a:latin typeface="微软雅黑" panose="020B0503020204020204" pitchFamily="34" charset="-122"/>
                <a:ea typeface="微软雅黑" panose="020B0503020204020204" pitchFamily="34" charset="-122"/>
              </a:rPr>
              <a:t>年大萧条之前就出现的各类关注总量经济和宏观经济的思想整合成了一个完整的分析框架，构建了宏观经济学，并且引发了经济学中的“凯恩斯革命”。凯恩斯的继承者分化为主要的两支：以罗宾逊为代表的后凯恩斯主义者和以萨缪而森为代表的新古典综合派。</a:t>
            </a:r>
            <a:r>
              <a:rPr lang="en-US" altLang="zh-CN">
                <a:solidFill>
                  <a:schemeClr val="accent4">
                    <a:lumMod val="25000"/>
                  </a:schemeClr>
                </a:solidFill>
                <a:latin typeface="微软雅黑" panose="020B0503020204020204" pitchFamily="34" charset="-122"/>
                <a:ea typeface="微软雅黑" panose="020B0503020204020204" pitchFamily="34" charset="-122"/>
              </a:rPr>
              <a:t>1960</a:t>
            </a:r>
            <a:r>
              <a:rPr lang="zh-CN" altLang="zh-CN">
                <a:solidFill>
                  <a:schemeClr val="accent4">
                    <a:lumMod val="25000"/>
                  </a:schemeClr>
                </a:solidFill>
                <a:latin typeface="微软雅黑" panose="020B0503020204020204" pitchFamily="34" charset="-122"/>
                <a:ea typeface="微软雅黑" panose="020B0503020204020204" pitchFamily="34" charset="-122"/>
              </a:rPr>
              <a:t>年后期“停滞膨胀”的出现标志着凯恩斯主义的失灵，随之产生了与凯恩斯主义相抗衡的各种新自由主义流派</a:t>
            </a:r>
            <a:r>
              <a:rPr lang="zh-CN" altLang="en-US">
                <a:solidFill>
                  <a:schemeClr val="accent4">
                    <a:lumMod val="25000"/>
                  </a:schemeClr>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E375F740-6B28-4A1A-A034-7C7D4DC800DF}"/>
              </a:ext>
            </a:extLst>
          </p:cNvPr>
          <p:cNvSpPr>
            <a:spLocks noGrp="1" noChangeArrowheads="1"/>
          </p:cNvSpPr>
          <p:nvPr>
            <p:ph type="title"/>
          </p:nvPr>
        </p:nvSpPr>
        <p:spPr>
          <a:xfrm>
            <a:off x="1031875" y="228600"/>
            <a:ext cx="11388725"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第四节 凯恩斯经济学体系</a:t>
            </a:r>
          </a:p>
        </p:txBody>
      </p:sp>
      <p:sp>
        <p:nvSpPr>
          <p:cNvPr id="12291" name="Rectangle 26">
            <a:extLst>
              <a:ext uri="{FF2B5EF4-FFF2-40B4-BE49-F238E27FC236}">
                <a16:creationId xmlns:a16="http://schemas.microsoft.com/office/drawing/2014/main" id="{DA201208-3A21-4882-A421-4C5B5EAC4D5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2292" name="Rectangle 38">
            <a:extLst>
              <a:ext uri="{FF2B5EF4-FFF2-40B4-BE49-F238E27FC236}">
                <a16:creationId xmlns:a16="http://schemas.microsoft.com/office/drawing/2014/main" id="{D1C4A5D1-F2A6-4F4E-A026-824638F6D54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pic>
        <p:nvPicPr>
          <p:cNvPr id="12293" name="图片 57">
            <a:extLst>
              <a:ext uri="{FF2B5EF4-FFF2-40B4-BE49-F238E27FC236}">
                <a16:creationId xmlns:a16="http://schemas.microsoft.com/office/drawing/2014/main" id="{98A05CF6-D465-48BC-9EEE-5B2763A0F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103949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6B618F26-DFE3-4D95-B7E8-C6B57AB18CD5}"/>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内容占位符 2">
            <a:extLst>
              <a:ext uri="{FF2B5EF4-FFF2-40B4-BE49-F238E27FC236}">
                <a16:creationId xmlns:a16="http://schemas.microsoft.com/office/drawing/2014/main" id="{EC1B9169-DDE3-412B-AA03-DA2D31464E56}"/>
              </a:ext>
            </a:extLst>
          </p:cNvPr>
          <p:cNvSpPr>
            <a:spLocks noGrp="1" noChangeArrowheads="1"/>
          </p:cNvSpPr>
          <p:nvPr>
            <p:ph idx="1"/>
          </p:nvPr>
        </p:nvSpPr>
        <p:spPr>
          <a:xfrm>
            <a:off x="1219200" y="304800"/>
            <a:ext cx="9448800" cy="5334000"/>
          </a:xfrm>
        </p:spPr>
        <p:txBody>
          <a:bodyPr/>
          <a:lstStyle/>
          <a:p>
            <a:pPr marL="0" indent="0" eaLnBrk="1" hangingPunct="1">
              <a:buFont typeface="Wingdings" panose="05000000000000000000" pitchFamily="2" charset="2"/>
              <a:buNone/>
              <a:defRPr/>
            </a:pPr>
            <a:r>
              <a:rPr lang="zh-CN" altLang="en-US" sz="2800">
                <a:solidFill>
                  <a:schemeClr val="accent4">
                    <a:lumMod val="25000"/>
                  </a:schemeClr>
                </a:solidFill>
                <a:latin typeface="华文中宋" panose="02010600040101010101" pitchFamily="2" charset="-122"/>
                <a:ea typeface="华文中宋" panose="02010600040101010101" pitchFamily="2" charset="-122"/>
              </a:rPr>
              <a:t>    </a:t>
            </a:r>
            <a:r>
              <a:rPr lang="zh-CN" altLang="zh-CN">
                <a:solidFill>
                  <a:schemeClr val="accent4">
                    <a:lumMod val="25000"/>
                  </a:schemeClr>
                </a:solidFill>
                <a:latin typeface="微软雅黑" panose="020B0503020204020204" pitchFamily="34" charset="-122"/>
                <a:ea typeface="微软雅黑" panose="020B0503020204020204" pitchFamily="34" charset="-122"/>
              </a:rPr>
              <a:t>（包括以弗里德曼为代表的货币主义、以卢卡斯为代表的理性预期学派，拉弗为代表的供给学派、哈耶克的新自由主义体系、以科斯等人为代表的新制度经济学等）。流派林立、群雄纷争的现代经济学丛林围绕着凯恩斯主义的形成与发展，从以下三个领域和方向演化、延伸、交叉：以凯恩斯的追随者为代表的国家干预主义、与凯恩斯主义相对立的，以各种新自由主义流派为代表的经济自由主义、其他较为独立、难以划分或界于二者之间的流派与思潮（瑞典学派、希克斯的经济学、熊彼特的经济学、罗斯托的经济成长理论、新制度学派、激进政治经济学派）。</a:t>
            </a:r>
          </a:p>
          <a:p>
            <a:pPr marL="0" indent="0" eaLnBrk="1" hangingPunct="1">
              <a:defRPr/>
            </a:pPr>
            <a:endParaRPr lang="zh-CN" altLang="en-US" sz="2800">
              <a:solidFill>
                <a:schemeClr val="accent4">
                  <a:lumMod val="25000"/>
                </a:schemeClr>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9E0A7DB-C5E8-47CC-8B88-CC1100D607FF}"/>
              </a:ext>
            </a:extLst>
          </p:cNvPr>
          <p:cNvSpPr>
            <a:spLocks noGrp="1" noRot="1" noChangeArrowheads="1"/>
          </p:cNvSpPr>
          <p:nvPr>
            <p:ph type="title"/>
          </p:nvPr>
        </p:nvSpPr>
        <p:spPr>
          <a:xfrm>
            <a:off x="1828800" y="152400"/>
            <a:ext cx="8540750" cy="838200"/>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经济思想史小结（</a:t>
            </a:r>
            <a:r>
              <a:rPr kumimoji="0" lang="en-US" altLang="zh-CN" b="1">
                <a:solidFill>
                  <a:schemeClr val="accent4">
                    <a:lumMod val="25000"/>
                  </a:schemeClr>
                </a:solidFill>
                <a:latin typeface="华文中宋" panose="02010600040101010101" pitchFamily="2" charset="-122"/>
                <a:ea typeface="华文中宋" panose="02010600040101010101" pitchFamily="2" charset="-122"/>
              </a:rPr>
              <a:t>20</a:t>
            </a:r>
            <a:r>
              <a:rPr kumimoji="0" lang="zh-CN" altLang="en-US" b="1">
                <a:solidFill>
                  <a:schemeClr val="accent4">
                    <a:lumMod val="25000"/>
                  </a:schemeClr>
                </a:solidFill>
                <a:latin typeface="华文中宋" panose="02010600040101010101" pitchFamily="2" charset="-122"/>
                <a:ea typeface="华文中宋" panose="02010600040101010101" pitchFamily="2" charset="-122"/>
              </a:rPr>
              <a:t>字）</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sp>
        <p:nvSpPr>
          <p:cNvPr id="66563" name="Rectangle 3">
            <a:extLst>
              <a:ext uri="{FF2B5EF4-FFF2-40B4-BE49-F238E27FC236}">
                <a16:creationId xmlns:a16="http://schemas.microsoft.com/office/drawing/2014/main" id="{2D6D74AB-4145-409F-BD3E-CF18220B44B9}"/>
              </a:ext>
            </a:extLst>
          </p:cNvPr>
          <p:cNvSpPr>
            <a:spLocks noGrp="1" noRot="1" noChangeArrowheads="1"/>
          </p:cNvSpPr>
          <p:nvPr>
            <p:ph type="body" idx="1"/>
          </p:nvPr>
        </p:nvSpPr>
        <p:spPr>
          <a:xfrm>
            <a:off x="1066800" y="992188"/>
            <a:ext cx="10821988" cy="5632450"/>
          </a:xfrm>
          <a:ln>
            <a:solidFill>
              <a:schemeClr val="tx1"/>
            </a:solidFill>
            <a:miter lim="800000"/>
            <a:headEnd/>
            <a:tailEnd/>
          </a:ln>
        </p:spPr>
        <p:txBody>
          <a:bodyPr/>
          <a:lstStyle/>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备料（前古典</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1-4</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搭建（斯密</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5</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补建（李嘉图等</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6-8</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拆除（马克思</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9-10</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重建（德历史学派</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11</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装修（边际学派</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12-14</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加固（马歇尔</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15-18</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微观经济学</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攻击（制度经济学</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19</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章）</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新制度经济学</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扩建（凯恩斯</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20-22</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宏观经济学</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新凯恩斯主义</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翻修（新兴古典主义</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23-24</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a:t>
            </a:r>
            <a:r>
              <a:rPr kumimoji="0" lang="en-US" altLang="zh-CN" sz="2800">
                <a:solidFill>
                  <a:schemeClr val="accent4">
                    <a:lumMod val="25000"/>
                  </a:schemeClr>
                </a:solidFill>
                <a:latin typeface="微软雅黑" panose="020B0503020204020204" pitchFamily="34" charset="-122"/>
                <a:ea typeface="微软雅黑" panose="020B0503020204020204" pitchFamily="34" charset="-122"/>
              </a:rPr>
              <a:t>      </a:t>
            </a:r>
            <a:r>
              <a:rPr kumimoji="0" lang="zh-CN" altLang="en-US" sz="2800">
                <a:solidFill>
                  <a:schemeClr val="accent4">
                    <a:lumMod val="25000"/>
                  </a:schemeClr>
                </a:solidFill>
                <a:latin typeface="微软雅黑" panose="020B0503020204020204" pitchFamily="34" charset="-122"/>
                <a:ea typeface="微软雅黑" panose="020B0503020204020204" pitchFamily="34" charset="-122"/>
              </a:rPr>
              <a:t>新古典宏观经济学</a:t>
            </a:r>
            <a:endParaRPr kumimoji="0" lang="en-US" altLang="zh-CN" sz="2800">
              <a:solidFill>
                <a:schemeClr val="accent4">
                  <a:lumMod val="25000"/>
                </a:schemeClr>
              </a:solidFill>
              <a:latin typeface="微软雅黑" panose="020B0503020204020204" pitchFamily="34" charset="-122"/>
              <a:ea typeface="微软雅黑" panose="020B0503020204020204" pitchFamily="34" charset="-122"/>
            </a:endParaRPr>
          </a:p>
        </p:txBody>
      </p:sp>
      <p:sp>
        <p:nvSpPr>
          <p:cNvPr id="73732" name="Line 4">
            <a:extLst>
              <a:ext uri="{FF2B5EF4-FFF2-40B4-BE49-F238E27FC236}">
                <a16:creationId xmlns:a16="http://schemas.microsoft.com/office/drawing/2014/main" id="{D7078135-613B-4A6B-AA33-AEE40A82123A}"/>
              </a:ext>
            </a:extLst>
          </p:cNvPr>
          <p:cNvSpPr>
            <a:spLocks noChangeShapeType="1"/>
          </p:cNvSpPr>
          <p:nvPr/>
        </p:nvSpPr>
        <p:spPr bwMode="auto">
          <a:xfrm flipV="1">
            <a:off x="7315200" y="5330825"/>
            <a:ext cx="381000" cy="0"/>
          </a:xfrm>
          <a:prstGeom prst="line">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3" name="Line 5">
            <a:extLst>
              <a:ext uri="{FF2B5EF4-FFF2-40B4-BE49-F238E27FC236}">
                <a16:creationId xmlns:a16="http://schemas.microsoft.com/office/drawing/2014/main" id="{0568E01F-414E-4CAC-BEB3-59D7EEAC1E66}"/>
              </a:ext>
            </a:extLst>
          </p:cNvPr>
          <p:cNvSpPr>
            <a:spLocks noChangeShapeType="1"/>
          </p:cNvSpPr>
          <p:nvPr/>
        </p:nvSpPr>
        <p:spPr bwMode="auto">
          <a:xfrm>
            <a:off x="5313363" y="4343400"/>
            <a:ext cx="685800" cy="0"/>
          </a:xfrm>
          <a:prstGeom prst="line">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4" name="Line 6">
            <a:extLst>
              <a:ext uri="{FF2B5EF4-FFF2-40B4-BE49-F238E27FC236}">
                <a16:creationId xmlns:a16="http://schemas.microsoft.com/office/drawing/2014/main" id="{627F5F2F-E17C-4A34-AA00-DDF962C174D2}"/>
              </a:ext>
            </a:extLst>
          </p:cNvPr>
          <p:cNvSpPr>
            <a:spLocks noChangeShapeType="1"/>
          </p:cNvSpPr>
          <p:nvPr/>
        </p:nvSpPr>
        <p:spPr bwMode="auto">
          <a:xfrm>
            <a:off x="5362575" y="4800600"/>
            <a:ext cx="685800" cy="0"/>
          </a:xfrm>
          <a:prstGeom prst="line">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5" name="Line 7">
            <a:extLst>
              <a:ext uri="{FF2B5EF4-FFF2-40B4-BE49-F238E27FC236}">
                <a16:creationId xmlns:a16="http://schemas.microsoft.com/office/drawing/2014/main" id="{74CDF4D0-D348-4326-903D-7E89B5FDFDD4}"/>
              </a:ext>
            </a:extLst>
          </p:cNvPr>
          <p:cNvSpPr>
            <a:spLocks noChangeShapeType="1"/>
          </p:cNvSpPr>
          <p:nvPr/>
        </p:nvSpPr>
        <p:spPr bwMode="auto">
          <a:xfrm>
            <a:off x="4840288" y="5334000"/>
            <a:ext cx="623887" cy="0"/>
          </a:xfrm>
          <a:prstGeom prst="line">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6" name="Line 8">
            <a:extLst>
              <a:ext uri="{FF2B5EF4-FFF2-40B4-BE49-F238E27FC236}">
                <a16:creationId xmlns:a16="http://schemas.microsoft.com/office/drawing/2014/main" id="{A705ED8C-A8D7-455E-A2BE-8010F2E94295}"/>
              </a:ext>
            </a:extLst>
          </p:cNvPr>
          <p:cNvSpPr>
            <a:spLocks noChangeShapeType="1"/>
          </p:cNvSpPr>
          <p:nvPr/>
        </p:nvSpPr>
        <p:spPr bwMode="auto">
          <a:xfrm>
            <a:off x="5999163" y="5867400"/>
            <a:ext cx="685800" cy="0"/>
          </a:xfrm>
          <a:prstGeom prst="line">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74A01EC-3009-4534-8F53-0C5AD8A67850}"/>
              </a:ext>
            </a:extLst>
          </p:cNvPr>
          <p:cNvSpPr>
            <a:spLocks noGrp="1" noRot="1" noChangeArrowheads="1"/>
          </p:cNvSpPr>
          <p:nvPr>
            <p:ph type="title"/>
          </p:nvPr>
        </p:nvSpPr>
        <p:spPr>
          <a:xfrm>
            <a:off x="3505200" y="117475"/>
            <a:ext cx="6054725" cy="720725"/>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经济学的未来与挑战</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sp>
        <p:nvSpPr>
          <p:cNvPr id="124931" name="Rectangle 3">
            <a:extLst>
              <a:ext uri="{FF2B5EF4-FFF2-40B4-BE49-F238E27FC236}">
                <a16:creationId xmlns:a16="http://schemas.microsoft.com/office/drawing/2014/main" id="{70942FB1-76E4-4FF4-80E9-318108417CC8}"/>
              </a:ext>
            </a:extLst>
          </p:cNvPr>
          <p:cNvSpPr>
            <a:spLocks noGrp="1" noRot="1" noChangeArrowheads="1"/>
          </p:cNvSpPr>
          <p:nvPr>
            <p:ph type="body" idx="1"/>
          </p:nvPr>
        </p:nvSpPr>
        <p:spPr>
          <a:xfrm>
            <a:off x="1651000" y="974725"/>
            <a:ext cx="8888413" cy="5867400"/>
          </a:xfrm>
        </p:spPr>
        <p:txBody>
          <a:bodyPr/>
          <a:lstStyle/>
          <a:p>
            <a:pPr marL="0" indent="0" eaLnBrk="1" hangingPunct="1">
              <a:buClr>
                <a:srgbClr val="0070C0"/>
              </a:buClr>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一、研究主题：</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财富的增长与国民的幸福感（物质与精神）</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经济发展与自然、生态、政治、社会等之间的融合、分工、合作及协调发展导致学科交叉性和融合性进一步加强（小系统与大系统）</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财富增长与国民福利的总量与结构（区域、国别、民族、种族等）的均衡匹配（生产与分配）</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精细化和精确化方向发展的同时需要对经济学量化分析工具进行完善与反思（方法与目的）</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Char char="Ø"/>
              <a:defRPr/>
            </a:pP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additive="base">
                                        <p:cTn id="7" dur="3000" fill="hold"/>
                                        <p:tgtEl>
                                          <p:spTgt spid="124931">
                                            <p:txEl>
                                              <p:pRg st="0" end="0"/>
                                            </p:txEl>
                                          </p:spTgt>
                                        </p:tgtEl>
                                        <p:attrNameLst>
                                          <p:attrName>ppt_x</p:attrName>
                                        </p:attrNameLst>
                                      </p:cBhvr>
                                      <p:tavLst>
                                        <p:tav tm="0">
                                          <p:val>
                                            <p:strVal val="0-#ppt_w/2"/>
                                          </p:val>
                                        </p:tav>
                                        <p:tav tm="100000">
                                          <p:val>
                                            <p:strVal val="#ppt_x"/>
                                          </p:val>
                                        </p:tav>
                                      </p:tavLst>
                                    </p:anim>
                                    <p:anim calcmode="lin" valueType="num">
                                      <p:cBhvr additive="base">
                                        <p:cTn id="8" dur="3000" fill="hold"/>
                                        <p:tgtEl>
                                          <p:spTgt spid="12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1">
                                            <p:txEl>
                                              <p:pRg st="1" end="1"/>
                                            </p:txEl>
                                          </p:spTgt>
                                        </p:tgtEl>
                                        <p:attrNameLst>
                                          <p:attrName>style.visibility</p:attrName>
                                        </p:attrNameLst>
                                      </p:cBhvr>
                                      <p:to>
                                        <p:strVal val="visible"/>
                                      </p:to>
                                    </p:set>
                                    <p:anim calcmode="lin" valueType="num">
                                      <p:cBhvr additive="base">
                                        <p:cTn id="13" dur="3000" fill="hold"/>
                                        <p:tgtEl>
                                          <p:spTgt spid="124931">
                                            <p:txEl>
                                              <p:pRg st="1" end="1"/>
                                            </p:txEl>
                                          </p:spTgt>
                                        </p:tgtEl>
                                        <p:attrNameLst>
                                          <p:attrName>ppt_x</p:attrName>
                                        </p:attrNameLst>
                                      </p:cBhvr>
                                      <p:tavLst>
                                        <p:tav tm="0">
                                          <p:val>
                                            <p:strVal val="0-#ppt_w/2"/>
                                          </p:val>
                                        </p:tav>
                                        <p:tav tm="100000">
                                          <p:val>
                                            <p:strVal val="#ppt_x"/>
                                          </p:val>
                                        </p:tav>
                                      </p:tavLst>
                                    </p:anim>
                                    <p:anim calcmode="lin" valueType="num">
                                      <p:cBhvr additive="base">
                                        <p:cTn id="14" dur="3000" fill="hold"/>
                                        <p:tgtEl>
                                          <p:spTgt spid="124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1">
                                            <p:txEl>
                                              <p:pRg st="2" end="2"/>
                                            </p:txEl>
                                          </p:spTgt>
                                        </p:tgtEl>
                                        <p:attrNameLst>
                                          <p:attrName>style.visibility</p:attrName>
                                        </p:attrNameLst>
                                      </p:cBhvr>
                                      <p:to>
                                        <p:strVal val="visible"/>
                                      </p:to>
                                    </p:set>
                                    <p:anim calcmode="lin" valueType="num">
                                      <p:cBhvr additive="base">
                                        <p:cTn id="19" dur="3000" fill="hold"/>
                                        <p:tgtEl>
                                          <p:spTgt spid="124931">
                                            <p:txEl>
                                              <p:pRg st="2" end="2"/>
                                            </p:txEl>
                                          </p:spTgt>
                                        </p:tgtEl>
                                        <p:attrNameLst>
                                          <p:attrName>ppt_x</p:attrName>
                                        </p:attrNameLst>
                                      </p:cBhvr>
                                      <p:tavLst>
                                        <p:tav tm="0">
                                          <p:val>
                                            <p:strVal val="0-#ppt_w/2"/>
                                          </p:val>
                                        </p:tav>
                                        <p:tav tm="100000">
                                          <p:val>
                                            <p:strVal val="#ppt_x"/>
                                          </p:val>
                                        </p:tav>
                                      </p:tavLst>
                                    </p:anim>
                                    <p:anim calcmode="lin" valueType="num">
                                      <p:cBhvr additive="base">
                                        <p:cTn id="20" dur="3000" fill="hold"/>
                                        <p:tgtEl>
                                          <p:spTgt spid="124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4931">
                                            <p:txEl>
                                              <p:pRg st="3" end="3"/>
                                            </p:txEl>
                                          </p:spTgt>
                                        </p:tgtEl>
                                        <p:attrNameLst>
                                          <p:attrName>style.visibility</p:attrName>
                                        </p:attrNameLst>
                                      </p:cBhvr>
                                      <p:to>
                                        <p:strVal val="visible"/>
                                      </p:to>
                                    </p:set>
                                    <p:anim calcmode="lin" valueType="num">
                                      <p:cBhvr additive="base">
                                        <p:cTn id="25" dur="3000" fill="hold"/>
                                        <p:tgtEl>
                                          <p:spTgt spid="124931">
                                            <p:txEl>
                                              <p:pRg st="3" end="3"/>
                                            </p:txEl>
                                          </p:spTgt>
                                        </p:tgtEl>
                                        <p:attrNameLst>
                                          <p:attrName>ppt_x</p:attrName>
                                        </p:attrNameLst>
                                      </p:cBhvr>
                                      <p:tavLst>
                                        <p:tav tm="0">
                                          <p:val>
                                            <p:strVal val="0-#ppt_w/2"/>
                                          </p:val>
                                        </p:tav>
                                        <p:tav tm="100000">
                                          <p:val>
                                            <p:strVal val="#ppt_x"/>
                                          </p:val>
                                        </p:tav>
                                      </p:tavLst>
                                    </p:anim>
                                    <p:anim calcmode="lin" valueType="num">
                                      <p:cBhvr additive="base">
                                        <p:cTn id="26" dur="3000" fill="hold"/>
                                        <p:tgtEl>
                                          <p:spTgt spid="124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4931">
                                            <p:txEl>
                                              <p:pRg st="4" end="4"/>
                                            </p:txEl>
                                          </p:spTgt>
                                        </p:tgtEl>
                                        <p:attrNameLst>
                                          <p:attrName>style.visibility</p:attrName>
                                        </p:attrNameLst>
                                      </p:cBhvr>
                                      <p:to>
                                        <p:strVal val="visible"/>
                                      </p:to>
                                    </p:set>
                                    <p:anim calcmode="lin" valueType="num">
                                      <p:cBhvr additive="base">
                                        <p:cTn id="31" dur="3000" fill="hold"/>
                                        <p:tgtEl>
                                          <p:spTgt spid="124931">
                                            <p:txEl>
                                              <p:pRg st="4" end="4"/>
                                            </p:txEl>
                                          </p:spTgt>
                                        </p:tgtEl>
                                        <p:attrNameLst>
                                          <p:attrName>ppt_x</p:attrName>
                                        </p:attrNameLst>
                                      </p:cBhvr>
                                      <p:tavLst>
                                        <p:tav tm="0">
                                          <p:val>
                                            <p:strVal val="0-#ppt_w/2"/>
                                          </p:val>
                                        </p:tav>
                                        <p:tav tm="100000">
                                          <p:val>
                                            <p:strVal val="#ppt_x"/>
                                          </p:val>
                                        </p:tav>
                                      </p:tavLst>
                                    </p:anim>
                                    <p:anim calcmode="lin" valueType="num">
                                      <p:cBhvr additive="base">
                                        <p:cTn id="32" dur="3000" fill="hold"/>
                                        <p:tgtEl>
                                          <p:spTgt spid="1249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667A7308-F1F1-41A5-B0A4-DCEFE40E0A11}"/>
              </a:ext>
            </a:extLst>
          </p:cNvPr>
          <p:cNvSpPr>
            <a:spLocks noGrp="1" noChangeArrowheads="1"/>
          </p:cNvSpPr>
          <p:nvPr>
            <p:ph type="title"/>
          </p:nvPr>
        </p:nvSpPr>
        <p:spPr>
          <a:xfrm>
            <a:off x="407988" y="0"/>
            <a:ext cx="11388725" cy="1143000"/>
          </a:xfrm>
        </p:spPr>
        <p:txBody>
          <a:bodyPr/>
          <a:lstStyle/>
          <a:p>
            <a:pPr eaLnBrk="1" hangingPunct="1">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经济学的未来与挑战</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a:t>
            </a:r>
            <a:endParaRPr lang="zh-CN" altLang="en-US" sz="4000">
              <a:solidFill>
                <a:schemeClr val="accent4">
                  <a:lumMod val="25000"/>
                </a:schemeClr>
              </a:solidFill>
              <a:latin typeface="华文中宋" panose="02010600040101010101" pitchFamily="2" charset="-122"/>
              <a:ea typeface="华文中宋" panose="02010600040101010101" pitchFamily="2" charset="-122"/>
            </a:endParaRPr>
          </a:p>
        </p:txBody>
      </p:sp>
      <p:sp>
        <p:nvSpPr>
          <p:cNvPr id="69635" name="内容占位符 2">
            <a:extLst>
              <a:ext uri="{FF2B5EF4-FFF2-40B4-BE49-F238E27FC236}">
                <a16:creationId xmlns:a16="http://schemas.microsoft.com/office/drawing/2014/main" id="{E171D58D-67D3-400A-A04C-5B70FAD24DDD}"/>
              </a:ext>
            </a:extLst>
          </p:cNvPr>
          <p:cNvSpPr>
            <a:spLocks noGrp="1" noChangeArrowheads="1"/>
          </p:cNvSpPr>
          <p:nvPr>
            <p:ph idx="1"/>
          </p:nvPr>
        </p:nvSpPr>
        <p:spPr>
          <a:xfrm>
            <a:off x="811213" y="1524000"/>
            <a:ext cx="10569575" cy="4572000"/>
          </a:xfrm>
        </p:spPr>
        <p:txBody>
          <a:bodyPr/>
          <a:lstStyle/>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二、研究者</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专业化、多元化、大国化</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三、经济学的地位</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 辉煌渐失，平起平坐</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chemeClr val="tx2"/>
              </a:buClr>
              <a:buFont typeface="Wingdings" panose="05000000000000000000" pitchFamily="2" charset="2"/>
              <a:buNone/>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四、解决之道（资源与欲望冲突</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供需双限（原古）</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限供降需（古代、中世纪）</a:t>
            </a:r>
            <a:r>
              <a:rPr kumimoji="0" lang="en-US" altLang="en-US">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提需增供（重商重农）</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供需双增（古典经济学）</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在供给增长中不断刺激需求（现代经济学）</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降需、减供、供需双降、理性供需（未来）</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defRPr/>
            </a:pPr>
            <a:endParaRPr lang="zh-CN" altLang="en-US">
              <a:solidFill>
                <a:schemeClr val="accent4">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DD59CB1-D8A9-49BB-BDCA-068FE217FBF7}"/>
              </a:ext>
            </a:extLst>
          </p:cNvPr>
          <p:cNvSpPr>
            <a:spLocks noGrp="1" noRot="1" noChangeArrowheads="1"/>
          </p:cNvSpPr>
          <p:nvPr>
            <p:ph type="title"/>
          </p:nvPr>
        </p:nvSpPr>
        <p:spPr>
          <a:xfrm>
            <a:off x="422275" y="857250"/>
            <a:ext cx="11388725" cy="1143000"/>
          </a:xfrm>
        </p:spPr>
        <p:txBody>
          <a:bodyPr/>
          <a:lstStyle/>
          <a:p>
            <a:pPr eaLnBrk="1" hangingPunct="1">
              <a:defRPr/>
            </a:pPr>
            <a:r>
              <a:rPr kumimoji="0" lang="zh-CN" altLang="en-US" b="1">
                <a:solidFill>
                  <a:schemeClr val="accent4">
                    <a:lumMod val="25000"/>
                  </a:schemeClr>
                </a:solidFill>
                <a:latin typeface="华文中宋" panose="02010600040101010101" pitchFamily="2" charset="-122"/>
                <a:ea typeface="华文中宋" panose="02010600040101010101" pitchFamily="2" charset="-122"/>
              </a:rPr>
              <a:t>第十九章　凯恩斯的继承与发展</a:t>
            </a:r>
            <a:endParaRPr kumimoji="0" lang="en-US" altLang="zh-CN" b="1">
              <a:solidFill>
                <a:schemeClr val="accent4">
                  <a:lumMod val="25000"/>
                </a:schemeClr>
              </a:solidFill>
              <a:latin typeface="华文中宋" panose="02010600040101010101" pitchFamily="2" charset="-122"/>
              <a:ea typeface="华文中宋" panose="02010600040101010101" pitchFamily="2" charset="-122"/>
            </a:endParaRPr>
          </a:p>
        </p:txBody>
      </p:sp>
      <p:grpSp>
        <p:nvGrpSpPr>
          <p:cNvPr id="13315" name="组合 3">
            <a:extLst>
              <a:ext uri="{FF2B5EF4-FFF2-40B4-BE49-F238E27FC236}">
                <a16:creationId xmlns:a16="http://schemas.microsoft.com/office/drawing/2014/main" id="{88E29135-114C-4342-837C-A8CDCA559313}"/>
              </a:ext>
            </a:extLst>
          </p:cNvPr>
          <p:cNvGrpSpPr>
            <a:grpSpLocks/>
          </p:cNvGrpSpPr>
          <p:nvPr/>
        </p:nvGrpSpPr>
        <p:grpSpPr bwMode="auto">
          <a:xfrm rot="4200000">
            <a:off x="4834732" y="2096294"/>
            <a:ext cx="3078162" cy="4044950"/>
            <a:chOff x="1078816" y="964066"/>
            <a:chExt cx="2222812" cy="2923236"/>
          </a:xfrm>
        </p:grpSpPr>
        <p:sp>
          <p:nvSpPr>
            <p:cNvPr id="13316" name="Freeform 7">
              <a:extLst>
                <a:ext uri="{FF2B5EF4-FFF2-40B4-BE49-F238E27FC236}">
                  <a16:creationId xmlns:a16="http://schemas.microsoft.com/office/drawing/2014/main" id="{C4612EF9-94E0-4221-84DC-3EDD80F8AA25}"/>
                </a:ext>
              </a:extLst>
            </p:cNvPr>
            <p:cNvSpPr>
              <a:spLocks/>
            </p:cNvSpPr>
            <p:nvPr/>
          </p:nvSpPr>
          <p:spPr bwMode="auto">
            <a:xfrm>
              <a:off x="1078816" y="2540257"/>
              <a:ext cx="696716" cy="1019561"/>
            </a:xfrm>
            <a:custGeom>
              <a:avLst/>
              <a:gdLst>
                <a:gd name="T0" fmla="*/ 2147483646 w 375"/>
                <a:gd name="T1" fmla="*/ 0 h 549"/>
                <a:gd name="T2" fmla="*/ 2147483646 w 375"/>
                <a:gd name="T3" fmla="*/ 2147483646 h 549"/>
                <a:gd name="T4" fmla="*/ 0 w 375"/>
                <a:gd name="T5" fmla="*/ 2147483646 h 549"/>
                <a:gd name="T6" fmla="*/ 2147483646 w 375"/>
                <a:gd name="T7" fmla="*/ 2147483646 h 549"/>
                <a:gd name="T8" fmla="*/ 2147483646 w 375"/>
                <a:gd name="T9" fmla="*/ 2147483646 h 549"/>
                <a:gd name="T10" fmla="*/ 2147483646 w 375"/>
                <a:gd name="T11" fmla="*/ 0 h 5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5" h="549">
                  <a:moveTo>
                    <a:pt x="94" y="0"/>
                  </a:moveTo>
                  <a:cubicBezTo>
                    <a:pt x="65" y="0"/>
                    <a:pt x="37" y="4"/>
                    <a:pt x="11" y="12"/>
                  </a:cubicBezTo>
                  <a:cubicBezTo>
                    <a:pt x="3" y="49"/>
                    <a:pt x="0" y="87"/>
                    <a:pt x="0" y="127"/>
                  </a:cubicBezTo>
                  <a:cubicBezTo>
                    <a:pt x="0" y="291"/>
                    <a:pt x="66" y="441"/>
                    <a:pt x="174" y="549"/>
                  </a:cubicBezTo>
                  <a:cubicBezTo>
                    <a:pt x="290" y="514"/>
                    <a:pt x="375" y="407"/>
                    <a:pt x="375" y="280"/>
                  </a:cubicBezTo>
                  <a:cubicBezTo>
                    <a:pt x="375" y="125"/>
                    <a:pt x="249" y="0"/>
                    <a:pt x="94"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7" name="Freeform 8">
              <a:extLst>
                <a:ext uri="{FF2B5EF4-FFF2-40B4-BE49-F238E27FC236}">
                  <a16:creationId xmlns:a16="http://schemas.microsoft.com/office/drawing/2014/main" id="{EA4F984D-01A2-4311-908C-E3FBB6E18D14}"/>
                </a:ext>
              </a:extLst>
            </p:cNvPr>
            <p:cNvSpPr>
              <a:spLocks/>
            </p:cNvSpPr>
            <p:nvPr/>
          </p:nvSpPr>
          <p:spPr bwMode="auto">
            <a:xfrm>
              <a:off x="1088093" y="2231327"/>
              <a:ext cx="600234" cy="615077"/>
            </a:xfrm>
            <a:custGeom>
              <a:avLst/>
              <a:gdLst>
                <a:gd name="T0" fmla="*/ 2147483646 w 323"/>
                <a:gd name="T1" fmla="*/ 0 h 331"/>
                <a:gd name="T2" fmla="*/ 2147483646 w 323"/>
                <a:gd name="T3" fmla="*/ 2147483646 h 331"/>
                <a:gd name="T4" fmla="*/ 0 w 323"/>
                <a:gd name="T5" fmla="*/ 2147483646 h 331"/>
                <a:gd name="T6" fmla="*/ 2147483646 w 323"/>
                <a:gd name="T7" fmla="*/ 2147483646 h 331"/>
                <a:gd name="T8" fmla="*/ 2147483646 w 323"/>
                <a:gd name="T9" fmla="*/ 2147483646 h 331"/>
                <a:gd name="T10" fmla="*/ 2147483646 w 323"/>
                <a:gd name="T11" fmla="*/ 0 h 3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3" h="331">
                  <a:moveTo>
                    <a:pt x="158" y="0"/>
                  </a:moveTo>
                  <a:cubicBezTo>
                    <a:pt x="117" y="0"/>
                    <a:pt x="80" y="14"/>
                    <a:pt x="51" y="38"/>
                  </a:cubicBezTo>
                  <a:cubicBezTo>
                    <a:pt x="25" y="94"/>
                    <a:pt x="8" y="153"/>
                    <a:pt x="0" y="216"/>
                  </a:cubicBezTo>
                  <a:cubicBezTo>
                    <a:pt x="21" y="283"/>
                    <a:pt x="84" y="331"/>
                    <a:pt x="158" y="331"/>
                  </a:cubicBezTo>
                  <a:cubicBezTo>
                    <a:pt x="249" y="331"/>
                    <a:pt x="323" y="257"/>
                    <a:pt x="323" y="166"/>
                  </a:cubicBezTo>
                  <a:cubicBezTo>
                    <a:pt x="323" y="74"/>
                    <a:pt x="249" y="0"/>
                    <a:pt x="158"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18" name="Oval 9">
              <a:extLst>
                <a:ext uri="{FF2B5EF4-FFF2-40B4-BE49-F238E27FC236}">
                  <a16:creationId xmlns:a16="http://schemas.microsoft.com/office/drawing/2014/main" id="{8B253A9D-33A6-4F48-87B3-ECF9E73AD527}"/>
                </a:ext>
              </a:extLst>
            </p:cNvPr>
            <p:cNvSpPr>
              <a:spLocks noChangeArrowheads="1"/>
            </p:cNvSpPr>
            <p:nvPr/>
          </p:nvSpPr>
          <p:spPr bwMode="auto">
            <a:xfrm>
              <a:off x="1530616" y="2179723"/>
              <a:ext cx="506964" cy="50792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19" name="Oval 10">
              <a:extLst>
                <a:ext uri="{FF2B5EF4-FFF2-40B4-BE49-F238E27FC236}">
                  <a16:creationId xmlns:a16="http://schemas.microsoft.com/office/drawing/2014/main" id="{76105687-0F82-48A9-BFF1-521C393AEE62}"/>
                </a:ext>
              </a:extLst>
            </p:cNvPr>
            <p:cNvSpPr>
              <a:spLocks noChangeArrowheads="1"/>
            </p:cNvSpPr>
            <p:nvPr/>
          </p:nvSpPr>
          <p:spPr bwMode="auto">
            <a:xfrm>
              <a:off x="2050137" y="1993832"/>
              <a:ext cx="576113" cy="574257"/>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20" name="Oval 11">
              <a:extLst>
                <a:ext uri="{FF2B5EF4-FFF2-40B4-BE49-F238E27FC236}">
                  <a16:creationId xmlns:a16="http://schemas.microsoft.com/office/drawing/2014/main" id="{722AF69C-CD3F-457E-95FD-FEA06CE4EAF0}"/>
                </a:ext>
              </a:extLst>
            </p:cNvPr>
            <p:cNvSpPr>
              <a:spLocks noChangeArrowheads="1"/>
            </p:cNvSpPr>
            <p:nvPr/>
          </p:nvSpPr>
          <p:spPr bwMode="auto">
            <a:xfrm>
              <a:off x="1688327" y="1950229"/>
              <a:ext cx="413762" cy="412834"/>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21" name="Oval 12">
              <a:extLst>
                <a:ext uri="{FF2B5EF4-FFF2-40B4-BE49-F238E27FC236}">
                  <a16:creationId xmlns:a16="http://schemas.microsoft.com/office/drawing/2014/main" id="{9A46E8D2-685A-4892-A288-991DB16AD547}"/>
                </a:ext>
              </a:extLst>
            </p:cNvPr>
            <p:cNvSpPr>
              <a:spLocks noChangeArrowheads="1"/>
            </p:cNvSpPr>
            <p:nvPr/>
          </p:nvSpPr>
          <p:spPr bwMode="auto">
            <a:xfrm>
              <a:off x="1955510" y="1555021"/>
              <a:ext cx="256050" cy="256050"/>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22" name="Oval 13">
              <a:extLst>
                <a:ext uri="{FF2B5EF4-FFF2-40B4-BE49-F238E27FC236}">
                  <a16:creationId xmlns:a16="http://schemas.microsoft.com/office/drawing/2014/main" id="{6B19037B-52AD-4719-AF79-CF43C0F68805}"/>
                </a:ext>
              </a:extLst>
            </p:cNvPr>
            <p:cNvSpPr>
              <a:spLocks noChangeArrowheads="1"/>
            </p:cNvSpPr>
            <p:nvPr/>
          </p:nvSpPr>
          <p:spPr bwMode="auto">
            <a:xfrm>
              <a:off x="2389682" y="1158887"/>
              <a:ext cx="86278" cy="87205"/>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23" name="Oval 14">
              <a:extLst>
                <a:ext uri="{FF2B5EF4-FFF2-40B4-BE49-F238E27FC236}">
                  <a16:creationId xmlns:a16="http://schemas.microsoft.com/office/drawing/2014/main" id="{8473D719-17E9-4648-B0AD-104E0398C813}"/>
                </a:ext>
              </a:extLst>
            </p:cNvPr>
            <p:cNvSpPr>
              <a:spLocks noChangeArrowheads="1"/>
            </p:cNvSpPr>
            <p:nvPr/>
          </p:nvSpPr>
          <p:spPr bwMode="auto">
            <a:xfrm>
              <a:off x="1532470" y="1755408"/>
              <a:ext cx="85350" cy="8535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24" name="Oval 15">
              <a:extLst>
                <a:ext uri="{FF2B5EF4-FFF2-40B4-BE49-F238E27FC236}">
                  <a16:creationId xmlns:a16="http://schemas.microsoft.com/office/drawing/2014/main" id="{CB799FF2-B6E8-408B-81D8-2E25C97AFE90}"/>
                </a:ext>
              </a:extLst>
            </p:cNvPr>
            <p:cNvSpPr>
              <a:spLocks noChangeArrowheads="1"/>
            </p:cNvSpPr>
            <p:nvPr/>
          </p:nvSpPr>
          <p:spPr bwMode="auto">
            <a:xfrm>
              <a:off x="2068691" y="1905698"/>
              <a:ext cx="87205" cy="88133"/>
            </a:xfrm>
            <a:prstGeom prst="ellipse">
              <a:avLst/>
            </a:prstGeom>
            <a:solidFill>
              <a:srgbClr val="0070C0">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25" name="Freeform 16">
              <a:extLst>
                <a:ext uri="{FF2B5EF4-FFF2-40B4-BE49-F238E27FC236}">
                  <a16:creationId xmlns:a16="http://schemas.microsoft.com/office/drawing/2014/main" id="{03933CD1-4A5F-496A-9F44-40D637CC609B}"/>
                </a:ext>
              </a:extLst>
            </p:cNvPr>
            <p:cNvSpPr>
              <a:spLocks/>
            </p:cNvSpPr>
            <p:nvPr/>
          </p:nvSpPr>
          <p:spPr bwMode="auto">
            <a:xfrm>
              <a:off x="1673483" y="1653359"/>
              <a:ext cx="376653" cy="377581"/>
            </a:xfrm>
            <a:custGeom>
              <a:avLst/>
              <a:gdLst>
                <a:gd name="T0" fmla="*/ 2147483646 w 203"/>
                <a:gd name="T1" fmla="*/ 2147483646 h 203"/>
                <a:gd name="T2" fmla="*/ 2147483646 w 203"/>
                <a:gd name="T3" fmla="*/ 2147483646 h 203"/>
                <a:gd name="T4" fmla="*/ 2147483646 w 203"/>
                <a:gd name="T5" fmla="*/ 2147483646 h 203"/>
                <a:gd name="T6" fmla="*/ 2147483646 w 203"/>
                <a:gd name="T7" fmla="*/ 2147483646 h 203"/>
                <a:gd name="T8" fmla="*/ 2147483646 w 203"/>
                <a:gd name="T9" fmla="*/ 2147483646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03">
                  <a:moveTo>
                    <a:pt x="201" y="98"/>
                  </a:moveTo>
                  <a:cubicBezTo>
                    <a:pt x="203" y="153"/>
                    <a:pt x="160" y="200"/>
                    <a:pt x="105" y="201"/>
                  </a:cubicBezTo>
                  <a:cubicBezTo>
                    <a:pt x="49" y="203"/>
                    <a:pt x="3" y="160"/>
                    <a:pt x="1" y="105"/>
                  </a:cubicBezTo>
                  <a:cubicBezTo>
                    <a:pt x="0" y="49"/>
                    <a:pt x="43" y="3"/>
                    <a:pt x="98" y="1"/>
                  </a:cubicBezTo>
                  <a:cubicBezTo>
                    <a:pt x="153" y="0"/>
                    <a:pt x="200" y="43"/>
                    <a:pt x="201" y="98"/>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6" name="Oval 17">
              <a:extLst>
                <a:ext uri="{FF2B5EF4-FFF2-40B4-BE49-F238E27FC236}">
                  <a16:creationId xmlns:a16="http://schemas.microsoft.com/office/drawing/2014/main" id="{45560A7A-3052-4D73-AA6E-4A8ABEDF0A01}"/>
                </a:ext>
              </a:extLst>
            </p:cNvPr>
            <p:cNvSpPr>
              <a:spLocks noChangeArrowheads="1"/>
            </p:cNvSpPr>
            <p:nvPr/>
          </p:nvSpPr>
          <p:spPr bwMode="auto">
            <a:xfrm>
              <a:off x="1504639" y="1901988"/>
              <a:ext cx="141013" cy="143796"/>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27" name="Oval 18">
              <a:extLst>
                <a:ext uri="{FF2B5EF4-FFF2-40B4-BE49-F238E27FC236}">
                  <a16:creationId xmlns:a16="http://schemas.microsoft.com/office/drawing/2014/main" id="{7D94C557-551F-4D58-94AC-6171F2798DCF}"/>
                </a:ext>
              </a:extLst>
            </p:cNvPr>
            <p:cNvSpPr>
              <a:spLocks noChangeArrowheads="1"/>
            </p:cNvSpPr>
            <p:nvPr/>
          </p:nvSpPr>
          <p:spPr bwMode="auto">
            <a:xfrm>
              <a:off x="2167029" y="964066"/>
              <a:ext cx="142869" cy="142868"/>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28" name="Oval 19">
              <a:extLst>
                <a:ext uri="{FF2B5EF4-FFF2-40B4-BE49-F238E27FC236}">
                  <a16:creationId xmlns:a16="http://schemas.microsoft.com/office/drawing/2014/main" id="{AFD31EB1-50B2-4CDA-BF3A-BD1A90402B6C}"/>
                </a:ext>
              </a:extLst>
            </p:cNvPr>
            <p:cNvSpPr>
              <a:spLocks noChangeArrowheads="1"/>
            </p:cNvSpPr>
            <p:nvPr/>
          </p:nvSpPr>
          <p:spPr bwMode="auto">
            <a:xfrm>
              <a:off x="2276500" y="1307321"/>
              <a:ext cx="312641" cy="312641"/>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29" name="Oval 20">
              <a:extLst>
                <a:ext uri="{FF2B5EF4-FFF2-40B4-BE49-F238E27FC236}">
                  <a16:creationId xmlns:a16="http://schemas.microsoft.com/office/drawing/2014/main" id="{FEE9E100-2BD3-4EE1-951E-F234B18D0DB0}"/>
                </a:ext>
              </a:extLst>
            </p:cNvPr>
            <p:cNvSpPr>
              <a:spLocks noChangeArrowheads="1"/>
            </p:cNvSpPr>
            <p:nvPr/>
          </p:nvSpPr>
          <p:spPr bwMode="auto">
            <a:xfrm>
              <a:off x="2276500" y="1816638"/>
              <a:ext cx="312641" cy="314496"/>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30" name="Oval 21">
              <a:extLst>
                <a:ext uri="{FF2B5EF4-FFF2-40B4-BE49-F238E27FC236}">
                  <a16:creationId xmlns:a16="http://schemas.microsoft.com/office/drawing/2014/main" id="{A7D17A8A-6042-4264-9FFE-2E6423599594}"/>
                </a:ext>
              </a:extLst>
            </p:cNvPr>
            <p:cNvSpPr>
              <a:spLocks noChangeArrowheads="1"/>
            </p:cNvSpPr>
            <p:nvPr/>
          </p:nvSpPr>
          <p:spPr bwMode="auto">
            <a:xfrm>
              <a:off x="2754274" y="1514202"/>
              <a:ext cx="141013" cy="141013"/>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31" name="Freeform 22">
              <a:extLst>
                <a:ext uri="{FF2B5EF4-FFF2-40B4-BE49-F238E27FC236}">
                  <a16:creationId xmlns:a16="http://schemas.microsoft.com/office/drawing/2014/main" id="{14E41024-3FF7-4548-B057-12E5344D9E75}"/>
                </a:ext>
              </a:extLst>
            </p:cNvPr>
            <p:cNvSpPr>
              <a:spLocks/>
            </p:cNvSpPr>
            <p:nvPr/>
          </p:nvSpPr>
          <p:spPr bwMode="auto">
            <a:xfrm>
              <a:off x="2947240" y="2064338"/>
              <a:ext cx="348822" cy="600233"/>
            </a:xfrm>
            <a:custGeom>
              <a:avLst/>
              <a:gdLst>
                <a:gd name="T0" fmla="*/ 0 w 188"/>
                <a:gd name="T1" fmla="*/ 2147483646 h 323"/>
                <a:gd name="T2" fmla="*/ 2147483646 w 188"/>
                <a:gd name="T3" fmla="*/ 2147483646 h 323"/>
                <a:gd name="T4" fmla="*/ 2147483646 w 188"/>
                <a:gd name="T5" fmla="*/ 0 h 323"/>
                <a:gd name="T6" fmla="*/ 0 w 188"/>
                <a:gd name="T7" fmla="*/ 2147483646 h 3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 h="323">
                  <a:moveTo>
                    <a:pt x="0" y="132"/>
                  </a:moveTo>
                  <a:cubicBezTo>
                    <a:pt x="0" y="237"/>
                    <a:pt x="84" y="321"/>
                    <a:pt x="188" y="323"/>
                  </a:cubicBezTo>
                  <a:cubicBezTo>
                    <a:pt x="176" y="201"/>
                    <a:pt x="127" y="89"/>
                    <a:pt x="53" y="0"/>
                  </a:cubicBezTo>
                  <a:cubicBezTo>
                    <a:pt x="20" y="34"/>
                    <a:pt x="0" y="81"/>
                    <a:pt x="0" y="132"/>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32" name="Freeform 23">
              <a:extLst>
                <a:ext uri="{FF2B5EF4-FFF2-40B4-BE49-F238E27FC236}">
                  <a16:creationId xmlns:a16="http://schemas.microsoft.com/office/drawing/2014/main" id="{F185EB77-FC73-426D-A84D-6CCCFB45CF24}"/>
                </a:ext>
              </a:extLst>
            </p:cNvPr>
            <p:cNvSpPr>
              <a:spLocks/>
            </p:cNvSpPr>
            <p:nvPr/>
          </p:nvSpPr>
          <p:spPr bwMode="auto">
            <a:xfrm>
              <a:off x="2563165" y="2261014"/>
              <a:ext cx="738463" cy="894319"/>
            </a:xfrm>
            <a:custGeom>
              <a:avLst/>
              <a:gdLst>
                <a:gd name="T0" fmla="*/ 0 w 398"/>
                <a:gd name="T1" fmla="*/ 2147483646 h 481"/>
                <a:gd name="T2" fmla="*/ 2147483646 w 398"/>
                <a:gd name="T3" fmla="*/ 2147483646 h 481"/>
                <a:gd name="T4" fmla="*/ 2147483646 w 398"/>
                <a:gd name="T5" fmla="*/ 2147483646 h 481"/>
                <a:gd name="T6" fmla="*/ 2147483646 w 398"/>
                <a:gd name="T7" fmla="*/ 2147483646 h 481"/>
                <a:gd name="T8" fmla="*/ 2147483646 w 398"/>
                <a:gd name="T9" fmla="*/ 2147483646 h 481"/>
                <a:gd name="T10" fmla="*/ 2147483646 w 398"/>
                <a:gd name="T11" fmla="*/ 0 h 481"/>
                <a:gd name="T12" fmla="*/ 0 w 398"/>
                <a:gd name="T13" fmla="*/ 2147483646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8" h="481">
                  <a:moveTo>
                    <a:pt x="0" y="241"/>
                  </a:moveTo>
                  <a:cubicBezTo>
                    <a:pt x="0" y="374"/>
                    <a:pt x="108" y="481"/>
                    <a:pt x="241" y="481"/>
                  </a:cubicBezTo>
                  <a:cubicBezTo>
                    <a:pt x="291" y="481"/>
                    <a:pt x="337" y="466"/>
                    <a:pt x="375" y="440"/>
                  </a:cubicBezTo>
                  <a:cubicBezTo>
                    <a:pt x="390" y="388"/>
                    <a:pt x="398" y="333"/>
                    <a:pt x="398" y="277"/>
                  </a:cubicBezTo>
                  <a:cubicBezTo>
                    <a:pt x="398" y="186"/>
                    <a:pt x="378" y="100"/>
                    <a:pt x="342" y="22"/>
                  </a:cubicBezTo>
                  <a:cubicBezTo>
                    <a:pt x="311" y="8"/>
                    <a:pt x="277" y="0"/>
                    <a:pt x="241" y="0"/>
                  </a:cubicBezTo>
                  <a:cubicBezTo>
                    <a:pt x="108" y="0"/>
                    <a:pt x="0" y="108"/>
                    <a:pt x="0" y="241"/>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33" name="Freeform 24">
              <a:extLst>
                <a:ext uri="{FF2B5EF4-FFF2-40B4-BE49-F238E27FC236}">
                  <a16:creationId xmlns:a16="http://schemas.microsoft.com/office/drawing/2014/main" id="{8523FCF5-F6A4-4607-8A76-F0EAAA29351F}"/>
                </a:ext>
              </a:extLst>
            </p:cNvPr>
            <p:cNvSpPr>
              <a:spLocks/>
            </p:cNvSpPr>
            <p:nvPr/>
          </p:nvSpPr>
          <p:spPr bwMode="auto">
            <a:xfrm>
              <a:off x="2574297" y="2261014"/>
              <a:ext cx="415618" cy="355316"/>
            </a:xfrm>
            <a:custGeom>
              <a:avLst/>
              <a:gdLst>
                <a:gd name="T0" fmla="*/ 0 w 224"/>
                <a:gd name="T1" fmla="*/ 2147483646 h 191"/>
                <a:gd name="T2" fmla="*/ 2147483646 w 224"/>
                <a:gd name="T3" fmla="*/ 2147483646 h 191"/>
                <a:gd name="T4" fmla="*/ 2147483646 w 224"/>
                <a:gd name="T5" fmla="*/ 0 h 191"/>
                <a:gd name="T6" fmla="*/ 0 w 224"/>
                <a:gd name="T7" fmla="*/ 2147483646 h 1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191">
                  <a:moveTo>
                    <a:pt x="0" y="188"/>
                  </a:moveTo>
                  <a:cubicBezTo>
                    <a:pt x="11" y="190"/>
                    <a:pt x="22" y="191"/>
                    <a:pt x="33" y="191"/>
                  </a:cubicBezTo>
                  <a:cubicBezTo>
                    <a:pt x="138" y="191"/>
                    <a:pt x="224" y="106"/>
                    <a:pt x="224" y="0"/>
                  </a:cubicBezTo>
                  <a:cubicBezTo>
                    <a:pt x="114" y="5"/>
                    <a:pt x="23" y="84"/>
                    <a:pt x="0" y="188"/>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34" name="Freeform 25">
              <a:extLst>
                <a:ext uri="{FF2B5EF4-FFF2-40B4-BE49-F238E27FC236}">
                  <a16:creationId xmlns:a16="http://schemas.microsoft.com/office/drawing/2014/main" id="{B34C3003-B1AF-47C2-B316-AE7301A34DEF}"/>
                </a:ext>
              </a:extLst>
            </p:cNvPr>
            <p:cNvSpPr>
              <a:spLocks/>
            </p:cNvSpPr>
            <p:nvPr/>
          </p:nvSpPr>
          <p:spPr bwMode="auto">
            <a:xfrm>
              <a:off x="2840364" y="3083913"/>
              <a:ext cx="420165" cy="581208"/>
            </a:xfrm>
            <a:custGeom>
              <a:avLst/>
              <a:gdLst>
                <a:gd name="T0" fmla="*/ 2147483646 w 224"/>
                <a:gd name="T1" fmla="*/ 0 h 310"/>
                <a:gd name="T2" fmla="*/ 0 w 224"/>
                <a:gd name="T3" fmla="*/ 2147483646 h 310"/>
                <a:gd name="T4" fmla="*/ 2147483646 w 224"/>
                <a:gd name="T5" fmla="*/ 2147483646 h 310"/>
                <a:gd name="T6" fmla="*/ 2147483646 w 224"/>
                <a:gd name="T7" fmla="*/ 0 h 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 h="310">
                  <a:moveTo>
                    <a:pt x="224" y="0"/>
                  </a:moveTo>
                  <a:cubicBezTo>
                    <a:pt x="99" y="9"/>
                    <a:pt x="0" y="113"/>
                    <a:pt x="0" y="240"/>
                  </a:cubicBezTo>
                  <a:cubicBezTo>
                    <a:pt x="0" y="265"/>
                    <a:pt x="4" y="288"/>
                    <a:pt x="11" y="310"/>
                  </a:cubicBezTo>
                  <a:cubicBezTo>
                    <a:pt x="112" y="233"/>
                    <a:pt x="187" y="125"/>
                    <a:pt x="224" y="0"/>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35" name="Freeform 26">
              <a:extLst>
                <a:ext uri="{FF2B5EF4-FFF2-40B4-BE49-F238E27FC236}">
                  <a16:creationId xmlns:a16="http://schemas.microsoft.com/office/drawing/2014/main" id="{11899B84-008A-4E97-95BE-6884F3137DD7}"/>
                </a:ext>
              </a:extLst>
            </p:cNvPr>
            <p:cNvSpPr>
              <a:spLocks/>
            </p:cNvSpPr>
            <p:nvPr/>
          </p:nvSpPr>
          <p:spPr bwMode="auto">
            <a:xfrm>
              <a:off x="1104792" y="3017103"/>
              <a:ext cx="615077" cy="753306"/>
            </a:xfrm>
            <a:custGeom>
              <a:avLst/>
              <a:gdLst>
                <a:gd name="T0" fmla="*/ 2147483646 w 331"/>
                <a:gd name="T1" fmla="*/ 0 h 405"/>
                <a:gd name="T2" fmla="*/ 0 w 331"/>
                <a:gd name="T3" fmla="*/ 0 h 405"/>
                <a:gd name="T4" fmla="*/ 2147483646 w 331"/>
                <a:gd name="T5" fmla="*/ 2147483646 h 405"/>
                <a:gd name="T6" fmla="*/ 2147483646 w 331"/>
                <a:gd name="T7" fmla="*/ 2147483646 h 405"/>
                <a:gd name="T8" fmla="*/ 2147483646 w 331"/>
                <a:gd name="T9" fmla="*/ 0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405">
                  <a:moveTo>
                    <a:pt x="22" y="0"/>
                  </a:moveTo>
                  <a:cubicBezTo>
                    <a:pt x="14" y="0"/>
                    <a:pt x="7" y="0"/>
                    <a:pt x="0" y="0"/>
                  </a:cubicBezTo>
                  <a:cubicBezTo>
                    <a:pt x="40" y="178"/>
                    <a:pt x="158" y="325"/>
                    <a:pt x="316" y="405"/>
                  </a:cubicBezTo>
                  <a:cubicBezTo>
                    <a:pt x="326" y="375"/>
                    <a:pt x="331" y="343"/>
                    <a:pt x="331" y="309"/>
                  </a:cubicBezTo>
                  <a:cubicBezTo>
                    <a:pt x="331" y="138"/>
                    <a:pt x="193" y="0"/>
                    <a:pt x="22" y="0"/>
                  </a:cubicBezTo>
                  <a:close/>
                </a:path>
              </a:pathLst>
            </a:cu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36" name="Freeform 27">
              <a:extLst>
                <a:ext uri="{FF2B5EF4-FFF2-40B4-BE49-F238E27FC236}">
                  <a16:creationId xmlns:a16="http://schemas.microsoft.com/office/drawing/2014/main" id="{44DFCB03-9A25-4F45-AA53-03AB5D375182}"/>
                </a:ext>
              </a:extLst>
            </p:cNvPr>
            <p:cNvSpPr>
              <a:spLocks/>
            </p:cNvSpPr>
            <p:nvPr/>
          </p:nvSpPr>
          <p:spPr bwMode="auto">
            <a:xfrm>
              <a:off x="1406301" y="2974428"/>
              <a:ext cx="1229226" cy="912874"/>
            </a:xfrm>
            <a:custGeom>
              <a:avLst/>
              <a:gdLst>
                <a:gd name="T0" fmla="*/ 2147483646 w 662"/>
                <a:gd name="T1" fmla="*/ 0 h 491"/>
                <a:gd name="T2" fmla="*/ 0 w 662"/>
                <a:gd name="T3" fmla="*/ 2147483646 h 491"/>
                <a:gd name="T4" fmla="*/ 2147483646 w 662"/>
                <a:gd name="T5" fmla="*/ 2147483646 h 491"/>
                <a:gd name="T6" fmla="*/ 2147483646 w 662"/>
                <a:gd name="T7" fmla="*/ 2147483646 h 491"/>
                <a:gd name="T8" fmla="*/ 2147483646 w 662"/>
                <a:gd name="T9" fmla="*/ 2147483646 h 491"/>
                <a:gd name="T10" fmla="*/ 2147483646 w 662"/>
                <a:gd name="T11" fmla="*/ 0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2" h="491">
                  <a:moveTo>
                    <a:pt x="331" y="0"/>
                  </a:moveTo>
                  <a:cubicBezTo>
                    <a:pt x="153" y="0"/>
                    <a:pt x="7" y="141"/>
                    <a:pt x="0" y="317"/>
                  </a:cubicBezTo>
                  <a:cubicBezTo>
                    <a:pt x="108" y="425"/>
                    <a:pt x="258" y="491"/>
                    <a:pt x="422" y="491"/>
                  </a:cubicBezTo>
                  <a:cubicBezTo>
                    <a:pt x="499" y="491"/>
                    <a:pt x="572" y="477"/>
                    <a:pt x="639" y="451"/>
                  </a:cubicBezTo>
                  <a:cubicBezTo>
                    <a:pt x="654" y="414"/>
                    <a:pt x="662" y="373"/>
                    <a:pt x="662" y="331"/>
                  </a:cubicBezTo>
                  <a:cubicBezTo>
                    <a:pt x="662" y="148"/>
                    <a:pt x="514" y="0"/>
                    <a:pt x="331" y="0"/>
                  </a:cubicBezTo>
                  <a:close/>
                </a:path>
              </a:pathLst>
            </a:cu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37" name="Freeform 28">
              <a:extLst>
                <a:ext uri="{FF2B5EF4-FFF2-40B4-BE49-F238E27FC236}">
                  <a16:creationId xmlns:a16="http://schemas.microsoft.com/office/drawing/2014/main" id="{78CE27F8-A896-42C8-9C21-480134CD6E95}"/>
                </a:ext>
              </a:extLst>
            </p:cNvPr>
            <p:cNvSpPr>
              <a:spLocks/>
            </p:cNvSpPr>
            <p:nvPr/>
          </p:nvSpPr>
          <p:spPr bwMode="auto">
            <a:xfrm>
              <a:off x="2335874" y="2933609"/>
              <a:ext cx="874838" cy="872054"/>
            </a:xfrm>
            <a:custGeom>
              <a:avLst/>
              <a:gdLst>
                <a:gd name="T0" fmla="*/ 2147483646 w 471"/>
                <a:gd name="T1" fmla="*/ 2147483646 h 469"/>
                <a:gd name="T2" fmla="*/ 2147483646 w 471"/>
                <a:gd name="T3" fmla="*/ 0 h 469"/>
                <a:gd name="T4" fmla="*/ 0 w 471"/>
                <a:gd name="T5" fmla="*/ 2147483646 h 469"/>
                <a:gd name="T6" fmla="*/ 2147483646 w 471"/>
                <a:gd name="T7" fmla="*/ 2147483646 h 469"/>
                <a:gd name="T8" fmla="*/ 2147483646 w 471"/>
                <a:gd name="T9" fmla="*/ 2147483646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69">
                  <a:moveTo>
                    <a:pt x="471" y="153"/>
                  </a:moveTo>
                  <a:cubicBezTo>
                    <a:pt x="435" y="63"/>
                    <a:pt x="347" y="0"/>
                    <a:pt x="244" y="0"/>
                  </a:cubicBezTo>
                  <a:cubicBezTo>
                    <a:pt x="109" y="0"/>
                    <a:pt x="0" y="109"/>
                    <a:pt x="0" y="244"/>
                  </a:cubicBezTo>
                  <a:cubicBezTo>
                    <a:pt x="0" y="345"/>
                    <a:pt x="61" y="432"/>
                    <a:pt x="149" y="469"/>
                  </a:cubicBezTo>
                  <a:cubicBezTo>
                    <a:pt x="293" y="410"/>
                    <a:pt x="409" y="296"/>
                    <a:pt x="471" y="153"/>
                  </a:cubicBezTo>
                  <a:close/>
                </a:path>
              </a:pathLst>
            </a:cu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38" name="Oval 30">
              <a:extLst>
                <a:ext uri="{FF2B5EF4-FFF2-40B4-BE49-F238E27FC236}">
                  <a16:creationId xmlns:a16="http://schemas.microsoft.com/office/drawing/2014/main" id="{00EA6436-0216-4EBC-A786-BF96E673440C}"/>
                </a:ext>
              </a:extLst>
            </p:cNvPr>
            <p:cNvSpPr>
              <a:spLocks noChangeArrowheads="1"/>
            </p:cNvSpPr>
            <p:nvPr/>
          </p:nvSpPr>
          <p:spPr bwMode="auto">
            <a:xfrm>
              <a:off x="2540899" y="1675625"/>
              <a:ext cx="493546" cy="496329"/>
            </a:xfrm>
            <a:prstGeom prst="ellipse">
              <a:avLst/>
            </a:prstGeom>
            <a:solidFill>
              <a:srgbClr val="00B0F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39" name="Oval 11">
              <a:extLst>
                <a:ext uri="{FF2B5EF4-FFF2-40B4-BE49-F238E27FC236}">
                  <a16:creationId xmlns:a16="http://schemas.microsoft.com/office/drawing/2014/main" id="{59D9ADA7-2231-430E-9DFD-795963D21690}"/>
                </a:ext>
              </a:extLst>
            </p:cNvPr>
            <p:cNvSpPr>
              <a:spLocks noChangeArrowheads="1"/>
            </p:cNvSpPr>
            <p:nvPr/>
          </p:nvSpPr>
          <p:spPr bwMode="auto">
            <a:xfrm>
              <a:off x="1833627" y="2696302"/>
              <a:ext cx="557332" cy="556080"/>
            </a:xfrm>
            <a:prstGeom prst="ellipse">
              <a:avLst/>
            </a:prstGeom>
            <a:solidFill>
              <a:srgbClr val="0070C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sp>
          <p:nvSpPr>
            <p:cNvPr id="13340" name="Oval 11">
              <a:extLst>
                <a:ext uri="{FF2B5EF4-FFF2-40B4-BE49-F238E27FC236}">
                  <a16:creationId xmlns:a16="http://schemas.microsoft.com/office/drawing/2014/main" id="{62646781-D8CD-405C-931A-E31DB88F57D7}"/>
                </a:ext>
              </a:extLst>
            </p:cNvPr>
            <p:cNvSpPr>
              <a:spLocks noChangeArrowheads="1"/>
            </p:cNvSpPr>
            <p:nvPr/>
          </p:nvSpPr>
          <p:spPr bwMode="auto">
            <a:xfrm>
              <a:off x="2226489" y="2491874"/>
              <a:ext cx="249471" cy="248912"/>
            </a:xfrm>
            <a:prstGeom prst="ellipse">
              <a:avLst/>
            </a:prstGeom>
            <a:solidFill>
              <a:srgbClr val="00A0E9">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sz="18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C6D67-FB53-4207-93F2-B8CA6C104996}"/>
              </a:ext>
            </a:extLst>
          </p:cNvPr>
          <p:cNvSpPr>
            <a:spLocks noGrp="1"/>
          </p:cNvSpPr>
          <p:nvPr>
            <p:ph type="title"/>
          </p:nvPr>
        </p:nvSpPr>
        <p:spPr>
          <a:xfrm>
            <a:off x="1031875" y="228600"/>
            <a:ext cx="11388725" cy="1143000"/>
          </a:xfrm>
        </p:spPr>
        <p:txBody>
          <a:bodyPr/>
          <a:lstStyle/>
          <a:p>
            <a:pPr algn="l">
              <a:defRPr/>
            </a:pPr>
            <a:r>
              <a:rPr lang="zh-CN" altLang="en-US" sz="4000" b="1">
                <a:solidFill>
                  <a:schemeClr val="accent4">
                    <a:lumMod val="25000"/>
                  </a:schemeClr>
                </a:solidFill>
                <a:latin typeface="华文中宋" panose="02010600040101010101" pitchFamily="2" charset="-122"/>
                <a:ea typeface="华文中宋" panose="02010600040101010101" pitchFamily="2" charset="-122"/>
              </a:rPr>
              <a:t>第一节 新古典综合派</a:t>
            </a:r>
          </a:p>
        </p:txBody>
      </p:sp>
      <p:sp>
        <p:nvSpPr>
          <p:cNvPr id="3" name="内容占位符 2">
            <a:extLst>
              <a:ext uri="{FF2B5EF4-FFF2-40B4-BE49-F238E27FC236}">
                <a16:creationId xmlns:a16="http://schemas.microsoft.com/office/drawing/2014/main" id="{79B7B64D-ED21-4CD2-AE5B-53E55E54247C}"/>
              </a:ext>
            </a:extLst>
          </p:cNvPr>
          <p:cNvSpPr>
            <a:spLocks noGrp="1"/>
          </p:cNvSpPr>
          <p:nvPr>
            <p:ph idx="1"/>
          </p:nvPr>
        </p:nvSpPr>
        <p:spPr>
          <a:xfrm>
            <a:off x="1828800" y="2130425"/>
            <a:ext cx="11388725" cy="4498975"/>
          </a:xfrm>
        </p:spPr>
        <p:txBody>
          <a:bodyPr/>
          <a:lstStyle/>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一、阿尔文•</a:t>
            </a:r>
            <a:r>
              <a:rPr lang="en-US" altLang="zh-CN">
                <a:solidFill>
                  <a:schemeClr val="accent4">
                    <a:lumMod val="25000"/>
                  </a:schemeClr>
                </a:solidFill>
                <a:latin typeface="微软雅黑" panose="020B0503020204020204" pitchFamily="34" charset="-122"/>
                <a:ea typeface="微软雅黑" panose="020B0503020204020204" pitchFamily="34" charset="-122"/>
              </a:rPr>
              <a:t>H</a:t>
            </a:r>
            <a:r>
              <a:rPr lang="zh-CN" altLang="zh-CN">
                <a:solidFill>
                  <a:schemeClr val="accent4">
                    <a:lumMod val="25000"/>
                  </a:schemeClr>
                </a:solidFill>
                <a:latin typeface="微软雅黑" panose="020B0503020204020204" pitchFamily="34" charset="-122"/>
                <a:ea typeface="微软雅黑" panose="020B0503020204020204" pitchFamily="34" charset="-122"/>
              </a:rPr>
              <a:t>•汉森</a:t>
            </a:r>
          </a:p>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二、约翰•</a:t>
            </a:r>
            <a:r>
              <a:rPr lang="en-US" altLang="zh-CN">
                <a:solidFill>
                  <a:schemeClr val="accent4">
                    <a:lumMod val="25000"/>
                  </a:schemeClr>
                </a:solidFill>
                <a:latin typeface="微软雅黑" panose="020B0503020204020204" pitchFamily="34" charset="-122"/>
                <a:ea typeface="微软雅黑" panose="020B0503020204020204" pitchFamily="34" charset="-122"/>
              </a:rPr>
              <a:t>R</a:t>
            </a:r>
            <a:r>
              <a:rPr lang="zh-CN" altLang="zh-CN">
                <a:solidFill>
                  <a:schemeClr val="accent4">
                    <a:lumMod val="25000"/>
                  </a:schemeClr>
                </a:solidFill>
                <a:latin typeface="微软雅黑" panose="020B0503020204020204" pitchFamily="34" charset="-122"/>
                <a:ea typeface="微软雅黑" panose="020B0503020204020204" pitchFamily="34" charset="-122"/>
              </a:rPr>
              <a:t>•希克斯</a:t>
            </a:r>
          </a:p>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三、保罗•</a:t>
            </a:r>
            <a:r>
              <a:rPr lang="en-US" altLang="zh-CN">
                <a:solidFill>
                  <a:schemeClr val="accent4">
                    <a:lumMod val="25000"/>
                  </a:schemeClr>
                </a:solidFill>
                <a:latin typeface="微软雅黑" panose="020B0503020204020204" pitchFamily="34" charset="-122"/>
                <a:ea typeface="微软雅黑" panose="020B0503020204020204" pitchFamily="34" charset="-122"/>
              </a:rPr>
              <a:t>A</a:t>
            </a:r>
            <a:r>
              <a:rPr lang="zh-CN" altLang="zh-CN">
                <a:solidFill>
                  <a:schemeClr val="accent4">
                    <a:lumMod val="25000"/>
                  </a:schemeClr>
                </a:solidFill>
                <a:latin typeface="微软雅黑" panose="020B0503020204020204" pitchFamily="34" charset="-122"/>
                <a:ea typeface="微软雅黑" panose="020B0503020204020204" pitchFamily="34" charset="-122"/>
              </a:rPr>
              <a:t>•萨缪尔森</a:t>
            </a:r>
          </a:p>
          <a:p>
            <a:pPr marL="0" indent="0">
              <a:buFont typeface="Wingdings" panose="05000000000000000000" pitchFamily="2" charset="2"/>
              <a:buNone/>
              <a:defRPr/>
            </a:pPr>
            <a:r>
              <a:rPr lang="zh-CN" altLang="zh-CN">
                <a:solidFill>
                  <a:schemeClr val="accent4">
                    <a:lumMod val="25000"/>
                  </a:schemeClr>
                </a:solidFill>
                <a:latin typeface="微软雅黑" panose="020B0503020204020204" pitchFamily="34" charset="-122"/>
                <a:ea typeface="微软雅黑" panose="020B0503020204020204" pitchFamily="34" charset="-122"/>
              </a:rPr>
              <a:t>四、罗伊•</a:t>
            </a:r>
            <a:r>
              <a:rPr lang="en-US" altLang="zh-CN">
                <a:solidFill>
                  <a:schemeClr val="accent4">
                    <a:lumMod val="25000"/>
                  </a:schemeClr>
                </a:solidFill>
                <a:latin typeface="微软雅黑" panose="020B0503020204020204" pitchFamily="34" charset="-122"/>
                <a:ea typeface="微软雅黑" panose="020B0503020204020204" pitchFamily="34" charset="-122"/>
              </a:rPr>
              <a:t>F</a:t>
            </a:r>
            <a:r>
              <a:rPr lang="zh-CN" altLang="zh-CN">
                <a:solidFill>
                  <a:schemeClr val="accent4">
                    <a:lumMod val="25000"/>
                  </a:schemeClr>
                </a:solidFill>
                <a:latin typeface="微软雅黑" panose="020B0503020204020204" pitchFamily="34" charset="-122"/>
                <a:ea typeface="微软雅黑" panose="020B0503020204020204" pitchFamily="34" charset="-122"/>
              </a:rPr>
              <a:t>•哈罗德、埃弗塞•多马与罗伯特•</a:t>
            </a:r>
            <a:r>
              <a:rPr lang="en-US" altLang="zh-CN">
                <a:solidFill>
                  <a:schemeClr val="accent4">
                    <a:lumMod val="25000"/>
                  </a:schemeClr>
                </a:solidFill>
                <a:latin typeface="微软雅黑" panose="020B0503020204020204" pitchFamily="34" charset="-122"/>
                <a:ea typeface="微软雅黑" panose="020B0503020204020204" pitchFamily="34" charset="-122"/>
              </a:rPr>
              <a:t>M</a:t>
            </a:r>
            <a:r>
              <a:rPr lang="zh-CN" altLang="zh-CN">
                <a:solidFill>
                  <a:schemeClr val="accent4">
                    <a:lumMod val="25000"/>
                  </a:schemeClr>
                </a:solidFill>
                <a:latin typeface="微软雅黑" panose="020B0503020204020204" pitchFamily="34" charset="-122"/>
                <a:ea typeface="微软雅黑" panose="020B0503020204020204" pitchFamily="34" charset="-122"/>
              </a:rPr>
              <a:t>•索洛</a:t>
            </a:r>
          </a:p>
          <a:p>
            <a:pPr>
              <a:buClr>
                <a:srgbClr val="0070C0"/>
              </a:buClr>
              <a:buFont typeface="Wingdings" panose="05000000000000000000" pitchFamily="2" charset="2"/>
              <a:buChar char="Ø"/>
              <a:defRPr/>
            </a:pPr>
            <a:endParaRPr lang="zh-CN" altLang="en-US"/>
          </a:p>
        </p:txBody>
      </p:sp>
      <p:sp>
        <p:nvSpPr>
          <p:cNvPr id="4" name="矩形 3">
            <a:extLst>
              <a:ext uri="{FF2B5EF4-FFF2-40B4-BE49-F238E27FC236}">
                <a16:creationId xmlns:a16="http://schemas.microsoft.com/office/drawing/2014/main" id="{776C2AA6-23E0-4F0B-BA7E-3C29BE38E48B}"/>
              </a:ext>
            </a:extLst>
          </p:cNvPr>
          <p:cNvSpPr/>
          <p:nvPr/>
        </p:nvSpPr>
        <p:spPr>
          <a:xfrm>
            <a:off x="0" y="482600"/>
            <a:ext cx="982663" cy="720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a typeface="华文细黑"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DE7DBEB-67AF-491A-A7B7-7ED5DBAE4009}"/>
              </a:ext>
            </a:extLst>
          </p:cNvPr>
          <p:cNvSpPr>
            <a:spLocks noGrp="1" noRot="1" noChangeArrowheads="1"/>
          </p:cNvSpPr>
          <p:nvPr>
            <p:ph type="body" sz="half" idx="1"/>
          </p:nvPr>
        </p:nvSpPr>
        <p:spPr>
          <a:xfrm>
            <a:off x="623888" y="2565400"/>
            <a:ext cx="7239000" cy="3657600"/>
          </a:xfrm>
        </p:spPr>
        <p:txBody>
          <a:bodyPr/>
          <a:lstStyle/>
          <a:p>
            <a:pPr eaLnBrk="1" hangingPunct="1">
              <a:buClr>
                <a:srgbClr val="0070C0"/>
              </a:buClr>
              <a:buFont typeface="Wingdings" panose="05000000000000000000" pitchFamily="2" charset="2"/>
              <a:buChar char="Ø"/>
              <a:defRPr/>
            </a:pPr>
            <a:r>
              <a:rPr kumimoji="0" lang="zh-CN" altLang="en-US">
                <a:solidFill>
                  <a:schemeClr val="accent4">
                    <a:lumMod val="25000"/>
                  </a:schemeClr>
                </a:solidFill>
                <a:latin typeface="微软雅黑" panose="020B0503020204020204" pitchFamily="34" charset="-122"/>
                <a:ea typeface="微软雅黑" panose="020B0503020204020204" pitchFamily="34" charset="-122"/>
              </a:rPr>
              <a:t>美国的凯恩斯</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a:p>
            <a:pPr eaLnBrk="1" hangingPunct="1">
              <a:buClr>
                <a:srgbClr val="0070C0"/>
              </a:buClr>
              <a:buFont typeface="Wingdings" panose="05000000000000000000" pitchFamily="2" charset="2"/>
              <a:buChar char="Ø"/>
              <a:defRPr/>
            </a:pPr>
            <a:r>
              <a:rPr kumimoji="0" lang="en-US" altLang="zh-CN">
                <a:solidFill>
                  <a:schemeClr val="accent4">
                    <a:lumMod val="25000"/>
                  </a:schemeClr>
                </a:solidFill>
                <a:latin typeface="微软雅黑" panose="020B0503020204020204" pitchFamily="34" charset="-122"/>
                <a:ea typeface="微软雅黑" panose="020B0503020204020204" pitchFamily="34" charset="-122"/>
              </a:rPr>
              <a:t>IS-LM</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模型（希克斯</a:t>
            </a:r>
            <a:r>
              <a:rPr kumimoji="0" lang="en-US" altLang="zh-CN">
                <a:solidFill>
                  <a:schemeClr val="accent4">
                    <a:lumMod val="25000"/>
                  </a:schemeClr>
                </a:solidFill>
                <a:latin typeface="微软雅黑" panose="020B0503020204020204" pitchFamily="34" charset="-122"/>
                <a:ea typeface="微软雅黑" panose="020B0503020204020204" pitchFamily="34" charset="-122"/>
              </a:rPr>
              <a:t>-</a:t>
            </a:r>
            <a:r>
              <a:rPr kumimoji="0" lang="zh-CN" altLang="en-US">
                <a:solidFill>
                  <a:schemeClr val="accent4">
                    <a:lumMod val="25000"/>
                  </a:schemeClr>
                </a:solidFill>
                <a:latin typeface="微软雅黑" panose="020B0503020204020204" pitchFamily="34" charset="-122"/>
                <a:ea typeface="微软雅黑" panose="020B0503020204020204" pitchFamily="34" charset="-122"/>
              </a:rPr>
              <a:t>汉森综合）</a:t>
            </a:r>
            <a:endParaRPr kumimoji="0" lang="en-US" altLang="zh-CN">
              <a:solidFill>
                <a:schemeClr val="accent4">
                  <a:lumMod val="25000"/>
                </a:schemeClr>
              </a:solidFill>
              <a:latin typeface="微软雅黑" panose="020B0503020204020204" pitchFamily="34" charset="-122"/>
              <a:ea typeface="微软雅黑" panose="020B0503020204020204" pitchFamily="34" charset="-122"/>
            </a:endParaRPr>
          </a:p>
        </p:txBody>
      </p:sp>
      <p:pic>
        <p:nvPicPr>
          <p:cNvPr id="16387" name="Picture 5" descr="Photo of A.H.Hansen">
            <a:extLst>
              <a:ext uri="{FF2B5EF4-FFF2-40B4-BE49-F238E27FC236}">
                <a16:creationId xmlns:a16="http://schemas.microsoft.com/office/drawing/2014/main" id="{738E52EA-2398-4718-8C6D-B06F08F0F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138" y="1752600"/>
            <a:ext cx="27273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9" name="Rectangle 9">
            <a:extLst>
              <a:ext uri="{FF2B5EF4-FFF2-40B4-BE49-F238E27FC236}">
                <a16:creationId xmlns:a16="http://schemas.microsoft.com/office/drawing/2014/main" id="{A3F9E685-2D42-423C-92A6-25FCBD53E789}"/>
              </a:ext>
            </a:extLst>
          </p:cNvPr>
          <p:cNvSpPr>
            <a:spLocks noChangeArrowheads="1"/>
          </p:cNvSpPr>
          <p:nvPr/>
        </p:nvSpPr>
        <p:spPr bwMode="auto">
          <a:xfrm>
            <a:off x="8075613" y="5648325"/>
            <a:ext cx="2725737" cy="584200"/>
          </a:xfrm>
          <a:prstGeom prst="rect">
            <a:avLst/>
          </a:prstGeom>
          <a:solidFill>
            <a:schemeClr val="accent1"/>
          </a:solidFill>
          <a:ln w="9525">
            <a:solidFill>
              <a:schemeClr val="bg1"/>
            </a:solidFill>
            <a:miter lim="800000"/>
            <a:headEnd/>
            <a:tailEnd/>
          </a:ln>
        </p:spPr>
        <p:txBody>
          <a:bodyPr wrap="none" anchor="ctr"/>
          <a:lstStyle>
            <a:lvl1pPr>
              <a:spcBef>
                <a:spcPct val="20000"/>
              </a:spcBef>
              <a:buClr>
                <a:schemeClr val="folHlink"/>
              </a:buClr>
              <a:buSzPct val="90000"/>
              <a:buFont typeface="Wingdings" panose="05000000000000000000" pitchFamily="2" charset="2"/>
              <a:buChar char="w"/>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95000"/>
              <a:buFont typeface="Wingdings" panose="05000000000000000000" pitchFamily="2" charset="2"/>
              <a:buChar char="ª"/>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w"/>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Font typeface="Wingdings" panose="05000000000000000000" pitchFamily="2" charset="2"/>
              <a:buChar char="ª"/>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w"/>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FF0000"/>
                </a:solidFill>
                <a:latin typeface="Verdana" panose="020B0604030504040204" pitchFamily="34" charset="0"/>
              </a:rPr>
              <a:t>《</a:t>
            </a:r>
            <a:r>
              <a:rPr kumimoji="0" lang="zh-CN" altLang="en-US" sz="1800" b="1">
                <a:solidFill>
                  <a:srgbClr val="FF0000"/>
                </a:solidFill>
                <a:latin typeface="Verdana" panose="020B0604030504040204" pitchFamily="34" charset="0"/>
              </a:rPr>
              <a:t>货币理论与财政政策</a:t>
            </a:r>
            <a:r>
              <a:rPr kumimoji="0" lang="en-US" altLang="zh-CN" sz="1800" b="1">
                <a:solidFill>
                  <a:srgbClr val="FF0000"/>
                </a:solidFill>
                <a:latin typeface="Verdana" panose="020B0604030504040204" pitchFamily="34" charset="0"/>
              </a:rPr>
              <a:t>》</a:t>
            </a:r>
          </a:p>
        </p:txBody>
      </p:sp>
      <p:sp>
        <p:nvSpPr>
          <p:cNvPr id="16389" name="标题 1">
            <a:extLst>
              <a:ext uri="{FF2B5EF4-FFF2-40B4-BE49-F238E27FC236}">
                <a16:creationId xmlns:a16="http://schemas.microsoft.com/office/drawing/2014/main" id="{75EDA2D2-BF11-45AB-A6C1-C1CF95220503}"/>
              </a:ext>
            </a:extLst>
          </p:cNvPr>
          <p:cNvSpPr>
            <a:spLocks noGrp="1" noChangeArrowheads="1"/>
          </p:cNvSpPr>
          <p:nvPr>
            <p:ph type="title"/>
          </p:nvPr>
        </p:nvSpPr>
        <p:spPr>
          <a:xfrm>
            <a:off x="401638" y="685800"/>
            <a:ext cx="11388725" cy="1143000"/>
          </a:xfrm>
        </p:spPr>
        <p:txBody>
          <a:bodyPr/>
          <a:lstStyle/>
          <a:p>
            <a:pPr>
              <a:defRPr/>
            </a:pP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一、阿尔文</a:t>
            </a: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 H.</a:t>
            </a:r>
            <a:r>
              <a:rPr kumimoji="0" lang="zh-CN" altLang="en-US" sz="4000" b="1">
                <a:solidFill>
                  <a:schemeClr val="accent4">
                    <a:lumMod val="25000"/>
                  </a:schemeClr>
                </a:solidFill>
                <a:latin typeface="华文中宋" panose="02010600040101010101" pitchFamily="2" charset="-122"/>
                <a:ea typeface="华文中宋" panose="02010600040101010101" pitchFamily="2" charset="-122"/>
              </a:rPr>
              <a:t>汉森</a:t>
            </a:r>
            <a:b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br>
            <a:r>
              <a:rPr kumimoji="0" lang="en-US" altLang="zh-CN" sz="4000" b="1">
                <a:solidFill>
                  <a:schemeClr val="accent4">
                    <a:lumMod val="25000"/>
                  </a:schemeClr>
                </a:solidFill>
                <a:latin typeface="华文中宋" panose="02010600040101010101" pitchFamily="2" charset="-122"/>
                <a:ea typeface="华文中宋" panose="02010600040101010101" pitchFamily="2" charset="-122"/>
              </a:rPr>
              <a:t>(</a:t>
            </a:r>
            <a:r>
              <a:rPr kumimoji="0" lang="en-US" altLang="zh-CN" sz="4000" b="1">
                <a:solidFill>
                  <a:schemeClr val="accent4">
                    <a:lumMod val="25000"/>
                  </a:schemeClr>
                </a:solidFill>
              </a:rPr>
              <a:t>Alvin H. Hansen, 1887-1975</a:t>
            </a:r>
            <a:r>
              <a:rPr kumimoji="0" lang="en-US" altLang="zh-CN" sz="4000">
                <a:solidFill>
                  <a:schemeClr val="accent4">
                    <a:lumMod val="25000"/>
                  </a:schemeClr>
                </a:solidFill>
              </a:rPr>
              <a:t>)</a:t>
            </a:r>
            <a:br>
              <a:rPr kumimoji="0" lang="en-US" altLang="zh-CN" sz="4000" b="1">
                <a:solidFill>
                  <a:schemeClr val="accent4">
                    <a:lumMod val="25000"/>
                  </a:schemeClr>
                </a:solidFill>
                <a:ea typeface="华文中宋" panose="02010600040101010101" pitchFamily="2" charset="-122"/>
              </a:rPr>
            </a:br>
            <a:endParaRPr lang="zh-CN" altLang="en-US" sz="4000">
              <a:solidFill>
                <a:schemeClr val="accent4">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49"/>
                                        </p:tgtEl>
                                        <p:attrNameLst>
                                          <p:attrName>style.visibility</p:attrName>
                                        </p:attrNameLst>
                                      </p:cBhvr>
                                      <p:to>
                                        <p:strVal val="visible"/>
                                      </p:to>
                                    </p:set>
                                    <p:anim calcmode="lin" valueType="num">
                                      <p:cBhvr additive="base">
                                        <p:cTn id="7" dur="3000" fill="hold"/>
                                        <p:tgtEl>
                                          <p:spTgt spid="61449"/>
                                        </p:tgtEl>
                                        <p:attrNameLst>
                                          <p:attrName>ppt_x</p:attrName>
                                        </p:attrNameLst>
                                      </p:cBhvr>
                                      <p:tavLst>
                                        <p:tav tm="0">
                                          <p:val>
                                            <p:strVal val="1+#ppt_w/2"/>
                                          </p:val>
                                        </p:tav>
                                        <p:tav tm="100000">
                                          <p:val>
                                            <p:strVal val="#ppt_x"/>
                                          </p:val>
                                        </p:tav>
                                      </p:tavLst>
                                    </p:anim>
                                    <p:anim calcmode="lin" valueType="num">
                                      <p:cBhvr additive="base">
                                        <p:cTn id="8" dur="3000" fill="hold"/>
                                        <p:tgtEl>
                                          <p:spTgt spid="61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9" grpId="0" animBg="1"/>
    </p:bldLst>
  </p:timing>
</p:sld>
</file>

<file path=ppt/theme/theme1.xml><?xml version="1.0" encoding="utf-8"?>
<a:theme xmlns:a="http://schemas.openxmlformats.org/drawingml/2006/main" name="飞天乐舞">
  <a:themeElements>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飞天乐舞">
      <a:majorFont>
        <a:latin typeface="Arial"/>
        <a:ea typeface="宋体"/>
        <a:cs typeface="宋体"/>
      </a:majorFont>
      <a:minorFont>
        <a:latin typeface="Arial"/>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Arial" charset="0"/>
            <a:ea typeface="宋体" charset="0"/>
            <a:cs typeface="宋体" charset="0"/>
          </a:defRPr>
        </a:defPPr>
      </a:lstStyle>
    </a:lnDef>
  </a:objectDefaults>
  <a:extraClrSchemeLst>
    <a:extraClrScheme>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飞天乐舞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飞天乐舞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飞天乐舞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飞天乐舞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飞天乐舞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飞天乐舞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飞天乐舞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2605</TotalTime>
  <Words>2819</Words>
  <Application>Microsoft Office PowerPoint</Application>
  <PresentationFormat>宽屏</PresentationFormat>
  <Paragraphs>349</Paragraphs>
  <Slides>63</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63</vt:i4>
      </vt:variant>
    </vt:vector>
  </HeadingPairs>
  <TitlesOfParts>
    <vt:vector size="71" baseType="lpstr">
      <vt:lpstr>华文中宋</vt:lpstr>
      <vt:lpstr>宋体</vt:lpstr>
      <vt:lpstr>微软雅黑</vt:lpstr>
      <vt:lpstr>arial</vt:lpstr>
      <vt:lpstr>arial</vt:lpstr>
      <vt:lpstr>Verdana</vt:lpstr>
      <vt:lpstr>Wingdings</vt:lpstr>
      <vt:lpstr>飞天乐舞</vt:lpstr>
      <vt:lpstr>第四篇 现代经济学 </vt:lpstr>
      <vt:lpstr>第十八章　约翰·梅纳德·凯恩斯</vt:lpstr>
      <vt:lpstr>第一节  凯恩斯经济学产生的背景</vt:lpstr>
      <vt:lpstr>约翰·梅纳德·凯恩斯 (John Maynard Keynes,1883-1946) </vt:lpstr>
      <vt:lpstr>第三节 凯恩斯革命</vt:lpstr>
      <vt:lpstr>第四节 凯恩斯经济学体系</vt:lpstr>
      <vt:lpstr>第十九章　凯恩斯的继承与发展</vt:lpstr>
      <vt:lpstr>第一节 新古典综合派</vt:lpstr>
      <vt:lpstr>一、阿尔文 H.汉森 (Alvin H. Hansen, 1887-1975) </vt:lpstr>
      <vt:lpstr>二、约翰 R.希克斯 （John Richard Hicks ，1904-1989）</vt:lpstr>
      <vt:lpstr>三、保罗·A·萨缪尔森  Paul Anthony Samuelson（1915-2009)</vt:lpstr>
      <vt:lpstr>四、罗伊•福布斯•哈罗德与埃弗塞·多马 </vt:lpstr>
      <vt:lpstr>四、罗伯特·默顿·索洛 （Robert M. Solow，1924-)  </vt:lpstr>
      <vt:lpstr>第二节 新剑桥学派 </vt:lpstr>
      <vt:lpstr>一、琼·罗宾逊 （Joan Robinson, 1903-1983 ）</vt:lpstr>
      <vt:lpstr>  二、皮耶罗·斯拉法 (Piero Sraffa 1898 - 1983) </vt:lpstr>
      <vt:lpstr>三、尼古拉斯·卡尔多 （Nicholas Kaldor， 1908-1986）</vt:lpstr>
      <vt:lpstr>爱德华·哈斯丁斯·张伯仑 （Edward H. Chamberlin, 1899-1967 ）</vt:lpstr>
      <vt:lpstr>第三节 凯恩斯主义非均衡学派  </vt:lpstr>
      <vt:lpstr>第四节 新凯恩斯主义经济学</vt:lpstr>
      <vt:lpstr>一、新凯恩斯主义经济学主要概况</vt:lpstr>
      <vt:lpstr>二、新凯恩斯主义经济学的主要理论</vt:lpstr>
      <vt:lpstr>三、对新凯恩斯主义的简要评述</vt:lpstr>
      <vt:lpstr>三、对新凯恩斯主义的简要评述</vt:lpstr>
      <vt:lpstr>第二十章 芝加哥经济学派</vt:lpstr>
      <vt:lpstr>第一节 芝加哥经济学派概述</vt:lpstr>
      <vt:lpstr>第二节 米尔顿·弗里德曼 （Milton Friedman,1912--2006）</vt:lpstr>
      <vt:lpstr>  第三节 加里 S.贝克尔  （Gary Stanley Becker,1930-2014)  </vt:lpstr>
      <vt:lpstr>西奥多·舒尔茨  （Theodore W. Schultz，1902 — 1998) </vt:lpstr>
      <vt:lpstr> 第四节 小罗伯特·卢卡斯 (Robert E. Lucas, 1937-)  </vt:lpstr>
      <vt:lpstr>第二十一章  奥地利学派</vt:lpstr>
      <vt:lpstr>第一节 奥地利学派概览</vt:lpstr>
      <vt:lpstr>第二节 约瑟夫·熊彼特 (Joseph A. Schumpeter, 1883-1950 )</vt:lpstr>
      <vt:lpstr>  第三节 路德维希·冯·米塞斯 （Ludwig von Mises， 1881-1973) </vt:lpstr>
      <vt:lpstr>第三节 弗里德里希·奥古斯丁·冯·哈耶克  (Friedrich August von Hayek,1889-1992 ) </vt:lpstr>
      <vt:lpstr>第二十二章 新制度经济学</vt:lpstr>
      <vt:lpstr>第一节 新制度经济学概览  </vt:lpstr>
      <vt:lpstr>第二节 罗纳德·哈里·科斯 （Ronald Harry Coase,1910—2013） </vt:lpstr>
      <vt:lpstr>第三节 道格拉斯·诺斯 （Douglass C. North,1920-2015）</vt:lpstr>
      <vt:lpstr>第四节 阿曼·阿尔钦与哈罗德·徳姆塞茨 （ Armen Alchian ，1914—） （Harold Demsetz， 1930—） </vt:lpstr>
      <vt:lpstr>第五节 奥利弗·伊顿·威廉姆森 （ Oliver·Eaton·Williamson， 1932.9.27—  ） </vt:lpstr>
      <vt:lpstr>第二十三章 当代经济学流派概况与进展</vt:lpstr>
      <vt:lpstr>第一节 当代经济学的多元化演变</vt:lpstr>
      <vt:lpstr>第二节 新经济史学：历史介入经济学撞出的新火花</vt:lpstr>
      <vt:lpstr>第三节 实验经济学：实验里能出经济学吗？</vt:lpstr>
      <vt:lpstr>第四节 新经济地理学：经济学家对空间的思考</vt:lpstr>
      <vt:lpstr>第二十四章  经济学方法论的演进与发展</vt:lpstr>
      <vt:lpstr>第一节 经济思想史是一部经济学方法史</vt:lpstr>
      <vt:lpstr>第二节 经济学方法论的演变过程</vt:lpstr>
      <vt:lpstr>第三节 经济学方法论的争论</vt:lpstr>
      <vt:lpstr>第三节 经济学方法论的争论</vt:lpstr>
      <vt:lpstr>第四节 经济学方法论的演化趋势与展望</vt:lpstr>
      <vt:lpstr>第三篇  小结</vt:lpstr>
      <vt:lpstr>第四篇  小结</vt:lpstr>
      <vt:lpstr>回顾本课程内容 </vt:lpstr>
      <vt:lpstr>第一篇前古典时期（1776年以前） 1—3章</vt:lpstr>
      <vt:lpstr>第二篇古典时期（1776年至1871） 4—11章</vt:lpstr>
      <vt:lpstr>第三篇 新古典时期（1871年至1936年） 12—20章</vt:lpstr>
      <vt:lpstr>第四篇现代经济学（1936年至今） 21-24章</vt:lpstr>
      <vt:lpstr>PowerPoint 演示文稿</vt:lpstr>
      <vt:lpstr>经济思想史小结（20字）</vt:lpstr>
      <vt:lpstr>经济学的未来与挑战  </vt:lpstr>
      <vt:lpstr>经济学的未来与挑战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Office</cp:lastModifiedBy>
  <cp:revision>93</cp:revision>
  <cp:lastPrinted>1601-01-01T00:00:00Z</cp:lastPrinted>
  <dcterms:created xsi:type="dcterms:W3CDTF">1601-01-01T00:00:00Z</dcterms:created>
  <dcterms:modified xsi:type="dcterms:W3CDTF">2019-04-14T03:34:34Z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