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3" r:id="rId3"/>
    <p:sldId id="274" r:id="rId4"/>
    <p:sldId id="276" r:id="rId5"/>
    <p:sldId id="277" r:id="rId6"/>
    <p:sldId id="279" r:id="rId7"/>
    <p:sldId id="280" r:id="rId8"/>
    <p:sldId id="284" r:id="rId9"/>
    <p:sldId id="281" r:id="rId10"/>
    <p:sldId id="282" r:id="rId11"/>
    <p:sldId id="278" r:id="rId12"/>
    <p:sldId id="261" r:id="rId13"/>
    <p:sldId id="283"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B8FDC6F-D006-4E34-A5EE-7F6AECCFC7C2}" type="datetimeFigureOut">
              <a:rPr lang="zh-CN" altLang="en-US" smtClean="0"/>
              <a:pPr/>
              <a:t>2022/2/23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3E7599C-2CFB-4402-A4A3-39052401AE6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8FDC6F-D006-4E34-A5EE-7F6AECCFC7C2}" type="datetimeFigureOut">
              <a:rPr lang="zh-CN" altLang="en-US" smtClean="0"/>
              <a:pPr/>
              <a:t>2022/2/23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3E7599C-2CFB-4402-A4A3-39052401AE6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8FDC6F-D006-4E34-A5EE-7F6AECCFC7C2}" type="datetimeFigureOut">
              <a:rPr lang="zh-CN" altLang="en-US" smtClean="0"/>
              <a:pPr/>
              <a:t>2022/2/23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3E7599C-2CFB-4402-A4A3-39052401AE6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8FDC6F-D006-4E34-A5EE-7F6AECCFC7C2}" type="datetimeFigureOut">
              <a:rPr lang="zh-CN" altLang="en-US" smtClean="0"/>
              <a:pPr/>
              <a:t>2022/2/23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3E7599C-2CFB-4402-A4A3-39052401AE6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B8FDC6F-D006-4E34-A5EE-7F6AECCFC7C2}" type="datetimeFigureOut">
              <a:rPr lang="zh-CN" altLang="en-US" smtClean="0"/>
              <a:pPr/>
              <a:t>2022/2/23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3E7599C-2CFB-4402-A4A3-39052401AE6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8FDC6F-D006-4E34-A5EE-7F6AECCFC7C2}" type="datetimeFigureOut">
              <a:rPr lang="zh-CN" altLang="en-US" smtClean="0"/>
              <a:pPr/>
              <a:t>2022/2/23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3E7599C-2CFB-4402-A4A3-39052401AE6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8FDC6F-D006-4E34-A5EE-7F6AECCFC7C2}" type="datetimeFigureOut">
              <a:rPr lang="zh-CN" altLang="en-US" smtClean="0"/>
              <a:pPr/>
              <a:t>2022/2/23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3E7599C-2CFB-4402-A4A3-39052401AE6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8FDC6F-D006-4E34-A5EE-7F6AECCFC7C2}" type="datetimeFigureOut">
              <a:rPr lang="zh-CN" altLang="en-US" smtClean="0"/>
              <a:pPr/>
              <a:t>2022/2/23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3E7599C-2CFB-4402-A4A3-39052401AE6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8FDC6F-D006-4E34-A5EE-7F6AECCFC7C2}" type="datetimeFigureOut">
              <a:rPr lang="zh-CN" altLang="en-US" smtClean="0"/>
              <a:pPr/>
              <a:t>2022/2/23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3E7599C-2CFB-4402-A4A3-39052401AE6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B8FDC6F-D006-4E34-A5EE-7F6AECCFC7C2}" type="datetimeFigureOut">
              <a:rPr lang="zh-CN" altLang="en-US" smtClean="0"/>
              <a:pPr/>
              <a:t>2022/2/23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3E7599C-2CFB-4402-A4A3-39052401AE6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B8FDC6F-D006-4E34-A5EE-7F6AECCFC7C2}" type="datetimeFigureOut">
              <a:rPr lang="zh-CN" altLang="en-US" smtClean="0"/>
              <a:pPr/>
              <a:t>2022/2/23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3E7599C-2CFB-4402-A4A3-39052401AE6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8FDC6F-D006-4E34-A5EE-7F6AECCFC7C2}" type="datetimeFigureOut">
              <a:rPr lang="zh-CN" altLang="en-US" smtClean="0"/>
              <a:pPr/>
              <a:t>2022/2/23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E7599C-2CFB-4402-A4A3-39052401AE6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rojectbritain.com/" TargetMode="External"/><Relationship Id="rId2" Type="http://schemas.openxmlformats.org/officeDocument/2006/relationships/hyperlink" Target="https://lnt.xmu.edu.cn/" TargetMode="External"/><Relationship Id="rId1" Type="http://schemas.openxmlformats.org/officeDocument/2006/relationships/slideLayout" Target="../slideLayouts/slideLayout2.xml"/><Relationship Id="rId6" Type="http://schemas.openxmlformats.org/officeDocument/2006/relationships/hyperlink" Target="http://www.cam.ac.uk/" TargetMode="External"/><Relationship Id="rId5" Type="http://schemas.openxmlformats.org/officeDocument/2006/relationships/hyperlink" Target="https://www.royal.uk/" TargetMode="External"/><Relationship Id="rId4" Type="http://schemas.openxmlformats.org/officeDocument/2006/relationships/hyperlink" Target="http://www.gov.uk/"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hyperlink" Target="https://lnt.xmu.edu.cn/"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3600" dirty="0" smtClean="0"/>
              <a:t>Guide to Course </a:t>
            </a:r>
            <a:endParaRPr lang="zh-CN" altLang="en-US" dirty="0"/>
          </a:p>
        </p:txBody>
      </p:sp>
      <p:sp>
        <p:nvSpPr>
          <p:cNvPr id="3" name="副标题 2"/>
          <p:cNvSpPr>
            <a:spLocks noGrp="1"/>
          </p:cNvSpPr>
          <p:nvPr>
            <p:ph type="subTitle" idx="1"/>
          </p:nvPr>
        </p:nvSpPr>
        <p:spPr/>
        <p:txBody>
          <a:bodyPr>
            <a:normAutofit/>
          </a:bodyPr>
          <a:lstStyle/>
          <a:p>
            <a:endParaRPr lang="en-US" altLang="zh-CN" dirty="0" smtClean="0"/>
          </a:p>
          <a:p>
            <a:r>
              <a:rPr lang="en-US" altLang="zh-CN" sz="3600" b="1" dirty="0" smtClean="0"/>
              <a:t>Contemporary Britain</a:t>
            </a:r>
          </a:p>
          <a:p>
            <a:r>
              <a:rPr lang="en-US" altLang="zh-CN" sz="2400" dirty="0" smtClean="0"/>
              <a:t>Second term of 2021-2022</a:t>
            </a:r>
            <a:endParaRPr lang="zh-CN" alt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Writing task: summary</a:t>
            </a:r>
            <a:endParaRPr lang="zh-CN" altLang="en-US" dirty="0"/>
          </a:p>
        </p:txBody>
      </p:sp>
      <p:sp>
        <p:nvSpPr>
          <p:cNvPr id="3" name="内容占位符 2"/>
          <p:cNvSpPr>
            <a:spLocks noGrp="1"/>
          </p:cNvSpPr>
          <p:nvPr>
            <p:ph idx="1"/>
          </p:nvPr>
        </p:nvSpPr>
        <p:spPr/>
        <p:txBody>
          <a:bodyPr/>
          <a:lstStyle/>
          <a:p>
            <a:r>
              <a:rPr lang="en-US" altLang="zh-CN" dirty="0" smtClean="0"/>
              <a:t>Learn to write summary based on the reading materials</a:t>
            </a:r>
          </a:p>
          <a:p>
            <a:r>
              <a:rPr lang="en-US" altLang="zh-CN" dirty="0" smtClean="0"/>
              <a:t>Guideline of “Writing a summary”</a:t>
            </a:r>
          </a:p>
          <a:p>
            <a:r>
              <a:rPr lang="en-US" altLang="zh-CN" dirty="0" smtClean="0"/>
              <a:t>Writing practice</a:t>
            </a:r>
          </a:p>
          <a:p>
            <a:r>
              <a:rPr lang="en-US" altLang="zh-CN" dirty="0" smtClean="0"/>
              <a:t>Expected improvement </a:t>
            </a: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Basic requirements </a:t>
            </a:r>
            <a:endParaRPr lang="zh-CN" altLang="en-US" dirty="0"/>
          </a:p>
        </p:txBody>
      </p:sp>
      <p:sp>
        <p:nvSpPr>
          <p:cNvPr id="3" name="内容占位符 2"/>
          <p:cNvSpPr>
            <a:spLocks noGrp="1"/>
          </p:cNvSpPr>
          <p:nvPr>
            <p:ph idx="1"/>
          </p:nvPr>
        </p:nvSpPr>
        <p:spPr/>
        <p:txBody>
          <a:bodyPr/>
          <a:lstStyle/>
          <a:p>
            <a:r>
              <a:rPr lang="en-US" dirty="0" smtClean="0"/>
              <a:t>Full attendance </a:t>
            </a:r>
            <a:r>
              <a:rPr lang="en-US" dirty="0" smtClean="0"/>
              <a:t>to each class</a:t>
            </a:r>
          </a:p>
          <a:p>
            <a:r>
              <a:rPr lang="en-US" dirty="0" smtClean="0"/>
              <a:t>Good efforts in listening, previewing and reviewing the reading materials</a:t>
            </a:r>
          </a:p>
          <a:p>
            <a:r>
              <a:rPr lang="en-US" altLang="zh-CN" dirty="0" smtClean="0"/>
              <a:t>Skip neither homework nor exercise nor quiz</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solidFill>
                  <a:srgbClr val="FF3300"/>
                </a:solidFill>
                <a:effectLst>
                  <a:outerShdw blurRad="38100" dist="38100" dir="2700000" algn="tl">
                    <a:srgbClr val="FFFFFF"/>
                  </a:outerShdw>
                </a:effectLst>
                <a:latin typeface="Times New Roman" panose="02020603050405020304" pitchFamily="18" charset="0"/>
                <a:ea typeface="Gulim" panose="020B0600000101010101" pitchFamily="34" charset="-127"/>
              </a:rPr>
              <a:t>Grading and Evaluation</a:t>
            </a:r>
            <a:endParaRPr lang="zh-CN" altLang="en-US" dirty="0"/>
          </a:p>
        </p:txBody>
      </p:sp>
      <p:sp>
        <p:nvSpPr>
          <p:cNvPr id="3" name="内容占位符 2"/>
          <p:cNvSpPr>
            <a:spLocks noGrp="1"/>
          </p:cNvSpPr>
          <p:nvPr>
            <p:ph idx="1"/>
          </p:nvPr>
        </p:nvSpPr>
        <p:spPr/>
        <p:txBody>
          <a:bodyPr>
            <a:normAutofit fontScale="85000" lnSpcReduction="20000"/>
          </a:bodyPr>
          <a:lstStyle/>
          <a:p>
            <a:pPr>
              <a:buNone/>
              <a:defRPr/>
            </a:pPr>
            <a:r>
              <a:rPr lang="en-US" altLang="zh-CN" dirty="0" smtClean="0">
                <a:effectLst>
                  <a:outerShdw blurRad="38100" dist="38100" dir="2700000" algn="tl">
                    <a:srgbClr val="FFFFFF"/>
                  </a:outerShdw>
                </a:effectLst>
                <a:latin typeface="Times New Roman" panose="02020603050405020304" pitchFamily="18" charset="0"/>
                <a:ea typeface="Gulim" panose="020B0600000101010101" pitchFamily="34" charset="-127"/>
              </a:rPr>
              <a:t>I.  Performance in-class and off-class  50%</a:t>
            </a:r>
          </a:p>
          <a:p>
            <a:pPr>
              <a:defRPr/>
            </a:pPr>
            <a:r>
              <a:rPr lang="en-US" altLang="zh-CN" dirty="0" smtClean="0">
                <a:latin typeface="Times New Roman" panose="02020603050405020304" pitchFamily="18" charset="0"/>
                <a:ea typeface="Gulim" panose="020B0600000101010101" pitchFamily="34" charset="-127"/>
              </a:rPr>
              <a:t>In-class </a:t>
            </a:r>
            <a:r>
              <a:rPr lang="en-US" altLang="zh-CN" dirty="0" smtClean="0">
                <a:latin typeface="Times New Roman" panose="02020603050405020304" pitchFamily="18" charset="0"/>
                <a:ea typeface="Gulim" panose="020B0600000101010101" pitchFamily="34" charset="-127"/>
              </a:rPr>
              <a:t>exercise </a:t>
            </a:r>
            <a:r>
              <a:rPr lang="en-US" altLang="zh-CN" dirty="0" smtClean="0">
                <a:latin typeface="Times New Roman" panose="02020603050405020304" pitchFamily="18" charset="0"/>
                <a:ea typeface="Gulim" panose="020B0600000101010101" pitchFamily="34" charset="-127"/>
              </a:rPr>
              <a:t>and </a:t>
            </a:r>
            <a:r>
              <a:rPr lang="en-US" altLang="zh-CN" dirty="0" smtClean="0">
                <a:latin typeface="Times New Roman" panose="02020603050405020304" pitchFamily="18" charset="0"/>
                <a:ea typeface="Gulim" panose="020B0600000101010101" pitchFamily="34" charset="-127"/>
              </a:rPr>
              <a:t>quiz</a:t>
            </a:r>
            <a:endParaRPr lang="en-US" altLang="zh-CN" dirty="0" smtClean="0">
              <a:latin typeface="Times New Roman" panose="02020603050405020304" pitchFamily="18" charset="0"/>
              <a:ea typeface="Gulim" panose="020B0600000101010101" pitchFamily="34" charset="-127"/>
            </a:endParaRPr>
          </a:p>
          <a:p>
            <a:pPr>
              <a:defRPr/>
            </a:pPr>
            <a:r>
              <a:rPr lang="en-US" altLang="zh-CN" dirty="0" smtClean="0">
                <a:latin typeface="Times New Roman" panose="02020603050405020304" pitchFamily="18" charset="0"/>
                <a:ea typeface="Gulim" panose="020B0600000101010101" pitchFamily="34" charset="-127"/>
              </a:rPr>
              <a:t>Homework required to hand in </a:t>
            </a:r>
          </a:p>
          <a:p>
            <a:pPr>
              <a:defRPr/>
            </a:pPr>
            <a:r>
              <a:rPr lang="en-US" altLang="zh-CN" dirty="0" smtClean="0">
                <a:latin typeface="Times New Roman" panose="02020603050405020304" pitchFamily="18" charset="0"/>
                <a:ea typeface="Gulim" panose="020B0600000101010101" pitchFamily="34" charset="-127"/>
              </a:rPr>
              <a:t>Oral presentation</a:t>
            </a:r>
          </a:p>
          <a:p>
            <a:pPr>
              <a:buNone/>
              <a:defRPr/>
            </a:pPr>
            <a:r>
              <a:rPr lang="en-US" altLang="zh-CN" dirty="0" smtClean="0">
                <a:latin typeface="Times New Roman" panose="02020603050405020304" pitchFamily="18" charset="0"/>
                <a:ea typeface="Gulim" panose="020B0600000101010101" pitchFamily="34" charset="-127"/>
              </a:rPr>
              <a:t>II. Final exam  50</a:t>
            </a:r>
            <a:r>
              <a:rPr lang="en-US" altLang="zh-CN" dirty="0" smtClean="0">
                <a:latin typeface="Times New Roman" panose="02020603050405020304" pitchFamily="18" charset="0"/>
                <a:ea typeface="Gulim" panose="020B0600000101010101" pitchFamily="34" charset="-127"/>
              </a:rPr>
              <a:t>% (detailed in independent PPT)</a:t>
            </a:r>
            <a:endParaRPr lang="en-US" altLang="zh-CN" dirty="0" smtClean="0">
              <a:latin typeface="Times New Roman" panose="02020603050405020304" pitchFamily="18" charset="0"/>
              <a:ea typeface="Gulim" panose="020B0600000101010101" pitchFamily="34" charset="-127"/>
            </a:endParaRPr>
          </a:p>
          <a:p>
            <a:pPr>
              <a:defRPr/>
            </a:pPr>
            <a:r>
              <a:rPr lang="en-US" altLang="zh-CN" dirty="0" smtClean="0">
                <a:latin typeface="Times New Roman" panose="02020603050405020304" pitchFamily="18" charset="0"/>
                <a:ea typeface="Gulim" panose="020B0600000101010101" pitchFamily="34" charset="-127"/>
              </a:rPr>
              <a:t>Listening comprehension</a:t>
            </a:r>
          </a:p>
          <a:p>
            <a:pPr>
              <a:defRPr/>
            </a:pPr>
            <a:r>
              <a:rPr lang="en-US" altLang="zh-CN" dirty="0" smtClean="0">
                <a:latin typeface="Times New Roman" panose="02020603050405020304" pitchFamily="18" charset="0"/>
                <a:ea typeface="Gulim" panose="020B0600000101010101" pitchFamily="34" charset="-127"/>
              </a:rPr>
              <a:t>Words </a:t>
            </a:r>
            <a:r>
              <a:rPr lang="en-US" altLang="zh-CN" dirty="0" smtClean="0">
                <a:latin typeface="Times New Roman" panose="02020603050405020304" pitchFamily="18" charset="0"/>
                <a:ea typeface="Gulim" panose="020B0600000101010101" pitchFamily="34" charset="-127"/>
              </a:rPr>
              <a:t>&amp; terms</a:t>
            </a:r>
          </a:p>
          <a:p>
            <a:pPr>
              <a:defRPr/>
            </a:pPr>
            <a:r>
              <a:rPr lang="en-US" altLang="zh-CN" dirty="0" smtClean="0">
                <a:latin typeface="Times New Roman" panose="02020603050405020304" pitchFamily="18" charset="0"/>
                <a:ea typeface="Gulim" panose="020B0600000101010101" pitchFamily="34" charset="-127"/>
              </a:rPr>
              <a:t>Question and answer</a:t>
            </a:r>
          </a:p>
          <a:p>
            <a:pPr>
              <a:defRPr/>
            </a:pPr>
            <a:r>
              <a:rPr lang="en-US" altLang="zh-CN" dirty="0" smtClean="0">
                <a:latin typeface="Times New Roman" panose="02020603050405020304" pitchFamily="18" charset="0"/>
                <a:ea typeface="Gulim" panose="020B0600000101010101" pitchFamily="34" charset="-127"/>
              </a:rPr>
              <a:t>Translation</a:t>
            </a:r>
          </a:p>
          <a:p>
            <a:pPr>
              <a:defRPr/>
            </a:pPr>
            <a:r>
              <a:rPr lang="en-US" altLang="zh-CN" dirty="0" smtClean="0">
                <a:latin typeface="Times New Roman" panose="02020603050405020304" pitchFamily="18" charset="0"/>
                <a:ea typeface="Gulim" panose="020B0600000101010101" pitchFamily="34" charset="-127"/>
              </a:rPr>
              <a:t>Writing </a:t>
            </a:r>
          </a:p>
          <a:p>
            <a:pPr>
              <a:defRPr/>
            </a:pPr>
            <a:endParaRPr lang="en-US" altLang="zh-CN" dirty="0" smtClean="0">
              <a:latin typeface="Times New Roman" panose="02020603050405020304" pitchFamily="18" charset="0"/>
              <a:ea typeface="Gulim" panose="020B0600000101010101" pitchFamily="34" charset="-127"/>
            </a:endParaRPr>
          </a:p>
          <a:p>
            <a:pPr>
              <a:defRPr/>
            </a:pPr>
            <a:endParaRPr lang="en-US" altLang="zh-CN" dirty="0" smtClean="0">
              <a:latin typeface="Times New Roman" panose="02020603050405020304" pitchFamily="18" charset="0"/>
              <a:ea typeface="Gulim" panose="020B0600000101010101" pitchFamily="34" charset="-127"/>
            </a:endParaRPr>
          </a:p>
          <a:p>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en-US" altLang="zh-CN" dirty="0" smtClean="0"/>
              <a:t>Others </a:t>
            </a:r>
            <a:br>
              <a:rPr lang="en-US" altLang="zh-CN" dirty="0" smtClean="0"/>
            </a:br>
            <a:r>
              <a:rPr lang="en-US" altLang="zh-CN" sz="3100" dirty="0" smtClean="0"/>
              <a:t> in separate files</a:t>
            </a:r>
            <a:endParaRPr lang="zh-CN" altLang="en-US" sz="3100" dirty="0"/>
          </a:p>
        </p:txBody>
      </p:sp>
      <p:sp>
        <p:nvSpPr>
          <p:cNvPr id="5" name="内容占位符 4"/>
          <p:cNvSpPr>
            <a:spLocks noGrp="1"/>
          </p:cNvSpPr>
          <p:nvPr>
            <p:ph idx="1"/>
          </p:nvPr>
        </p:nvSpPr>
        <p:spPr/>
        <p:txBody>
          <a:bodyPr/>
          <a:lstStyle/>
          <a:p>
            <a:r>
              <a:rPr lang="en-US" altLang="zh-CN" dirty="0" smtClean="0"/>
              <a:t>Schedule </a:t>
            </a:r>
          </a:p>
          <a:p>
            <a:r>
              <a:rPr lang="en-US" altLang="zh-CN" dirty="0" smtClean="0"/>
              <a:t>Arrangement of final examination</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Course description</a:t>
            </a:r>
            <a:endParaRPr lang="zh-CN" altLang="en-US" dirty="0"/>
          </a:p>
        </p:txBody>
      </p:sp>
      <p:sp>
        <p:nvSpPr>
          <p:cNvPr id="3" name="内容占位符 2"/>
          <p:cNvSpPr>
            <a:spLocks noGrp="1"/>
          </p:cNvSpPr>
          <p:nvPr>
            <p:ph idx="1"/>
          </p:nvPr>
        </p:nvSpPr>
        <p:spPr/>
        <p:txBody>
          <a:bodyPr>
            <a:normAutofit fontScale="92500" lnSpcReduction="20000"/>
          </a:bodyPr>
          <a:lstStyle/>
          <a:p>
            <a:r>
              <a:rPr lang="en-US" dirty="0" smtClean="0"/>
              <a:t>This course aims to provide a social and cultural background of Britain in the 20</a:t>
            </a:r>
            <a:r>
              <a:rPr lang="en-US" baseline="30000" dirty="0" smtClean="0"/>
              <a:t>th</a:t>
            </a:r>
            <a:r>
              <a:rPr lang="en-US" dirty="0" smtClean="0"/>
              <a:t> and early 21</a:t>
            </a:r>
            <a:r>
              <a:rPr lang="en-US" baseline="30000" dirty="0" smtClean="0"/>
              <a:t>st</a:t>
            </a:r>
            <a:r>
              <a:rPr lang="en-US" dirty="0" smtClean="0"/>
              <a:t> century to English language teaching. The selected materials cover such topics as the nations of Britain and their sentiments, Britain during and after the Two World Wars, problems of overseas territories, national organizations and their new character, ivory tower and its financial pressure, with the purpose to help facilitate the learners’ language acquisition and enhance the learners’ cultural and historical awareness.</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Teaching goals</a:t>
            </a:r>
            <a:endParaRPr lang="zh-CN" altLang="en-US" dirty="0"/>
          </a:p>
        </p:txBody>
      </p:sp>
      <p:sp>
        <p:nvSpPr>
          <p:cNvPr id="3" name="内容占位符 2"/>
          <p:cNvSpPr>
            <a:spLocks noGrp="1"/>
          </p:cNvSpPr>
          <p:nvPr>
            <p:ph idx="1"/>
          </p:nvPr>
        </p:nvSpPr>
        <p:spPr>
          <a:xfrm>
            <a:off x="457200" y="1285860"/>
            <a:ext cx="8229600" cy="4840303"/>
          </a:xfrm>
        </p:spPr>
        <p:txBody>
          <a:bodyPr>
            <a:normAutofit fontScale="85000" lnSpcReduction="20000"/>
          </a:bodyPr>
          <a:lstStyle/>
          <a:p>
            <a:r>
              <a:rPr lang="en-US" dirty="0" smtClean="0"/>
              <a:t>Read and try to understand the reading materials by checking out dictionaries and references</a:t>
            </a:r>
            <a:endParaRPr lang="zh-CN" altLang="en-US" dirty="0" smtClean="0"/>
          </a:p>
          <a:p>
            <a:r>
              <a:rPr lang="en-US" dirty="0" smtClean="0"/>
              <a:t>Learn culture-bound words and expressions, capitalized terms associated with names of people, places, institutions and events</a:t>
            </a:r>
            <a:endParaRPr lang="zh-CN" altLang="en-US" dirty="0" smtClean="0"/>
          </a:p>
          <a:p>
            <a:r>
              <a:rPr lang="en-US" dirty="0" smtClean="0"/>
              <a:t>Obtain a general knowledge of British history, culture and society in the 20</a:t>
            </a:r>
            <a:r>
              <a:rPr lang="en-US" baseline="30000" dirty="0" smtClean="0"/>
              <a:t>th </a:t>
            </a:r>
            <a:r>
              <a:rPr lang="en-US" dirty="0" smtClean="0"/>
              <a:t> to 21</a:t>
            </a:r>
            <a:r>
              <a:rPr lang="en-US" baseline="30000" dirty="0" smtClean="0"/>
              <a:t>st</a:t>
            </a:r>
            <a:r>
              <a:rPr lang="en-US" dirty="0" smtClean="0"/>
              <a:t> century with a critical insight</a:t>
            </a:r>
            <a:endParaRPr lang="zh-CN" altLang="en-US" dirty="0" smtClean="0"/>
          </a:p>
          <a:p>
            <a:r>
              <a:rPr lang="en-US" dirty="0" smtClean="0"/>
              <a:t>Develop an understanding to the relevance of Britain to the western and world culture with a critical insight</a:t>
            </a:r>
            <a:endParaRPr lang="zh-CN" altLang="en-US" dirty="0" smtClean="0"/>
          </a:p>
          <a:p>
            <a:r>
              <a:rPr lang="en-US" dirty="0" smtClean="0"/>
              <a:t>Develop cultural and historical awareness</a:t>
            </a:r>
            <a:endParaRPr lang="zh-CN" altLang="en-US" dirty="0" smtClean="0"/>
          </a:p>
          <a:p>
            <a:r>
              <a:rPr lang="en-US" dirty="0" smtClean="0"/>
              <a:t>Improve command of English in listening, reading, translation, answering questions, writing and speaking </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Reading materials </a:t>
            </a:r>
            <a:endParaRPr lang="zh-CN" altLang="en-US" dirty="0"/>
          </a:p>
        </p:txBody>
      </p:sp>
      <p:sp>
        <p:nvSpPr>
          <p:cNvPr id="3" name="内容占位符 2"/>
          <p:cNvSpPr>
            <a:spLocks noGrp="1"/>
          </p:cNvSpPr>
          <p:nvPr>
            <p:ph idx="1"/>
          </p:nvPr>
        </p:nvSpPr>
        <p:spPr/>
        <p:txBody>
          <a:bodyPr/>
          <a:lstStyle/>
          <a:p>
            <a:r>
              <a:rPr lang="en-US" altLang="zh-CN" dirty="0" smtClean="0"/>
              <a:t>Selected reading for 14 chapters, one chapter for each week according to the sequence </a:t>
            </a:r>
          </a:p>
          <a:p>
            <a:r>
              <a:rPr lang="en-US" altLang="zh-CN" dirty="0" smtClean="0"/>
              <a:t>Printed copy is required for each participant</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Reference Books</a:t>
            </a:r>
            <a:br>
              <a:rPr lang="en-US" altLang="zh-CN" dirty="0" smtClean="0"/>
            </a:br>
            <a:r>
              <a:rPr lang="en-US" altLang="zh-CN" sz="2400" dirty="0" smtClean="0"/>
              <a:t>available in the University Library</a:t>
            </a:r>
            <a:endParaRPr lang="zh-CN" altLang="en-US" dirty="0"/>
          </a:p>
        </p:txBody>
      </p:sp>
      <p:sp>
        <p:nvSpPr>
          <p:cNvPr id="3" name="内容占位符 2"/>
          <p:cNvSpPr>
            <a:spLocks noGrp="1"/>
          </p:cNvSpPr>
          <p:nvPr>
            <p:ph idx="1"/>
          </p:nvPr>
        </p:nvSpPr>
        <p:spPr/>
        <p:txBody>
          <a:bodyPr>
            <a:normAutofit/>
          </a:bodyPr>
          <a:lstStyle/>
          <a:p>
            <a:r>
              <a:rPr lang="zh-CN" altLang="en-US" dirty="0" smtClean="0"/>
              <a:t>肖惠云</a:t>
            </a:r>
            <a:r>
              <a:rPr lang="en-US" dirty="0" smtClean="0"/>
              <a:t>(</a:t>
            </a:r>
            <a:r>
              <a:rPr lang="zh-CN" altLang="en-US" dirty="0" smtClean="0"/>
              <a:t>主编</a:t>
            </a:r>
            <a:r>
              <a:rPr lang="en-US" dirty="0" smtClean="0"/>
              <a:t>). </a:t>
            </a:r>
            <a:r>
              <a:rPr lang="en-US" i="1" dirty="0" smtClean="0"/>
              <a:t>Contemporary British Culture and Society</a:t>
            </a:r>
            <a:r>
              <a:rPr lang="en-US" dirty="0" smtClean="0"/>
              <a:t>. </a:t>
            </a:r>
            <a:r>
              <a:rPr lang="zh-CN" altLang="en-US" dirty="0" smtClean="0"/>
              <a:t>上海外语教育出版社</a:t>
            </a:r>
            <a:r>
              <a:rPr lang="en-US" dirty="0" smtClean="0"/>
              <a:t>. 2013.</a:t>
            </a:r>
            <a:endParaRPr lang="zh-CN" altLang="en-US" dirty="0" smtClean="0"/>
          </a:p>
          <a:p>
            <a:r>
              <a:rPr lang="zh-CN" altLang="en-US" dirty="0" smtClean="0"/>
              <a:t>常俊跃等</a:t>
            </a:r>
            <a:r>
              <a:rPr lang="en-US" dirty="0" smtClean="0"/>
              <a:t>. </a:t>
            </a:r>
            <a:r>
              <a:rPr lang="en-US" i="1" dirty="0" smtClean="0"/>
              <a:t>Introduction to British Society and Culture</a:t>
            </a:r>
            <a:r>
              <a:rPr lang="en-US" dirty="0" smtClean="0"/>
              <a:t>. Peking UP, 2010.</a:t>
            </a:r>
            <a:endParaRPr lang="zh-CN" altLang="en-US" dirty="0" smtClean="0"/>
          </a:p>
          <a:p>
            <a:r>
              <a:rPr lang="en-US" dirty="0" smtClean="0"/>
              <a:t>Richard </a:t>
            </a:r>
            <a:r>
              <a:rPr lang="en-US" dirty="0" err="1" smtClean="0"/>
              <a:t>Musman</a:t>
            </a:r>
            <a:r>
              <a:rPr lang="en-US" dirty="0" smtClean="0"/>
              <a:t>. </a:t>
            </a:r>
            <a:r>
              <a:rPr lang="en-US" i="1" dirty="0" smtClean="0"/>
              <a:t>Britain Today</a:t>
            </a:r>
            <a:r>
              <a:rPr lang="en-US" dirty="0" smtClean="0"/>
              <a:t>. UK: Longman Group Ltd. 1982</a:t>
            </a:r>
            <a:endParaRPr lang="zh-CN" altLang="en-US" dirty="0" smtClean="0"/>
          </a:p>
          <a:p>
            <a:r>
              <a:rPr lang="en-US" i="1" dirty="0" smtClean="0"/>
              <a:t>History of Britain and Ireland</a:t>
            </a:r>
            <a:r>
              <a:rPr lang="en-US" dirty="0" smtClean="0"/>
              <a:t>, DK publishing, 2013.</a:t>
            </a:r>
            <a:endParaRPr lang="zh-CN" altLang="en-US" dirty="0" smtClean="0"/>
          </a:p>
          <a:p>
            <a:pPr>
              <a:buNone/>
            </a:pP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Websites </a:t>
            </a:r>
            <a:endParaRPr lang="zh-CN" altLang="en-US" dirty="0"/>
          </a:p>
        </p:txBody>
      </p:sp>
      <p:sp>
        <p:nvSpPr>
          <p:cNvPr id="3" name="内容占位符 2"/>
          <p:cNvSpPr>
            <a:spLocks noGrp="1"/>
          </p:cNvSpPr>
          <p:nvPr>
            <p:ph idx="1"/>
          </p:nvPr>
        </p:nvSpPr>
        <p:spPr/>
        <p:txBody>
          <a:bodyPr/>
          <a:lstStyle/>
          <a:p>
            <a:r>
              <a:rPr lang="en-US" u="sng" dirty="0" smtClean="0">
                <a:hlinkClick r:id="rId2"/>
              </a:rPr>
              <a:t>https://lnt.xmu.edu.cn</a:t>
            </a:r>
            <a:r>
              <a:rPr lang="en-US" u="sng" dirty="0" smtClean="0"/>
              <a:t> </a:t>
            </a:r>
            <a:r>
              <a:rPr lang="en-US" dirty="0" smtClean="0"/>
              <a:t>  (for University course)</a:t>
            </a:r>
            <a:endParaRPr lang="zh-CN" altLang="en-US" dirty="0" smtClean="0"/>
          </a:p>
          <a:p>
            <a:r>
              <a:rPr lang="en-US" altLang="zh-CN" dirty="0" smtClean="0">
                <a:hlinkClick r:id="rId3"/>
              </a:rPr>
              <a:t>https://projectbritain.com/</a:t>
            </a:r>
            <a:endParaRPr lang="en-US" altLang="zh-CN" dirty="0" smtClean="0"/>
          </a:p>
          <a:p>
            <a:r>
              <a:rPr lang="en-US" u="sng" dirty="0" smtClean="0">
                <a:hlinkClick r:id="rId4"/>
              </a:rPr>
              <a:t>www.gov.uk</a:t>
            </a:r>
            <a:endParaRPr lang="en-US" u="sng" dirty="0" smtClean="0"/>
          </a:p>
          <a:p>
            <a:r>
              <a:rPr lang="en-US" altLang="zh-CN" dirty="0" smtClean="0">
                <a:hlinkClick r:id="rId5"/>
              </a:rPr>
              <a:t>https://www.royal.uk/</a:t>
            </a:r>
            <a:endParaRPr lang="en-US" altLang="zh-CN" dirty="0" smtClean="0"/>
          </a:p>
          <a:p>
            <a:r>
              <a:rPr lang="en-US" u="sng" dirty="0" smtClean="0">
                <a:hlinkClick r:id="rId6"/>
              </a:rPr>
              <a:t>www.cam.ac.uk</a:t>
            </a:r>
            <a:r>
              <a:rPr lang="en-US" dirty="0" smtClean="0"/>
              <a:t> </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In-class task</a:t>
            </a:r>
            <a:endParaRPr lang="zh-CN" altLang="en-US" dirty="0"/>
          </a:p>
        </p:txBody>
      </p:sp>
      <p:sp>
        <p:nvSpPr>
          <p:cNvPr id="4" name="文本占位符 3"/>
          <p:cNvSpPr>
            <a:spLocks noGrp="1"/>
          </p:cNvSpPr>
          <p:nvPr>
            <p:ph type="body" idx="1"/>
          </p:nvPr>
        </p:nvSpPr>
        <p:spPr/>
        <p:txBody>
          <a:bodyPr/>
          <a:lstStyle/>
          <a:p>
            <a:r>
              <a:rPr lang="en-US" altLang="zh-CN" dirty="0" smtClean="0"/>
              <a:t>Usual tasks for each class</a:t>
            </a:r>
            <a:endParaRPr lang="zh-CN" altLang="en-US" dirty="0"/>
          </a:p>
        </p:txBody>
      </p:sp>
      <p:sp>
        <p:nvSpPr>
          <p:cNvPr id="5" name="内容占位符 4"/>
          <p:cNvSpPr>
            <a:spLocks noGrp="1"/>
          </p:cNvSpPr>
          <p:nvPr>
            <p:ph sz="half" idx="2"/>
          </p:nvPr>
        </p:nvSpPr>
        <p:spPr/>
        <p:txBody>
          <a:bodyPr/>
          <a:lstStyle/>
          <a:p>
            <a:r>
              <a:rPr lang="en-US" altLang="zh-CN" dirty="0" smtClean="0"/>
              <a:t>Students sign in class</a:t>
            </a:r>
          </a:p>
          <a:p>
            <a:r>
              <a:rPr lang="en-US" altLang="zh-CN" dirty="0" smtClean="0"/>
              <a:t>Students oral presentation</a:t>
            </a:r>
          </a:p>
          <a:p>
            <a:r>
              <a:rPr lang="en-US" altLang="zh-CN" dirty="0" smtClean="0"/>
              <a:t>Question-answer session</a:t>
            </a:r>
          </a:p>
          <a:p>
            <a:r>
              <a:rPr lang="en-US" altLang="zh-CN" dirty="0" smtClean="0"/>
              <a:t>Lecture </a:t>
            </a:r>
          </a:p>
          <a:p>
            <a:r>
              <a:rPr lang="en-US" altLang="zh-CN" dirty="0" smtClean="0"/>
              <a:t>Home assignments</a:t>
            </a:r>
          </a:p>
          <a:p>
            <a:r>
              <a:rPr lang="en-US" altLang="zh-CN" dirty="0" smtClean="0"/>
              <a:t>Preview tasks</a:t>
            </a:r>
          </a:p>
          <a:p>
            <a:endParaRPr lang="zh-CN" altLang="en-US" dirty="0"/>
          </a:p>
        </p:txBody>
      </p:sp>
      <p:sp>
        <p:nvSpPr>
          <p:cNvPr id="6" name="文本占位符 5"/>
          <p:cNvSpPr>
            <a:spLocks noGrp="1"/>
          </p:cNvSpPr>
          <p:nvPr>
            <p:ph type="body" sz="quarter" idx="3"/>
          </p:nvPr>
        </p:nvSpPr>
        <p:spPr/>
        <p:txBody>
          <a:bodyPr>
            <a:normAutofit fontScale="92500"/>
          </a:bodyPr>
          <a:lstStyle/>
          <a:p>
            <a:r>
              <a:rPr lang="en-US" altLang="zh-CN" dirty="0" smtClean="0"/>
              <a:t>Additional tasks for some classes</a:t>
            </a:r>
            <a:endParaRPr lang="zh-CN" altLang="en-US" dirty="0"/>
          </a:p>
        </p:txBody>
      </p:sp>
      <p:sp>
        <p:nvSpPr>
          <p:cNvPr id="7" name="内容占位符 6"/>
          <p:cNvSpPr>
            <a:spLocks noGrp="1"/>
          </p:cNvSpPr>
          <p:nvPr>
            <p:ph sz="quarter" idx="4"/>
          </p:nvPr>
        </p:nvSpPr>
        <p:spPr/>
        <p:txBody>
          <a:bodyPr/>
          <a:lstStyle/>
          <a:p>
            <a:r>
              <a:rPr lang="en-US" altLang="zh-CN" dirty="0" smtClean="0"/>
              <a:t>Excise, quiz (noticed in previous class)</a:t>
            </a:r>
          </a:p>
          <a:p>
            <a:r>
              <a:rPr lang="en-US" altLang="zh-CN" dirty="0" smtClean="0"/>
              <a:t>Homework review and comment</a:t>
            </a:r>
          </a:p>
          <a:p>
            <a:r>
              <a:rPr lang="en-US" altLang="zh-CN" dirty="0" smtClean="0"/>
              <a:t>Group work on some chapters or on writing</a:t>
            </a:r>
          </a:p>
          <a:p>
            <a:endParaRPr lang="en-US" altLang="zh-CN" dirty="0" smtClean="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After-class tasks</a:t>
            </a:r>
            <a:endParaRPr lang="zh-CN" altLang="en-US" dirty="0"/>
          </a:p>
        </p:txBody>
      </p:sp>
      <p:sp>
        <p:nvSpPr>
          <p:cNvPr id="3" name="文本占位符 2"/>
          <p:cNvSpPr>
            <a:spLocks noGrp="1"/>
          </p:cNvSpPr>
          <p:nvPr>
            <p:ph type="body" idx="1"/>
          </p:nvPr>
        </p:nvSpPr>
        <p:spPr/>
        <p:txBody>
          <a:bodyPr/>
          <a:lstStyle/>
          <a:p>
            <a:r>
              <a:rPr lang="en-US" altLang="zh-CN" dirty="0" smtClean="0"/>
              <a:t>Listening  and oral task</a:t>
            </a:r>
            <a:endParaRPr lang="zh-CN" altLang="en-US" dirty="0"/>
          </a:p>
        </p:txBody>
      </p:sp>
      <p:sp>
        <p:nvSpPr>
          <p:cNvPr id="4" name="内容占位符 3"/>
          <p:cNvSpPr>
            <a:spLocks noGrp="1"/>
          </p:cNvSpPr>
          <p:nvPr>
            <p:ph sz="half" idx="2"/>
          </p:nvPr>
        </p:nvSpPr>
        <p:spPr/>
        <p:txBody>
          <a:bodyPr/>
          <a:lstStyle/>
          <a:p>
            <a:r>
              <a:rPr lang="en-US" altLang="zh-CN" dirty="0" smtClean="0"/>
              <a:t>Two pieces of listening each week, listen for full understanding and prepare for check in class</a:t>
            </a:r>
          </a:p>
          <a:p>
            <a:r>
              <a:rPr lang="en-US" altLang="zh-CN" dirty="0" smtClean="0"/>
              <a:t>Available on </a:t>
            </a:r>
            <a:r>
              <a:rPr lang="en-US" u="sng" dirty="0" smtClean="0">
                <a:hlinkClick r:id="rId2"/>
              </a:rPr>
              <a:t>https://lnt.xmu.edu.cn</a:t>
            </a:r>
            <a:r>
              <a:rPr lang="en-US" u="sng" dirty="0" smtClean="0"/>
              <a:t> </a:t>
            </a:r>
            <a:r>
              <a:rPr lang="en-US" dirty="0" smtClean="0"/>
              <a:t>  (for University course</a:t>
            </a:r>
            <a:r>
              <a:rPr lang="en-US" dirty="0" smtClean="0"/>
              <a:t>)</a:t>
            </a:r>
          </a:p>
          <a:p>
            <a:r>
              <a:rPr lang="en-US" altLang="zh-CN" dirty="0" smtClean="0"/>
              <a:t>Prepare and rehearse oral presentation for each class</a:t>
            </a:r>
            <a:endParaRPr lang="zh-CN" altLang="en-US" dirty="0" smtClean="0"/>
          </a:p>
          <a:p>
            <a:endParaRPr lang="en-US" altLang="zh-CN" dirty="0" smtClean="0"/>
          </a:p>
          <a:p>
            <a:endParaRPr lang="zh-CN" altLang="en-US" dirty="0"/>
          </a:p>
        </p:txBody>
      </p:sp>
      <p:sp>
        <p:nvSpPr>
          <p:cNvPr id="5" name="文本占位符 4"/>
          <p:cNvSpPr>
            <a:spLocks noGrp="1"/>
          </p:cNvSpPr>
          <p:nvPr>
            <p:ph type="body" sz="quarter" idx="3"/>
          </p:nvPr>
        </p:nvSpPr>
        <p:spPr/>
        <p:txBody>
          <a:bodyPr/>
          <a:lstStyle/>
          <a:p>
            <a:r>
              <a:rPr lang="en-US" altLang="zh-CN" dirty="0" smtClean="0"/>
              <a:t>Reading and homework</a:t>
            </a:r>
            <a:endParaRPr lang="zh-CN" altLang="en-US" dirty="0"/>
          </a:p>
        </p:txBody>
      </p:sp>
      <p:sp>
        <p:nvSpPr>
          <p:cNvPr id="6" name="内容占位符 5"/>
          <p:cNvSpPr>
            <a:spLocks noGrp="1"/>
          </p:cNvSpPr>
          <p:nvPr>
            <p:ph sz="quarter" idx="4"/>
          </p:nvPr>
        </p:nvSpPr>
        <p:spPr/>
        <p:txBody>
          <a:bodyPr/>
          <a:lstStyle/>
          <a:p>
            <a:r>
              <a:rPr lang="en-US" altLang="zh-CN" dirty="0" smtClean="0"/>
              <a:t>One chapter each week, come to class with questions</a:t>
            </a:r>
          </a:p>
          <a:p>
            <a:r>
              <a:rPr lang="en-US" altLang="zh-CN" dirty="0" smtClean="0"/>
              <a:t>Finish and improve homework, if required </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Exercise &amp; quiz</a:t>
            </a:r>
            <a:endParaRPr lang="zh-CN" altLang="en-US" dirty="0"/>
          </a:p>
        </p:txBody>
      </p:sp>
      <p:sp>
        <p:nvSpPr>
          <p:cNvPr id="7" name="内容占位符 6"/>
          <p:cNvSpPr>
            <a:spLocks noGrp="1"/>
          </p:cNvSpPr>
          <p:nvPr>
            <p:ph idx="1"/>
          </p:nvPr>
        </p:nvSpPr>
        <p:spPr/>
        <p:txBody>
          <a:bodyPr/>
          <a:lstStyle/>
          <a:p>
            <a:r>
              <a:rPr lang="en-US" altLang="zh-CN" dirty="0" smtClean="0"/>
              <a:t>Of listening tasks assigned for each week</a:t>
            </a:r>
          </a:p>
          <a:p>
            <a:r>
              <a:rPr lang="en-US" altLang="zh-CN" dirty="0" smtClean="0"/>
              <a:t>Of words and terms in each chapter</a:t>
            </a:r>
          </a:p>
          <a:p>
            <a:r>
              <a:rPr lang="en-US" altLang="zh-CN" dirty="0" smtClean="0"/>
              <a:t>Of preview or review tasks for each class</a:t>
            </a:r>
          </a:p>
          <a:p>
            <a:endParaRPr lang="en-US" altLang="zh-CN" dirty="0" smtClean="0"/>
          </a:p>
          <a:p>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476</TotalTime>
  <Words>529</Words>
  <Application>Microsoft Office PowerPoint</Application>
  <PresentationFormat>全屏显示(4:3)</PresentationFormat>
  <Paragraphs>75</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主题</vt:lpstr>
      <vt:lpstr>Guide to Course </vt:lpstr>
      <vt:lpstr>Course description</vt:lpstr>
      <vt:lpstr>Teaching goals</vt:lpstr>
      <vt:lpstr>Reading materials </vt:lpstr>
      <vt:lpstr>Reference Books available in the University Library</vt:lpstr>
      <vt:lpstr>Websites </vt:lpstr>
      <vt:lpstr>In-class task</vt:lpstr>
      <vt:lpstr>After-class tasks</vt:lpstr>
      <vt:lpstr>Exercise &amp; quiz</vt:lpstr>
      <vt:lpstr>Writing task: summary</vt:lpstr>
      <vt:lpstr>Basic requirements </vt:lpstr>
      <vt:lpstr>Grading and Evaluation</vt:lpstr>
      <vt:lpstr>Others   in separate files</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Orientation and  Chapter 1 The Origin of a Nation Unit 1</dc:title>
  <dc:creator>微软用户</dc:creator>
  <cp:lastModifiedBy>微软用户</cp:lastModifiedBy>
  <cp:revision>38</cp:revision>
  <dcterms:created xsi:type="dcterms:W3CDTF">2021-09-09T09:46:54Z</dcterms:created>
  <dcterms:modified xsi:type="dcterms:W3CDTF">2022-02-23T09:13:45Z</dcterms:modified>
</cp:coreProperties>
</file>