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D81C-FF88-44BE-AE0D-396DFE41BCA9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405E-584F-423E-849B-82AF2EE6C5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10 The Legal Profession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>Words and terms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 smtClean="0"/>
              <a:t>Chapter 10</a:t>
            </a:r>
            <a:endParaRPr lang="zh-CN" altLang="en-US" sz="2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0034" y="785794"/>
            <a:ext cx="2714644" cy="393689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Who practice law: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040188" cy="564357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barrister:</a:t>
            </a:r>
            <a:r>
              <a:rPr lang="en-US" altLang="zh-CN" dirty="0" smtClean="0"/>
              <a:t> </a:t>
            </a:r>
            <a:r>
              <a:rPr lang="en-US" dirty="0" smtClean="0"/>
              <a:t> a member of the Bar of England and Wales</a:t>
            </a:r>
          </a:p>
          <a:p>
            <a:r>
              <a:rPr lang="en-US" altLang="zh-CN" b="1" dirty="0" smtClean="0"/>
              <a:t>The Bar</a:t>
            </a:r>
            <a:r>
              <a:rPr lang="en-US" altLang="zh-CN" dirty="0" smtClean="0"/>
              <a:t>: the profession of barrister</a:t>
            </a:r>
          </a:p>
          <a:p>
            <a:r>
              <a:rPr lang="en-US" altLang="zh-CN" b="1" dirty="0" smtClean="0"/>
              <a:t>Bar examination</a:t>
            </a:r>
          </a:p>
          <a:p>
            <a:r>
              <a:rPr lang="en-US" altLang="zh-CN" b="1" dirty="0" smtClean="0"/>
              <a:t>Inns of Court</a:t>
            </a:r>
            <a:r>
              <a:rPr lang="en-US" altLang="zh-CN" dirty="0" smtClean="0"/>
              <a:t>: </a:t>
            </a:r>
            <a:r>
              <a:rPr lang="en-US" dirty="0" smtClean="0"/>
              <a:t>ancient institutions that alone have the power to ‘make’ barristers</a:t>
            </a:r>
            <a:endParaRPr lang="en-US" altLang="zh-CN" dirty="0" smtClean="0"/>
          </a:p>
          <a:p>
            <a:r>
              <a:rPr lang="en-US" altLang="zh-CN" dirty="0" smtClean="0"/>
              <a:t>join the </a:t>
            </a:r>
            <a:r>
              <a:rPr lang="en-US" altLang="zh-CN" b="1" dirty="0" smtClean="0"/>
              <a:t>chambers</a:t>
            </a:r>
            <a:r>
              <a:rPr lang="en-US" altLang="zh-CN" dirty="0" smtClean="0"/>
              <a:t> of </a:t>
            </a:r>
            <a:r>
              <a:rPr lang="en-US" altLang="zh-CN" b="1" dirty="0" smtClean="0"/>
              <a:t>an established barrister</a:t>
            </a:r>
          </a:p>
          <a:p>
            <a:r>
              <a:rPr lang="en-US" altLang="zh-CN" b="1" dirty="0" smtClean="0"/>
              <a:t>Chamber</a:t>
            </a:r>
            <a:r>
              <a:rPr lang="en-US" altLang="zh-CN" dirty="0" smtClean="0"/>
              <a:t>: </a:t>
            </a:r>
            <a:r>
              <a:rPr lang="en-US" dirty="0" smtClean="0"/>
              <a:t>a group of barristers in independent practice who have joined together to share the costs of </a:t>
            </a:r>
            <a:r>
              <a:rPr lang="en-US" dirty="0" err="1" smtClean="0"/>
              <a:t>practising</a:t>
            </a:r>
            <a:endParaRPr lang="en-US" altLang="zh-CN" b="1" dirty="0" smtClean="0"/>
          </a:p>
          <a:p>
            <a:r>
              <a:rPr lang="en-US" altLang="zh-CN" b="1" dirty="0" smtClean="0"/>
              <a:t>Queen’s Counsel</a:t>
            </a:r>
            <a:r>
              <a:rPr lang="en-US" altLang="zh-CN" dirty="0" smtClean="0"/>
              <a:t>: QC</a:t>
            </a:r>
          </a:p>
          <a:p>
            <a:r>
              <a:rPr lang="en-US" b="1" dirty="0" smtClean="0"/>
              <a:t>Counsel</a:t>
            </a:r>
            <a:r>
              <a:rPr lang="en-US" dirty="0" smtClean="0"/>
              <a:t>: a barrister</a:t>
            </a:r>
            <a:endParaRPr lang="en-US" altLang="zh-CN" dirty="0" smtClean="0"/>
          </a:p>
          <a:p>
            <a:r>
              <a:rPr lang="en-US" altLang="zh-CN" b="1" dirty="0" smtClean="0"/>
              <a:t>take silk</a:t>
            </a:r>
            <a:r>
              <a:rPr lang="en-US" altLang="zh-CN" dirty="0" smtClean="0"/>
              <a:t>: become QC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solicitor</a:t>
            </a:r>
          </a:p>
          <a:p>
            <a:r>
              <a:rPr lang="en-US" altLang="zh-CN" b="1" dirty="0" smtClean="0"/>
              <a:t>firm</a:t>
            </a:r>
          </a:p>
          <a:p>
            <a:r>
              <a:rPr lang="en-US" altLang="zh-CN" b="1" dirty="0" smtClean="0"/>
              <a:t>examination of the Law Society</a:t>
            </a:r>
          </a:p>
          <a:p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5000628" y="1000108"/>
            <a:ext cx="3684585" cy="393689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Who judge;  where to judge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4645025" y="1428736"/>
            <a:ext cx="4041775" cy="492922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magistrate</a:t>
            </a:r>
          </a:p>
          <a:p>
            <a:r>
              <a:rPr lang="en-US" altLang="zh-CN" dirty="0" smtClean="0"/>
              <a:t>stipendiary</a:t>
            </a:r>
          </a:p>
          <a:p>
            <a:r>
              <a:rPr lang="en-US" altLang="zh-CN" dirty="0" smtClean="0"/>
              <a:t>Justice of Peace: J.P.</a:t>
            </a:r>
          </a:p>
          <a:p>
            <a:r>
              <a:rPr lang="en-US" altLang="zh-CN" dirty="0" smtClean="0"/>
              <a:t>circuit judge</a:t>
            </a:r>
          </a:p>
          <a:p>
            <a:r>
              <a:rPr lang="en-US" altLang="zh-CN" dirty="0" smtClean="0"/>
              <a:t>circuit: </a:t>
            </a:r>
            <a:r>
              <a:rPr lang="en-US" dirty="0" smtClean="0"/>
              <a:t>The courts of England and Wales are divided into six circuits: North Eastern, Northern, Midland, South Eastern, Western and Wales &amp; Chester circuits.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magistrates’ court</a:t>
            </a:r>
          </a:p>
          <a:p>
            <a:r>
              <a:rPr lang="en-US" altLang="zh-CN" dirty="0" smtClean="0"/>
              <a:t>county court</a:t>
            </a:r>
          </a:p>
          <a:p>
            <a:r>
              <a:rPr lang="en-US" altLang="zh-CN" dirty="0" smtClean="0"/>
              <a:t>Crown Court </a:t>
            </a:r>
          </a:p>
          <a:p>
            <a:r>
              <a:rPr lang="en-US" altLang="zh-CN" dirty="0" smtClean="0"/>
              <a:t>Queen’s Bench Division</a:t>
            </a:r>
          </a:p>
          <a:p>
            <a:r>
              <a:rPr lang="en-US" altLang="zh-CN" dirty="0" smtClean="0"/>
              <a:t>Chancery Division</a:t>
            </a:r>
          </a:p>
          <a:p>
            <a:r>
              <a:rPr lang="en-US" altLang="zh-CN" dirty="0" smtClean="0"/>
              <a:t>Family Division</a:t>
            </a:r>
          </a:p>
          <a:p>
            <a:r>
              <a:rPr lang="en-US" altLang="zh-CN" dirty="0" smtClean="0"/>
              <a:t>Tribunal: court of justice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Review</a:t>
            </a:r>
            <a:br>
              <a:rPr lang="en-US" altLang="zh-CN" sz="3200" dirty="0" smtClean="0"/>
            </a:br>
            <a:r>
              <a:rPr lang="en-US" altLang="zh-CN" sz="2400" dirty="0" smtClean="0"/>
              <a:t>Chapter 10</a:t>
            </a:r>
            <a:endParaRPr lang="zh-CN" altLang="en-US" sz="24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Distinguish the two elements in legal profession: barristers, solicitors</a:t>
            </a:r>
          </a:p>
          <a:p>
            <a:r>
              <a:rPr lang="en-US" altLang="zh-CN" dirty="0" smtClean="0"/>
              <a:t>Give understanding to  J. P. (Justice of Peace),  jury, judge: the qualification for each, the role of each in justice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After-class work before</a:t>
            </a:r>
            <a:br>
              <a:rPr lang="en-US" altLang="zh-CN" sz="2800" dirty="0" smtClean="0"/>
            </a:br>
            <a:r>
              <a:rPr lang="en-US" altLang="zh-CN" sz="2800" dirty="0" smtClean="0"/>
              <a:t> chapter 11 in class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Learn words and expressions of Chapter 10 by heart</a:t>
            </a:r>
          </a:p>
          <a:p>
            <a:r>
              <a:rPr lang="en-US" altLang="zh-CN" dirty="0" smtClean="0"/>
              <a:t>Do listening practice for full understanding : two pieces on QQ, for any new words check up in the dictionary and learn them by heart</a:t>
            </a:r>
          </a:p>
          <a:p>
            <a:r>
              <a:rPr lang="en-US" altLang="zh-CN" dirty="0" smtClean="0"/>
              <a:t>Read chapter 11 and come up with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Notice of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Please start reviewing chapters one by one:</a:t>
            </a:r>
          </a:p>
          <a:p>
            <a:r>
              <a:rPr lang="en-US" altLang="zh-CN" dirty="0" smtClean="0"/>
              <a:t>Read the chapters for full understanding</a:t>
            </a:r>
          </a:p>
          <a:p>
            <a:r>
              <a:rPr lang="en-US" altLang="zh-CN" dirty="0" smtClean="0"/>
              <a:t>Words and terms to be remembered</a:t>
            </a:r>
          </a:p>
          <a:p>
            <a:r>
              <a:rPr lang="en-US" altLang="zh-CN" dirty="0" smtClean="0"/>
              <a:t>Questions for each chapter are to be answered sufficiently</a:t>
            </a:r>
          </a:p>
          <a:p>
            <a:r>
              <a:rPr lang="en-US" altLang="zh-CN" smtClean="0"/>
              <a:t>Make full use of listening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Chapter 10 The Legal Profession</vt:lpstr>
      <vt:lpstr>Words and terms Chapter 10</vt:lpstr>
      <vt:lpstr>Review Chapter 10</vt:lpstr>
      <vt:lpstr>After-class work before  chapter 11 in class</vt:lpstr>
      <vt:lpstr>Notice of review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The Legal Profession</dc:title>
  <dc:creator>微软用户</dc:creator>
  <cp:lastModifiedBy>微软用户</cp:lastModifiedBy>
  <cp:revision>1</cp:revision>
  <dcterms:created xsi:type="dcterms:W3CDTF">2022-04-28T04:44:37Z</dcterms:created>
  <dcterms:modified xsi:type="dcterms:W3CDTF">2022-04-28T04:45:40Z</dcterms:modified>
</cp:coreProperties>
</file>