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343B-847C-4412-AADF-9BEF15085D65}" type="datetimeFigureOut">
              <a:rPr lang="zh-CN" altLang="en-US" smtClean="0"/>
              <a:pPr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78B4-65FD-43A9-A128-4BB49B224E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343B-847C-4412-AADF-9BEF15085D65}" type="datetimeFigureOut">
              <a:rPr lang="zh-CN" altLang="en-US" smtClean="0"/>
              <a:pPr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78B4-65FD-43A9-A128-4BB49B224E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343B-847C-4412-AADF-9BEF15085D65}" type="datetimeFigureOut">
              <a:rPr lang="zh-CN" altLang="en-US" smtClean="0"/>
              <a:pPr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78B4-65FD-43A9-A128-4BB49B224E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343B-847C-4412-AADF-9BEF15085D65}" type="datetimeFigureOut">
              <a:rPr lang="zh-CN" altLang="en-US" smtClean="0"/>
              <a:pPr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78B4-65FD-43A9-A128-4BB49B224E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343B-847C-4412-AADF-9BEF15085D65}" type="datetimeFigureOut">
              <a:rPr lang="zh-CN" altLang="en-US" smtClean="0"/>
              <a:pPr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78B4-65FD-43A9-A128-4BB49B224E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343B-847C-4412-AADF-9BEF15085D65}" type="datetimeFigureOut">
              <a:rPr lang="zh-CN" altLang="en-US" smtClean="0"/>
              <a:pPr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78B4-65FD-43A9-A128-4BB49B224E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343B-847C-4412-AADF-9BEF15085D65}" type="datetimeFigureOut">
              <a:rPr lang="zh-CN" altLang="en-US" smtClean="0"/>
              <a:pPr/>
              <a:t>2022/4/22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78B4-65FD-43A9-A128-4BB49B224E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343B-847C-4412-AADF-9BEF15085D65}" type="datetimeFigureOut">
              <a:rPr lang="zh-CN" altLang="en-US" smtClean="0"/>
              <a:pPr/>
              <a:t>2022/4/22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78B4-65FD-43A9-A128-4BB49B224E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343B-847C-4412-AADF-9BEF15085D65}" type="datetimeFigureOut">
              <a:rPr lang="zh-CN" altLang="en-US" smtClean="0"/>
              <a:pPr/>
              <a:t>2022/4/22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78B4-65FD-43A9-A128-4BB49B224E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343B-847C-4412-AADF-9BEF15085D65}" type="datetimeFigureOut">
              <a:rPr lang="zh-CN" altLang="en-US" smtClean="0"/>
              <a:pPr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78B4-65FD-43A9-A128-4BB49B224E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343B-847C-4412-AADF-9BEF15085D65}" type="datetimeFigureOut">
              <a:rPr lang="zh-CN" altLang="en-US" smtClean="0"/>
              <a:pPr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78B4-65FD-43A9-A128-4BB49B224E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6343B-847C-4412-AADF-9BEF15085D65}" type="datetimeFigureOut">
              <a:rPr lang="zh-CN" altLang="en-US" smtClean="0"/>
              <a:pPr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78B4-65FD-43A9-A128-4BB49B224E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9 The House of Lords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Words and terms</a:t>
            </a:r>
            <a:br>
              <a:rPr lang="en-US" altLang="zh-CN" dirty="0" smtClean="0"/>
            </a:br>
            <a:r>
              <a:rPr lang="en-US" altLang="zh-CN" sz="3100" dirty="0" smtClean="0"/>
              <a:t>Chapter 9</a:t>
            </a:r>
            <a:endParaRPr lang="zh-CN" altLang="en-US" sz="31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hereditary: inherited</a:t>
            </a:r>
          </a:p>
          <a:p>
            <a:r>
              <a:rPr lang="en-US" altLang="zh-CN" dirty="0" smtClean="0"/>
              <a:t>non-hereditary</a:t>
            </a:r>
          </a:p>
          <a:p>
            <a:r>
              <a:rPr lang="en-US" altLang="zh-CN" b="1" dirty="0" smtClean="0"/>
              <a:t>confer</a:t>
            </a:r>
            <a:r>
              <a:rPr lang="en-US" altLang="zh-CN" dirty="0" smtClean="0"/>
              <a:t> a peerage</a:t>
            </a:r>
          </a:p>
          <a:p>
            <a:r>
              <a:rPr lang="en-US" altLang="zh-CN" dirty="0" smtClean="0"/>
              <a:t>acquiesce: agree </a:t>
            </a:r>
          </a:p>
          <a:p>
            <a:r>
              <a:rPr lang="en-US" altLang="zh-CN" dirty="0" smtClean="0"/>
              <a:t>eligible</a:t>
            </a:r>
          </a:p>
          <a:p>
            <a:r>
              <a:rPr lang="en-US" altLang="zh-CN" dirty="0" smtClean="0"/>
              <a:t>renounce</a:t>
            </a:r>
          </a:p>
          <a:p>
            <a:r>
              <a:rPr lang="en-US" altLang="zh-CN" dirty="0" smtClean="0"/>
              <a:t>embroil in: involve in</a:t>
            </a:r>
          </a:p>
          <a:p>
            <a:r>
              <a:rPr lang="en-US" altLang="zh-CN" dirty="0" smtClean="0"/>
              <a:t>sparingly</a:t>
            </a:r>
          </a:p>
          <a:p>
            <a:r>
              <a:rPr lang="en-US" altLang="zh-CN" dirty="0" smtClean="0"/>
              <a:t>estate: landed property</a:t>
            </a:r>
          </a:p>
          <a:p>
            <a:r>
              <a:rPr lang="en-US" altLang="zh-CN" dirty="0" smtClean="0"/>
              <a:t>assimilate</a:t>
            </a:r>
          </a:p>
          <a:p>
            <a:r>
              <a:rPr lang="en-US" altLang="zh-CN" b="1" dirty="0" smtClean="0"/>
              <a:t>abstruse</a:t>
            </a:r>
            <a:r>
              <a:rPr lang="en-US" altLang="zh-CN" dirty="0" smtClean="0"/>
              <a:t> rules: hard to understand</a:t>
            </a:r>
          </a:p>
          <a:p>
            <a:r>
              <a:rPr lang="en-US" altLang="zh-CN" b="1" dirty="0" smtClean="0"/>
              <a:t>patron</a:t>
            </a:r>
            <a:r>
              <a:rPr lang="en-US" altLang="zh-CN" dirty="0" smtClean="0"/>
              <a:t> of good causes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200" y="1357298"/>
            <a:ext cx="4038600" cy="476886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aristocracy: nobility</a:t>
            </a:r>
          </a:p>
          <a:p>
            <a:r>
              <a:rPr lang="en-US" altLang="zh-CN" dirty="0" smtClean="0"/>
              <a:t>aristocrat: member of nobility</a:t>
            </a:r>
          </a:p>
          <a:p>
            <a:r>
              <a:rPr lang="en-US" altLang="zh-CN" dirty="0" smtClean="0"/>
              <a:t>aristocratic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restoration of the monarchy</a:t>
            </a:r>
          </a:p>
          <a:p>
            <a:r>
              <a:rPr lang="en-US" altLang="zh-CN" dirty="0" smtClean="0"/>
              <a:t>peer/peeress: lord, nobleman (duke, marquis, earl, viscount, baron)</a:t>
            </a:r>
          </a:p>
          <a:p>
            <a:r>
              <a:rPr lang="en-US" altLang="zh-CN" dirty="0" smtClean="0"/>
              <a:t>temporal peers</a:t>
            </a:r>
          </a:p>
          <a:p>
            <a:r>
              <a:rPr lang="en-US" altLang="zh-CN" dirty="0" smtClean="0"/>
              <a:t>(life) peer; peerage</a:t>
            </a:r>
          </a:p>
          <a:p>
            <a:r>
              <a:rPr lang="en-US" altLang="zh-CN" dirty="0" smtClean="0"/>
              <a:t>earl, earldom</a:t>
            </a:r>
          </a:p>
          <a:p>
            <a:r>
              <a:rPr lang="en-US" altLang="zh-CN" dirty="0" smtClean="0"/>
              <a:t>duke, dukedom</a:t>
            </a:r>
          </a:p>
          <a:p>
            <a:r>
              <a:rPr lang="en-US" altLang="zh-CN" dirty="0" smtClean="0"/>
              <a:t>Orders in prestige</a:t>
            </a:r>
          </a:p>
          <a:p>
            <a:r>
              <a:rPr lang="en-US" altLang="zh-CN" dirty="0" smtClean="0"/>
              <a:t>NHS: National Health Service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Review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100" dirty="0" smtClean="0"/>
              <a:t>chapter </a:t>
            </a:r>
            <a:r>
              <a:rPr lang="en-US" altLang="zh-CN" sz="3100" dirty="0" smtClean="0"/>
              <a:t>9 </a:t>
            </a:r>
            <a:endParaRPr lang="zh-CN" altLang="en-US" sz="31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Who sit in the House of Lords?</a:t>
            </a:r>
          </a:p>
          <a:p>
            <a:r>
              <a:rPr lang="en-US" altLang="zh-CN" dirty="0" smtClean="0"/>
              <a:t>What are the major changes to the House of Lords in the 20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century in 1909, 1958 and 1962?</a:t>
            </a:r>
          </a:p>
          <a:p>
            <a:r>
              <a:rPr lang="en-US" altLang="zh-CN" dirty="0" smtClean="0"/>
              <a:t>What are the real powers remained to the House of Lords since 1949?</a:t>
            </a:r>
          </a:p>
          <a:p>
            <a:r>
              <a:rPr lang="en-US" altLang="zh-CN" dirty="0" smtClean="0"/>
              <a:t>What are the chief responsibilities of the House of Lords?</a:t>
            </a:r>
          </a:p>
          <a:p>
            <a:r>
              <a:rPr lang="en-US" altLang="zh-CN" dirty="0" smtClean="0"/>
              <a:t>Besides peerage, knighthood and lesser </a:t>
            </a:r>
            <a:r>
              <a:rPr lang="en-US" altLang="zh-CN" dirty="0" err="1" smtClean="0"/>
              <a:t>honours</a:t>
            </a:r>
            <a:r>
              <a:rPr lang="en-US" altLang="zh-CN" dirty="0" smtClean="0"/>
              <a:t> are distributed to worthy citizens. Is this </a:t>
            </a:r>
            <a:r>
              <a:rPr lang="en-US" altLang="zh-CN" dirty="0" err="1" smtClean="0"/>
              <a:t>honour</a:t>
            </a:r>
            <a:r>
              <a:rPr lang="en-US" altLang="zh-CN" dirty="0" smtClean="0"/>
              <a:t> system valued to British people and why (not)?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After-class work before</a:t>
            </a:r>
            <a:br>
              <a:rPr lang="en-US" altLang="zh-CN" sz="2800" dirty="0" smtClean="0"/>
            </a:br>
            <a:r>
              <a:rPr lang="en-US" altLang="zh-CN" sz="2800" dirty="0" smtClean="0"/>
              <a:t> chapter 10 in class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Learn words and expressions of Chapter 9 by heart</a:t>
            </a:r>
          </a:p>
          <a:p>
            <a:r>
              <a:rPr lang="en-US" altLang="zh-CN" dirty="0" smtClean="0"/>
              <a:t>Do listening practice for full understanding : two pieces on QQ, for any new words check up in the dictionary and learn them by heart</a:t>
            </a:r>
          </a:p>
          <a:p>
            <a:r>
              <a:rPr lang="en-US" altLang="zh-CN" dirty="0" smtClean="0"/>
              <a:t>Read </a:t>
            </a:r>
            <a:r>
              <a:rPr lang="en-US" altLang="zh-CN" smtClean="0"/>
              <a:t>chapter 10 </a:t>
            </a:r>
            <a:r>
              <a:rPr lang="en-US" altLang="zh-CN" dirty="0" smtClean="0"/>
              <a:t>and come up with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Notice of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Please start reviewing chapters one by one:</a:t>
            </a:r>
          </a:p>
          <a:p>
            <a:r>
              <a:rPr lang="en-US" altLang="zh-CN" dirty="0" smtClean="0"/>
              <a:t>Read the chapters for full understanding</a:t>
            </a:r>
          </a:p>
          <a:p>
            <a:r>
              <a:rPr lang="en-US" altLang="zh-CN" dirty="0" smtClean="0"/>
              <a:t>Words and terms to be remembered</a:t>
            </a:r>
          </a:p>
          <a:p>
            <a:r>
              <a:rPr lang="en-US" altLang="zh-CN" dirty="0" smtClean="0"/>
              <a:t>Questions for each chapter are to be answered sufficiently</a:t>
            </a:r>
          </a:p>
          <a:p>
            <a:r>
              <a:rPr lang="en-US" altLang="zh-CN" dirty="0" smtClean="0"/>
              <a:t>Make full use of listening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>Words and terms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700" dirty="0" smtClean="0"/>
              <a:t>Chapter 10</a:t>
            </a:r>
            <a:endParaRPr lang="zh-CN" altLang="en-US" sz="27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0034" y="1071546"/>
            <a:ext cx="4040188" cy="39368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 Who practice law: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514353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 smtClean="0"/>
              <a:t>barrister:</a:t>
            </a:r>
            <a:r>
              <a:rPr lang="en-US" altLang="zh-CN" dirty="0" smtClean="0"/>
              <a:t> </a:t>
            </a:r>
            <a:r>
              <a:rPr lang="en-US" dirty="0" smtClean="0"/>
              <a:t> a member of the Bar of England and Wales</a:t>
            </a:r>
          </a:p>
          <a:p>
            <a:r>
              <a:rPr lang="en-US" altLang="zh-CN" b="1" dirty="0" smtClean="0"/>
              <a:t>The Bar</a:t>
            </a:r>
            <a:r>
              <a:rPr lang="en-US" altLang="zh-CN" dirty="0" smtClean="0"/>
              <a:t>: the profession of barrister</a:t>
            </a:r>
          </a:p>
          <a:p>
            <a:r>
              <a:rPr lang="en-US" altLang="zh-CN" b="1" dirty="0" smtClean="0"/>
              <a:t>Bar examination</a:t>
            </a:r>
          </a:p>
          <a:p>
            <a:r>
              <a:rPr lang="en-US" altLang="zh-CN" b="1" dirty="0" smtClean="0"/>
              <a:t>Inns of Court</a:t>
            </a:r>
            <a:r>
              <a:rPr lang="en-US" altLang="zh-CN" dirty="0" smtClean="0"/>
              <a:t>: </a:t>
            </a:r>
            <a:r>
              <a:rPr lang="en-US" dirty="0" smtClean="0"/>
              <a:t>ancient institutions that alone have the power to ‘make’ barristers</a:t>
            </a:r>
            <a:endParaRPr lang="en-US" altLang="zh-CN" dirty="0" smtClean="0"/>
          </a:p>
          <a:p>
            <a:r>
              <a:rPr lang="en-US" altLang="zh-CN" dirty="0" smtClean="0"/>
              <a:t>join the </a:t>
            </a:r>
            <a:r>
              <a:rPr lang="en-US" altLang="zh-CN" b="1" dirty="0" smtClean="0"/>
              <a:t>chambers</a:t>
            </a:r>
            <a:r>
              <a:rPr lang="en-US" altLang="zh-CN" dirty="0" smtClean="0"/>
              <a:t> of </a:t>
            </a:r>
            <a:r>
              <a:rPr lang="en-US" altLang="zh-CN" b="1" dirty="0" smtClean="0"/>
              <a:t>an established barrister</a:t>
            </a:r>
          </a:p>
          <a:p>
            <a:r>
              <a:rPr lang="en-US" altLang="zh-CN" b="1" dirty="0" smtClean="0"/>
              <a:t>Chamber</a:t>
            </a:r>
            <a:r>
              <a:rPr lang="en-US" altLang="zh-CN" dirty="0" smtClean="0"/>
              <a:t>: </a:t>
            </a:r>
            <a:r>
              <a:rPr lang="en-US" dirty="0" smtClean="0"/>
              <a:t>a group of barristers in independent practice who have joined together to share the costs of </a:t>
            </a:r>
            <a:r>
              <a:rPr lang="en-US" dirty="0" err="1" smtClean="0"/>
              <a:t>practising</a:t>
            </a:r>
            <a:endParaRPr lang="en-US" altLang="zh-CN" b="1" dirty="0" smtClean="0"/>
          </a:p>
          <a:p>
            <a:r>
              <a:rPr lang="en-US" altLang="zh-CN" b="1" dirty="0" smtClean="0"/>
              <a:t>Queen’s Counsel</a:t>
            </a:r>
            <a:r>
              <a:rPr lang="en-US" altLang="zh-CN" dirty="0" smtClean="0"/>
              <a:t>: QC</a:t>
            </a:r>
          </a:p>
          <a:p>
            <a:r>
              <a:rPr lang="en-US" b="1" dirty="0" smtClean="0"/>
              <a:t>Counsel</a:t>
            </a:r>
            <a:r>
              <a:rPr lang="en-US" dirty="0" smtClean="0"/>
              <a:t>: a barrister</a:t>
            </a:r>
            <a:endParaRPr lang="en-US" altLang="zh-CN" dirty="0" smtClean="0"/>
          </a:p>
          <a:p>
            <a:r>
              <a:rPr lang="en-US" altLang="zh-CN" b="1" dirty="0" smtClean="0"/>
              <a:t>take silk</a:t>
            </a:r>
            <a:r>
              <a:rPr lang="en-US" altLang="zh-CN" dirty="0" smtClean="0"/>
              <a:t>: become QC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solicitor</a:t>
            </a:r>
          </a:p>
          <a:p>
            <a:r>
              <a:rPr lang="en-US" altLang="zh-CN" b="1" dirty="0" smtClean="0"/>
              <a:t>firm</a:t>
            </a:r>
          </a:p>
          <a:p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643438" y="1142984"/>
            <a:ext cx="4041775" cy="39368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</a:t>
            </a:r>
            <a:r>
              <a:rPr lang="en-US" altLang="zh-CN" smtClean="0"/>
              <a:t>ho </a:t>
            </a:r>
            <a:r>
              <a:rPr lang="en-US" altLang="zh-CN" dirty="0" smtClean="0"/>
              <a:t>judge;  where to judge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>
          <a:xfrm>
            <a:off x="4645025" y="1643050"/>
            <a:ext cx="4041775" cy="471490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magistrate</a:t>
            </a:r>
          </a:p>
          <a:p>
            <a:r>
              <a:rPr lang="en-US" altLang="zh-CN" dirty="0" smtClean="0"/>
              <a:t>stipendiary</a:t>
            </a:r>
          </a:p>
          <a:p>
            <a:r>
              <a:rPr lang="en-US" altLang="zh-CN" dirty="0" smtClean="0"/>
              <a:t>Justice of Peace: J.P.</a:t>
            </a:r>
          </a:p>
          <a:p>
            <a:r>
              <a:rPr lang="en-US" altLang="zh-CN" dirty="0" smtClean="0"/>
              <a:t>circuit judge</a:t>
            </a:r>
          </a:p>
          <a:p>
            <a:r>
              <a:rPr lang="en-US" altLang="zh-CN" dirty="0" smtClean="0"/>
              <a:t>circuit: </a:t>
            </a:r>
            <a:r>
              <a:rPr lang="en-US" dirty="0" smtClean="0"/>
              <a:t>The courts of England and Wales are divided into six circuits: North Eastern, Northern, Midland, South Eastern, Western and Wales &amp; Chester circuits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magistrates’ court</a:t>
            </a:r>
          </a:p>
          <a:p>
            <a:r>
              <a:rPr lang="en-US" altLang="zh-CN" dirty="0" smtClean="0"/>
              <a:t>county court</a:t>
            </a:r>
          </a:p>
          <a:p>
            <a:r>
              <a:rPr lang="en-US" altLang="zh-CN" dirty="0" smtClean="0"/>
              <a:t>Tribunal: court of justice</a:t>
            </a:r>
          </a:p>
          <a:p>
            <a:r>
              <a:rPr lang="en-US" altLang="zh-CN" dirty="0" smtClean="0"/>
              <a:t>Crown Court </a:t>
            </a:r>
          </a:p>
          <a:p>
            <a:r>
              <a:rPr lang="en-US" altLang="zh-CN" dirty="0" smtClean="0"/>
              <a:t>Queen’s Bench Division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404</Words>
  <Application>Microsoft Office PowerPoint</Application>
  <PresentationFormat>全屏显示(4:3)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Chapter 9 The House of Lords</vt:lpstr>
      <vt:lpstr>Words and terms Chapter 9</vt:lpstr>
      <vt:lpstr>Review chapter 9 </vt:lpstr>
      <vt:lpstr>After-class work before  chapter 10 in class</vt:lpstr>
      <vt:lpstr>Notice of review</vt:lpstr>
      <vt:lpstr>Words and terms Chapter 10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The House of Lords</dc:title>
  <dc:creator>微软用户</dc:creator>
  <cp:lastModifiedBy>微软用户</cp:lastModifiedBy>
  <cp:revision>8</cp:revision>
  <dcterms:created xsi:type="dcterms:W3CDTF">2022-04-21T04:10:45Z</dcterms:created>
  <dcterms:modified xsi:type="dcterms:W3CDTF">2022-04-22T13:08:07Z</dcterms:modified>
</cp:coreProperties>
</file>