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B1DB0-E736-4F48-BDFD-83501D5BFF7B}">
  <a:tblStyle styleId="{5CAB1DB0-E736-4F48-BDFD-83501D5BFF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75d10ae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75d10ae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7626b6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7626b6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[BOW]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11cbe0fd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11cbe0fd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[BOW]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7626b6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7626b6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[XINYA] Next part is the software and data selection. </a:t>
            </a:r>
            <a:r>
              <a:rPr lang="en">
                <a:solidFill>
                  <a:schemeClr val="dk1"/>
                </a:solidFill>
              </a:rPr>
              <a:t>We chose Streamlit for its ease of deploy and strong capability to, </a:t>
            </a:r>
            <a:r>
              <a:rPr lang="en"/>
              <a:t>so that we can better achieve the project goal, which is to build Interactive Map with near real-time data vis. </a:t>
            </a:r>
            <a:br>
              <a:rPr lang="en"/>
            </a:br>
            <a:r>
              <a:rPr lang="en"/>
              <a:t>The main dataset will be from NRCS (National Resource Conservation Service) SNOTEL weather stations throughout Washington, which provide Real-time weather observations data such as snow depth, temperature. If we go the forecasting route Short-term forecasts data. Metloom and Herbie are Data Access Tools. All the data inputs will go to the model named pySUMMA: It’s A flexible hydrologic model for simulating snowpack characteristics, outputs include xxxx. Our visualizations and interactive functions will be built on the model outputs.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76d02a21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76d02a21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IDEAL #1 (10s)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7626b6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7626b6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IDEAL #1 (10s)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7626b61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7626b61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7626b61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7626b61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[JANE onwards]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w7ypuU4h3_3tNkb9QXCe7C1psrH66K9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232550" y="3493275"/>
            <a:ext cx="11610949" cy="1650225"/>
            <a:chOff x="-232550" y="3493275"/>
            <a:chExt cx="11610949" cy="1650225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2550" y="3531475"/>
              <a:ext cx="5853310" cy="16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25090" y="3493275"/>
              <a:ext cx="5853310" cy="161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249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A86E8"/>
                </a:solidFill>
              </a:rPr>
              <a:t>Developing an interactive map of snowpack properties in WA state</a:t>
            </a:r>
            <a:endParaRPr sz="4500">
              <a:solidFill>
                <a:srgbClr val="4A86E8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33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47826"/>
              <a:buNone/>
            </a:pPr>
            <a:r>
              <a:rPr lang="en" sz="2300" b="1">
                <a:solidFill>
                  <a:schemeClr val="dk1"/>
                </a:solidFill>
              </a:rPr>
              <a:t>MoSnoPro-US 🏔️❄️</a:t>
            </a:r>
            <a:endParaRPr sz="1979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ct val="47222"/>
              <a:buNone/>
            </a:pPr>
            <a:r>
              <a:rPr lang="en" sz="1979"/>
              <a:t>Danny Hogan, Bow Sruangsung, Xinya Tang, Jane Dai</a:t>
            </a:r>
            <a:endParaRPr sz="1979"/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97450"/>
            <a:ext cx="2057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accent3"/>
                </a:solidFill>
              </a:rPr>
              <a:t>image: SimpLine</a:t>
            </a:r>
            <a:endParaRPr sz="1000"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68580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87950" y="1499575"/>
            <a:ext cx="482100" cy="519000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125" y="0"/>
            <a:ext cx="1224850" cy="16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473825" y="1908925"/>
            <a:ext cx="1634550" cy="1458150"/>
          </a:xfrm>
          <a:custGeom>
            <a:avLst/>
            <a:gdLst/>
            <a:ahLst/>
            <a:cxnLst/>
            <a:rect l="l" t="t" r="r" b="b"/>
            <a:pathLst>
              <a:path w="65382" h="58326" extrusionOk="0">
                <a:moveTo>
                  <a:pt x="20696" y="17403"/>
                </a:moveTo>
                <a:lnTo>
                  <a:pt x="24459" y="10818"/>
                </a:lnTo>
                <a:lnTo>
                  <a:pt x="42333" y="2822"/>
                </a:lnTo>
                <a:lnTo>
                  <a:pt x="52682" y="0"/>
                </a:lnTo>
                <a:lnTo>
                  <a:pt x="63500" y="6585"/>
                </a:lnTo>
                <a:lnTo>
                  <a:pt x="65382" y="17874"/>
                </a:lnTo>
                <a:lnTo>
                  <a:pt x="63030" y="27752"/>
                </a:lnTo>
                <a:lnTo>
                  <a:pt x="53152" y="34337"/>
                </a:lnTo>
                <a:lnTo>
                  <a:pt x="34807" y="47978"/>
                </a:lnTo>
                <a:lnTo>
                  <a:pt x="24459" y="55503"/>
                </a:lnTo>
                <a:lnTo>
                  <a:pt x="8937" y="58326"/>
                </a:lnTo>
                <a:lnTo>
                  <a:pt x="0" y="57385"/>
                </a:lnTo>
                <a:lnTo>
                  <a:pt x="7526" y="47978"/>
                </a:lnTo>
                <a:lnTo>
                  <a:pt x="23048" y="40452"/>
                </a:lnTo>
                <a:lnTo>
                  <a:pt x="24930" y="31044"/>
                </a:lnTo>
                <a:lnTo>
                  <a:pt x="22578" y="22107"/>
                </a:lnTo>
                <a:close/>
              </a:path>
            </a:pathLst>
          </a:custGeom>
          <a:solidFill>
            <a:srgbClr val="FF0000">
              <a:alpha val="290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64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" name="Google Shape;69;p14"/>
          <p:cNvSpPr/>
          <p:nvPr/>
        </p:nvSpPr>
        <p:spPr>
          <a:xfrm>
            <a:off x="4225500" y="756500"/>
            <a:ext cx="235175" cy="470375"/>
          </a:xfrm>
          <a:custGeom>
            <a:avLst/>
            <a:gdLst/>
            <a:ahLst/>
            <a:cxnLst/>
            <a:rect l="l" t="t" r="r" b="b"/>
            <a:pathLst>
              <a:path w="9407" h="18815" extrusionOk="0">
                <a:moveTo>
                  <a:pt x="2822" y="0"/>
                </a:moveTo>
                <a:lnTo>
                  <a:pt x="0" y="12230"/>
                </a:lnTo>
                <a:lnTo>
                  <a:pt x="2822" y="18815"/>
                </a:lnTo>
                <a:lnTo>
                  <a:pt x="9407" y="18345"/>
                </a:lnTo>
                <a:lnTo>
                  <a:pt x="7526" y="6586"/>
                </a:lnTo>
                <a:close/>
              </a:path>
            </a:pathLst>
          </a:custGeom>
          <a:solidFill>
            <a:srgbClr val="FF0000">
              <a:alpha val="290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225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Human-centered design</a:t>
            </a:r>
            <a:endParaRPr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836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Project Goal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0E0E"/>
                </a:solidFill>
              </a:rPr>
              <a:t>Provide near real-time snowpack data visualization</a:t>
            </a:r>
            <a:endParaRPr sz="1800">
              <a:solidFill>
                <a:srgbClr val="0E0E0E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E0E0E"/>
              </a:buClr>
              <a:buSzPts val="1800"/>
              <a:buChar char="●"/>
            </a:pPr>
            <a:r>
              <a:rPr lang="en" sz="1800">
                <a:solidFill>
                  <a:srgbClr val="0E0E0E"/>
                </a:solidFill>
              </a:rPr>
              <a:t>improve decision-making for </a:t>
            </a:r>
            <a:r>
              <a:rPr lang="en" sz="1800" b="1">
                <a:solidFill>
                  <a:srgbClr val="0E0E0E"/>
                </a:solidFill>
              </a:rPr>
              <a:t>avalanche forecasts, safety, and recreational planning</a:t>
            </a:r>
            <a:endParaRPr sz="1800" b="1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8" b="1">
                <a:solidFill>
                  <a:srgbClr val="0E0E0E"/>
                </a:solidFill>
              </a:rPr>
              <a:t>Key Features</a:t>
            </a:r>
            <a:endParaRPr sz="1958" b="1">
              <a:solidFill>
                <a:srgbClr val="0E0E0E"/>
              </a:solidFill>
            </a:endParaRPr>
          </a:p>
          <a:p>
            <a:pPr marL="457200" lvl="0" indent="-332345" algn="l" rtl="0">
              <a:spcBef>
                <a:spcPts val="1200"/>
              </a:spcBef>
              <a:spcAft>
                <a:spcPts val="0"/>
              </a:spcAft>
              <a:buClr>
                <a:srgbClr val="0E0E0E"/>
              </a:buClr>
              <a:buSzPts val="1634"/>
              <a:buChar char="●"/>
            </a:pPr>
            <a:r>
              <a:rPr lang="en" sz="1633" b="1">
                <a:solidFill>
                  <a:srgbClr val="0E0E0E"/>
                </a:solidFill>
              </a:rPr>
              <a:t>Interactive Map</a:t>
            </a:r>
            <a:endParaRPr sz="1633" b="1">
              <a:solidFill>
                <a:srgbClr val="0E0E0E"/>
              </a:solidFill>
            </a:endParaRPr>
          </a:p>
          <a:p>
            <a:pPr marL="457200" lvl="0" indent="-332345" algn="l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34"/>
              <a:buChar char="●"/>
            </a:pPr>
            <a:r>
              <a:rPr lang="en" sz="1633" b="1">
                <a:solidFill>
                  <a:srgbClr val="0E0E0E"/>
                </a:solidFill>
              </a:rPr>
              <a:t>Data Filtering</a:t>
            </a:r>
            <a:endParaRPr sz="1633" b="1">
              <a:solidFill>
                <a:srgbClr val="0E0E0E"/>
              </a:solidFill>
            </a:endParaRPr>
          </a:p>
          <a:p>
            <a:pPr marL="457200" lvl="0" indent="-332345" algn="l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34"/>
              <a:buChar char="●"/>
            </a:pPr>
            <a:r>
              <a:rPr lang="en" sz="1633" b="1">
                <a:solidFill>
                  <a:srgbClr val="0E0E0E"/>
                </a:solidFill>
              </a:rPr>
              <a:t>User-friendly visualization</a:t>
            </a:r>
            <a:endParaRPr sz="1800" b="1">
              <a:solidFill>
                <a:srgbClr val="0E0E0E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497675" y="1152475"/>
            <a:ext cx="4440000" cy="37836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8" b="1">
                <a:solidFill>
                  <a:srgbClr val="0E0E0E"/>
                </a:solidFill>
              </a:rPr>
              <a:t>Human-Centered Design</a:t>
            </a:r>
            <a:endParaRPr sz="1958" b="1">
              <a:solidFill>
                <a:srgbClr val="0E0E0E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0E0E"/>
              </a:buClr>
              <a:buSzPts val="1600"/>
              <a:buChar char="●"/>
            </a:pPr>
            <a:r>
              <a:rPr lang="en" sz="1600" b="1">
                <a:solidFill>
                  <a:srgbClr val="0E0E0E"/>
                </a:solidFill>
              </a:rPr>
              <a:t>~ 22 Users Profiles (</a:t>
            </a:r>
            <a:r>
              <a:rPr lang="en" sz="1600">
                <a:solidFill>
                  <a:srgbClr val="0E0E0E"/>
                </a:solidFill>
              </a:rPr>
              <a:t>data analysts, traffic engineers, forecasters, and recreationists)</a:t>
            </a:r>
            <a:endParaRPr sz="1600">
              <a:solidFill>
                <a:srgbClr val="0E0E0E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●"/>
            </a:pPr>
            <a:r>
              <a:rPr lang="en" sz="1600" b="1">
                <a:solidFill>
                  <a:srgbClr val="0E0E0E"/>
                </a:solidFill>
              </a:rPr>
              <a:t>Interaction flow</a:t>
            </a:r>
            <a:endParaRPr sz="1600" b="1">
              <a:solidFill>
                <a:srgbClr val="0E0E0E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○"/>
            </a:pPr>
            <a:r>
              <a:rPr lang="en" sz="1600">
                <a:solidFill>
                  <a:srgbClr val="0E0E0E"/>
                </a:solidFill>
              </a:rPr>
              <a:t>Data Analysts: Query datasets → Filter data → Generate custom plots.</a:t>
            </a:r>
            <a:endParaRPr sz="1600">
              <a:solidFill>
                <a:srgbClr val="0E0E0E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○"/>
            </a:pPr>
            <a:r>
              <a:rPr lang="en" sz="1600">
                <a:solidFill>
                  <a:srgbClr val="0E0E0E"/>
                </a:solidFill>
              </a:rPr>
              <a:t>Researchers: Analyze trends → Identify patterns → Use insights in publications.</a:t>
            </a:r>
            <a:endParaRPr sz="1600">
              <a:solidFill>
                <a:srgbClr val="0E0E0E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○"/>
            </a:pPr>
            <a:r>
              <a:rPr lang="en" sz="1600">
                <a:solidFill>
                  <a:srgbClr val="0E0E0E"/>
                </a:solidFill>
              </a:rPr>
              <a:t>Decision Makers: Input thresholds → Receive alerts → View summarized recommendations via visualizations.</a:t>
            </a:r>
            <a:endParaRPr sz="1600">
              <a:solidFill>
                <a:srgbClr val="0E0E0E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●"/>
            </a:pPr>
            <a:r>
              <a:rPr lang="en" sz="1600" b="1">
                <a:solidFill>
                  <a:srgbClr val="0E0E0E"/>
                </a:solidFill>
              </a:rPr>
              <a:t>Feedback-driven </a:t>
            </a:r>
            <a:endParaRPr sz="1600" b="1">
              <a:solidFill>
                <a:srgbClr val="0E0E0E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●"/>
            </a:pPr>
            <a:r>
              <a:rPr lang="en" sz="1600" b="1">
                <a:solidFill>
                  <a:srgbClr val="0E0E0E"/>
                </a:solidFill>
              </a:rPr>
              <a:t>Accessibility </a:t>
            </a:r>
            <a:endParaRPr sz="1600" b="1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Human-centered design</a:t>
            </a:r>
            <a:endParaRPr b="1"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755538" y="1210075"/>
          <a:ext cx="7909725" cy="3159640"/>
        </p:xfrm>
        <a:graphic>
          <a:graphicData uri="http://schemas.openxmlformats.org/drawingml/2006/table">
            <a:tbl>
              <a:tblPr>
                <a:noFill/>
                <a:tableStyleId>{5CAB1DB0-E736-4F48-BDFD-83501D5BFF7B}</a:tableStyleId>
              </a:tblPr>
              <a:tblGrid>
                <a:gridCol w="22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Component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Users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Key Features Benefiting Users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Data Manager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Data Analysts, Researchers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Querying data subsets, preprocessing for research/analysis.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Visualization Manager</a:t>
                      </a:r>
                      <a:endParaRPr sz="1600">
                        <a:solidFill>
                          <a:srgbClr val="0E0E0E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All users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Interactive and static plots, trend graphs, and map visuals.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Decision Support Module</a:t>
                      </a:r>
                      <a:endParaRPr sz="1600">
                        <a:solidFill>
                          <a:srgbClr val="0E0E0E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Decision Makers</a:t>
                      </a:r>
                      <a:endParaRPr sz="1600">
                        <a:solidFill>
                          <a:srgbClr val="0E0E0E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E0E0E"/>
                          </a:solidFill>
                        </a:rPr>
                        <a:t>Alerts, thresholds, and recommendations for safety responses.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software and 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2253100"/>
            <a:ext cx="3131700" cy="3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tech review, Streamlit was chosen: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open-source app framework, ease of deploy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Quick to learn, minimum front-end experience required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Capability to create interactive dashboards for visualization.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38" y="1128883"/>
            <a:ext cx="1730824" cy="10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125" y="1169500"/>
            <a:ext cx="6323026" cy="35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9724" cy="39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r="32632"/>
          <a:stretch/>
        </p:blipFill>
        <p:spPr>
          <a:xfrm>
            <a:off x="3058450" y="334825"/>
            <a:ext cx="5933152" cy="35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796561" y="4125299"/>
            <a:ext cx="5084173" cy="744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expectation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 title="MoSnoPro-US - Made with Clipchamp_173389134039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01" y="0"/>
            <a:ext cx="7618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307000" y="4230301"/>
            <a:ext cx="2395176" cy="735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reality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 had wide range of familiarity with software tools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Spent a lot of class time thinking about software features and components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Generating the figure from scratch takes a lot of time, may be a source of frustration for other users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>
                <a:solidFill>
                  <a:srgbClr val="6AA84F"/>
                </a:solidFill>
              </a:rPr>
              <a:t>Kept detailed notes; used Slack to communicate more flexibly in addition to GitHub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>
                <a:solidFill>
                  <a:srgbClr val="6AA84F"/>
                </a:solidFill>
              </a:rPr>
              <a:t>Good shared understanding, but left limited time towards the end for implementation. We made peace with version 0. 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>
                <a:solidFill>
                  <a:srgbClr val="6AA84F"/>
                </a:solidFill>
              </a:rPr>
              <a:t>Opportunity to practice software development, but not realistic for long-term usability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 data storage solution (we used Dropbox) that is better suited for water and snow data (Hydroshare), or even just Google Drive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Scaling to more sites (all SNOTEL sites in WA state) would create data limitations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features to consider adding: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Adding color-coded 🚥 attributes in hover pop-ups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Explicit buttons for exporting data/images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Forecast for limited periods (few days, one week)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25" y="839788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Developing an interactive map of snowpack properties in WA state</vt:lpstr>
      <vt:lpstr>PowerPoint Presentation</vt:lpstr>
      <vt:lpstr>Human-centered design</vt:lpstr>
      <vt:lpstr>Human-centered design</vt:lpstr>
      <vt:lpstr>Selecting software and data</vt:lpstr>
      <vt:lpstr>PowerPoint Presentation</vt:lpstr>
      <vt:lpstr>PowerPoint Presentation</vt:lpstr>
      <vt:lpstr>Challenges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Jane Dai</cp:lastModifiedBy>
  <cp:revision>1</cp:revision>
  <dcterms:modified xsi:type="dcterms:W3CDTF">2024-12-11T20:49:36Z</dcterms:modified>
</cp:coreProperties>
</file>