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gV0NH3WCjsMCIlXoieBavgbh5A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69D579-A501-48F5-9503-2F1CEB20D7AA}">
  <a:tblStyle styleId="{0969D579-A501-48F5-9503-2F1CEB20D7A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0ef270f0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g2f0ef270f0b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f0ef270f0b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g2f0ef270f0b_1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0ef270f0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2f0ef270f0b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0ef270f0b_2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f0ef270f0b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0ef270f0b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f0ef270f0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Relationship Id="rId4" Type="http://schemas.openxmlformats.org/officeDocument/2006/relationships/image" Target="../media/image34.png"/><Relationship Id="rId5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Relationship Id="rId5" Type="http://schemas.openxmlformats.org/officeDocument/2006/relationships/image" Target="../media/image26.png"/><Relationship Id="rId6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91417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>
            <p:ph type="ctrTitle"/>
          </p:nvPr>
        </p:nvSpPr>
        <p:spPr>
          <a:xfrm>
            <a:off x="1144284" y="2400475"/>
            <a:ext cx="6856716" cy="206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lang="en-US" sz="4500">
                <a:latin typeface="Times New Roman"/>
                <a:ea typeface="Times New Roman"/>
                <a:cs typeface="Times New Roman"/>
                <a:sym typeface="Times New Roman"/>
              </a:rPr>
              <a:t>Predicting NBA Game Point Spread</a:t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1144284" y="4629235"/>
            <a:ext cx="6856716" cy="1488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Deric Liang, Dylan Brazier, Zakaria Ali</a:t>
            </a:r>
            <a:endParaRPr/>
          </a:p>
        </p:txBody>
      </p:sp>
      <p:pic>
        <p:nvPicPr>
          <p:cNvPr descr="Basketball"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8552" y="1268120"/>
            <a:ext cx="806895" cy="80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"/>
          <p:cNvSpPr/>
          <p:nvPr/>
        </p:nvSpPr>
        <p:spPr>
          <a:xfrm>
            <a:off x="0" y="0"/>
            <a:ext cx="91417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8"/>
          <p:cNvSpPr txBox="1"/>
          <p:nvPr>
            <p:ph type="title"/>
          </p:nvPr>
        </p:nvSpPr>
        <p:spPr>
          <a:xfrm>
            <a:off x="628650" y="556995"/>
            <a:ext cx="7886700" cy="1133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imes New Roman"/>
              <a:buNone/>
            </a:pPr>
            <a:r>
              <a:rPr b="1" lang="en-US" sz="3500">
                <a:latin typeface="Times New Roman"/>
                <a:ea typeface="Times New Roman"/>
                <a:cs typeface="Times New Roman"/>
                <a:sym typeface="Times New Roman"/>
              </a:rPr>
              <a:t>Justification for Non-Linear ML Approach</a:t>
            </a:r>
            <a:r>
              <a:rPr b="1" i="0" lang="en-US" sz="35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500"/>
          </a:p>
        </p:txBody>
      </p:sp>
      <p:grpSp>
        <p:nvGrpSpPr>
          <p:cNvPr id="273" name="Google Shape;273;p8"/>
          <p:cNvGrpSpPr/>
          <p:nvPr/>
        </p:nvGrpSpPr>
        <p:grpSpPr>
          <a:xfrm>
            <a:off x="629947" y="2590920"/>
            <a:ext cx="7884104" cy="2820747"/>
            <a:chOff x="1297" y="765295"/>
            <a:chExt cx="7884104" cy="2820747"/>
          </a:xfrm>
        </p:grpSpPr>
        <p:sp>
          <p:nvSpPr>
            <p:cNvPr id="274" name="Google Shape;274;p8"/>
            <p:cNvSpPr/>
            <p:nvPr/>
          </p:nvSpPr>
          <p:spPr>
            <a:xfrm>
              <a:off x="1297" y="765295"/>
              <a:ext cx="609820" cy="609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1297" y="1496407"/>
              <a:ext cx="1742343" cy="375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8"/>
            <p:cNvSpPr txBox="1"/>
            <p:nvPr/>
          </p:nvSpPr>
          <p:spPr>
            <a:xfrm>
              <a:off x="1297" y="1496407"/>
              <a:ext cx="1742343" cy="375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Complex Relationships: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1297" y="1928515"/>
              <a:ext cx="1742343" cy="1657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8"/>
            <p:cNvSpPr txBox="1"/>
            <p:nvPr/>
          </p:nvSpPr>
          <p:spPr>
            <a:xfrm>
              <a:off x="1297" y="1928515"/>
              <a:ext cx="1742343" cy="1657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NBA game outcomes involve a complex interplay of features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Games can often be tossups; upsets are frequent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Linear models may not capture these intricate relationships effectively</a:t>
              </a: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2048551" y="765295"/>
              <a:ext cx="609820" cy="60982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2048551" y="1496407"/>
              <a:ext cx="1742343" cy="375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8"/>
            <p:cNvSpPr txBox="1"/>
            <p:nvPr/>
          </p:nvSpPr>
          <p:spPr>
            <a:xfrm>
              <a:off x="2048551" y="1496407"/>
              <a:ext cx="1742343" cy="375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Feature Interactions: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2048551" y="1928515"/>
              <a:ext cx="1742343" cy="1657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8"/>
            <p:cNvSpPr txBox="1"/>
            <p:nvPr/>
          </p:nvSpPr>
          <p:spPr>
            <a:xfrm>
              <a:off x="2048551" y="1928515"/>
              <a:ext cx="1742343" cy="1657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Non-linear models capture interactions between features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Combined effects of team statistics can be non-linear</a:t>
              </a: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4095805" y="765295"/>
              <a:ext cx="609820" cy="60982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4095805" y="1496407"/>
              <a:ext cx="1742343" cy="375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8"/>
            <p:cNvSpPr txBox="1"/>
            <p:nvPr/>
          </p:nvSpPr>
          <p:spPr>
            <a:xfrm>
              <a:off x="4095805" y="1496407"/>
              <a:ext cx="1742343" cy="375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 Performance: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4095805" y="1928515"/>
              <a:ext cx="1742343" cy="1657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8"/>
            <p:cNvSpPr txBox="1"/>
            <p:nvPr/>
          </p:nvSpPr>
          <p:spPr>
            <a:xfrm>
              <a:off x="4095805" y="1928515"/>
              <a:ext cx="1742343" cy="1657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Our nonlinear models for predicting spread as initial exploration (e.g., Random Forests, Neural Networks) slightly outperform linear models (baseline validation loss: 0.92 vs. improved validation loss: 0.87)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Better capture of non-linear dependencies results in improved predictions</a:t>
              </a: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6143058" y="765295"/>
              <a:ext cx="609820" cy="60982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6143058" y="1496407"/>
              <a:ext cx="1742343" cy="375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8"/>
            <p:cNvSpPr txBox="1"/>
            <p:nvPr/>
          </p:nvSpPr>
          <p:spPr>
            <a:xfrm>
              <a:off x="6143058" y="1496407"/>
              <a:ext cx="1742343" cy="3756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Real-World Applicability: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6143058" y="1928515"/>
              <a:ext cx="1742343" cy="1657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8"/>
            <p:cNvSpPr txBox="1"/>
            <p:nvPr/>
          </p:nvSpPr>
          <p:spPr>
            <a:xfrm>
              <a:off x="6143058" y="1928515"/>
              <a:ext cx="1742343" cy="16575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Real-world relationships between human behavior variables are rarely linear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Non-linear approaches lead to better generalization and reliable predictions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ML Modeling - </a:t>
            </a:r>
            <a:r>
              <a:rPr b="1" i="0" lang="en-US" sz="4400" u="none" strike="noStrike">
                <a:latin typeface="Times New Roman"/>
                <a:ea typeface="Times New Roman"/>
                <a:cs typeface="Times New Roman"/>
                <a:sym typeface="Times New Roman"/>
              </a:rPr>
              <a:t>Neural Networ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</p:txBody>
      </p:sp>
      <p:sp>
        <p:nvSpPr>
          <p:cNvPr id="299" name="Google Shape;299;p9"/>
          <p:cNvSpPr txBox="1"/>
          <p:nvPr>
            <p:ph idx="1" type="body"/>
          </p:nvPr>
        </p:nvSpPr>
        <p:spPr>
          <a:xfrm>
            <a:off x="457200" y="1600200"/>
            <a:ext cx="4452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93939"/>
              <a:buNone/>
            </a:pPr>
            <a:r>
              <a:rPr b="1" lang="en-US" sz="1650">
                <a:latin typeface="Times New Roman"/>
                <a:ea typeface="Times New Roman"/>
                <a:cs typeface="Times New Roman"/>
                <a:sym typeface="Times New Roman"/>
              </a:rPr>
              <a:t>Model Architecture</a:t>
            </a:r>
            <a:endParaRPr b="1"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Input layer: Features reflecting team performance and game related statistics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Hidden layer: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–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Layer 1: 10-300 neurons, ‘relu’ or ‘tanh’ activations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–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Dropout 1: Rate between 0 and 0.5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–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Layer 2: Similar to layer 1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–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Dropout 2: Rate between 0 and 0.5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Output layer: Single neuron to predict probability that Vegas spread is covered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Final model: tanh activation, dropout rate 0.5, learning rate 0.01, 230 neurons in layer 1, 20 neurons in layer 2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936"/>
              <a:buNone/>
            </a:pPr>
            <a:r>
              <a:rPr b="1" lang="en-US" sz="1650">
                <a:latin typeface="Times New Roman"/>
                <a:ea typeface="Times New Roman"/>
                <a:cs typeface="Times New Roman"/>
                <a:sym typeface="Times New Roman"/>
              </a:rPr>
              <a:t>Hyperparameter tuning</a:t>
            </a:r>
            <a:endParaRPr b="1"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Tool Used: Hyperopt Library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Tuned parameters: Neuron counts, activation functions, dropout rates, learning rate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Goal: Achieve lowest possible validation loss to maximize accuracy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936"/>
              <a:buNone/>
            </a:pPr>
            <a:r>
              <a:rPr b="1" lang="en-US" sz="1650">
                <a:latin typeface="Times New Roman"/>
                <a:ea typeface="Times New Roman"/>
                <a:cs typeface="Times New Roman"/>
                <a:sym typeface="Times New Roman"/>
              </a:rPr>
              <a:t>Training Process</a:t>
            </a:r>
            <a:endParaRPr b="1"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Consistency from setting seed, trained 15 epochs with batches of 32 samples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3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Validation phase to prevent overfitting and monitor generalization</a:t>
            </a:r>
            <a:endParaRPr/>
          </a:p>
        </p:txBody>
      </p:sp>
      <p:pic>
        <p:nvPicPr>
          <p:cNvPr id="300" name="Google Shape;30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9500" y="2492387"/>
            <a:ext cx="4126451" cy="27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"/>
          <p:cNvSpPr/>
          <p:nvPr/>
        </p:nvSpPr>
        <p:spPr>
          <a:xfrm>
            <a:off x="0" y="0"/>
            <a:ext cx="91417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0"/>
          <p:cNvSpPr txBox="1"/>
          <p:nvPr>
            <p:ph type="title"/>
          </p:nvPr>
        </p:nvSpPr>
        <p:spPr>
          <a:xfrm>
            <a:off x="628650" y="557188"/>
            <a:ext cx="7886700" cy="11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4500">
                <a:latin typeface="Times New Roman"/>
                <a:ea typeface="Times New Roman"/>
                <a:cs typeface="Times New Roman"/>
                <a:sym typeface="Times New Roman"/>
              </a:rPr>
              <a:t>Kelly Criterion</a:t>
            </a:r>
            <a:endParaRPr sz="4500"/>
          </a:p>
        </p:txBody>
      </p:sp>
      <p:grpSp>
        <p:nvGrpSpPr>
          <p:cNvPr id="307" name="Google Shape;307;p10"/>
          <p:cNvGrpSpPr/>
          <p:nvPr/>
        </p:nvGrpSpPr>
        <p:grpSpPr>
          <a:xfrm>
            <a:off x="628945" y="2520919"/>
            <a:ext cx="7886109" cy="2968304"/>
            <a:chOff x="295" y="692119"/>
            <a:chExt cx="7886109" cy="2968304"/>
          </a:xfrm>
        </p:grpSpPr>
        <p:sp>
          <p:nvSpPr>
            <p:cNvPr id="308" name="Google Shape;308;p10"/>
            <p:cNvSpPr/>
            <p:nvPr/>
          </p:nvSpPr>
          <p:spPr>
            <a:xfrm>
              <a:off x="765365" y="692119"/>
              <a:ext cx="823921" cy="8239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295" y="1643678"/>
              <a:ext cx="2354062" cy="353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0"/>
            <p:cNvSpPr txBox="1"/>
            <p:nvPr/>
          </p:nvSpPr>
          <p:spPr>
            <a:xfrm>
              <a:off x="295" y="1643678"/>
              <a:ext cx="2354062" cy="353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Idea: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295" y="2056153"/>
              <a:ext cx="2354062" cy="1604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0"/>
            <p:cNvSpPr txBox="1"/>
            <p:nvPr/>
          </p:nvSpPr>
          <p:spPr>
            <a:xfrm>
              <a:off x="295" y="2056153"/>
              <a:ext cx="2354062" cy="1604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Generates betting strategy (i.e., bet sizing) in gambling context, given a bankroll.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Formula based on probability of a win and odds to return percentage of bankroll to wager.</a:t>
              </a: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3531389" y="692119"/>
              <a:ext cx="823921" cy="82392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2766318" y="1643678"/>
              <a:ext cx="2354062" cy="353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0"/>
            <p:cNvSpPr txBox="1"/>
            <p:nvPr/>
          </p:nvSpPr>
          <p:spPr>
            <a:xfrm>
              <a:off x="2766318" y="1643678"/>
              <a:ext cx="2354062" cy="353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Formula: f* = p - (1-p) / b</a:t>
              </a: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2766318" y="2056153"/>
              <a:ext cx="2354062" cy="1604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0"/>
            <p:cNvSpPr txBox="1"/>
            <p:nvPr/>
          </p:nvSpPr>
          <p:spPr>
            <a:xfrm>
              <a:off x="2766318" y="2056153"/>
              <a:ext cx="2354062" cy="1604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f*: percentage of bankroll to wager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p: probability of winning the bet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Utilize output of NN to generate win probability (i.e., probability of covering the spread)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b: proportion of bet gained with a win</a:t>
              </a: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6297412" y="692119"/>
              <a:ext cx="823921" cy="82392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5532342" y="1643678"/>
              <a:ext cx="2354062" cy="353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0"/>
            <p:cNvSpPr txBox="1"/>
            <p:nvPr/>
          </p:nvSpPr>
          <p:spPr>
            <a:xfrm>
              <a:off x="5532342" y="1643678"/>
              <a:ext cx="2354062" cy="353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Result: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5532342" y="2056153"/>
              <a:ext cx="2354062" cy="1604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0"/>
            <p:cNvSpPr txBox="1"/>
            <p:nvPr/>
          </p:nvSpPr>
          <p:spPr>
            <a:xfrm>
              <a:off x="5532342" y="2056153"/>
              <a:ext cx="2354062" cy="16042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Allows us to account for confidence in bet, rather than binary win/lose classification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Low confidence in result = smaller bet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Generates strategy to win money over time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Our analysis assumes $100 bankroll available for each game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"/>
          <p:cNvSpPr/>
          <p:nvPr/>
        </p:nvSpPr>
        <p:spPr>
          <a:xfrm>
            <a:off x="1200" y="0"/>
            <a:ext cx="9141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1"/>
          <p:cNvSpPr txBox="1"/>
          <p:nvPr>
            <p:ph type="title"/>
          </p:nvPr>
        </p:nvSpPr>
        <p:spPr>
          <a:xfrm>
            <a:off x="628650" y="556995"/>
            <a:ext cx="7886700" cy="1133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Experiments</a:t>
            </a:r>
            <a:endParaRPr b="1" sz="4300"/>
          </a:p>
        </p:txBody>
      </p:sp>
      <p:grpSp>
        <p:nvGrpSpPr>
          <p:cNvPr id="329" name="Google Shape;329;p11"/>
          <p:cNvGrpSpPr/>
          <p:nvPr/>
        </p:nvGrpSpPr>
        <p:grpSpPr>
          <a:xfrm>
            <a:off x="630742" y="2550123"/>
            <a:ext cx="7882515" cy="2221040"/>
            <a:chOff x="2092" y="1065148"/>
            <a:chExt cx="7882515" cy="2221040"/>
          </a:xfrm>
        </p:grpSpPr>
        <p:sp>
          <p:nvSpPr>
            <p:cNvPr id="330" name="Google Shape;330;p11"/>
            <p:cNvSpPr/>
            <p:nvPr/>
          </p:nvSpPr>
          <p:spPr>
            <a:xfrm>
              <a:off x="341781" y="1065148"/>
              <a:ext cx="1062615" cy="106261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568240" y="1291607"/>
              <a:ext cx="609697" cy="60969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2092" y="2458742"/>
              <a:ext cx="1741992" cy="82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1"/>
            <p:cNvSpPr txBox="1"/>
            <p:nvPr/>
          </p:nvSpPr>
          <p:spPr>
            <a:xfrm>
              <a:off x="2092" y="2458742"/>
              <a:ext cx="1741992" cy="82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HYPERPARAMETER TUNING: OPTIMIZATION OF MODEL PARAMETERS TO ENHANCE PREDICTIVE EFFICIENCY AND ACCURACY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2388621" y="1065148"/>
              <a:ext cx="1062615" cy="106261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615080" y="1291607"/>
              <a:ext cx="609697" cy="60969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2048933" y="2458742"/>
              <a:ext cx="1741992" cy="82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1"/>
            <p:cNvSpPr txBox="1"/>
            <p:nvPr/>
          </p:nvSpPr>
          <p:spPr>
            <a:xfrm>
              <a:off x="2048933" y="2458742"/>
              <a:ext cx="1741992" cy="82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CONDUCTED EXPERIMENTS WITH DIFFERENT HYPERPARAMETERS USING HYPEROPT TO OPTIMIZE MODEL PERFORMANCE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4435462" y="1065148"/>
              <a:ext cx="1062615" cy="106261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4661921" y="1291607"/>
              <a:ext cx="609697" cy="60969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4095774" y="2458742"/>
              <a:ext cx="1741992" cy="82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1"/>
            <p:cNvSpPr txBox="1"/>
            <p:nvPr/>
          </p:nvSpPr>
          <p:spPr>
            <a:xfrm>
              <a:off x="4095774" y="2458742"/>
              <a:ext cx="1741992" cy="82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HYPEROPT EVALUATES MIX OF PARAMETERS - REPEATED EXPERIMENTS TO SETTLE ON BEST HYPERPARAMETERS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6482303" y="1065148"/>
              <a:ext cx="1062615" cy="1062615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6708762" y="1291607"/>
              <a:ext cx="609697" cy="60969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6142615" y="2458742"/>
              <a:ext cx="1741992" cy="82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 txBox="1"/>
            <p:nvPr/>
          </p:nvSpPr>
          <p:spPr>
            <a:xfrm>
              <a:off x="6142615" y="2458742"/>
              <a:ext cx="1741992" cy="827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EVALUATED IMPACT OF HYPERPARAMETER CHOICES ON MODEL PERFORMANCE USING ACCURACY AND KELLY CRITERION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Visualization - Experiments</a:t>
            </a:r>
            <a:endParaRPr b="1"/>
          </a:p>
        </p:txBody>
      </p:sp>
      <p:pic>
        <p:nvPicPr>
          <p:cNvPr id="351" name="Google Shape;3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050" y="1417638"/>
            <a:ext cx="7731904" cy="513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f0ef270f0b_1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Visualization - Final</a:t>
            </a:r>
            <a:endParaRPr b="1"/>
          </a:p>
        </p:txBody>
      </p:sp>
      <p:pic>
        <p:nvPicPr>
          <p:cNvPr id="357" name="Google Shape;357;g2f0ef270f0b_1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0275" y="1956775"/>
            <a:ext cx="4305074" cy="340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2f0ef270f0b_1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175" y="1956750"/>
            <a:ext cx="4305074" cy="34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2f0ef270f0b_1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8513" y="5509875"/>
            <a:ext cx="24669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f0ef270f0b_1_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f0ef270f0b_1_44"/>
          <p:cNvSpPr txBox="1"/>
          <p:nvPr>
            <p:ph type="title"/>
          </p:nvPr>
        </p:nvSpPr>
        <p:spPr>
          <a:xfrm>
            <a:off x="479160" y="417576"/>
            <a:ext cx="818223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b="1" lang="en-US" sz="5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- Kelly Criterion</a:t>
            </a:r>
            <a:endParaRPr b="1" sz="5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f0ef270f0b_1_44"/>
          <p:cNvSpPr/>
          <p:nvPr/>
        </p:nvSpPr>
        <p:spPr>
          <a:xfrm>
            <a:off x="2855776" y="1733454"/>
            <a:ext cx="3429000" cy="18288"/>
          </a:xfrm>
          <a:custGeom>
            <a:rect b="b" l="l" r="r" t="t"/>
            <a:pathLst>
              <a:path extrusionOk="0" fill="none" h="18288" w="342900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extrusionOk="0" h="18288" w="342900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7" name="Google Shape;367;g2f0ef270f0b_1_44"/>
          <p:cNvGraphicFramePr/>
          <p:nvPr/>
        </p:nvGraphicFramePr>
        <p:xfrm>
          <a:off x="240030" y="2888254"/>
          <a:ext cx="3000000" cy="3000000"/>
        </p:xfrm>
        <a:graphic>
          <a:graphicData uri="http://schemas.openxmlformats.org/drawingml/2006/table">
            <a:tbl>
              <a:tblPr bandRow="1" firstRow="1">
                <a:solidFill>
                  <a:srgbClr val="3F3F3F"/>
                </a:solidFill>
                <a:tableStyleId>{0969D579-A501-48F5-9503-2F1CEB20D7AA}</a:tableStyleId>
              </a:tblPr>
              <a:tblGrid>
                <a:gridCol w="1719375"/>
                <a:gridCol w="1719375"/>
                <a:gridCol w="1719375"/>
                <a:gridCol w="1722525"/>
                <a:gridCol w="1780975"/>
              </a:tblGrid>
              <a:tr h="76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lang="en-US" sz="1700" u="none" cap="none" strike="noStrike">
                          <a:solidFill>
                            <a:schemeClr val="lt1"/>
                          </a:solidFill>
                        </a:rPr>
                        <a:t>Dataset</a:t>
                      </a:r>
                      <a:endParaRPr b="0"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lang="en-US" sz="1700" u="none" cap="none" strike="noStrike">
                          <a:solidFill>
                            <a:schemeClr val="lt1"/>
                          </a:solidFill>
                        </a:rPr>
                        <a:t>Total return</a:t>
                      </a:r>
                      <a:endParaRPr b="0"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lang="en-US" sz="1700" u="none" cap="none" strike="noStrike">
                          <a:solidFill>
                            <a:schemeClr val="lt1"/>
                          </a:solidFill>
                        </a:rPr>
                        <a:t>Number of games</a:t>
                      </a:r>
                      <a:endParaRPr b="0"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lang="en-US" sz="1700" u="none" cap="none" strike="noStrike">
                          <a:solidFill>
                            <a:schemeClr val="lt1"/>
                          </a:solidFill>
                        </a:rPr>
                        <a:t>Percent return</a:t>
                      </a:r>
                      <a:endParaRPr b="0"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lang="en-US" sz="1700" u="none" cap="none" strike="noStrike">
                          <a:solidFill>
                            <a:schemeClr val="lt1"/>
                          </a:solidFill>
                        </a:rPr>
                        <a:t>Average return per game</a:t>
                      </a:r>
                      <a:endParaRPr b="0"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76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Baseline - validation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$0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1,230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0%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$0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51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Training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$5,691.82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6,104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43.9%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$0.93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  <a:tr h="51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Validation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$2,611.47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1,230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56.8%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$2.12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</a:tr>
              <a:tr h="51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Test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$2,</a:t>
                      </a:r>
                      <a:r>
                        <a:rPr lang="en-US" sz="1700">
                          <a:solidFill>
                            <a:schemeClr val="lt1"/>
                          </a:solidFill>
                        </a:rPr>
                        <a:t>041</a:t>
                      </a: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.7</a:t>
                      </a:r>
                      <a:r>
                        <a:rPr lang="en-US" sz="1700">
                          <a:solidFill>
                            <a:schemeClr val="lt1"/>
                          </a:solidFill>
                        </a:rPr>
                        <a:t>5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1,2</a:t>
                      </a:r>
                      <a:r>
                        <a:rPr lang="en-US" sz="1700">
                          <a:solidFill>
                            <a:schemeClr val="lt1"/>
                          </a:solidFill>
                        </a:rPr>
                        <a:t>26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4</a:t>
                      </a:r>
                      <a:r>
                        <a:rPr lang="en-US" sz="1700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.6%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chemeClr val="lt1"/>
                          </a:solidFill>
                        </a:rPr>
                        <a:t>$1.</a:t>
                      </a:r>
                      <a:r>
                        <a:rPr lang="en-US" sz="1700">
                          <a:solidFill>
                            <a:schemeClr val="lt1"/>
                          </a:solidFill>
                        </a:rPr>
                        <a:t>67</a:t>
                      </a:r>
                      <a:endParaRPr sz="1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108600" marB="108600" marR="108575" marL="1411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262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"/>
          <p:cNvSpPr/>
          <p:nvPr/>
        </p:nvSpPr>
        <p:spPr>
          <a:xfrm>
            <a:off x="13" y="0"/>
            <a:ext cx="9141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14"/>
          <p:cNvSpPr txBox="1"/>
          <p:nvPr>
            <p:ph type="title"/>
          </p:nvPr>
        </p:nvSpPr>
        <p:spPr>
          <a:xfrm>
            <a:off x="628650" y="556995"/>
            <a:ext cx="7886700" cy="11336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Conclusion and Future Work</a:t>
            </a:r>
            <a:endParaRPr b="1" sz="4300"/>
          </a:p>
        </p:txBody>
      </p:sp>
      <p:grpSp>
        <p:nvGrpSpPr>
          <p:cNvPr id="374" name="Google Shape;374;p14"/>
          <p:cNvGrpSpPr/>
          <p:nvPr/>
        </p:nvGrpSpPr>
        <p:grpSpPr>
          <a:xfrm>
            <a:off x="963040" y="2103225"/>
            <a:ext cx="7217901" cy="4346076"/>
            <a:chOff x="334403" y="2600"/>
            <a:chExt cx="7217901" cy="4346076"/>
          </a:xfrm>
        </p:grpSpPr>
        <p:sp>
          <p:nvSpPr>
            <p:cNvPr id="375" name="Google Shape;375;p14"/>
            <p:cNvSpPr/>
            <p:nvPr/>
          </p:nvSpPr>
          <p:spPr>
            <a:xfrm>
              <a:off x="334403" y="2600"/>
              <a:ext cx="955500" cy="955500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535070" y="203268"/>
              <a:ext cx="554100" cy="554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1494726" y="2600"/>
              <a:ext cx="22524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4"/>
            <p:cNvSpPr txBox="1"/>
            <p:nvPr/>
          </p:nvSpPr>
          <p:spPr>
            <a:xfrm>
              <a:off x="1494726" y="2600"/>
              <a:ext cx="22524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Summary: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4139581" y="2600"/>
              <a:ext cx="955500" cy="955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4340248" y="203268"/>
              <a:ext cx="554100" cy="5541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5299904" y="2600"/>
              <a:ext cx="22524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4"/>
            <p:cNvSpPr txBox="1"/>
            <p:nvPr/>
          </p:nvSpPr>
          <p:spPr>
            <a:xfrm>
              <a:off x="5299904" y="2600"/>
              <a:ext cx="22524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Developed a model to predict NBA game point spreads, whether the Vegas spread is covered, and betting strategy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334403" y="1697888"/>
              <a:ext cx="955500" cy="955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535070" y="1898556"/>
              <a:ext cx="554100" cy="5541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1494726" y="1697888"/>
              <a:ext cx="22524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4"/>
            <p:cNvSpPr txBox="1"/>
            <p:nvPr/>
          </p:nvSpPr>
          <p:spPr>
            <a:xfrm>
              <a:off x="1494726" y="1697888"/>
              <a:ext cx="22524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Benchmarked predictions against actual game spreads, Vegas spreads and betting odds.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4139581" y="1697888"/>
              <a:ext cx="955500" cy="955500"/>
            </a:xfrm>
            <a:prstGeom prst="ellipse">
              <a:avLst/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4340248" y="1898556"/>
              <a:ext cx="554100" cy="5541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5299904" y="1697888"/>
              <a:ext cx="22524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4"/>
            <p:cNvSpPr txBox="1"/>
            <p:nvPr/>
          </p:nvSpPr>
          <p:spPr>
            <a:xfrm>
              <a:off x="5299904" y="1697888"/>
              <a:ext cx="22524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Future Work: Sourcing data on player stats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;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advanced team stat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 PACE, eFG%, Offensive/Defensive ratings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; newer games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1494726" y="3393176"/>
              <a:ext cx="2252400" cy="95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5"/>
          <p:cNvSpPr/>
          <p:nvPr/>
        </p:nvSpPr>
        <p:spPr>
          <a:xfrm>
            <a:off x="514350" y="685800"/>
            <a:ext cx="8115300" cy="5486400"/>
          </a:xfrm>
          <a:prstGeom prst="rect">
            <a:avLst/>
          </a:prstGeom>
          <a:solidFill>
            <a:srgbClr val="F2DA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5"/>
          <p:cNvSpPr txBox="1"/>
          <p:nvPr>
            <p:ph type="title"/>
          </p:nvPr>
        </p:nvSpPr>
        <p:spPr>
          <a:xfrm>
            <a:off x="1104456" y="1380564"/>
            <a:ext cx="3421026" cy="23462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/>
          </a:p>
        </p:txBody>
      </p:sp>
      <p:pic>
        <p:nvPicPr>
          <p:cNvPr descr="Questions" id="399" name="Google Shape;3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8201" y="1922089"/>
            <a:ext cx="3013822" cy="3013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 amt="35000"/>
          </a:blip>
          <a:srcRect b="0" l="0" r="11333" t="0"/>
          <a:stretch/>
        </p:blipFill>
        <p:spPr>
          <a:xfrm>
            <a:off x="20" y="10"/>
            <a:ext cx="9143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</p:txBody>
      </p:sp>
      <p:grpSp>
        <p:nvGrpSpPr>
          <p:cNvPr id="107" name="Google Shape;107;p2"/>
          <p:cNvGrpSpPr/>
          <p:nvPr/>
        </p:nvGrpSpPr>
        <p:grpSpPr>
          <a:xfrm>
            <a:off x="630960" y="2168252"/>
            <a:ext cx="7882078" cy="3666082"/>
            <a:chOff x="2310" y="342627"/>
            <a:chExt cx="7882078" cy="3666082"/>
          </a:xfrm>
        </p:grpSpPr>
        <p:sp>
          <p:nvSpPr>
            <p:cNvPr id="108" name="Google Shape;108;p2"/>
            <p:cNvSpPr/>
            <p:nvPr/>
          </p:nvSpPr>
          <p:spPr>
            <a:xfrm>
              <a:off x="2310" y="342627"/>
              <a:ext cx="1833041" cy="1099824"/>
            </a:xfrm>
            <a:prstGeom prst="rect">
              <a:avLst/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2310" y="342627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Introduction: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018656" y="342627"/>
              <a:ext cx="1833041" cy="1099824"/>
            </a:xfrm>
            <a:prstGeom prst="rect">
              <a:avLst/>
            </a:prstGeom>
            <a:solidFill>
              <a:srgbClr val="BE6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2018656" y="342627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Objective: To predict the point spread for NBA games.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035002" y="342627"/>
              <a:ext cx="1833041" cy="1099824"/>
            </a:xfrm>
            <a:prstGeom prst="rect">
              <a:avLst/>
            </a:prstGeom>
            <a:solidFill>
              <a:srgbClr val="BD714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4035002" y="342627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Importance: Enhances betting strategies and provides insights into game outcomes.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051347" y="342627"/>
              <a:ext cx="1833041" cy="1099824"/>
            </a:xfrm>
            <a:prstGeom prst="rect">
              <a:avLst/>
            </a:prstGeom>
            <a:solidFill>
              <a:srgbClr val="BC82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6051347" y="342627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Previous Work: Existing sports betting models, with varying success. Generally, sports betting loses money.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10" y="1625756"/>
              <a:ext cx="1833041" cy="1099824"/>
            </a:xfrm>
            <a:prstGeom prst="rect">
              <a:avLst/>
            </a:prstGeom>
            <a:solidFill>
              <a:srgbClr val="BB92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2310" y="1625756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Overall Plan: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018656" y="1625756"/>
              <a:ext cx="1833041" cy="1099824"/>
            </a:xfrm>
            <a:prstGeom prst="rect">
              <a:avLst/>
            </a:prstGeom>
            <a:solidFill>
              <a:srgbClr val="BCA2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2018656" y="1625756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Collection: Sourced from Kaggle, includes game scores, betting odds, and other metrics.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035002" y="1625756"/>
              <a:ext cx="1833041" cy="1099824"/>
            </a:xfrm>
            <a:prstGeom prst="rect">
              <a:avLst/>
            </a:prstGeom>
            <a:solidFill>
              <a:srgbClr val="BBB05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4035002" y="1625756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Processing: Compiled team performance metrics and normalized by season.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051347" y="1625756"/>
              <a:ext cx="1833041" cy="1099824"/>
            </a:xfrm>
            <a:prstGeom prst="rect">
              <a:avLst/>
            </a:prstGeom>
            <a:solidFill>
              <a:srgbClr val="B6BA5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6051347" y="1625756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Development: Trained machine learning models to predict spread -&gt; bet strategy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018656" y="2908885"/>
              <a:ext cx="1833041" cy="1099824"/>
            </a:xfrm>
            <a:prstGeom prst="rect">
              <a:avLst/>
            </a:prstGeom>
            <a:solidFill>
              <a:srgbClr val="A8B95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2018656" y="2908885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Summary of Results: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035002" y="2908885"/>
              <a:ext cx="1833041" cy="1099824"/>
            </a:xfrm>
            <a:prstGeom prst="rect">
              <a:avLst/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4035002" y="2908885"/>
              <a:ext cx="1833041" cy="1099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Developed models to use with Kelly Criterion, resulting in strategy to net a positive return from spread betting.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/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/>
          <p:nvPr/>
        </p:nvSpPr>
        <p:spPr>
          <a:xfrm flipH="1" rot="10800000">
            <a:off x="6096642" y="0"/>
            <a:ext cx="3047358" cy="1576412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/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 txBox="1"/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3500">
              <a:solidFill>
                <a:srgbClr val="FFFFFF"/>
              </a:solidFill>
            </a:endParaRPr>
          </a:p>
        </p:txBody>
      </p:sp>
      <p:grpSp>
        <p:nvGrpSpPr>
          <p:cNvPr id="137" name="Google Shape;137;p7"/>
          <p:cNvGrpSpPr/>
          <p:nvPr/>
        </p:nvGrpSpPr>
        <p:grpSpPr>
          <a:xfrm>
            <a:off x="508477" y="3050231"/>
            <a:ext cx="8145000" cy="2317500"/>
            <a:chOff x="25435" y="937652"/>
            <a:chExt cx="8145000" cy="2317500"/>
          </a:xfrm>
        </p:grpSpPr>
        <p:sp>
          <p:nvSpPr>
            <p:cNvPr id="138" name="Google Shape;138;p7"/>
            <p:cNvSpPr/>
            <p:nvPr/>
          </p:nvSpPr>
          <p:spPr>
            <a:xfrm>
              <a:off x="376435" y="937652"/>
              <a:ext cx="1098000" cy="1098000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10435" y="1171652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25435" y="237765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 txBox="1"/>
            <p:nvPr/>
          </p:nvSpPr>
          <p:spPr>
            <a:xfrm>
              <a:off x="25435" y="237765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KAGGLE DATASET (2012-13 TO 2018-19 SEASONS).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2491435" y="937652"/>
              <a:ext cx="1098000" cy="109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725435" y="1171652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140435" y="237765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 txBox="1"/>
            <p:nvPr/>
          </p:nvSpPr>
          <p:spPr>
            <a:xfrm>
              <a:off x="2140435" y="237765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DATASET DETAILS: SCORES DATA: INCLUDES GAME METRICS LIKE FG%, FT%, FG3% FOR REGULAR SEASON GAMES.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4606435" y="937652"/>
              <a:ext cx="1098000" cy="109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4840435" y="1171652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255435" y="237765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 txBox="1"/>
            <p:nvPr/>
          </p:nvSpPr>
          <p:spPr>
            <a:xfrm>
              <a:off x="4255435" y="237765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TEAM PERFORMANCE METRICS: POINTS, REBOUNDS, ASSISTS, RESULTS, ETC.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721435" y="937652"/>
              <a:ext cx="1098000" cy="1098000"/>
            </a:xfrm>
            <a:prstGeom prst="ellipse">
              <a:avLst/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955435" y="1171652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370435" y="237765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 txBox="1"/>
            <p:nvPr/>
          </p:nvSpPr>
          <p:spPr>
            <a:xfrm>
              <a:off x="6370435" y="237765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VEGAS DATA: BOOKMAKER’S SPREAD BETS AND ODDS FOR GAMES.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0ef270f0b_1_8"/>
          <p:cNvSpPr/>
          <p:nvPr/>
        </p:nvSpPr>
        <p:spPr>
          <a:xfrm>
            <a:off x="0" y="0"/>
            <a:ext cx="9141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f0ef270f0b_1_8"/>
          <p:cNvSpPr txBox="1"/>
          <p:nvPr>
            <p:ph type="title"/>
          </p:nvPr>
        </p:nvSpPr>
        <p:spPr>
          <a:xfrm>
            <a:off x="628650" y="556995"/>
            <a:ext cx="7886700" cy="11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7084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Sample of Relevant Summary Statistics</a:t>
            </a:r>
            <a:endParaRPr b="1" sz="4300"/>
          </a:p>
        </p:txBody>
      </p:sp>
      <p:pic>
        <p:nvPicPr>
          <p:cNvPr id="160" name="Google Shape;160;g2f0ef270f0b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22000"/>
            <a:ext cx="9144000" cy="22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30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67" name="Google Shape;167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5F497A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30"/>
          <p:cNvSpPr txBox="1"/>
          <p:nvPr>
            <p:ph type="title"/>
          </p:nvPr>
        </p:nvSpPr>
        <p:spPr>
          <a:xfrm>
            <a:off x="413147" y="365125"/>
            <a:ext cx="831770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3500">
                <a:latin typeface="Times New Roman"/>
                <a:ea typeface="Times New Roman"/>
                <a:cs typeface="Times New Roman"/>
                <a:sym typeface="Times New Roman"/>
              </a:rPr>
              <a:t>Data Processing</a:t>
            </a:r>
            <a:endParaRPr sz="3500"/>
          </a:p>
        </p:txBody>
      </p:sp>
      <p:grpSp>
        <p:nvGrpSpPr>
          <p:cNvPr id="170" name="Google Shape;170;p30"/>
          <p:cNvGrpSpPr/>
          <p:nvPr/>
        </p:nvGrpSpPr>
        <p:grpSpPr>
          <a:xfrm>
            <a:off x="498309" y="3087432"/>
            <a:ext cx="8145000" cy="2250000"/>
            <a:chOff x="87543" y="953832"/>
            <a:chExt cx="8145000" cy="2250000"/>
          </a:xfrm>
        </p:grpSpPr>
        <p:sp>
          <p:nvSpPr>
            <p:cNvPr id="171" name="Google Shape;171;p30"/>
            <p:cNvSpPr/>
            <p:nvPr/>
          </p:nvSpPr>
          <p:spPr>
            <a:xfrm>
              <a:off x="438543" y="95383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BF50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672543" y="1187832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87543" y="2393832"/>
              <a:ext cx="180000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0"/>
            <p:cNvSpPr txBox="1"/>
            <p:nvPr/>
          </p:nvSpPr>
          <p:spPr>
            <a:xfrm>
              <a:off x="87543" y="2393832"/>
              <a:ext cx="180000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OVERVIEW: DATA PRE-PROCESSING AND EDA PERFORMED IN DATA_PROCESSING.IPYNB</a:t>
              </a:r>
              <a:endPara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2553543" y="95383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2787543" y="1187832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2202543" y="2393832"/>
              <a:ext cx="180000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0"/>
            <p:cNvSpPr txBox="1"/>
            <p:nvPr/>
          </p:nvSpPr>
          <p:spPr>
            <a:xfrm>
              <a:off x="2202543" y="2393832"/>
              <a:ext cx="180000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STEPS INVOLVED: COMBINED SCORES AND VEGAS DATA.</a:t>
              </a: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4668543" y="95383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4902543" y="1187832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4317543" y="2393832"/>
              <a:ext cx="180000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0"/>
            <p:cNvSpPr txBox="1"/>
            <p:nvPr/>
          </p:nvSpPr>
          <p:spPr>
            <a:xfrm>
              <a:off x="4317543" y="2393832"/>
              <a:ext cx="180000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CALCULATED TEAM PERFORMANCES OVER THE PREVIOUS 10, 20, AND 50 GAMES.</a:t>
              </a: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6783543" y="953832"/>
              <a:ext cx="1098000" cy="1098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49AC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7017543" y="1187832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6432543" y="2393832"/>
              <a:ext cx="180000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0"/>
            <p:cNvSpPr txBox="1"/>
            <p:nvPr/>
          </p:nvSpPr>
          <p:spPr>
            <a:xfrm>
              <a:off x="6432543" y="2393832"/>
              <a:ext cx="1800000" cy="8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CONSOLIDATED DATA TO GAME-LEVEL AND NORMALIZED TEAM PERFORMANCE METRICS WITHIN SEASON.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"/>
          <p:cNvSpPr txBox="1"/>
          <p:nvPr>
            <p:ph type="title"/>
          </p:nvPr>
        </p:nvSpPr>
        <p:spPr>
          <a:xfrm>
            <a:off x="480060" y="667512"/>
            <a:ext cx="818159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Visualization - Data</a:t>
            </a:r>
            <a:r>
              <a:rPr lang="en-US" sz="4700"/>
              <a:t> </a:t>
            </a:r>
            <a:endParaRPr/>
          </a:p>
        </p:txBody>
      </p:sp>
      <p:sp>
        <p:nvSpPr>
          <p:cNvPr id="193" name="Google Shape;193;p5"/>
          <p:cNvSpPr/>
          <p:nvPr/>
        </p:nvSpPr>
        <p:spPr>
          <a:xfrm>
            <a:off x="2857500" y="1776977"/>
            <a:ext cx="3429000" cy="18288"/>
          </a:xfrm>
          <a:custGeom>
            <a:rect b="b" l="l" r="r" t="t"/>
            <a:pathLst>
              <a:path extrusionOk="0" fill="none" h="18288" w="3429000">
                <a:moveTo>
                  <a:pt x="0" y="0"/>
                </a:moveTo>
                <a:cubicBezTo>
                  <a:pt x="211676" y="28702"/>
                  <a:pt x="456814" y="-24166"/>
                  <a:pt x="617220" y="0"/>
                </a:cubicBezTo>
                <a:cubicBezTo>
                  <a:pt x="777626" y="24166"/>
                  <a:pt x="1082860" y="-6298"/>
                  <a:pt x="1337310" y="0"/>
                </a:cubicBezTo>
                <a:cubicBezTo>
                  <a:pt x="1591760" y="6298"/>
                  <a:pt x="1909709" y="-7729"/>
                  <a:pt x="2057400" y="0"/>
                </a:cubicBezTo>
                <a:cubicBezTo>
                  <a:pt x="2205091" y="7729"/>
                  <a:pt x="2493402" y="25980"/>
                  <a:pt x="2777490" y="0"/>
                </a:cubicBezTo>
                <a:cubicBezTo>
                  <a:pt x="3061578" y="-25980"/>
                  <a:pt x="3176629" y="-10477"/>
                  <a:pt x="3429000" y="0"/>
                </a:cubicBezTo>
                <a:cubicBezTo>
                  <a:pt x="3429498" y="6550"/>
                  <a:pt x="3429028" y="11326"/>
                  <a:pt x="3429000" y="18288"/>
                </a:cubicBezTo>
                <a:cubicBezTo>
                  <a:pt x="3284757" y="5470"/>
                  <a:pt x="3092298" y="25926"/>
                  <a:pt x="2777490" y="18288"/>
                </a:cubicBezTo>
                <a:cubicBezTo>
                  <a:pt x="2462682" y="10651"/>
                  <a:pt x="2336489" y="-4206"/>
                  <a:pt x="2160270" y="18288"/>
                </a:cubicBezTo>
                <a:cubicBezTo>
                  <a:pt x="1984051" y="40782"/>
                  <a:pt x="1841884" y="22564"/>
                  <a:pt x="1577340" y="18288"/>
                </a:cubicBezTo>
                <a:cubicBezTo>
                  <a:pt x="1312796" y="14013"/>
                  <a:pt x="1206150" y="-1765"/>
                  <a:pt x="857250" y="18288"/>
                </a:cubicBezTo>
                <a:cubicBezTo>
                  <a:pt x="508350" y="38341"/>
                  <a:pt x="406675" y="43585"/>
                  <a:pt x="0" y="18288"/>
                </a:cubicBezTo>
                <a:cubicBezTo>
                  <a:pt x="-258" y="9482"/>
                  <a:pt x="-487" y="8837"/>
                  <a:pt x="0" y="0"/>
                </a:cubicBezTo>
                <a:close/>
              </a:path>
              <a:path extrusionOk="0" h="18288" w="3429000">
                <a:moveTo>
                  <a:pt x="0" y="0"/>
                </a:moveTo>
                <a:cubicBezTo>
                  <a:pt x="128966" y="13940"/>
                  <a:pt x="344659" y="10746"/>
                  <a:pt x="617220" y="0"/>
                </a:cubicBezTo>
                <a:cubicBezTo>
                  <a:pt x="889781" y="-10746"/>
                  <a:pt x="1071833" y="3840"/>
                  <a:pt x="1371600" y="0"/>
                </a:cubicBezTo>
                <a:cubicBezTo>
                  <a:pt x="1671367" y="-3840"/>
                  <a:pt x="1960052" y="-11451"/>
                  <a:pt x="2125980" y="0"/>
                </a:cubicBezTo>
                <a:cubicBezTo>
                  <a:pt x="2291908" y="11451"/>
                  <a:pt x="2531239" y="22512"/>
                  <a:pt x="2743200" y="0"/>
                </a:cubicBezTo>
                <a:cubicBezTo>
                  <a:pt x="2955161" y="-22512"/>
                  <a:pt x="3161246" y="2262"/>
                  <a:pt x="3429000" y="0"/>
                </a:cubicBezTo>
                <a:cubicBezTo>
                  <a:pt x="3428142" y="5806"/>
                  <a:pt x="3429229" y="9683"/>
                  <a:pt x="3429000" y="18288"/>
                </a:cubicBezTo>
                <a:cubicBezTo>
                  <a:pt x="3137767" y="23610"/>
                  <a:pt x="2925794" y="35525"/>
                  <a:pt x="2708910" y="18288"/>
                </a:cubicBezTo>
                <a:cubicBezTo>
                  <a:pt x="2492026" y="1052"/>
                  <a:pt x="2209218" y="-5249"/>
                  <a:pt x="2023110" y="18288"/>
                </a:cubicBezTo>
                <a:cubicBezTo>
                  <a:pt x="1837002" y="41825"/>
                  <a:pt x="1629948" y="16700"/>
                  <a:pt x="1440180" y="18288"/>
                </a:cubicBezTo>
                <a:cubicBezTo>
                  <a:pt x="1250412" y="19877"/>
                  <a:pt x="958917" y="23383"/>
                  <a:pt x="720090" y="18288"/>
                </a:cubicBezTo>
                <a:cubicBezTo>
                  <a:pt x="481263" y="13194"/>
                  <a:pt x="356133" y="60"/>
                  <a:pt x="0" y="18288"/>
                </a:cubicBezTo>
                <a:cubicBezTo>
                  <a:pt x="-329" y="9714"/>
                  <a:pt x="-30" y="694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5"/>
          <p:cNvPicPr preferRelativeResize="0"/>
          <p:nvPr/>
        </p:nvPicPr>
        <p:blipFill rotWithShape="1">
          <a:blip r:embed="rId3">
            <a:alphaModFix/>
          </a:blip>
          <a:srcRect b="1" l="8659" r="1772" t="0"/>
          <a:stretch/>
        </p:blipFill>
        <p:spPr>
          <a:xfrm>
            <a:off x="396051" y="4350903"/>
            <a:ext cx="4065643" cy="2088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3425" y="1842450"/>
            <a:ext cx="4026147" cy="2461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63426" y="4350900"/>
            <a:ext cx="4137615" cy="22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993" y="1842448"/>
            <a:ext cx="4045762" cy="2461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2f0ef270f0b_2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81875"/>
            <a:ext cx="9039225" cy="4702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0ef270f0b_2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8" name="Google Shape;208;g2f0ef270f0b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00" y="236800"/>
            <a:ext cx="8825149" cy="65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Modeling</a:t>
            </a:r>
            <a:endParaRPr b="1" sz="4100"/>
          </a:p>
        </p:txBody>
      </p:sp>
      <p:sp>
        <p:nvSpPr>
          <p:cNvPr id="215" name="Google Shape;215;p6"/>
          <p:cNvSpPr/>
          <p:nvPr/>
        </p:nvSpPr>
        <p:spPr>
          <a:xfrm>
            <a:off x="628650" y="1865313"/>
            <a:ext cx="7818120" cy="18288"/>
          </a:xfrm>
          <a:custGeom>
            <a:rect b="b" l="l" r="r" t="t"/>
            <a:pathLst>
              <a:path extrusionOk="0" fill="none" h="18288" w="781812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extrusionOk="0" h="18288" w="781812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6"/>
          <p:cNvGrpSpPr/>
          <p:nvPr/>
        </p:nvGrpSpPr>
        <p:grpSpPr>
          <a:xfrm>
            <a:off x="637579" y="2686341"/>
            <a:ext cx="7868841" cy="3032366"/>
            <a:chOff x="8929" y="458254"/>
            <a:chExt cx="7868841" cy="3032366"/>
          </a:xfrm>
        </p:grpSpPr>
        <p:sp>
          <p:nvSpPr>
            <p:cNvPr id="217" name="Google Shape;217;p6"/>
            <p:cNvSpPr/>
            <p:nvPr/>
          </p:nvSpPr>
          <p:spPr>
            <a:xfrm>
              <a:off x="1336325" y="811293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"/>
            <p:cNvSpPr txBox="1"/>
            <p:nvPr/>
          </p:nvSpPr>
          <p:spPr>
            <a:xfrm>
              <a:off x="1466240" y="855483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8929" y="458254"/>
              <a:ext cx="1329196" cy="797517"/>
            </a:xfrm>
            <a:prstGeom prst="rect">
              <a:avLst/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"/>
            <p:cNvSpPr txBox="1"/>
            <p:nvPr/>
          </p:nvSpPr>
          <p:spPr>
            <a:xfrm>
              <a:off x="8929" y="458254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Approach: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971236" y="811293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"/>
            <p:cNvSpPr txBox="1"/>
            <p:nvPr/>
          </p:nvSpPr>
          <p:spPr>
            <a:xfrm>
              <a:off x="3101151" y="855483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1643840" y="458254"/>
              <a:ext cx="1329196" cy="797517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"/>
            <p:cNvSpPr txBox="1"/>
            <p:nvPr/>
          </p:nvSpPr>
          <p:spPr>
            <a:xfrm>
              <a:off x="1643840" y="458254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Spread, classification on covering Vegas spread, returns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606148" y="811293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"/>
            <p:cNvSpPr txBox="1"/>
            <p:nvPr/>
          </p:nvSpPr>
          <p:spPr>
            <a:xfrm>
              <a:off x="4736062" y="855483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3278751" y="458254"/>
              <a:ext cx="1329196" cy="797517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"/>
            <p:cNvSpPr txBox="1"/>
            <p:nvPr/>
          </p:nvSpPr>
          <p:spPr>
            <a:xfrm>
              <a:off x="3278751" y="458254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Baselines, i</a:t>
              </a: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mproved models using normalized data.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241059" y="811293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 txBox="1"/>
            <p:nvPr/>
          </p:nvSpPr>
          <p:spPr>
            <a:xfrm>
              <a:off x="6370974" y="855483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4913663" y="458254"/>
              <a:ext cx="1329196" cy="797517"/>
            </a:xfrm>
            <a:prstGeom prst="rect">
              <a:avLst/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 txBox="1"/>
            <p:nvPr/>
          </p:nvSpPr>
          <p:spPr>
            <a:xfrm>
              <a:off x="4913663" y="458254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 Algorithms: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73527" y="1253972"/>
              <a:ext cx="6539645" cy="28930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7093"/>
                  </a:lnTo>
                  <a:lnTo>
                    <a:pt x="0" y="67093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F79543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"/>
            <p:cNvSpPr txBox="1"/>
            <p:nvPr/>
          </p:nvSpPr>
          <p:spPr>
            <a:xfrm>
              <a:off x="3779663" y="1397095"/>
              <a:ext cx="327373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548574" y="458254"/>
              <a:ext cx="1329196" cy="797517"/>
            </a:xfrm>
            <a:prstGeom prst="rect">
              <a:avLst/>
            </a:prstGeom>
            <a:solidFill>
              <a:srgbClr val="F7954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 txBox="1"/>
            <p:nvPr/>
          </p:nvSpPr>
          <p:spPr>
            <a:xfrm>
              <a:off x="6548574" y="458254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Implemented using TensorFlow and scikit-learn.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1336325" y="1928717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"/>
            <p:cNvSpPr txBox="1"/>
            <p:nvPr/>
          </p:nvSpPr>
          <p:spPr>
            <a:xfrm>
              <a:off x="1466240" y="1972907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8929" y="1575679"/>
              <a:ext cx="1329196" cy="797517"/>
            </a:xfrm>
            <a:prstGeom prst="rect">
              <a:avLst/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"/>
            <p:cNvSpPr txBox="1"/>
            <p:nvPr/>
          </p:nvSpPr>
          <p:spPr>
            <a:xfrm>
              <a:off x="8929" y="1575679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 Engineering: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3162295" y="1928717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"/>
            <p:cNvSpPr txBox="1"/>
            <p:nvPr/>
          </p:nvSpPr>
          <p:spPr>
            <a:xfrm>
              <a:off x="3292210" y="1972907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643840" y="1561487"/>
              <a:ext cx="1520254" cy="825901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"/>
            <p:cNvSpPr txBox="1"/>
            <p:nvPr/>
          </p:nvSpPr>
          <p:spPr>
            <a:xfrm>
              <a:off x="1643840" y="1561487"/>
              <a:ext cx="1520254" cy="8259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Calculated team performance over various game spans (10, 20, 50 games).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797206" y="1928717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"/>
            <p:cNvSpPr txBox="1"/>
            <p:nvPr/>
          </p:nvSpPr>
          <p:spPr>
            <a:xfrm>
              <a:off x="4927121" y="1972907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3469810" y="1575679"/>
              <a:ext cx="1329196" cy="797517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 txBox="1"/>
            <p:nvPr/>
          </p:nvSpPr>
          <p:spPr>
            <a:xfrm>
              <a:off x="3469810" y="1575679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 Metrics: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673527" y="2371396"/>
              <a:ext cx="5095792" cy="289306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7093"/>
                  </a:lnTo>
                  <a:lnTo>
                    <a:pt x="0" y="67093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 txBox="1"/>
            <p:nvPr/>
          </p:nvSpPr>
          <p:spPr>
            <a:xfrm>
              <a:off x="3093778" y="2514520"/>
              <a:ext cx="255291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104721" y="1575679"/>
              <a:ext cx="1329196" cy="797517"/>
            </a:xfrm>
            <a:prstGeom prst="rect">
              <a:avLst/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"/>
            <p:cNvSpPr txBox="1"/>
            <p:nvPr/>
          </p:nvSpPr>
          <p:spPr>
            <a:xfrm>
              <a:off x="5104721" y="1575679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Mean Squared Error (MSE), Accuracy, Kelly Criterion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1336325" y="3046142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F79543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"/>
            <p:cNvSpPr txBox="1"/>
            <p:nvPr/>
          </p:nvSpPr>
          <p:spPr>
            <a:xfrm>
              <a:off x="1466240" y="3090332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8929" y="2693103"/>
              <a:ext cx="1329196" cy="797517"/>
            </a:xfrm>
            <a:prstGeom prst="rect">
              <a:avLst/>
            </a:prstGeom>
            <a:solidFill>
              <a:srgbClr val="F7954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 txBox="1"/>
            <p:nvPr/>
          </p:nvSpPr>
          <p:spPr>
            <a:xfrm>
              <a:off x="8929" y="2693103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Performance Comparison: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2971236" y="3046142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BF504D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"/>
            <p:cNvSpPr txBox="1"/>
            <p:nvPr/>
          </p:nvSpPr>
          <p:spPr>
            <a:xfrm>
              <a:off x="3101151" y="3090332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1643840" y="2693103"/>
              <a:ext cx="1329196" cy="797517"/>
            </a:xfrm>
            <a:prstGeom prst="rect">
              <a:avLst/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"/>
            <p:cNvSpPr txBox="1"/>
            <p:nvPr/>
          </p:nvSpPr>
          <p:spPr>
            <a:xfrm>
              <a:off x="1643840" y="2693103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Baseline vs. improved models.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4606148" y="3046142"/>
              <a:ext cx="275115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"/>
            <p:cNvSpPr txBox="1"/>
            <p:nvPr/>
          </p:nvSpPr>
          <p:spPr>
            <a:xfrm>
              <a:off x="4736062" y="3090332"/>
              <a:ext cx="15285" cy="3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3278751" y="2693103"/>
              <a:ext cx="1329196" cy="797517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 txBox="1"/>
            <p:nvPr/>
          </p:nvSpPr>
          <p:spPr>
            <a:xfrm>
              <a:off x="3278751" y="2693103"/>
              <a:ext cx="1329196" cy="797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Visualization: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4913663" y="2693103"/>
              <a:ext cx="1329196" cy="797517"/>
            </a:xfrm>
            <a:prstGeom prst="rect">
              <a:avLst/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"/>
            <p:cNvSpPr txBox="1"/>
            <p:nvPr/>
          </p:nvSpPr>
          <p:spPr>
            <a:xfrm>
              <a:off x="4913675" y="2693113"/>
              <a:ext cx="1329300" cy="79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350" lIns="65125" spcFirstLastPara="1" rIns="65125" wrap="square" tIns="68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Graphs and tables from </a:t>
              </a: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testing and experiments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Ali, Zakaria</dc:creator>
</cp:coreProperties>
</file>