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V0NH3WCjsMCIlXoieBavgbh5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322C9C-D883-4305-A305-04AFF8294DE0}">
  <a:tblStyle styleId="{22322C9C-D883-4305-A305-04AFF8294D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0ef270f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f0ef270f0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ef270f0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2f0ef270f0b_1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0ef270f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f0ef270f0b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ef270f0b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f0ef270f0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ef270f0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0ef270f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1144284" y="2400475"/>
            <a:ext cx="6856716" cy="206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Predicting NBA Game Point Spread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144284" y="4629235"/>
            <a:ext cx="6856716" cy="1488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Deric Liang, Dylan Brazier, Zakaria Ali</a:t>
            </a:r>
            <a:endParaRPr/>
          </a:p>
        </p:txBody>
      </p:sp>
      <p:pic>
        <p:nvPicPr>
          <p:cNvPr descr="Basketball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552" y="1268120"/>
            <a:ext cx="806895" cy="80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Justification for Non-Linear ML Approach</a:t>
            </a:r>
            <a:r>
              <a:rPr b="1" i="0" lang="en-US" sz="35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/>
          </a:p>
        </p:txBody>
      </p:sp>
      <p:grpSp>
        <p:nvGrpSpPr>
          <p:cNvPr id="273" name="Google Shape;273;p8"/>
          <p:cNvGrpSpPr/>
          <p:nvPr/>
        </p:nvGrpSpPr>
        <p:grpSpPr>
          <a:xfrm>
            <a:off x="629947" y="2590920"/>
            <a:ext cx="7884104" cy="2820747"/>
            <a:chOff x="1297" y="765295"/>
            <a:chExt cx="7884104" cy="2820747"/>
          </a:xfrm>
        </p:grpSpPr>
        <p:sp>
          <p:nvSpPr>
            <p:cNvPr id="274" name="Google Shape;274;p8"/>
            <p:cNvSpPr/>
            <p:nvPr/>
          </p:nvSpPr>
          <p:spPr>
            <a:xfrm>
              <a:off x="1297" y="765295"/>
              <a:ext cx="609820" cy="609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297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1297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Complex Relationships: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297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1297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NBA game outcomes involve a complex interplay of features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Games can often be tossups; upsets are frequent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Linear models may not capture these intricate relationships effectively</a:t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048551" y="765295"/>
              <a:ext cx="609820" cy="6098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048551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2048551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Interactions: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048551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 txBox="1"/>
            <p:nvPr/>
          </p:nvSpPr>
          <p:spPr>
            <a:xfrm>
              <a:off x="2048551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Non-linear models capture interactions between features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Combined effects of team statistics can be non-linear</a:t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095805" y="765295"/>
              <a:ext cx="609820" cy="6098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095805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4095805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Performance: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095805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 txBox="1"/>
            <p:nvPr/>
          </p:nvSpPr>
          <p:spPr>
            <a:xfrm>
              <a:off x="4095805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nonlinear models for predicting spread as initial exploration (e.g., Random Forests, Neural Networks) slightly outperform linear models (baseline validation loss: 0.92 vs. improved validation loss: 0.87)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Better capture of non-linear dependencies results in improved predictions</a:t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143058" y="765295"/>
              <a:ext cx="609820" cy="6098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143058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 txBox="1"/>
            <p:nvPr/>
          </p:nvSpPr>
          <p:spPr>
            <a:xfrm>
              <a:off x="6143058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Real-World Applicability: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143058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 txBox="1"/>
            <p:nvPr/>
          </p:nvSpPr>
          <p:spPr>
            <a:xfrm>
              <a:off x="6143058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Real-world relationships between human behavior variables are rarely linear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Non-linear approaches lead to better generalization and reliable predictions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ML Modeling - </a:t>
            </a:r>
            <a:r>
              <a:rPr b="1" i="0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Neural Networ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457200" y="1600200"/>
            <a:ext cx="4452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3939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Input layer: Features reflecting team performance and game related statistics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Hidden layer: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Layer 1: 10-300 neurons, ‘relu’ or ‘tanh’ activations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Dropout 1: Rate between 0 and 0.5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Layer 2: Similar to layer 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Dropout 2: Rate between 0 and 0.5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Output layer: Single neuron to predict probability that Vegas spread is covered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Final model: tanh activation, dropout rate 0.5, learning rate 0.01, 230 neurons in layer 1, 20 neurons in layer 2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936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Tool Used: Hyperopt Library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Tuned parameters: Neuron counts, activation functions, dropout rates, learning rate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Goal: Achieve lowest possible validation loss to maximize accuracy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936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Training Process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Consistency from setting seed, trained 15 epochs with batches of 32 samples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Validation phase to prevent overfitting and monitor generalization</a:t>
            </a:r>
            <a:endParaRPr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500" y="2492387"/>
            <a:ext cx="4126451" cy="27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 txBox="1"/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Kelly Criterion</a:t>
            </a:r>
            <a:endParaRPr sz="4500"/>
          </a:p>
        </p:txBody>
      </p:sp>
      <p:grpSp>
        <p:nvGrpSpPr>
          <p:cNvPr id="307" name="Google Shape;307;p10"/>
          <p:cNvGrpSpPr/>
          <p:nvPr/>
        </p:nvGrpSpPr>
        <p:grpSpPr>
          <a:xfrm>
            <a:off x="628945" y="2520919"/>
            <a:ext cx="7886109" cy="2968304"/>
            <a:chOff x="295" y="692119"/>
            <a:chExt cx="7886109" cy="2968304"/>
          </a:xfrm>
        </p:grpSpPr>
        <p:sp>
          <p:nvSpPr>
            <p:cNvPr id="308" name="Google Shape;308;p10"/>
            <p:cNvSpPr/>
            <p:nvPr/>
          </p:nvSpPr>
          <p:spPr>
            <a:xfrm>
              <a:off x="765365" y="692119"/>
              <a:ext cx="823921" cy="8239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295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295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Idea: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295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295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Generates betting strategy (i.e., bet sizing) in gambling context, given a bankroll.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Formula based on probability of a win and odds to return percentage of bankroll to wager.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531389" y="692119"/>
              <a:ext cx="823921" cy="8239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766318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2766318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Formula: f* = p - (1-p) / b</a:t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2766318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2766318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f*: percentage of bankroll to wager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p: probability of winning the bet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 output of NN to generate win probability (i.e., probability of covering the spread)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b: proportion of bet gained with a win</a:t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6297412" y="692119"/>
              <a:ext cx="823921" cy="8239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32342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5532342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5532342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5532342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Allows us to account for confidence in bet, rather than binary win/lose classification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Low confidence in result = smaller bet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Generates strategy to win money over time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analysis assumes $100 bankroll available for each game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120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1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b="1" sz="4300"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630742" y="2550123"/>
            <a:ext cx="7882515" cy="2221040"/>
            <a:chOff x="2092" y="1065148"/>
            <a:chExt cx="7882515" cy="2221040"/>
          </a:xfrm>
        </p:grpSpPr>
        <p:sp>
          <p:nvSpPr>
            <p:cNvPr id="330" name="Google Shape;330;p11"/>
            <p:cNvSpPr/>
            <p:nvPr/>
          </p:nvSpPr>
          <p:spPr>
            <a:xfrm>
              <a:off x="341781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568240" y="1291607"/>
              <a:ext cx="609697" cy="60969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092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2092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HYPERPARAMETER TUNING: OPTIMIZATION OF MODEL PARAMETERS TO ENHANCE PREDICTIVE EFFICIENCY AND ACCURACY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388621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615080" y="1291607"/>
              <a:ext cx="609697" cy="6096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048933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2048933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CONDUCTED EXPERIMENTS WITH DIFFERENT HYPERPARAMETERS USING HYPEROPT TO OPTIMIZE MODEL PERFORMANCE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435462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661921" y="1291607"/>
              <a:ext cx="609697" cy="6096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095774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4095774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HYPEROPT EVALUATES MIX OF PARAMETERS - REPEATED EXPERIMENTS TO SETTLE ON BEST HYPERPARAMETERS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482303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708762" y="1291607"/>
              <a:ext cx="609697" cy="6096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142615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6142615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EVALUATED IMPACT OF HYPERPARAMETER CHOICES ON MODEL PERFORMANCE USING ACCURACY AND KELLY CRITERION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Experiments</a:t>
            </a:r>
            <a:endParaRPr b="1"/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50" y="1417638"/>
            <a:ext cx="7731904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0ef270f0b_1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Final</a:t>
            </a:r>
            <a:endParaRPr b="1"/>
          </a:p>
        </p:txBody>
      </p:sp>
      <p:pic>
        <p:nvPicPr>
          <p:cNvPr id="357" name="Google Shape;357;g2f0ef270f0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275" y="1956775"/>
            <a:ext cx="4305074" cy="3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f0ef270f0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75" y="1956750"/>
            <a:ext cx="4305074" cy="34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f0ef270f0b_1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8513" y="5509875"/>
            <a:ext cx="24669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0ef270f0b_1_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f0ef270f0b_1_44"/>
          <p:cNvSpPr txBox="1"/>
          <p:nvPr>
            <p:ph type="title"/>
          </p:nvPr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- Kelly Criterion</a:t>
            </a:r>
            <a:endParaRPr b="1"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f0ef270f0b_1_44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2f0ef270f0b_1_44"/>
          <p:cNvGraphicFramePr/>
          <p:nvPr/>
        </p:nvGraphicFramePr>
        <p:xfrm>
          <a:off x="240030" y="2888254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3F3F3F"/>
                </a:solidFill>
                <a:tableStyleId>{22322C9C-D883-4305-A305-04AFF8294DE0}</a:tableStyleId>
              </a:tblPr>
              <a:tblGrid>
                <a:gridCol w="1719375"/>
                <a:gridCol w="1719375"/>
                <a:gridCol w="1719375"/>
                <a:gridCol w="1722525"/>
                <a:gridCol w="1780975"/>
              </a:tblGrid>
              <a:tr h="7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Total return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Number of games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Percent return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Average return per game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Baseline - validation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1,230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0%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Training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$5,691.82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6,104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43.9%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$0.93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$2,611.47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1,230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56.8%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$2.12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$2,143.70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1,230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46.6%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$1.74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>
            <a:off x="13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b="1" sz="4300"/>
          </a:p>
        </p:txBody>
      </p:sp>
      <p:grpSp>
        <p:nvGrpSpPr>
          <p:cNvPr id="374" name="Google Shape;374;p14"/>
          <p:cNvGrpSpPr/>
          <p:nvPr/>
        </p:nvGrpSpPr>
        <p:grpSpPr>
          <a:xfrm>
            <a:off x="963040" y="2103225"/>
            <a:ext cx="7217901" cy="4346076"/>
            <a:chOff x="334403" y="2600"/>
            <a:chExt cx="7217901" cy="4346076"/>
          </a:xfrm>
        </p:grpSpPr>
        <p:sp>
          <p:nvSpPr>
            <p:cNvPr id="375" name="Google Shape;375;p14"/>
            <p:cNvSpPr/>
            <p:nvPr/>
          </p:nvSpPr>
          <p:spPr>
            <a:xfrm>
              <a:off x="334403" y="2600"/>
              <a:ext cx="955500" cy="9555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35070" y="203268"/>
              <a:ext cx="554100" cy="554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494726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 txBox="1"/>
            <p:nvPr/>
          </p:nvSpPr>
          <p:spPr>
            <a:xfrm>
              <a:off x="1494726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139581" y="2600"/>
              <a:ext cx="955500" cy="95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340248" y="203268"/>
              <a:ext cx="554100" cy="554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299904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5299904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Developed a model to predict NBA game point spreads, whether the Vegas spread is covered, and betting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34403" y="1697888"/>
              <a:ext cx="955500" cy="95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35070" y="1898556"/>
              <a:ext cx="554100" cy="554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494726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1494726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Benchmarked predictions against actual game spreads, Vegas spreads and betting odds.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139581" y="1697888"/>
              <a:ext cx="955500" cy="9555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340248" y="1898556"/>
              <a:ext cx="554100" cy="5541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299904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5299904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Future Work: Sourcing data on player stats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advanced team stat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PACE, eFG%, Offensive/Defensive ratings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 newer games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494726" y="3393176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>
            <p:ph type="title"/>
          </p:nvPr>
        </p:nvSpPr>
        <p:spPr>
          <a:xfrm>
            <a:off x="1104456" y="1380564"/>
            <a:ext cx="3421026" cy="2346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pic>
        <p:nvPicPr>
          <p:cNvPr descr="Questions"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 amt="35000"/>
          </a:blip>
          <a:srcRect b="0" l="0" r="11333" t="0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630960" y="2168252"/>
            <a:ext cx="7882078" cy="3666082"/>
            <a:chOff x="2310" y="342627"/>
            <a:chExt cx="7882078" cy="3666082"/>
          </a:xfrm>
        </p:grpSpPr>
        <p:sp>
          <p:nvSpPr>
            <p:cNvPr id="108" name="Google Shape;108;p2"/>
            <p:cNvSpPr/>
            <p:nvPr/>
          </p:nvSpPr>
          <p:spPr>
            <a:xfrm>
              <a:off x="2310" y="342627"/>
              <a:ext cx="1833041" cy="1099824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310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18656" y="342627"/>
              <a:ext cx="1833041" cy="1099824"/>
            </a:xfrm>
            <a:prstGeom prst="rect">
              <a:avLst/>
            </a:prstGeom>
            <a:solidFill>
              <a:srgbClr val="BE6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2018656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Objective: To predict the point spread for NBA games.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35002" y="342627"/>
              <a:ext cx="1833041" cy="1099824"/>
            </a:xfrm>
            <a:prstGeom prst="rect">
              <a:avLst/>
            </a:prstGeom>
            <a:solidFill>
              <a:srgbClr val="BD71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035002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Importance: Enhances betting strategies and provides insights into game outcomes.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51347" y="342627"/>
              <a:ext cx="1833041" cy="1099824"/>
            </a:xfrm>
            <a:prstGeom prst="rect">
              <a:avLst/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051347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Work: Existing sports betting models, with varying success. Generally, sports betting loses money.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10" y="1625756"/>
              <a:ext cx="1833041" cy="1099824"/>
            </a:xfrm>
            <a:prstGeom prst="rect">
              <a:avLst/>
            </a:prstGeom>
            <a:solidFill>
              <a:srgbClr val="BB92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310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Overall Plan: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18656" y="1625756"/>
              <a:ext cx="1833041" cy="1099824"/>
            </a:xfrm>
            <a:prstGeom prst="rect">
              <a:avLst/>
            </a:prstGeom>
            <a:solidFill>
              <a:srgbClr val="BCA2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018656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Collection: Sourced from Kaggle, includes game scores, betting odds, and other metrics.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35002" y="1625756"/>
              <a:ext cx="1833041" cy="1099824"/>
            </a:xfrm>
            <a:prstGeom prst="rect">
              <a:avLst/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4035002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Processing: Compiled team performance metrics and normalized by season.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51347" y="1625756"/>
              <a:ext cx="1833041" cy="1099824"/>
            </a:xfrm>
            <a:prstGeom prst="rect">
              <a:avLst/>
            </a:prstGeom>
            <a:solidFill>
              <a:srgbClr val="B6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051347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Development: Trained machine learning models to predict spread -&gt; bet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018656" y="2908885"/>
              <a:ext cx="1833041" cy="1099824"/>
            </a:xfrm>
            <a:prstGeom prst="rect">
              <a:avLst/>
            </a:prstGeom>
            <a:solidFill>
              <a:srgbClr val="A8B95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018656" y="2908885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Summary of Results: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35002" y="2908885"/>
              <a:ext cx="1833041" cy="1099824"/>
            </a:xfrm>
            <a:prstGeom prst="rect">
              <a:avLst/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4035002" y="2908885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Developed models to use with Kelly Criterion, resulting in strategy to net a positive return from spread betting.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137" name="Google Shape;137;p7"/>
          <p:cNvGrpSpPr/>
          <p:nvPr/>
        </p:nvGrpSpPr>
        <p:grpSpPr>
          <a:xfrm>
            <a:off x="508477" y="3050231"/>
            <a:ext cx="8145000" cy="2317500"/>
            <a:chOff x="25435" y="937652"/>
            <a:chExt cx="8145000" cy="2317500"/>
          </a:xfrm>
        </p:grpSpPr>
        <p:sp>
          <p:nvSpPr>
            <p:cNvPr id="138" name="Google Shape;138;p7"/>
            <p:cNvSpPr/>
            <p:nvPr/>
          </p:nvSpPr>
          <p:spPr>
            <a:xfrm>
              <a:off x="376435" y="937652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10435" y="117165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2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KAGGLE DATASET (2012-13 TO 2018-19 SEASONS).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491435" y="937652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725435" y="117165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14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214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DETAILS: SCORES DATA: INCLUDES GAME METRICS LIKE FG%, FT%, FG3% FOR REGULAR SEASON GAMES.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606435" y="937652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840435" y="117165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25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425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PERFORMANCE METRICS: POINTS, REBOUNDS, ASSISTS, RESULTS, ETC.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21435" y="937652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955435" y="117165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37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637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VEGAS DATA: BOOKMAKER’S SPREAD BETS AND ODDS FOR GAMES.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0ef270f0b_1_8"/>
          <p:cNvSpPr/>
          <p:nvPr/>
        </p:nvSpPr>
        <p:spPr>
          <a:xfrm>
            <a:off x="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f0ef270f0b_1_8"/>
          <p:cNvSpPr txBox="1"/>
          <p:nvPr>
            <p:ph type="title"/>
          </p:nvPr>
        </p:nvSpPr>
        <p:spPr>
          <a:xfrm>
            <a:off x="628650" y="556995"/>
            <a:ext cx="7886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084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Sample of Relevant Summary Statistics</a:t>
            </a:r>
            <a:endParaRPr b="1" sz="4300"/>
          </a:p>
        </p:txBody>
      </p:sp>
      <p:pic>
        <p:nvPicPr>
          <p:cNvPr id="160" name="Google Shape;160;g2f0ef270f0b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22000"/>
            <a:ext cx="914400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0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7" name="Google Shape;16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F497A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0"/>
          <p:cNvSpPr txBox="1"/>
          <p:nvPr>
            <p:ph type="title"/>
          </p:nvPr>
        </p:nvSpPr>
        <p:spPr>
          <a:xfrm>
            <a:off x="413147" y="365125"/>
            <a:ext cx="83177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3500"/>
          </a:p>
        </p:txBody>
      </p:sp>
      <p:grpSp>
        <p:nvGrpSpPr>
          <p:cNvPr id="170" name="Google Shape;170;p30"/>
          <p:cNvGrpSpPr/>
          <p:nvPr/>
        </p:nvGrpSpPr>
        <p:grpSpPr>
          <a:xfrm>
            <a:off x="498309" y="3087432"/>
            <a:ext cx="8145000" cy="2250000"/>
            <a:chOff x="87543" y="953832"/>
            <a:chExt cx="8145000" cy="2250000"/>
          </a:xfrm>
        </p:grpSpPr>
        <p:sp>
          <p:nvSpPr>
            <p:cNvPr id="171" name="Google Shape;171;p30"/>
            <p:cNvSpPr/>
            <p:nvPr/>
          </p:nvSpPr>
          <p:spPr>
            <a:xfrm>
              <a:off x="438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672543" y="118783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8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8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OVERVIEW: DATA PRE-PROCESSING AND EDA PERFORMED IN DATA_PROCESSING.IPYNB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553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787543" y="118783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20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220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STEPS INVOLVED: COMBINED SCORES AND VEGAS DATA.</a:t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668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902543" y="118783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31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431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CALCULATED TEAM PERFORMANCES OVER THE PREVIOUS 10, 20, AND 50 GAMES.</a:t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6783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7017543" y="118783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43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643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CONSOLIDATED DATA TO GAME-LEVEL AND NORMALIZED TEAM PERFORMANCE METRICS WITHIN SEASON.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480060" y="667512"/>
            <a:ext cx="818159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Data</a:t>
            </a:r>
            <a:r>
              <a:rPr lang="en-US" sz="4700"/>
              <a:t> 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2857500" y="1776977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11676" y="28702"/>
                  <a:pt x="456814" y="-24166"/>
                  <a:pt x="617220" y="0"/>
                </a:cubicBezTo>
                <a:cubicBezTo>
                  <a:pt x="777626" y="24166"/>
                  <a:pt x="1082860" y="-6298"/>
                  <a:pt x="1337310" y="0"/>
                </a:cubicBezTo>
                <a:cubicBezTo>
                  <a:pt x="1591760" y="6298"/>
                  <a:pt x="1909709" y="-7729"/>
                  <a:pt x="2057400" y="0"/>
                </a:cubicBezTo>
                <a:cubicBezTo>
                  <a:pt x="2205091" y="7729"/>
                  <a:pt x="2493402" y="25980"/>
                  <a:pt x="2777490" y="0"/>
                </a:cubicBezTo>
                <a:cubicBezTo>
                  <a:pt x="3061578" y="-25980"/>
                  <a:pt x="3176629" y="-10477"/>
                  <a:pt x="3429000" y="0"/>
                </a:cubicBezTo>
                <a:cubicBezTo>
                  <a:pt x="3429498" y="6550"/>
                  <a:pt x="3429028" y="11326"/>
                  <a:pt x="3429000" y="18288"/>
                </a:cubicBezTo>
                <a:cubicBezTo>
                  <a:pt x="3284757" y="5470"/>
                  <a:pt x="3092298" y="25926"/>
                  <a:pt x="2777490" y="18288"/>
                </a:cubicBezTo>
                <a:cubicBezTo>
                  <a:pt x="2462682" y="10651"/>
                  <a:pt x="2336489" y="-4206"/>
                  <a:pt x="2160270" y="18288"/>
                </a:cubicBezTo>
                <a:cubicBezTo>
                  <a:pt x="1984051" y="40782"/>
                  <a:pt x="1841884" y="22564"/>
                  <a:pt x="1577340" y="18288"/>
                </a:cubicBezTo>
                <a:cubicBezTo>
                  <a:pt x="1312796" y="14013"/>
                  <a:pt x="1206150" y="-1765"/>
                  <a:pt x="857250" y="18288"/>
                </a:cubicBezTo>
                <a:cubicBezTo>
                  <a:pt x="508350" y="38341"/>
                  <a:pt x="406675" y="43585"/>
                  <a:pt x="0" y="18288"/>
                </a:cubicBezTo>
                <a:cubicBezTo>
                  <a:pt x="-258" y="9482"/>
                  <a:pt x="-487" y="8837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28966" y="13940"/>
                  <a:pt x="344659" y="10746"/>
                  <a:pt x="617220" y="0"/>
                </a:cubicBezTo>
                <a:cubicBezTo>
                  <a:pt x="889781" y="-10746"/>
                  <a:pt x="1071833" y="3840"/>
                  <a:pt x="1371600" y="0"/>
                </a:cubicBezTo>
                <a:cubicBezTo>
                  <a:pt x="1671367" y="-3840"/>
                  <a:pt x="1960052" y="-11451"/>
                  <a:pt x="2125980" y="0"/>
                </a:cubicBezTo>
                <a:cubicBezTo>
                  <a:pt x="2291908" y="11451"/>
                  <a:pt x="2531239" y="22512"/>
                  <a:pt x="2743200" y="0"/>
                </a:cubicBezTo>
                <a:cubicBezTo>
                  <a:pt x="2955161" y="-22512"/>
                  <a:pt x="3161246" y="2262"/>
                  <a:pt x="3429000" y="0"/>
                </a:cubicBezTo>
                <a:cubicBezTo>
                  <a:pt x="3428142" y="5806"/>
                  <a:pt x="3429229" y="9683"/>
                  <a:pt x="3429000" y="18288"/>
                </a:cubicBezTo>
                <a:cubicBezTo>
                  <a:pt x="3137767" y="23610"/>
                  <a:pt x="2925794" y="35525"/>
                  <a:pt x="2708910" y="18288"/>
                </a:cubicBezTo>
                <a:cubicBezTo>
                  <a:pt x="2492026" y="1052"/>
                  <a:pt x="2209218" y="-5249"/>
                  <a:pt x="2023110" y="18288"/>
                </a:cubicBezTo>
                <a:cubicBezTo>
                  <a:pt x="1837002" y="41825"/>
                  <a:pt x="1629948" y="16700"/>
                  <a:pt x="1440180" y="18288"/>
                </a:cubicBezTo>
                <a:cubicBezTo>
                  <a:pt x="1250412" y="19877"/>
                  <a:pt x="958917" y="23383"/>
                  <a:pt x="720090" y="18288"/>
                </a:cubicBezTo>
                <a:cubicBezTo>
                  <a:pt x="481263" y="13194"/>
                  <a:pt x="356133" y="60"/>
                  <a:pt x="0" y="18288"/>
                </a:cubicBezTo>
                <a:cubicBezTo>
                  <a:pt x="-329" y="9714"/>
                  <a:pt x="-30" y="69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1" l="8659" r="1772" t="0"/>
          <a:stretch/>
        </p:blipFill>
        <p:spPr>
          <a:xfrm>
            <a:off x="396051" y="4350903"/>
            <a:ext cx="4065643" cy="2088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425" y="1842450"/>
            <a:ext cx="4026147" cy="246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3426" y="4350900"/>
            <a:ext cx="4137615" cy="2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993" y="1842448"/>
            <a:ext cx="4045762" cy="246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f0ef270f0b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875"/>
            <a:ext cx="9039225" cy="470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ef270f0b_2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g2f0ef270f0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00" y="236800"/>
            <a:ext cx="8825149" cy="65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b="1" sz="4100"/>
          </a:p>
        </p:txBody>
      </p:sp>
      <p:sp>
        <p:nvSpPr>
          <p:cNvPr id="215" name="Google Shape;215;p6"/>
          <p:cNvSpPr/>
          <p:nvPr/>
        </p:nvSpPr>
        <p:spPr>
          <a:xfrm>
            <a:off x="628650" y="1865313"/>
            <a:ext cx="7818120" cy="18288"/>
          </a:xfrm>
          <a:custGeom>
            <a:rect b="b" l="l" r="r" t="t"/>
            <a:pathLst>
              <a:path extrusionOk="0" fill="none" h="18288" w="781812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781812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637579" y="2686341"/>
            <a:ext cx="7868841" cy="3032366"/>
            <a:chOff x="8929" y="458254"/>
            <a:chExt cx="7868841" cy="3032366"/>
          </a:xfrm>
        </p:grpSpPr>
        <p:sp>
          <p:nvSpPr>
            <p:cNvPr id="217" name="Google Shape;217;p6"/>
            <p:cNvSpPr/>
            <p:nvPr/>
          </p:nvSpPr>
          <p:spPr>
            <a:xfrm>
              <a:off x="1336325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1466240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929" y="458254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8929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Approach: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971236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3101151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643840" y="458254"/>
              <a:ext cx="1329196" cy="797517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1643840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Spread, classification on covering Vegas spread, returns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606148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4736062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278751" y="458254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3278751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Baselines, i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mproved models using normalized data.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241059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6370974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913663" y="458254"/>
              <a:ext cx="1329196" cy="797517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4913663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Algorithms: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73527" y="1253972"/>
              <a:ext cx="6539645" cy="2893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7093"/>
                  </a:lnTo>
                  <a:lnTo>
                    <a:pt x="0" y="670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3779663" y="1397095"/>
              <a:ext cx="327373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548574" y="458254"/>
              <a:ext cx="1329196" cy="797517"/>
            </a:xfrm>
            <a:prstGeom prst="rect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6548574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Implemented using TensorFlow and scikit-learn.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336325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1466240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929" y="1575679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8929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162295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292210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643840" y="1561487"/>
              <a:ext cx="1520254" cy="825901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643840" y="1561487"/>
              <a:ext cx="1520254" cy="825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Calculated team performance over various game spans (10, 20, 50 games).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797206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4927121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469810" y="1575679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3469810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 Metrics: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73527" y="2371396"/>
              <a:ext cx="5095792" cy="2893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7093"/>
                  </a:lnTo>
                  <a:lnTo>
                    <a:pt x="0" y="670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3093778" y="2514520"/>
              <a:ext cx="255291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104721" y="1575679"/>
              <a:ext cx="1329196" cy="797517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5104721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Mean Squared Error (MSE), Accuracy, Kelly Criterion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336325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1466240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929" y="2693103"/>
              <a:ext cx="1329196" cy="797517"/>
            </a:xfrm>
            <a:prstGeom prst="rect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8929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Comparison: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971236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3101151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43840" y="2693103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1643840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Baseline vs. improved models.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606148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 txBox="1"/>
            <p:nvPr/>
          </p:nvSpPr>
          <p:spPr>
            <a:xfrm>
              <a:off x="4736062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278751" y="2693103"/>
              <a:ext cx="1329196" cy="797517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3278751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913663" y="2693103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4913675" y="2693113"/>
              <a:ext cx="13293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Graphs and tables from </a:t>
              </a: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testing and experiments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Ali, Zakaria</dc:creator>
</cp:coreProperties>
</file>