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Play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9NnM5yxtX2WO72sayEwdBsn2o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-bold.fntdata"/><Relationship Id="rId23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9c5ecfc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e9c5ecfce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9c5ecfce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e9c5ecfced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9c5ecfce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e9c5ecfced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9c5ecfce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e9c5ecfced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9c5ecfce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e9c5ecfced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9c5ecfc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e9c5ecfce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38.png"/><Relationship Id="rId5" Type="http://schemas.openxmlformats.org/officeDocument/2006/relationships/image" Target="../media/image31.png"/><Relationship Id="rId6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92" name="Google Shape;92;p1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"/>
          <p:cNvSpPr/>
          <p:nvPr/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>
            <p:ph type="title"/>
          </p:nvPr>
        </p:nvSpPr>
        <p:spPr>
          <a:xfrm>
            <a:off x="740584" y="859808"/>
            <a:ext cx="3543197" cy="287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b="1" i="0" lang="en-US" u="none" strike="noStrike">
                <a:solidFill>
                  <a:schemeClr val="lt1"/>
                </a:solidFill>
              </a:rPr>
              <a:t> </a:t>
            </a:r>
            <a:r>
              <a:rPr b="0" i="0" lang="en-US" u="none" strike="noStrike">
                <a:solidFill>
                  <a:schemeClr val="lt1"/>
                </a:solidFill>
              </a:rPr>
              <a:t>Predicting NBA Game Point Spread  </a:t>
            </a:r>
            <a:endParaRPr b="1" i="0" u="none" strike="noStrike">
              <a:solidFill>
                <a:schemeClr val="lt1"/>
              </a:solidFill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0" y="117004"/>
            <a:ext cx="1370098" cy="508993"/>
            <a:chOff x="2267504" y="2540250"/>
            <a:chExt cx="1990951" cy="739640"/>
          </a:xfrm>
        </p:grpSpPr>
        <p:sp>
          <p:nvSpPr>
            <p:cNvPr id="97" name="Google Shape;97;p1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4689048" y="2445529"/>
            <a:ext cx="849365" cy="849366"/>
            <a:chOff x="5829300" y="3162300"/>
            <a:chExt cx="532256" cy="532257"/>
          </a:xfrm>
        </p:grpSpPr>
        <p:sp>
          <p:nvSpPr>
            <p:cNvPr id="100" name="Google Shape;100;p1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"/>
          <p:cNvGrpSpPr/>
          <p:nvPr/>
        </p:nvGrpSpPr>
        <p:grpSpPr>
          <a:xfrm>
            <a:off x="4689048" y="2445529"/>
            <a:ext cx="849365" cy="849366"/>
            <a:chOff x="5829300" y="3162300"/>
            <a:chExt cx="532256" cy="532257"/>
          </a:xfrm>
        </p:grpSpPr>
        <p:sp>
          <p:nvSpPr>
            <p:cNvPr id="114" name="Google Shape;114;p1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1"/>
          <p:cNvGrpSpPr/>
          <p:nvPr/>
        </p:nvGrpSpPr>
        <p:grpSpPr>
          <a:xfrm>
            <a:off x="6572070" y="2653814"/>
            <a:ext cx="4879971" cy="1305401"/>
            <a:chOff x="0" y="1522968"/>
            <a:chExt cx="4879971" cy="1305401"/>
          </a:xfrm>
        </p:grpSpPr>
        <p:sp>
          <p:nvSpPr>
            <p:cNvPr id="128" name="Google Shape;128;p1"/>
            <p:cNvSpPr/>
            <p:nvPr/>
          </p:nvSpPr>
          <p:spPr>
            <a:xfrm>
              <a:off x="0" y="1522968"/>
              <a:ext cx="4879971" cy="1305401"/>
            </a:xfrm>
            <a:prstGeom prst="roundRect">
              <a:avLst>
                <a:gd fmla="val 10000" name="adj"/>
              </a:avLst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394883" y="1816683"/>
              <a:ext cx="717970" cy="71797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1507738" y="1522968"/>
              <a:ext cx="2195986" cy="1305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"/>
            <p:cNvSpPr txBox="1"/>
            <p:nvPr/>
          </p:nvSpPr>
          <p:spPr>
            <a:xfrm>
              <a:off x="1507738" y="1522968"/>
              <a:ext cx="2195986" cy="1305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8150" lIns="138150" spcFirstLastPara="1" rIns="138150" wrap="square" tIns="138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Historical Game Data 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3703725" y="1522968"/>
              <a:ext cx="1176245" cy="1305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"/>
            <p:cNvSpPr txBox="1"/>
            <p:nvPr/>
          </p:nvSpPr>
          <p:spPr>
            <a:xfrm>
              <a:off x="3703725" y="1522968"/>
              <a:ext cx="1176245" cy="1305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8150" lIns="138150" spcFirstLastPara="1" rIns="138150" wrap="square" tIns="138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b="1" i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Authors:</a:t>
              </a:r>
              <a:r>
                <a:rPr b="0" i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Deric Liang, Dylan Brazier and Zakaria Ali 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9c5ecfced_0_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e9c5ecfced_0_24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e9c5ecfced_0_24"/>
          <p:cNvSpPr/>
          <p:nvPr/>
        </p:nvSpPr>
        <p:spPr>
          <a:xfrm flipH="1" rot="10800000">
            <a:off x="8128857" y="-88"/>
            <a:ext cx="4063200" cy="1576500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20016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e9c5ecfced_0_24"/>
          <p:cNvSpPr/>
          <p:nvPr/>
        </p:nvSpPr>
        <p:spPr>
          <a:xfrm rot="5400000">
            <a:off x="5307751" y="-5307750"/>
            <a:ext cx="1576500" cy="12192000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e9c5ecfced_0_24"/>
          <p:cNvSpPr txBox="1"/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lang="en-US" sz="4000">
                <a:solidFill>
                  <a:srgbClr val="FFFFFF"/>
                </a:solidFill>
              </a:rPr>
              <a:t>Exploratory Data Analysis</a:t>
            </a:r>
            <a:endParaRPr b="0" i="0" sz="4000" u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81" name="Google Shape;281;g2e9c5ecfce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463" y="1576500"/>
            <a:ext cx="8509067" cy="528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9c5ecfced_0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e9c5ecfced_0_34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e9c5ecfced_0_34"/>
          <p:cNvSpPr/>
          <p:nvPr/>
        </p:nvSpPr>
        <p:spPr>
          <a:xfrm flipH="1" rot="10800000">
            <a:off x="8128857" y="-88"/>
            <a:ext cx="4063200" cy="1576500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20016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e9c5ecfced_0_34"/>
          <p:cNvSpPr/>
          <p:nvPr/>
        </p:nvSpPr>
        <p:spPr>
          <a:xfrm rot="5400000">
            <a:off x="5307751" y="-5307750"/>
            <a:ext cx="1576500" cy="12192000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e9c5ecfced_0_34"/>
          <p:cNvSpPr txBox="1"/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lang="en-US" sz="4000">
                <a:solidFill>
                  <a:srgbClr val="FFFFFF"/>
                </a:solidFill>
              </a:rPr>
              <a:t>Exploratory Data Analysis</a:t>
            </a:r>
            <a:endParaRPr b="0" i="0" sz="4000" u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91" name="Google Shape;291;g2e9c5ecfced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1575888"/>
            <a:ext cx="809625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i="0" lang="en-US" sz="4000" u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Random Forest </a:t>
            </a:r>
            <a:endParaRPr/>
          </a:p>
        </p:txBody>
      </p:sp>
      <p:grpSp>
        <p:nvGrpSpPr>
          <p:cNvPr id="301" name="Google Shape;301;p7"/>
          <p:cNvGrpSpPr/>
          <p:nvPr/>
        </p:nvGrpSpPr>
        <p:grpSpPr>
          <a:xfrm>
            <a:off x="737501" y="2566481"/>
            <a:ext cx="10740938" cy="3285000"/>
            <a:chOff x="93445" y="453902"/>
            <a:chExt cx="10740938" cy="3285000"/>
          </a:xfrm>
        </p:grpSpPr>
        <p:sp>
          <p:nvSpPr>
            <p:cNvPr id="302" name="Google Shape;302;p7"/>
            <p:cNvSpPr/>
            <p:nvPr/>
          </p:nvSpPr>
          <p:spPr>
            <a:xfrm>
              <a:off x="718664" y="453902"/>
              <a:ext cx="1955812" cy="195581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135476" y="870714"/>
              <a:ext cx="1122187" cy="1122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93445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 txBox="1"/>
            <p:nvPr/>
          </p:nvSpPr>
          <p:spPr>
            <a:xfrm>
              <a:off x="93445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5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IT WORKS: BUILDING TREES USING RANDOM SUBSETS, COMBINING TREES FOR PREDICTION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4486008" y="453902"/>
              <a:ext cx="1955812" cy="195581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4902820" y="870714"/>
              <a:ext cx="1122187" cy="1122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860789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 txBox="1"/>
            <p:nvPr/>
          </p:nvSpPr>
          <p:spPr>
            <a:xfrm>
              <a:off x="3860789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5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ADVANTAGES: P</a:t>
              </a:r>
              <a:r>
                <a:rPr lang="en-US" sz="1500">
                  <a:solidFill>
                    <a:schemeClr val="dk1"/>
                  </a:solidFill>
                </a:rPr>
                <a:t>ARALLEL COMPUTATION, </a:t>
              </a:r>
              <a:r>
                <a:rPr b="0" i="0" lang="en-US" sz="15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AVOIDS OVERFITTING, REDUCES VARIANCE, PROVIDES FEATURE IMPORTANCE METRICS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253352" y="453902"/>
              <a:ext cx="1955812" cy="195581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670164" y="870714"/>
              <a:ext cx="1122187" cy="11221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628133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 txBox="1"/>
            <p:nvPr/>
          </p:nvSpPr>
          <p:spPr>
            <a:xfrm>
              <a:off x="7628133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5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DISADVANTAGES: COMPUTATIONALLY EXPENSIVE, REQUIRES HYPERPARAMETER TUNING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8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8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i="0" lang="en-US" sz="4000" u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Linear Regression </a:t>
            </a:r>
            <a:endParaRPr b="0" i="0" sz="4000" u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323" name="Google Shape;323;p8"/>
          <p:cNvGrpSpPr/>
          <p:nvPr/>
        </p:nvGrpSpPr>
        <p:grpSpPr>
          <a:xfrm>
            <a:off x="737501" y="2566481"/>
            <a:ext cx="10740938" cy="3285000"/>
            <a:chOff x="93445" y="453902"/>
            <a:chExt cx="10740938" cy="3285000"/>
          </a:xfrm>
        </p:grpSpPr>
        <p:sp>
          <p:nvSpPr>
            <p:cNvPr id="324" name="Google Shape;324;p8"/>
            <p:cNvSpPr/>
            <p:nvPr/>
          </p:nvSpPr>
          <p:spPr>
            <a:xfrm>
              <a:off x="718664" y="453902"/>
              <a:ext cx="1955812" cy="1955812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E97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1135476" y="870714"/>
              <a:ext cx="1122187" cy="1122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93445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 txBox="1"/>
            <p:nvPr/>
          </p:nvSpPr>
          <p:spPr>
            <a:xfrm>
              <a:off x="93445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IT WORKS: MODELING RELATIONSHIP BETWEEN TARGET AND PREDICTORS WITH A BEST-FITTING LINE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4486008" y="453902"/>
              <a:ext cx="1955812" cy="1955812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4902820" y="870714"/>
              <a:ext cx="1122187" cy="1122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3860789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 txBox="1"/>
            <p:nvPr/>
          </p:nvSpPr>
          <p:spPr>
            <a:xfrm>
              <a:off x="3860789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ADVANTAGES: EASY TO INTERPRET, COMPUTATIONALLY CHEAP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8253352" y="453902"/>
              <a:ext cx="1955812" cy="1955812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0C9E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8670164" y="870714"/>
              <a:ext cx="1122187" cy="11221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7628133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 txBox="1"/>
            <p:nvPr/>
          </p:nvSpPr>
          <p:spPr>
            <a:xfrm>
              <a:off x="7628133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DISADVANTAGES: ASSUMES LINEARITY, SENSITIVE TO OUTLIERS, CAN </a:t>
              </a:r>
              <a:r>
                <a:rPr lang="en-US">
                  <a:solidFill>
                    <a:schemeClr val="dk1"/>
                  </a:solidFill>
                </a:rPr>
                <a:t>UNDER</a:t>
              </a:r>
              <a:r>
                <a:rPr b="0" i="0" lang="en-US" sz="14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FIT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9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9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9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i="0" lang="en-US" sz="4000" u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Neural Networks </a:t>
            </a:r>
            <a:endParaRPr/>
          </a:p>
        </p:txBody>
      </p:sp>
      <p:grpSp>
        <p:nvGrpSpPr>
          <p:cNvPr id="345" name="Google Shape;345;p9"/>
          <p:cNvGrpSpPr/>
          <p:nvPr/>
        </p:nvGrpSpPr>
        <p:grpSpPr>
          <a:xfrm>
            <a:off x="926277" y="2480608"/>
            <a:ext cx="10363386" cy="3456746"/>
            <a:chOff x="282221" y="368029"/>
            <a:chExt cx="10363386" cy="3456746"/>
          </a:xfrm>
        </p:grpSpPr>
        <p:sp>
          <p:nvSpPr>
            <p:cNvPr id="346" name="Google Shape;346;p9"/>
            <p:cNvSpPr/>
            <p:nvPr/>
          </p:nvSpPr>
          <p:spPr>
            <a:xfrm>
              <a:off x="282221" y="368029"/>
              <a:ext cx="1371985" cy="1371985"/>
            </a:xfrm>
            <a:prstGeom prst="ellipse">
              <a:avLst/>
            </a:prstGeom>
            <a:solidFill>
              <a:srgbClr val="E97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70337" y="656145"/>
              <a:ext cx="795751" cy="79575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948202" y="368029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 txBox="1"/>
            <p:nvPr/>
          </p:nvSpPr>
          <p:spPr>
            <a:xfrm>
              <a:off x="1948202" y="368029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it works: various layers (input, hidden, output), non-linear transformations, adjusting weights based on error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745661" y="368029"/>
              <a:ext cx="1371985" cy="1371985"/>
            </a:xfrm>
            <a:prstGeom prst="ellipse">
              <a:avLst/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6033778" y="656145"/>
              <a:ext cx="795751" cy="79575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7411643" y="368029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 txBox="1"/>
            <p:nvPr/>
          </p:nvSpPr>
          <p:spPr>
            <a:xfrm>
              <a:off x="7411643" y="368029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Types: FNN (Feedforward Neural Networks) or RNN (Recurrent Neural Networks)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282221" y="2452790"/>
              <a:ext cx="1371985" cy="1371985"/>
            </a:xfrm>
            <a:prstGeom prst="ellipse">
              <a:avLst/>
            </a:prstGeom>
            <a:solidFill>
              <a:srgbClr val="0C9E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70337" y="2740907"/>
              <a:ext cx="795751" cy="79575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948202" y="2452790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 txBox="1"/>
            <p:nvPr/>
          </p:nvSpPr>
          <p:spPr>
            <a:xfrm>
              <a:off x="1948202" y="2452790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Advantages: models complex relationships, handles large data, versatile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745661" y="2452790"/>
              <a:ext cx="1371985" cy="1371985"/>
            </a:xfrm>
            <a:prstGeom prst="ellipse">
              <a:avLst/>
            </a:prstGeom>
            <a:solidFill>
              <a:srgbClr val="A02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6033778" y="2740907"/>
              <a:ext cx="795751" cy="79575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7411643" y="2452790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 txBox="1"/>
            <p:nvPr/>
          </p:nvSpPr>
          <p:spPr>
            <a:xfrm>
              <a:off x="7411643" y="2452790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Disadvantages: needs a lot of data, can overfit, hard to interpret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0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0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0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i="0" lang="en-US" sz="4000" u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Evaluation Metrics </a:t>
            </a:r>
            <a:endParaRPr/>
          </a:p>
        </p:txBody>
      </p:sp>
      <p:grpSp>
        <p:nvGrpSpPr>
          <p:cNvPr id="371" name="Google Shape;371;p10"/>
          <p:cNvGrpSpPr/>
          <p:nvPr/>
        </p:nvGrpSpPr>
        <p:grpSpPr>
          <a:xfrm>
            <a:off x="644056" y="2195861"/>
            <a:ext cx="10927829" cy="4026239"/>
            <a:chOff x="0" y="83282"/>
            <a:chExt cx="10927829" cy="4026239"/>
          </a:xfrm>
        </p:grpSpPr>
        <p:sp>
          <p:nvSpPr>
            <p:cNvPr id="372" name="Google Shape;372;p10"/>
            <p:cNvSpPr/>
            <p:nvPr/>
          </p:nvSpPr>
          <p:spPr>
            <a:xfrm>
              <a:off x="0" y="83282"/>
              <a:ext cx="10927829" cy="954719"/>
            </a:xfrm>
            <a:prstGeom prst="roundRect">
              <a:avLst>
                <a:gd fmla="val 16667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 txBox="1"/>
            <p:nvPr/>
          </p:nvSpPr>
          <p:spPr>
            <a:xfrm>
              <a:off x="46606" y="129888"/>
              <a:ext cx="10834617" cy="861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Performance metrics: Mean Squared Error (MSE), R-squared, Cross-validation (K-fold)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0" y="1107122"/>
              <a:ext cx="10927829" cy="954719"/>
            </a:xfrm>
            <a:prstGeom prst="roundRect">
              <a:avLst>
                <a:gd fmla="val 16667" name="adj"/>
              </a:avLst>
            </a:prstGeom>
            <a:solidFill>
              <a:srgbClr val="C8BE1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0"/>
            <p:cNvSpPr txBox="1"/>
            <p:nvPr/>
          </p:nvSpPr>
          <p:spPr>
            <a:xfrm>
              <a:off x="46606" y="1153728"/>
              <a:ext cx="10834617" cy="861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MSE: measures difference between actual and predicted values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0" y="2130962"/>
              <a:ext cx="10927829" cy="954719"/>
            </a:xfrm>
            <a:prstGeom prst="roundRect">
              <a:avLst>
                <a:gd fmla="val 16667" name="adj"/>
              </a:avLst>
            </a:prstGeom>
            <a:solidFill>
              <a:srgbClr val="55971D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0"/>
            <p:cNvSpPr txBox="1"/>
            <p:nvPr/>
          </p:nvSpPr>
          <p:spPr>
            <a:xfrm>
              <a:off x="46606" y="2177568"/>
              <a:ext cx="10834617" cy="861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R-squared: variance proportion between dependent and independent variables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0" y="3154802"/>
              <a:ext cx="10927829" cy="954719"/>
            </a:xfrm>
            <a:prstGeom prst="roundRect">
              <a:avLst>
                <a:gd fmla="val 16667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0"/>
            <p:cNvSpPr txBox="1"/>
            <p:nvPr/>
          </p:nvSpPr>
          <p:spPr>
            <a:xfrm>
              <a:off x="46606" y="3201408"/>
              <a:ext cx="10834617" cy="861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Cross-validation assesses generalizability of results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1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1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1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1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i="0" lang="en-US" sz="4000" u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Results and Comparison</a:t>
            </a:r>
            <a:endParaRPr/>
          </a:p>
        </p:txBody>
      </p:sp>
      <p:grpSp>
        <p:nvGrpSpPr>
          <p:cNvPr id="389" name="Google Shape;389;p11"/>
          <p:cNvGrpSpPr/>
          <p:nvPr/>
        </p:nvGrpSpPr>
        <p:grpSpPr>
          <a:xfrm>
            <a:off x="1409970" y="2641873"/>
            <a:ext cx="9396000" cy="3134216"/>
            <a:chOff x="765914" y="529294"/>
            <a:chExt cx="9396000" cy="3134216"/>
          </a:xfrm>
        </p:grpSpPr>
        <p:sp>
          <p:nvSpPr>
            <p:cNvPr id="390" name="Google Shape;390;p11"/>
            <p:cNvSpPr/>
            <p:nvPr/>
          </p:nvSpPr>
          <p:spPr>
            <a:xfrm>
              <a:off x="1953914" y="529294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765914" y="2943510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 txBox="1"/>
            <p:nvPr/>
          </p:nvSpPr>
          <p:spPr>
            <a:xfrm>
              <a:off x="765914" y="2943510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Compare against regression baseline and Vegas predicted spreads.</a:t>
              </a:r>
              <a:endPara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7029914" y="529294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5841914" y="2943510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 txBox="1"/>
            <p:nvPr/>
          </p:nvSpPr>
          <p:spPr>
            <a:xfrm>
              <a:off x="5841914" y="2943510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Expected outcomes and interpretations.</a:t>
              </a:r>
              <a:endPara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2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2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2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2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i="0" lang="en-US" sz="4000" u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Conclusion and Future Work </a:t>
            </a:r>
            <a:endParaRPr/>
          </a:p>
        </p:txBody>
      </p:sp>
      <p:grpSp>
        <p:nvGrpSpPr>
          <p:cNvPr id="405" name="Google Shape;405;p12"/>
          <p:cNvGrpSpPr/>
          <p:nvPr/>
        </p:nvGrpSpPr>
        <p:grpSpPr>
          <a:xfrm>
            <a:off x="704046" y="2931334"/>
            <a:ext cx="10807848" cy="2555294"/>
            <a:chOff x="59990" y="818755"/>
            <a:chExt cx="10807848" cy="2555294"/>
          </a:xfrm>
        </p:grpSpPr>
        <p:sp>
          <p:nvSpPr>
            <p:cNvPr id="406" name="Google Shape;406;p12"/>
            <p:cNvSpPr/>
            <p:nvPr/>
          </p:nvSpPr>
          <p:spPr>
            <a:xfrm>
              <a:off x="947201" y="818755"/>
              <a:ext cx="1451800" cy="1451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59990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2"/>
            <p:cNvSpPr txBox="1"/>
            <p:nvPr/>
          </p:nvSpPr>
          <p:spPr>
            <a:xfrm>
              <a:off x="59990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Summar</a:t>
              </a:r>
              <a:r>
                <a:rPr lang="en-US" sz="1700">
                  <a:solidFill>
                    <a:schemeClr val="dk1"/>
                  </a:solidFill>
                </a:rPr>
                <a:t>y</a:t>
              </a:r>
              <a:r>
                <a:rPr b="0" i="0"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4738014" y="818755"/>
              <a:ext cx="1451800" cy="1451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3850802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2"/>
            <p:cNvSpPr txBox="1"/>
            <p:nvPr/>
          </p:nvSpPr>
          <p:spPr>
            <a:xfrm>
              <a:off x="3850802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Importance of results for NBA teams and analysts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8528826" y="818755"/>
              <a:ext cx="1451800" cy="1451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7641615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 txBox="1"/>
            <p:nvPr/>
          </p:nvSpPr>
          <p:spPr>
            <a:xfrm>
              <a:off x="7641615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Future work: refining models, exploring additional features, real-time predictions.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0" y="6716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3"/>
          <p:cNvSpPr txBox="1"/>
          <p:nvPr>
            <p:ph type="title"/>
          </p:nvPr>
        </p:nvSpPr>
        <p:spPr>
          <a:xfrm>
            <a:off x="1578043" y="590062"/>
            <a:ext cx="5347266" cy="283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Play"/>
              <a:buNone/>
            </a:pPr>
            <a:r>
              <a:rPr b="1" i="0" lang="en-US" sz="5600" u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Q&amp;A </a:t>
            </a:r>
            <a:endParaRPr/>
          </a:p>
        </p:txBody>
      </p:sp>
      <p:grpSp>
        <p:nvGrpSpPr>
          <p:cNvPr id="422" name="Google Shape;422;p13"/>
          <p:cNvGrpSpPr/>
          <p:nvPr/>
        </p:nvGrpSpPr>
        <p:grpSpPr>
          <a:xfrm>
            <a:off x="653696" y="1606411"/>
            <a:ext cx="465456" cy="581432"/>
            <a:chOff x="653696" y="1606411"/>
            <a:chExt cx="465456" cy="581432"/>
          </a:xfrm>
        </p:grpSpPr>
        <p:sp>
          <p:nvSpPr>
            <p:cNvPr id="423" name="Google Shape;423;p13"/>
            <p:cNvSpPr/>
            <p:nvPr/>
          </p:nvSpPr>
          <p:spPr>
            <a:xfrm>
              <a:off x="669236" y="1606411"/>
              <a:ext cx="139038" cy="139038"/>
            </a:xfrm>
            <a:custGeom>
              <a:rect b="b" l="l" r="r" t="t"/>
              <a:pathLst>
                <a:path extrusionOk="0" h="139038" w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028014" y="1835705"/>
              <a:ext cx="91138" cy="91138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653696" y="2060130"/>
              <a:ext cx="127713" cy="127713"/>
            </a:xfrm>
            <a:custGeom>
              <a:rect b="b" l="l" r="r" t="t"/>
              <a:pathLst>
                <a:path extrusionOk="0" h="127713" w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6" name="Google Shape;426;p13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descr="Questions" id="427" name="Google Shape;4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4411" y="1430208"/>
            <a:ext cx="3997583" cy="399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>
            <p:ph type="title"/>
          </p:nvPr>
        </p:nvSpPr>
        <p:spPr>
          <a:xfrm>
            <a:off x="838200" y="557200"/>
            <a:ext cx="3876900" cy="55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b="1" i="0" lang="en-US" sz="4800" u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Introduction</a:t>
            </a:r>
            <a:endParaRPr/>
          </a:p>
        </p:txBody>
      </p:sp>
      <p:grpSp>
        <p:nvGrpSpPr>
          <p:cNvPr id="140" name="Google Shape;140;p2"/>
          <p:cNvGrpSpPr/>
          <p:nvPr/>
        </p:nvGrpSpPr>
        <p:grpSpPr>
          <a:xfrm>
            <a:off x="5093208" y="624692"/>
            <a:ext cx="6263640" cy="5496086"/>
            <a:chOff x="0" y="4300"/>
            <a:chExt cx="6263640" cy="5496086"/>
          </a:xfrm>
        </p:grpSpPr>
        <p:sp>
          <p:nvSpPr>
            <p:cNvPr id="141" name="Google Shape;141;p2"/>
            <p:cNvSpPr/>
            <p:nvPr/>
          </p:nvSpPr>
          <p:spPr>
            <a:xfrm>
              <a:off x="0" y="4300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A02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77094" y="210403"/>
              <a:ext cx="503807" cy="5038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 txBox="1"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is the question you are working on?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0" y="1149318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A02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77094" y="1355421"/>
              <a:ext cx="503807" cy="5038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Predicting point spreads for NBA games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0" y="2294336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A02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7094" y="2500440"/>
              <a:ext cx="503807" cy="50380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Why is it interesting?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0" y="3439354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A02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7094" y="3645458"/>
              <a:ext cx="503807" cy="5038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Valuable for analysts and teams for strategic planning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0" y="4584372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A02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77094" y="4790476"/>
              <a:ext cx="503807" cy="50380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Significant global investment in the NBA (teams worth $74.4B, 1.6M viewers per game)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i="0" lang="en-US" sz="4000" u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Motivation </a:t>
            </a:r>
            <a:endParaRPr/>
          </a:p>
        </p:txBody>
      </p:sp>
      <p:grpSp>
        <p:nvGrpSpPr>
          <p:cNvPr id="170" name="Google Shape;170;p3"/>
          <p:cNvGrpSpPr/>
          <p:nvPr/>
        </p:nvGrpSpPr>
        <p:grpSpPr>
          <a:xfrm>
            <a:off x="977970" y="3128981"/>
            <a:ext cx="10260000" cy="2160000"/>
            <a:chOff x="333914" y="1016402"/>
            <a:chExt cx="10260000" cy="2160000"/>
          </a:xfrm>
        </p:grpSpPr>
        <p:sp>
          <p:nvSpPr>
            <p:cNvPr id="171" name="Google Shape;171;p3"/>
            <p:cNvSpPr/>
            <p:nvPr/>
          </p:nvSpPr>
          <p:spPr>
            <a:xfrm>
              <a:off x="684914" y="1016402"/>
              <a:ext cx="1098000" cy="1098000"/>
            </a:xfrm>
            <a:prstGeom prst="ellipse">
              <a:avLst/>
            </a:prstGeom>
            <a:solidFill>
              <a:srgbClr val="E97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918914" y="1250402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33914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333914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ECONOMIC SIGNIFICANCE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799914" y="1016402"/>
              <a:ext cx="1098000" cy="1098000"/>
            </a:xfrm>
            <a:prstGeom prst="ellipse">
              <a:avLst/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033914" y="1250402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448914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2448914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NBA RECORDED $10.58B IN REVENUE IN 2022.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914914" y="1016402"/>
              <a:ext cx="1098000" cy="1098000"/>
            </a:xfrm>
            <a:prstGeom prst="ellipse">
              <a:avLst/>
            </a:prstGeom>
            <a:solidFill>
              <a:srgbClr val="0C9E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8914" y="1250402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63914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4563914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SPORTS BETTING MARKET EXPECTED TO HIT $9.65B IN 2024.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7029914" y="1016402"/>
              <a:ext cx="1098000" cy="1098000"/>
            </a:xfrm>
            <a:prstGeom prst="ellipse">
              <a:avLst/>
            </a:prstGeom>
            <a:solidFill>
              <a:srgbClr val="A02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263914" y="1250402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678914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 txBox="1"/>
            <p:nvPr/>
          </p:nvSpPr>
          <p:spPr>
            <a:xfrm>
              <a:off x="6678914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VIEWER ENGAGEMENT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9144914" y="1016402"/>
              <a:ext cx="1098000" cy="1098000"/>
            </a:xfrm>
            <a:prstGeom prst="ellipse">
              <a:avLst/>
            </a:prstGeom>
            <a:solidFill>
              <a:srgbClr val="4EA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9378914" y="1250402"/>
              <a:ext cx="630000" cy="6300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793914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 txBox="1"/>
            <p:nvPr/>
          </p:nvSpPr>
          <p:spPr>
            <a:xfrm>
              <a:off x="8793914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NBA FINALS PEAK AT 20.4M VIEWERS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i="0" lang="en-US" sz="4000" u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Data Description (source: Kaggle)</a:t>
            </a:r>
            <a:endParaRPr/>
          </a:p>
        </p:txBody>
      </p:sp>
      <p:grpSp>
        <p:nvGrpSpPr>
          <p:cNvPr id="200" name="Google Shape;200;p4"/>
          <p:cNvGrpSpPr/>
          <p:nvPr/>
        </p:nvGrpSpPr>
        <p:grpSpPr>
          <a:xfrm>
            <a:off x="744738" y="3157899"/>
            <a:ext cx="10726464" cy="2102164"/>
            <a:chOff x="100682" y="1045320"/>
            <a:chExt cx="10726464" cy="2102164"/>
          </a:xfrm>
        </p:grpSpPr>
        <p:sp>
          <p:nvSpPr>
            <p:cNvPr id="201" name="Google Shape;201;p4"/>
            <p:cNvSpPr/>
            <p:nvPr/>
          </p:nvSpPr>
          <p:spPr>
            <a:xfrm>
              <a:off x="752566" y="1045320"/>
              <a:ext cx="1066720" cy="10667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00682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100682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Historical NBA game data (2012-2018 seasons)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537891" y="1045320"/>
              <a:ext cx="1066720" cy="10667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886007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2886007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Vegas betting odds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6323216" y="1045320"/>
              <a:ext cx="1066720" cy="10667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5671332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 txBox="1"/>
            <p:nvPr/>
          </p:nvSpPr>
          <p:spPr>
            <a:xfrm>
              <a:off x="5671332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features: points by quarter/OT, total points, assists, rebounds, turnovers, game location, FG/FT/3P percentages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9108541" y="1045320"/>
              <a:ext cx="1066720" cy="10667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8456657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8456657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size: 8.6 MB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i="0" lang="en-US" sz="4000" u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Feature Engineering </a:t>
            </a:r>
            <a:endParaRPr b="0" i="0" sz="4000" u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222" name="Google Shape;222;p5"/>
          <p:cNvGrpSpPr/>
          <p:nvPr/>
        </p:nvGrpSpPr>
        <p:grpSpPr>
          <a:xfrm>
            <a:off x="704046" y="2931334"/>
            <a:ext cx="10807848" cy="2555294"/>
            <a:chOff x="59990" y="818755"/>
            <a:chExt cx="10807848" cy="2555294"/>
          </a:xfrm>
        </p:grpSpPr>
        <p:sp>
          <p:nvSpPr>
            <p:cNvPr id="223" name="Google Shape;223;p5"/>
            <p:cNvSpPr/>
            <p:nvPr/>
          </p:nvSpPr>
          <p:spPr>
            <a:xfrm>
              <a:off x="947201" y="818755"/>
              <a:ext cx="1451800" cy="1451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59990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59990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Relevant features: total team wins/losses, average points/assists/rebounds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738014" y="818755"/>
              <a:ext cx="1451800" cy="1451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3850802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 txBox="1"/>
            <p:nvPr/>
          </p:nvSpPr>
          <p:spPr>
            <a:xfrm>
              <a:off x="3850802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Experiment with using last 5/10/20 game aggregate statistics to reflect current performance.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8528826" y="818755"/>
              <a:ext cx="1451800" cy="1451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7641615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 txBox="1"/>
            <p:nvPr/>
          </p:nvSpPr>
          <p:spPr>
            <a:xfrm>
              <a:off x="7641615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Example features: number of games, avg PPG/FG/FT/3P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9c5ecfced_0_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e9c5ecfced_0_54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e9c5ecfced_0_54"/>
          <p:cNvSpPr/>
          <p:nvPr/>
        </p:nvSpPr>
        <p:spPr>
          <a:xfrm flipH="1" rot="10800000">
            <a:off x="8128857" y="-88"/>
            <a:ext cx="4063200" cy="1576500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20016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e9c5ecfced_0_54"/>
          <p:cNvSpPr/>
          <p:nvPr/>
        </p:nvSpPr>
        <p:spPr>
          <a:xfrm rot="5400000">
            <a:off x="5307751" y="-5307750"/>
            <a:ext cx="1576500" cy="12192000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e9c5ecfced_0_54"/>
          <p:cNvSpPr txBox="1"/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lang="en-US" sz="4000">
                <a:solidFill>
                  <a:srgbClr val="FFFFFF"/>
                </a:solidFill>
              </a:rPr>
              <a:t>Exploratory Data Analysis</a:t>
            </a:r>
            <a:endParaRPr b="0" i="0" sz="4000" u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41" name="Google Shape;241;g2e9c5ecfce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2093763"/>
            <a:ext cx="68961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9c5ecfced_0_7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e9c5ecfced_0_7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e9c5ecfced_0_73"/>
          <p:cNvSpPr/>
          <p:nvPr/>
        </p:nvSpPr>
        <p:spPr>
          <a:xfrm flipH="1" rot="10800000">
            <a:off x="8128857" y="-88"/>
            <a:ext cx="4063200" cy="1576500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20016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e9c5ecfced_0_73"/>
          <p:cNvSpPr/>
          <p:nvPr/>
        </p:nvSpPr>
        <p:spPr>
          <a:xfrm rot="5400000">
            <a:off x="5307751" y="-5307750"/>
            <a:ext cx="1576500" cy="12192000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e9c5ecfced_0_73"/>
          <p:cNvSpPr txBox="1"/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lang="en-US" sz="4000">
                <a:solidFill>
                  <a:srgbClr val="FFFFFF"/>
                </a:solidFill>
              </a:rPr>
              <a:t>Exploratory Data Analysis</a:t>
            </a:r>
            <a:endParaRPr b="0" i="0" sz="4000" u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51" name="Google Shape;251;g2e9c5ecfced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7588"/>
            <a:ext cx="12192002" cy="310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9c5ecfced_0_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e9c5ecfced_0_8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e9c5ecfced_0_83"/>
          <p:cNvSpPr/>
          <p:nvPr/>
        </p:nvSpPr>
        <p:spPr>
          <a:xfrm flipH="1" rot="10800000">
            <a:off x="8128857" y="-88"/>
            <a:ext cx="4063200" cy="1576500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20016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e9c5ecfced_0_83"/>
          <p:cNvSpPr/>
          <p:nvPr/>
        </p:nvSpPr>
        <p:spPr>
          <a:xfrm rot="5400000">
            <a:off x="5307751" y="-5307750"/>
            <a:ext cx="1576500" cy="12192000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e9c5ecfced_0_83"/>
          <p:cNvSpPr txBox="1"/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lang="en-US" sz="4000">
                <a:solidFill>
                  <a:srgbClr val="FFFFFF"/>
                </a:solidFill>
              </a:rPr>
              <a:t>Exploratory Data Analysis</a:t>
            </a:r>
            <a:endParaRPr b="0" i="0" sz="4000" u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61" name="Google Shape;261;g2e9c5ecfced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25" y="2146125"/>
            <a:ext cx="747712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9c5ecfced_0_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e9c5ecfced_0_5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e9c5ecfced_0_5"/>
          <p:cNvSpPr/>
          <p:nvPr/>
        </p:nvSpPr>
        <p:spPr>
          <a:xfrm flipH="1" rot="10800000">
            <a:off x="8128857" y="-88"/>
            <a:ext cx="4063200" cy="1576500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20016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e9c5ecfced_0_5"/>
          <p:cNvSpPr/>
          <p:nvPr/>
        </p:nvSpPr>
        <p:spPr>
          <a:xfrm rot="5400000">
            <a:off x="5307751" y="-5307750"/>
            <a:ext cx="1576500" cy="12192000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e9c5ecfced_0_5"/>
          <p:cNvSpPr txBox="1"/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lang="en-US" sz="4000">
                <a:solidFill>
                  <a:srgbClr val="FFFFFF"/>
                </a:solidFill>
              </a:rPr>
              <a:t>Exploratory Data Analysis</a:t>
            </a:r>
            <a:endParaRPr b="0" i="0" sz="4000" u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71" name="Google Shape;271;g2e9c5ecfce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000" y="1576500"/>
            <a:ext cx="8293982" cy="52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2024-07-01T23:50:08Z</dcterms:created>
  <dc:creator>Ali, Zakaria</dc:creator>
</cp:coreProperties>
</file>