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Barlow ExtraLight"/>
      <p:regular r:id="rId20"/>
      <p:bold r:id="rId21"/>
      <p:italic r:id="rId22"/>
      <p:boldItalic r:id="rId23"/>
    </p:embeddedFont>
    <p:embeddedFont>
      <p:font typeface="Hepta Slab Medium"/>
      <p:regular r:id="rId24"/>
      <p:bold r:id="rId25"/>
    </p:embeddedFont>
    <p:embeddedFont>
      <p:font typeface="Hepta Slab Light"/>
      <p:regular r:id="rId26"/>
      <p:bold r:id="rId27"/>
    </p:embeddedFont>
    <p:embeddedFont>
      <p:font typeface="Hepta Slab"/>
      <p:regular r:id="rId28"/>
      <p:bold r:id="rId29"/>
    </p:embeddedFont>
    <p:embeddedFont>
      <p:font typeface="Barlow Medium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  <p:embeddedFont>
      <p:font typeface="Barl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italic.fntdata"/><Relationship Id="rId20" Type="http://schemas.openxmlformats.org/officeDocument/2006/relationships/font" Target="fonts/BarlowExtraLight-regular.fntdata"/><Relationship Id="rId41" Type="http://schemas.openxmlformats.org/officeDocument/2006/relationships/font" Target="fonts/Barlow-boldItalic.fntdata"/><Relationship Id="rId22" Type="http://schemas.openxmlformats.org/officeDocument/2006/relationships/font" Target="fonts/BarlowExtraLight-italic.fntdata"/><Relationship Id="rId21" Type="http://schemas.openxmlformats.org/officeDocument/2006/relationships/font" Target="fonts/BarlowExtraLight-bold.fntdata"/><Relationship Id="rId24" Type="http://schemas.openxmlformats.org/officeDocument/2006/relationships/font" Target="fonts/HeptaSlabMedium-regular.fntdata"/><Relationship Id="rId23" Type="http://schemas.openxmlformats.org/officeDocument/2006/relationships/font" Target="fonts/BarlowExtraLigh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ptaSlabLight-regular.fntdata"/><Relationship Id="rId25" Type="http://schemas.openxmlformats.org/officeDocument/2006/relationships/font" Target="fonts/HeptaSlabMedium-bold.fntdata"/><Relationship Id="rId28" Type="http://schemas.openxmlformats.org/officeDocument/2006/relationships/font" Target="fonts/HeptaSlab-regular.fntdata"/><Relationship Id="rId27" Type="http://schemas.openxmlformats.org/officeDocument/2006/relationships/font" Target="fonts/HeptaSlab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pta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Medium-bold.fntdata"/><Relationship Id="rId30" Type="http://schemas.openxmlformats.org/officeDocument/2006/relationships/font" Target="fonts/BarlowMedium-regular.fntdata"/><Relationship Id="rId11" Type="http://schemas.openxmlformats.org/officeDocument/2006/relationships/slide" Target="slides/slide5.xml"/><Relationship Id="rId33" Type="http://schemas.openxmlformats.org/officeDocument/2006/relationships/font" Target="fonts/Barlow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BarlowMedium-italic.fntdata"/><Relationship Id="rId13" Type="http://schemas.openxmlformats.org/officeDocument/2006/relationships/slide" Target="slides/slide7.xml"/><Relationship Id="rId35" Type="http://schemas.openxmlformats.org/officeDocument/2006/relationships/font" Target="fonts/BarlowLight-bold.fntdata"/><Relationship Id="rId12" Type="http://schemas.openxmlformats.org/officeDocument/2006/relationships/slide" Target="slides/slide6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9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1.xml"/><Relationship Id="rId39" Type="http://schemas.openxmlformats.org/officeDocument/2006/relationships/font" Target="fonts/Barlow-bold.fntdata"/><Relationship Id="rId16" Type="http://schemas.openxmlformats.org/officeDocument/2006/relationships/slide" Target="slides/slide10.xml"/><Relationship Id="rId38" Type="http://schemas.openxmlformats.org/officeDocument/2006/relationships/font" Target="fonts/Barlo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b98875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b98875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4b98875431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4b98875431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b98875431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4b98875431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4b98875431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4b98875431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b9887543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4b9887543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b988754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b988754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b9887543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b9887543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from one of the SemEval challenges Tasks from 2024. Headline prediction task where a news article was provided.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b9887543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b9887543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b9887543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b9887543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4b9887543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4b9887543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b98875431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4b98875431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4b98875431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4b98875431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b9887543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4b9887543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000"/>
              <a:t>Expanding Numerical Reasoning Capabilities with ModernBERT and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3000"/>
              <a:t>Flan-T5</a:t>
            </a:r>
            <a:endParaRPr sz="3000"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Aman Kumar and Deric Liang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663" y="466314"/>
            <a:ext cx="6136667" cy="42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idx="1" type="subTitle"/>
          </p:nvPr>
        </p:nvSpPr>
        <p:spPr>
          <a:xfrm>
            <a:off x="791150" y="522625"/>
            <a:ext cx="68571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Work</a:t>
            </a:r>
            <a:endParaRPr/>
          </a:p>
        </p:txBody>
      </p:sp>
      <p:sp>
        <p:nvSpPr>
          <p:cNvPr id="449" name="Google Shape;449;p69"/>
          <p:cNvSpPr txBox="1"/>
          <p:nvPr>
            <p:ph idx="2" type="body"/>
          </p:nvPr>
        </p:nvSpPr>
        <p:spPr>
          <a:xfrm>
            <a:off x="0" y="1943525"/>
            <a:ext cx="91440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Small models (yet outperforms zero-shot approaches with large models)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Out-of-vocabulary labels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ModernBERT - only one token can be predicted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work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Multiple tokenization representations of labels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Could incorporate data augmentation or secondary data approaches</a:t>
            </a:r>
            <a:endParaRPr sz="1800"/>
          </a:p>
        </p:txBody>
      </p:sp>
      <p:sp>
        <p:nvSpPr>
          <p:cNvPr id="450" name="Google Shape;450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56" name="Google Shape;456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8" name="Google Shape;378;p60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contributions</a:t>
            </a:r>
            <a:endParaRPr/>
          </a:p>
        </p:txBody>
      </p:sp>
      <p:sp>
        <p:nvSpPr>
          <p:cNvPr id="384" name="Google Shape;384;p61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SemEval 2024 Task 7 - NumEval; Numerical Reasoning with Headlines</a:t>
            </a:r>
            <a:endParaRPr/>
          </a:p>
        </p:txBody>
      </p:sp>
      <p:sp>
        <p:nvSpPr>
          <p:cNvPr id="385" name="Google Shape;385;p61"/>
          <p:cNvSpPr txBox="1"/>
          <p:nvPr/>
        </p:nvSpPr>
        <p:spPr>
          <a:xfrm>
            <a:off x="5279375" y="1911125"/>
            <a:ext cx="3237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Evaluate the performance of low-resource approaches with fine-tuning relative to the existing literature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Expand beyond the accuracy evaluation of the Numerical Reasoning task and demonstrate how additional metrics can provide additional insight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61"/>
          <p:cNvSpPr txBox="1"/>
          <p:nvPr/>
        </p:nvSpPr>
        <p:spPr>
          <a:xfrm>
            <a:off x="52793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Objectives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87" name="Google Shape;387;p61"/>
          <p:cNvSpPr txBox="1"/>
          <p:nvPr/>
        </p:nvSpPr>
        <p:spPr>
          <a:xfrm>
            <a:off x="5279375" y="3830075"/>
            <a:ext cx="3171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ModernBERT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Flan-T5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61"/>
          <p:cNvSpPr txBox="1"/>
          <p:nvPr/>
        </p:nvSpPr>
        <p:spPr>
          <a:xfrm>
            <a:off x="5279375" y="3495410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Models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89" name="Google Shape;389;p61"/>
          <p:cNvSpPr txBox="1"/>
          <p:nvPr/>
        </p:nvSpPr>
        <p:spPr>
          <a:xfrm>
            <a:off x="791150" y="1911125"/>
            <a:ext cx="32739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Using numeral-heavy news articles to develop understanding of numeric semantics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Predict the missing number from the corresponding news headline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“Stealing $10” versus “Stealing $100,000”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0" name="Google Shape;390;p61"/>
          <p:cNvSpPr txBox="1"/>
          <p:nvPr/>
        </p:nvSpPr>
        <p:spPr>
          <a:xfrm>
            <a:off x="791175" y="1576485"/>
            <a:ext cx="1860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Overview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1" name="Google Shape;391;p61"/>
          <p:cNvSpPr txBox="1"/>
          <p:nvPr/>
        </p:nvSpPr>
        <p:spPr>
          <a:xfrm>
            <a:off x="791150" y="383007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Showcase how models released after SemEval 2024 perform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Demonstrate performance of low-resource approaches compared to previous literature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Demonstrate </a:t>
            </a: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power</a:t>
            </a: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of relatively little fine-tuning on model performance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2" name="Google Shape;392;p61"/>
          <p:cNvSpPr txBox="1"/>
          <p:nvPr/>
        </p:nvSpPr>
        <p:spPr>
          <a:xfrm>
            <a:off x="791175" y="3495407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Contributions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3" name="Google Shape;393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type="title"/>
          </p:nvPr>
        </p:nvSpPr>
        <p:spPr>
          <a:xfrm>
            <a:off x="697350" y="3087700"/>
            <a:ext cx="7749300" cy="8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399" name="Google Shape;399;p62"/>
          <p:cNvSpPr txBox="1"/>
          <p:nvPr>
            <p:ph idx="2" type="title"/>
          </p:nvPr>
        </p:nvSpPr>
        <p:spPr>
          <a:xfrm>
            <a:off x="3278250" y="1194450"/>
            <a:ext cx="2587500" cy="18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3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Data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5" name="Google Shape;405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45" y="152400"/>
            <a:ext cx="3673828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663" y="627826"/>
            <a:ext cx="38481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413" name="Google Shape;413;p64"/>
          <p:cNvSpPr txBox="1"/>
          <p:nvPr>
            <p:ph idx="2" type="body"/>
          </p:nvPr>
        </p:nvSpPr>
        <p:spPr>
          <a:xfrm>
            <a:off x="0" y="1933725"/>
            <a:ext cx="9144000" cy="32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on multiple dimensions: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Mixed Training 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Reasoning Training 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 ModernBERT (150M) and Flan-T5 (248M)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Versions: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Baseline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Mixed Reasoning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Reasoning-only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Mix of PEFT (LoRA) and non-PEFT</a:t>
            </a:r>
            <a:endParaRPr sz="1800"/>
          </a:p>
        </p:txBody>
      </p:sp>
      <p:sp>
        <p:nvSpPr>
          <p:cNvPr id="414" name="Google Shape;414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420" name="Google Shape;420;p65"/>
          <p:cNvSpPr txBox="1"/>
          <p:nvPr>
            <p:ph idx="2" type="body"/>
          </p:nvPr>
        </p:nvSpPr>
        <p:spPr>
          <a:xfrm>
            <a:off x="0" y="1943525"/>
            <a:ext cx="91440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Accuracy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Mean Absolute Percentage Error (MAPE)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Symmetrical Mean Absolute Percentage Error (SMAPE)</a:t>
            </a:r>
            <a:endParaRPr sz="1800"/>
          </a:p>
        </p:txBody>
      </p:sp>
      <p:sp>
        <p:nvSpPr>
          <p:cNvPr id="421" name="Google Shape;421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625" y="3391763"/>
            <a:ext cx="28003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425" y="3391775"/>
            <a:ext cx="2340951" cy="7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Note on metrics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9" name="Google Shape;429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" name="Google Shape;4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620" y="132775"/>
            <a:ext cx="386715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6"/>
          <p:cNvSpPr txBox="1"/>
          <p:nvPr>
            <p:ph idx="4294967295" type="body"/>
          </p:nvPr>
        </p:nvSpPr>
        <p:spPr>
          <a:xfrm>
            <a:off x="480425" y="982975"/>
            <a:ext cx="91440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Example 1: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MAPE = 100%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SMAPE = 200%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Example 2: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MAPE = 1475%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SMAPE = 176%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/>
          <p:nvPr>
            <p:ph type="title"/>
          </p:nvPr>
        </p:nvSpPr>
        <p:spPr>
          <a:xfrm>
            <a:off x="697350" y="3063750"/>
            <a:ext cx="7749300" cy="8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37" name="Google Shape;437;p67"/>
          <p:cNvSpPr txBox="1"/>
          <p:nvPr>
            <p:ph idx="2" type="title"/>
          </p:nvPr>
        </p:nvSpPr>
        <p:spPr>
          <a:xfrm>
            <a:off x="3278250" y="1194450"/>
            <a:ext cx="2587500" cy="18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