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56037c58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56037c58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Wes</a:t>
            </a:r>
            <a:endParaRPr/>
          </a:p>
          <a:p>
            <a:pPr indent="-298450" lvl="0" marL="457200" rtl="0" algn="l">
              <a:spcBef>
                <a:spcPts val="0"/>
              </a:spcBef>
              <a:spcAft>
                <a:spcPts val="0"/>
              </a:spcAft>
              <a:buSzPts val="1100"/>
              <a:buChar char="-"/>
            </a:pPr>
            <a:r>
              <a:rPr lang="en"/>
              <a:t>This visual displays a facet grid of normal distributions for each genre by characteristic</a:t>
            </a:r>
            <a:endParaRPr/>
          </a:p>
          <a:p>
            <a:pPr indent="-298450" lvl="0" marL="457200" rtl="0" algn="l">
              <a:spcBef>
                <a:spcPts val="0"/>
              </a:spcBef>
              <a:spcAft>
                <a:spcPts val="0"/>
              </a:spcAft>
              <a:buSzPts val="1100"/>
              <a:buChar char="-"/>
            </a:pPr>
            <a:r>
              <a:rPr lang="en"/>
              <a:t>Each of these features are scored from 0-1 based on the Spotify algorithm</a:t>
            </a:r>
            <a:endParaRPr/>
          </a:p>
          <a:p>
            <a:pPr indent="-298450" lvl="0" marL="457200" rtl="0" algn="l">
              <a:spcBef>
                <a:spcPts val="0"/>
              </a:spcBef>
              <a:spcAft>
                <a:spcPts val="0"/>
              </a:spcAft>
              <a:buSzPts val="1100"/>
              <a:buChar char="-"/>
            </a:pPr>
            <a:r>
              <a:rPr lang="en"/>
              <a:t>Some features appear to have little differences across genres, including danceability, instrumentalness, liveness and valence</a:t>
            </a:r>
            <a:endParaRPr/>
          </a:p>
          <a:p>
            <a:pPr indent="-298450" lvl="0" marL="457200" rtl="0" algn="l">
              <a:spcBef>
                <a:spcPts val="0"/>
              </a:spcBef>
              <a:spcAft>
                <a:spcPts val="0"/>
              </a:spcAft>
              <a:buSzPts val="1100"/>
              <a:buChar char="-"/>
            </a:pPr>
            <a:r>
              <a:rPr lang="en"/>
              <a:t>However, some key differences like Energy, where we see distinct peaks for hip hop, rap, and dance suggesting this is a characteristic of the genre</a:t>
            </a:r>
            <a:endParaRPr/>
          </a:p>
          <a:p>
            <a:pPr indent="-298450" lvl="0" marL="457200" rtl="0" algn="l">
              <a:spcBef>
                <a:spcPts val="0"/>
              </a:spcBef>
              <a:spcAft>
                <a:spcPts val="0"/>
              </a:spcAft>
              <a:buSzPts val="1100"/>
              <a:buChar char="-"/>
            </a:pPr>
            <a:r>
              <a:rPr lang="en"/>
              <a:t>Also interesting to note is the clearly higher peak values for hip hop, dance, and rap for the spotify popularity algorithm, as these genres likely more</a:t>
            </a:r>
            <a:endParaRPr/>
          </a:p>
          <a:p>
            <a:pPr indent="0" lvl="0" marL="0" rtl="0" algn="l">
              <a:spcBef>
                <a:spcPts val="0"/>
              </a:spcBef>
              <a:spcAft>
                <a:spcPts val="0"/>
              </a:spcAft>
              <a:buNone/>
            </a:pPr>
            <a:r>
              <a:rPr lang="en"/>
              <a:t>Popular with spotify users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539ef065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539ef065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Speaker: Ashton Cho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Track popularity, ranging from 0 to 100, is primarily determined by the total number of recent plays.</a:t>
            </a:r>
            <a:endParaRPr>
              <a:solidFill>
                <a:schemeClr val="dk1"/>
              </a:solidFill>
            </a:endParaRPr>
          </a:p>
          <a:p>
            <a:pPr indent="0" lvl="0" marL="0" rtl="0" algn="l">
              <a:lnSpc>
                <a:spcPct val="115000"/>
              </a:lnSpc>
              <a:spcBef>
                <a:spcPts val="0"/>
              </a:spcBef>
              <a:spcAft>
                <a:spcPts val="0"/>
              </a:spcAft>
              <a:buNone/>
            </a:pPr>
            <a:r>
              <a:rPr lang="en">
                <a:solidFill>
                  <a:schemeClr val="dk1"/>
                </a:solidFill>
              </a:rPr>
              <a:t>Higher popularity scores indicate songs that are currently receiving more plays, emphasizing the influence of recent listening trends over historical play counts.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Several details can be seen in the plots above. Tracks with higher popularity scores are seen to have slightly higher danceability and speechiness values and slightly lower instrumentalness, liveness, and valence values.</a:t>
            </a:r>
            <a:endParaRPr>
              <a:solidFill>
                <a:schemeClr val="dk1"/>
              </a:solidFill>
            </a:endParaRPr>
          </a:p>
          <a:p>
            <a:pPr indent="0" lvl="0" marL="0" rtl="0" algn="l">
              <a:lnSpc>
                <a:spcPct val="115000"/>
              </a:lnSpc>
              <a:spcBef>
                <a:spcPts val="0"/>
              </a:spcBef>
              <a:spcAft>
                <a:spcPts val="0"/>
              </a:spcAft>
              <a:buNone/>
            </a:pPr>
            <a:r>
              <a:rPr lang="en">
                <a:solidFill>
                  <a:schemeClr val="dk1"/>
                </a:solidFill>
              </a:rPr>
              <a:t>This is consistent with rap (with its high likelihood of containing spoken words) as well as hip hop and dance (genres associated with danceability and energy)  being the most popular genres.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53b41268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53b41268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Deric</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Popularity measured by both number of weeks on chart and position on chart</a:t>
            </a:r>
            <a:endParaRPr/>
          </a:p>
          <a:p>
            <a:pPr indent="-298450" lvl="0" marL="457200" rtl="0" algn="l">
              <a:spcBef>
                <a:spcPts val="0"/>
              </a:spcBef>
              <a:spcAft>
                <a:spcPts val="0"/>
              </a:spcAft>
              <a:buSzPts val="1100"/>
              <a:buChar char="-"/>
            </a:pPr>
            <a:r>
              <a:rPr lang="en"/>
              <a:t>Songs gradually become more popular in its first 10 charting weeks</a:t>
            </a:r>
            <a:endParaRPr/>
          </a:p>
          <a:p>
            <a:pPr indent="-298450" lvl="0" marL="457200" rtl="0" algn="l">
              <a:spcBef>
                <a:spcPts val="0"/>
              </a:spcBef>
              <a:spcAft>
                <a:spcPts val="0"/>
              </a:spcAft>
              <a:buSzPts val="1100"/>
              <a:buChar char="-"/>
            </a:pPr>
            <a:r>
              <a:rPr lang="en"/>
              <a:t>Decline in popularity after week 10</a:t>
            </a:r>
            <a:endParaRPr/>
          </a:p>
          <a:p>
            <a:pPr indent="-298450" lvl="0" marL="457200" rtl="0" algn="l">
              <a:spcBef>
                <a:spcPts val="0"/>
              </a:spcBef>
              <a:spcAft>
                <a:spcPts val="0"/>
              </a:spcAft>
              <a:buSzPts val="1100"/>
              <a:buChar char="-"/>
            </a:pPr>
            <a:r>
              <a:rPr lang="en"/>
              <a:t>Songs with longevity (&gt; 20 weeks) naturally show better average chart position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53b41268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53b41268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Deric</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Glee Cast surprisingly charts the most - could be that they are advantaged in being able to reproduce popular songs from multiple artists</a:t>
            </a:r>
            <a:endParaRPr/>
          </a:p>
          <a:p>
            <a:pPr indent="-298450" lvl="0" marL="457200" rtl="0" algn="l">
              <a:spcBef>
                <a:spcPts val="0"/>
              </a:spcBef>
              <a:spcAft>
                <a:spcPts val="0"/>
              </a:spcAft>
              <a:buSzPts val="1100"/>
              <a:buChar char="-"/>
            </a:pPr>
            <a:r>
              <a:rPr lang="en"/>
              <a:t>Taylor Swift, Drake charts less than we thought, especially on Number 1 chart</a:t>
            </a:r>
            <a:endParaRPr/>
          </a:p>
          <a:p>
            <a:pPr indent="-298450" lvl="0" marL="457200" rtl="0" algn="l">
              <a:spcBef>
                <a:spcPts val="0"/>
              </a:spcBef>
              <a:spcAft>
                <a:spcPts val="0"/>
              </a:spcAft>
              <a:buSzPts val="1100"/>
              <a:buChar char="-"/>
            </a:pPr>
            <a:r>
              <a:rPr lang="en"/>
              <a:t>Beatles only artist to consistently chart a lot and record Number 1 hits</a:t>
            </a:r>
            <a:endParaRPr/>
          </a:p>
          <a:p>
            <a:pPr indent="-298450" lvl="0" marL="457200" rtl="0" algn="l">
              <a:spcBef>
                <a:spcPts val="0"/>
              </a:spcBef>
              <a:spcAft>
                <a:spcPts val="0"/>
              </a:spcAft>
              <a:buSzPts val="1100"/>
              <a:buChar char="-"/>
            </a:pPr>
            <a:r>
              <a:rPr lang="en"/>
              <a:t>Contrast to Taylor Swift with second most charting hits but lower end of Number 1 among top artists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53b41268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53b41268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Deric</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Major keys more popular, audiences like happier music</a:t>
            </a:r>
            <a:endParaRPr/>
          </a:p>
          <a:p>
            <a:pPr indent="-298450" lvl="0" marL="457200" rtl="0" algn="l">
              <a:spcBef>
                <a:spcPts val="0"/>
              </a:spcBef>
              <a:spcAft>
                <a:spcPts val="0"/>
              </a:spcAft>
              <a:buSzPts val="1100"/>
              <a:buChar char="-"/>
            </a:pPr>
            <a:r>
              <a:rPr lang="en"/>
              <a:t>Minor keys less popular, audiences don’t like sadder music</a:t>
            </a:r>
            <a:endParaRPr/>
          </a:p>
          <a:p>
            <a:pPr indent="-298450" lvl="0" marL="457200" rtl="0" algn="l">
              <a:spcBef>
                <a:spcPts val="0"/>
              </a:spcBef>
              <a:spcAft>
                <a:spcPts val="0"/>
              </a:spcAft>
              <a:buSzPts val="1100"/>
              <a:buChar char="-"/>
            </a:pPr>
            <a:r>
              <a:rPr lang="en"/>
              <a:t>From a musician perspective, simpler keys for learning and playing often opted for and effective for popularity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53b41268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53b41268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Deric</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Popular songs typically around 3-3.5 minutes</a:t>
            </a:r>
            <a:endParaRPr/>
          </a:p>
          <a:p>
            <a:pPr indent="-298450" lvl="0" marL="457200" rtl="0" algn="l">
              <a:spcBef>
                <a:spcPts val="0"/>
              </a:spcBef>
              <a:spcAft>
                <a:spcPts val="0"/>
              </a:spcAft>
              <a:buSzPts val="1100"/>
              <a:buChar char="-"/>
            </a:pPr>
            <a:r>
              <a:rPr lang="en"/>
              <a:t>Thought that audiences would like shorter songs, around 2.5-3 minutes in length</a:t>
            </a:r>
            <a:endParaRPr/>
          </a:p>
          <a:p>
            <a:pPr indent="-298450" lvl="0" marL="457200" rtl="0" algn="l">
              <a:spcBef>
                <a:spcPts val="0"/>
              </a:spcBef>
              <a:spcAft>
                <a:spcPts val="0"/>
              </a:spcAft>
              <a:buSzPts val="1100"/>
              <a:buChar char="-"/>
            </a:pPr>
            <a:r>
              <a:rPr lang="en"/>
              <a:t>Heavy right skew, meaning longer songs can become popular but is more rare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53b41268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53b41268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Deric</a:t>
            </a:r>
            <a:endParaRPr/>
          </a:p>
          <a:p>
            <a:pPr indent="0" lvl="0" marL="0" rtl="0" algn="l">
              <a:spcBef>
                <a:spcPts val="0"/>
              </a:spcBef>
              <a:spcAft>
                <a:spcPts val="0"/>
              </a:spcAft>
              <a:buNone/>
            </a:pPr>
            <a:r>
              <a:t/>
            </a:r>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Returning to our hypotheses, generally we found surprising results with the first and fourth hypotheses, and results in line with what we expected for the remaining hypotheses.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Further possible steps: More recent 2021, pursue a more granular analysis of how attributes vary between genres, or create statistical models to measure correlations between song popularity metrics and song attributes, controlling for genre.</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53b41268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53b41268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Deric</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539ef065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539ef065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Ashton Cho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Check missing values.</a:t>
            </a:r>
            <a:endParaRPr/>
          </a:p>
          <a:p>
            <a:pPr indent="0" lvl="0" marL="0" rtl="0" algn="l">
              <a:spcBef>
                <a:spcPts val="0"/>
              </a:spcBef>
              <a:spcAft>
                <a:spcPts val="0"/>
              </a:spcAft>
              <a:buNone/>
            </a:pPr>
            <a:r>
              <a:rPr lang="en"/>
              <a:t>Missing values for ‘previous_week_position’. The NaN values in the 'previous_week_position' column show songs that have entered the Hot 100 chart for the first time, thus having no ranking in the previous week.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Check unique values.</a:t>
            </a:r>
            <a:endParaRPr/>
          </a:p>
          <a:p>
            <a:pPr indent="0" lvl="0" marL="0" rtl="0" algn="l">
              <a:spcBef>
                <a:spcPts val="0"/>
              </a:spcBef>
              <a:spcAft>
                <a:spcPts val="0"/>
              </a:spcAft>
              <a:buNone/>
            </a:pPr>
            <a:r>
              <a:rPr lang="en"/>
              <a:t>Any columns related to billboard ranking/ position had 100 unique values.</a:t>
            </a:r>
            <a:endParaRPr/>
          </a:p>
          <a:p>
            <a:pPr indent="0" lvl="0" marL="0" rtl="0" algn="l">
              <a:spcBef>
                <a:spcPts val="0"/>
              </a:spcBef>
              <a:spcAft>
                <a:spcPts val="0"/>
              </a:spcAft>
              <a:buNone/>
            </a:pPr>
            <a:r>
              <a:rPr lang="en"/>
              <a:t>About 24,000 unique song names, 10,000 artist names, and 29,000 song_ids (a concatenation of song and artist).</a:t>
            </a:r>
            <a:endParaRPr/>
          </a:p>
          <a:p>
            <a:pPr indent="0" lvl="0" marL="0" rtl="0" algn="l">
              <a:spcBef>
                <a:spcPts val="0"/>
              </a:spcBef>
              <a:spcAft>
                <a:spcPts val="0"/>
              </a:spcAft>
              <a:buNone/>
            </a:pPr>
            <a:r>
              <a:rPr lang="en"/>
              <a:t>This indicated that about 5000 different songs shared the same song title.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539ef065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539ef065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Ashton Cho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Check missing values.</a:t>
            </a:r>
            <a:endParaRPr/>
          </a:p>
          <a:p>
            <a:pPr indent="0" lvl="0" marL="0" rtl="0" algn="l">
              <a:spcBef>
                <a:spcPts val="0"/>
              </a:spcBef>
              <a:spcAft>
                <a:spcPts val="0"/>
              </a:spcAft>
              <a:buNone/>
            </a:pPr>
            <a:r>
              <a:rPr lang="en"/>
              <a:t>Audio features dataframe had about 5,000 NaN values for the audio_features. These rows were kept to be merged with the billboard dataframe.</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Spotify API documentation describes the audio features.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Danceability: how suitable a track is for dancing.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Energy: a measure of intensity.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Speechiness:	the presence of words.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Acousticness: a confidence measure of whether the track is acoustic.</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Instrumentalness: whether a track contains no vocals.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Liveness: detects the presence of an audience in the recording.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Valence: the musical positiveness conveyed by a track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539ef065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539ef065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Ashton Cho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Fix song and artist name case issues.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Drop Duplicates. Some rows had all the same values except popularity score. The row with the higher score was kept.</a:t>
            </a:r>
            <a:endParaRPr>
              <a:solidFill>
                <a:schemeClr val="dk1"/>
              </a:solidFill>
            </a:endParaRPr>
          </a:p>
          <a:p>
            <a:pPr indent="0" lvl="0" marL="0" rtl="0" algn="l">
              <a:spcBef>
                <a:spcPts val="0"/>
              </a:spcBef>
              <a:spcAft>
                <a:spcPts val="0"/>
              </a:spcAft>
              <a:buNone/>
            </a:pPr>
            <a:r>
              <a:rPr lang="en">
                <a:solidFill>
                  <a:schemeClr val="dk1"/>
                </a:solidFill>
              </a:rPr>
              <a:t>Duplicates with an empty ‘genre’ column were also dropped.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Drop unnecessary columns, such as url.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Merge on song_id.</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56037c5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56037c5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Wes</a:t>
            </a:r>
            <a:endParaRPr/>
          </a:p>
          <a:p>
            <a:pPr indent="-298450" lvl="0" marL="457200" rtl="0" algn="l">
              <a:spcBef>
                <a:spcPts val="0"/>
              </a:spcBef>
              <a:spcAft>
                <a:spcPts val="0"/>
              </a:spcAft>
              <a:buSzPts val="1100"/>
              <a:buChar char="-"/>
            </a:pPr>
            <a:r>
              <a:rPr lang="en"/>
              <a:t>Additional </a:t>
            </a:r>
            <a:r>
              <a:rPr lang="en"/>
              <a:t>preprocessing</a:t>
            </a:r>
            <a:r>
              <a:rPr lang="en"/>
              <a:t> required to analyze by individual genre</a:t>
            </a:r>
            <a:endParaRPr/>
          </a:p>
          <a:p>
            <a:pPr indent="-298450" lvl="0" marL="457200" rtl="0" algn="l">
              <a:spcBef>
                <a:spcPts val="0"/>
              </a:spcBef>
              <a:spcAft>
                <a:spcPts val="0"/>
              </a:spcAft>
              <a:buSzPts val="1100"/>
              <a:buChar char="-"/>
            </a:pPr>
            <a:r>
              <a:rPr lang="en"/>
              <a:t>Genre data from api stored as a list and required explode() function from pandas module to break out by genre</a:t>
            </a:r>
            <a:endParaRPr/>
          </a:p>
          <a:p>
            <a:pPr indent="-298450" lvl="0" marL="457200" rtl="0" algn="l">
              <a:spcBef>
                <a:spcPts val="0"/>
              </a:spcBef>
              <a:spcAft>
                <a:spcPts val="0"/>
              </a:spcAft>
              <a:buSzPts val="1100"/>
              <a:buChar char="-"/>
            </a:pPr>
            <a:r>
              <a:rPr lang="en"/>
              <a:t>Individual subgenres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56037c58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56037c58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Here, we used a seaborn Kernel Density Estimate (KDE) plot native to seaborn</a:t>
            </a:r>
            <a:endParaRPr/>
          </a:p>
          <a:p>
            <a:pPr indent="-298450" lvl="0" marL="457200" rtl="0" algn="l">
              <a:spcBef>
                <a:spcPts val="0"/>
              </a:spcBef>
              <a:spcAft>
                <a:spcPts val="0"/>
              </a:spcAft>
              <a:buSzPts val="1100"/>
              <a:buChar char="-"/>
            </a:pPr>
            <a:r>
              <a:rPr lang="en"/>
              <a:t>Functions like a “smoothed” histogram and a cleaner result when analyzing 10 distributions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56037c58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56037c58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We then generated a box and whisker plot native to seaborn building off the prior visual</a:t>
            </a:r>
            <a:endParaRPr/>
          </a:p>
          <a:p>
            <a:pPr indent="-298450" lvl="0" marL="457200" rtl="0" algn="l">
              <a:spcBef>
                <a:spcPts val="0"/>
              </a:spcBef>
              <a:spcAft>
                <a:spcPts val="0"/>
              </a:spcAft>
              <a:buSzPts val="1100"/>
              <a:buChar char="-"/>
            </a:pPr>
            <a:r>
              <a:rPr lang="en"/>
              <a:t>Our goal here was to assess whether the more modern popular genres tended to be louder according to their decibel value</a:t>
            </a:r>
            <a:endParaRPr/>
          </a:p>
          <a:p>
            <a:pPr indent="-298450" lvl="0" marL="457200" rtl="0" algn="l">
              <a:spcBef>
                <a:spcPts val="0"/>
              </a:spcBef>
              <a:spcAft>
                <a:spcPts val="0"/>
              </a:spcAft>
              <a:buSzPts val="1100"/>
              <a:buChar char="-"/>
            </a:pPr>
            <a:r>
              <a:rPr lang="en"/>
              <a:t>This plot displays the box or inner 50th percentile (25th-75th) with middle line displaying median or 50th percentile</a:t>
            </a:r>
            <a:endParaRPr/>
          </a:p>
          <a:p>
            <a:pPr indent="-298450" lvl="0" marL="457200" rtl="0" algn="l">
              <a:spcBef>
                <a:spcPts val="0"/>
              </a:spcBef>
              <a:spcAft>
                <a:spcPts val="0"/>
              </a:spcAft>
              <a:buSzPts val="1100"/>
              <a:buChar char="-"/>
            </a:pPr>
            <a:r>
              <a:rPr lang="en"/>
              <a:t>Outer whiskers represent 1.5 times the Interquartile range</a:t>
            </a:r>
            <a:endParaRPr/>
          </a:p>
          <a:p>
            <a:pPr indent="-298450" lvl="0" marL="457200" rtl="0" algn="l">
              <a:spcBef>
                <a:spcPts val="0"/>
              </a:spcBef>
              <a:spcAft>
                <a:spcPts val="0"/>
              </a:spcAft>
              <a:buSzPts val="1100"/>
              <a:buChar char="-"/>
            </a:pPr>
            <a:r>
              <a:rPr lang="en"/>
              <a:t>This visual confirms that modern genres like rap, dance, and hip hop are much louder than older genres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539ef065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539ef065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Speaker: </a:t>
            </a:r>
            <a:endParaRPr>
              <a:solidFill>
                <a:schemeClr val="dk1"/>
              </a:solidFil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Using the scipy module, bell curves of all the attributes were plotted.</a:t>
            </a:r>
            <a:endParaRPr>
              <a:solidFill>
                <a:schemeClr val="dk1"/>
              </a:solidFill>
            </a:endParaRPr>
          </a:p>
          <a:p>
            <a:pPr indent="0" lvl="0" marL="0" rtl="0" algn="l">
              <a:spcBef>
                <a:spcPts val="0"/>
              </a:spcBef>
              <a:spcAft>
                <a:spcPts val="0"/>
              </a:spcAft>
              <a:buNone/>
            </a:pPr>
            <a:r>
              <a:rPr lang="en"/>
              <a:t>As seen in the table above, the range of the audio feature values span from 0 to 1.</a:t>
            </a:r>
            <a:endParaRPr/>
          </a:p>
          <a:p>
            <a:pPr indent="0" lvl="0" marL="0" rtl="0" algn="l">
              <a:spcBef>
                <a:spcPts val="0"/>
              </a:spcBef>
              <a:spcAft>
                <a:spcPts val="0"/>
              </a:spcAft>
              <a:buNone/>
            </a:pPr>
            <a:r>
              <a:rPr lang="en"/>
              <a:t>The “mean” values correspond to the peak of the bell curves, and the ‘std’, or standard deviation, values determine the steepness of the curves.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graph details the audio feature values of all the tracks in the data set.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Hit Tracks From 50’s Blues to 20’s Rap: Analyzing Features of Billboard’s Hottest Songs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Ashton Cho, Deric Liang, Wes Morberg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Analysis of Audio Features by Genre</a:t>
            </a:r>
            <a:endParaRPr/>
          </a:p>
        </p:txBody>
      </p:sp>
      <p:sp>
        <p:nvSpPr>
          <p:cNvPr id="142" name="Google Shape;142;p22"/>
          <p:cNvSpPr txBox="1"/>
          <p:nvPr/>
        </p:nvSpPr>
        <p:spPr>
          <a:xfrm>
            <a:off x="4558425" y="1250525"/>
            <a:ext cx="10851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143" name="Google Shape;143;p22"/>
          <p:cNvPicPr preferRelativeResize="0"/>
          <p:nvPr/>
        </p:nvPicPr>
        <p:blipFill>
          <a:blip r:embed="rId3">
            <a:alphaModFix/>
          </a:blip>
          <a:stretch>
            <a:fillRect/>
          </a:stretch>
        </p:blipFill>
        <p:spPr>
          <a:xfrm>
            <a:off x="597700" y="636725"/>
            <a:ext cx="7867975" cy="4424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3"/>
          <p:cNvPicPr preferRelativeResize="0"/>
          <p:nvPr/>
        </p:nvPicPr>
        <p:blipFill>
          <a:blip r:embed="rId3">
            <a:alphaModFix/>
          </a:blip>
          <a:stretch>
            <a:fillRect/>
          </a:stretch>
        </p:blipFill>
        <p:spPr>
          <a:xfrm>
            <a:off x="152400" y="152400"/>
            <a:ext cx="8839202" cy="48166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Song popularity over charting life</a:t>
            </a:r>
            <a:endParaRPr/>
          </a:p>
          <a:p>
            <a:pPr indent="0" lvl="0" marL="0" rtl="0" algn="l">
              <a:spcBef>
                <a:spcPts val="0"/>
              </a:spcBef>
              <a:spcAft>
                <a:spcPts val="0"/>
              </a:spcAft>
              <a:buNone/>
            </a:pPr>
            <a:r>
              <a:t/>
            </a:r>
            <a:endParaRPr/>
          </a:p>
        </p:txBody>
      </p:sp>
      <p:sp>
        <p:nvSpPr>
          <p:cNvPr id="154" name="Google Shape;154;p24"/>
          <p:cNvSpPr txBox="1"/>
          <p:nvPr/>
        </p:nvSpPr>
        <p:spPr>
          <a:xfrm>
            <a:off x="4558425" y="1250525"/>
            <a:ext cx="10851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155" name="Google Shape;155;p24"/>
          <p:cNvPicPr preferRelativeResize="0"/>
          <p:nvPr/>
        </p:nvPicPr>
        <p:blipFill>
          <a:blip r:embed="rId3">
            <a:alphaModFix/>
          </a:blip>
          <a:stretch>
            <a:fillRect/>
          </a:stretch>
        </p:blipFill>
        <p:spPr>
          <a:xfrm>
            <a:off x="1978550" y="758750"/>
            <a:ext cx="5186900" cy="3880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Recurring artists on charts</a:t>
            </a:r>
            <a:endParaRPr/>
          </a:p>
          <a:p>
            <a:pPr indent="0" lvl="0" marL="0" rtl="0" algn="l">
              <a:spcBef>
                <a:spcPts val="0"/>
              </a:spcBef>
              <a:spcAft>
                <a:spcPts val="0"/>
              </a:spcAft>
              <a:buNone/>
            </a:pPr>
            <a:r>
              <a:t/>
            </a:r>
            <a:endParaRPr/>
          </a:p>
        </p:txBody>
      </p:sp>
      <p:sp>
        <p:nvSpPr>
          <p:cNvPr id="161" name="Google Shape;161;p25"/>
          <p:cNvSpPr txBox="1"/>
          <p:nvPr/>
        </p:nvSpPr>
        <p:spPr>
          <a:xfrm>
            <a:off x="4558425" y="1250525"/>
            <a:ext cx="10851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162" name="Google Shape;162;p25"/>
          <p:cNvPicPr preferRelativeResize="0"/>
          <p:nvPr/>
        </p:nvPicPr>
        <p:blipFill>
          <a:blip r:embed="rId3">
            <a:alphaModFix/>
          </a:blip>
          <a:stretch>
            <a:fillRect/>
          </a:stretch>
        </p:blipFill>
        <p:spPr>
          <a:xfrm>
            <a:off x="2493850" y="560900"/>
            <a:ext cx="4390700" cy="2190860"/>
          </a:xfrm>
          <a:prstGeom prst="rect">
            <a:avLst/>
          </a:prstGeom>
          <a:noFill/>
          <a:ln>
            <a:noFill/>
          </a:ln>
        </p:spPr>
      </p:pic>
      <p:pic>
        <p:nvPicPr>
          <p:cNvPr id="163" name="Google Shape;163;p25"/>
          <p:cNvPicPr preferRelativeResize="0"/>
          <p:nvPr/>
        </p:nvPicPr>
        <p:blipFill>
          <a:blip r:embed="rId4">
            <a:alphaModFix/>
          </a:blip>
          <a:stretch>
            <a:fillRect/>
          </a:stretch>
        </p:blipFill>
        <p:spPr>
          <a:xfrm>
            <a:off x="2493850" y="2751750"/>
            <a:ext cx="4390700" cy="21914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Other attributes: key signature</a:t>
            </a:r>
            <a:endParaRPr/>
          </a:p>
          <a:p>
            <a:pPr indent="0" lvl="0" marL="0" rtl="0" algn="l">
              <a:spcBef>
                <a:spcPts val="0"/>
              </a:spcBef>
              <a:spcAft>
                <a:spcPts val="0"/>
              </a:spcAft>
              <a:buNone/>
            </a:pPr>
            <a:r>
              <a:t/>
            </a:r>
            <a:endParaRPr/>
          </a:p>
        </p:txBody>
      </p:sp>
      <p:sp>
        <p:nvSpPr>
          <p:cNvPr id="169" name="Google Shape;169;p26"/>
          <p:cNvSpPr txBox="1"/>
          <p:nvPr/>
        </p:nvSpPr>
        <p:spPr>
          <a:xfrm>
            <a:off x="4558425" y="1250525"/>
            <a:ext cx="10851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170" name="Google Shape;170;p26"/>
          <p:cNvPicPr preferRelativeResize="0"/>
          <p:nvPr/>
        </p:nvPicPr>
        <p:blipFill>
          <a:blip r:embed="rId3">
            <a:alphaModFix/>
          </a:blip>
          <a:stretch>
            <a:fillRect/>
          </a:stretch>
        </p:blipFill>
        <p:spPr>
          <a:xfrm>
            <a:off x="963888" y="959350"/>
            <a:ext cx="7216225" cy="3608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Other attributes: song duration</a:t>
            </a:r>
            <a:endParaRPr/>
          </a:p>
          <a:p>
            <a:pPr indent="0" lvl="0" marL="0" rtl="0" algn="l">
              <a:spcBef>
                <a:spcPts val="0"/>
              </a:spcBef>
              <a:spcAft>
                <a:spcPts val="0"/>
              </a:spcAft>
              <a:buNone/>
            </a:pPr>
            <a:r>
              <a:t/>
            </a:r>
            <a:endParaRPr/>
          </a:p>
        </p:txBody>
      </p:sp>
      <p:sp>
        <p:nvSpPr>
          <p:cNvPr id="176" name="Google Shape;176;p27"/>
          <p:cNvSpPr txBox="1"/>
          <p:nvPr/>
        </p:nvSpPr>
        <p:spPr>
          <a:xfrm>
            <a:off x="4558425" y="1250525"/>
            <a:ext cx="10851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177" name="Google Shape;177;p27"/>
          <p:cNvPicPr preferRelativeResize="0"/>
          <p:nvPr/>
        </p:nvPicPr>
        <p:blipFill>
          <a:blip r:embed="rId3">
            <a:alphaModFix/>
          </a:blip>
          <a:stretch>
            <a:fillRect/>
          </a:stretch>
        </p:blipFill>
        <p:spPr>
          <a:xfrm>
            <a:off x="975175" y="901225"/>
            <a:ext cx="7193650" cy="3590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3" name="Google Shape;18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Hypotheses</a:t>
            </a:r>
            <a:endParaRPr/>
          </a:p>
          <a:p>
            <a:pPr indent="-317500" lvl="1" marL="914400" rtl="0" algn="l">
              <a:spcBef>
                <a:spcPts val="0"/>
              </a:spcBef>
              <a:spcAft>
                <a:spcPts val="0"/>
              </a:spcAft>
              <a:buSzPts val="1400"/>
              <a:buChar char="○"/>
            </a:pPr>
            <a:r>
              <a:rPr lang="en"/>
              <a:t>Audio features influence songs’ rank and popularity scores</a:t>
            </a:r>
            <a:endParaRPr/>
          </a:p>
          <a:p>
            <a:pPr indent="-317500" lvl="1" marL="914400" rtl="0" algn="l">
              <a:spcBef>
                <a:spcPts val="0"/>
              </a:spcBef>
              <a:spcAft>
                <a:spcPts val="0"/>
              </a:spcAft>
              <a:buSzPts val="1400"/>
              <a:buChar char="○"/>
            </a:pPr>
            <a:r>
              <a:rPr lang="en"/>
              <a:t>Genres have distinct audio feature characteristics and vary between genres (loudness, energy, danceability, etc.)</a:t>
            </a:r>
            <a:endParaRPr/>
          </a:p>
          <a:p>
            <a:pPr indent="-317500" lvl="1" marL="914400" rtl="0" algn="l">
              <a:spcBef>
                <a:spcPts val="0"/>
              </a:spcBef>
              <a:spcAft>
                <a:spcPts val="0"/>
              </a:spcAft>
              <a:buSzPts val="1400"/>
              <a:buChar char="○"/>
            </a:pPr>
            <a:r>
              <a:rPr lang="en"/>
              <a:t>Chronological shifts exist in genres and features of popular tracks, from 1958-2021 </a:t>
            </a:r>
            <a:endParaRPr/>
          </a:p>
          <a:p>
            <a:pPr indent="-317500" lvl="1" marL="914400" rtl="0" algn="l">
              <a:spcBef>
                <a:spcPts val="0"/>
              </a:spcBef>
              <a:spcAft>
                <a:spcPts val="0"/>
              </a:spcAft>
              <a:buSzPts val="1400"/>
              <a:buChar char="○"/>
            </a:pPr>
            <a:r>
              <a:rPr lang="en"/>
              <a:t>Artists with the most Billboard hits will include Taylor Swift, Kanye West, The Beatles, Drake, The Weeknd, and Michael Jackson</a:t>
            </a:r>
            <a:endParaRPr/>
          </a:p>
          <a:p>
            <a:pPr indent="-317500" lvl="1" marL="914400" rtl="0" algn="l">
              <a:spcBef>
                <a:spcPts val="0"/>
              </a:spcBef>
              <a:spcAft>
                <a:spcPts val="0"/>
              </a:spcAft>
              <a:buSzPts val="1400"/>
              <a:buChar char="○"/>
            </a:pPr>
            <a:r>
              <a:rPr lang="en"/>
              <a:t>Higher popularity for songs in major keys and songs 2:30-3:00 minutes in duration</a:t>
            </a:r>
            <a:endParaRPr/>
          </a:p>
          <a:p>
            <a:pPr indent="-342900" lvl="0" marL="457200" rtl="0" algn="l">
              <a:spcBef>
                <a:spcPts val="0"/>
              </a:spcBef>
              <a:spcAft>
                <a:spcPts val="0"/>
              </a:spcAft>
              <a:buSzPts val="1800"/>
              <a:buChar char="●"/>
            </a:pPr>
            <a:r>
              <a:rPr lang="en"/>
              <a:t>Further possible steps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&amp; Hypotheses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Billboard ranks songs based on sales/streams on weekly basis</a:t>
            </a:r>
            <a:endParaRPr/>
          </a:p>
          <a:p>
            <a:pPr indent="-342900" lvl="0" marL="457200" rtl="0" algn="l">
              <a:spcBef>
                <a:spcPts val="0"/>
              </a:spcBef>
              <a:spcAft>
                <a:spcPts val="0"/>
              </a:spcAft>
              <a:buSzPts val="1800"/>
              <a:buChar char="●"/>
            </a:pPr>
            <a:r>
              <a:rPr lang="en"/>
              <a:t>Pull data on Billboard rankings from 1958-2021 and combine with song attributes pulled from Spotify API</a:t>
            </a:r>
            <a:endParaRPr/>
          </a:p>
          <a:p>
            <a:pPr indent="-342900" lvl="0" marL="457200" rtl="0" algn="l">
              <a:spcBef>
                <a:spcPts val="0"/>
              </a:spcBef>
              <a:spcAft>
                <a:spcPts val="0"/>
              </a:spcAft>
              <a:buSzPts val="1800"/>
              <a:buChar char="●"/>
            </a:pPr>
            <a:r>
              <a:rPr lang="en"/>
              <a:t>Determine characteristics indicating popular songs</a:t>
            </a:r>
            <a:endParaRPr/>
          </a:p>
          <a:p>
            <a:pPr indent="-342900" lvl="0" marL="457200" rtl="0" algn="l">
              <a:spcBef>
                <a:spcPts val="0"/>
              </a:spcBef>
              <a:spcAft>
                <a:spcPts val="0"/>
              </a:spcAft>
              <a:buSzPts val="1800"/>
              <a:buChar char="●"/>
            </a:pPr>
            <a:r>
              <a:rPr lang="en"/>
              <a:t>Hypotheses</a:t>
            </a:r>
            <a:endParaRPr/>
          </a:p>
          <a:p>
            <a:pPr indent="-317500" lvl="1" marL="914400" rtl="0" algn="l">
              <a:spcBef>
                <a:spcPts val="0"/>
              </a:spcBef>
              <a:spcAft>
                <a:spcPts val="0"/>
              </a:spcAft>
              <a:buSzPts val="1400"/>
              <a:buChar char="○"/>
            </a:pPr>
            <a:r>
              <a:rPr lang="en"/>
              <a:t>Audio features influence songs’ rank and popularity scores</a:t>
            </a:r>
            <a:endParaRPr/>
          </a:p>
          <a:p>
            <a:pPr indent="-317500" lvl="1" marL="914400" rtl="0" algn="l">
              <a:spcBef>
                <a:spcPts val="0"/>
              </a:spcBef>
              <a:spcAft>
                <a:spcPts val="0"/>
              </a:spcAft>
              <a:buSzPts val="1400"/>
              <a:buChar char="○"/>
            </a:pPr>
            <a:r>
              <a:rPr lang="en"/>
              <a:t>Genres have distinct audio feature characteristics and vary between genres (loudness, energy, danceability, etc.)</a:t>
            </a:r>
            <a:endParaRPr/>
          </a:p>
          <a:p>
            <a:pPr indent="-317500" lvl="1" marL="914400" rtl="0" algn="l">
              <a:spcBef>
                <a:spcPts val="0"/>
              </a:spcBef>
              <a:spcAft>
                <a:spcPts val="0"/>
              </a:spcAft>
              <a:buSzPts val="1400"/>
              <a:buChar char="○"/>
            </a:pPr>
            <a:r>
              <a:rPr lang="en"/>
              <a:t>Chronological shifts exist in genres and features of popular tracks, from 1958-2021 </a:t>
            </a:r>
            <a:endParaRPr/>
          </a:p>
          <a:p>
            <a:pPr indent="-317500" lvl="1" marL="914400" rtl="0" algn="l">
              <a:spcBef>
                <a:spcPts val="0"/>
              </a:spcBef>
              <a:spcAft>
                <a:spcPts val="0"/>
              </a:spcAft>
              <a:buSzPts val="1400"/>
              <a:buChar char="○"/>
            </a:pPr>
            <a:r>
              <a:rPr lang="en"/>
              <a:t>Artists with the most Billboard hits will include Taylor Swift, Kanye West, The Beatles, Drake, The Weeknd, and Michael Jackson</a:t>
            </a:r>
            <a:endParaRPr/>
          </a:p>
          <a:p>
            <a:pPr indent="-317500" lvl="1" marL="914400" rtl="0" algn="l">
              <a:spcBef>
                <a:spcPts val="0"/>
              </a:spcBef>
              <a:spcAft>
                <a:spcPts val="0"/>
              </a:spcAft>
              <a:buSzPts val="1400"/>
              <a:buChar char="○"/>
            </a:pPr>
            <a:r>
              <a:rPr lang="en"/>
              <a:t>Higher popularity for songs in major keys and songs 2:30-3:00 minutes in duration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456875" y="316850"/>
            <a:ext cx="6101400" cy="5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Sanity Check</a:t>
            </a:r>
            <a:endParaRPr sz="2400">
              <a:solidFill>
                <a:schemeClr val="dk1"/>
              </a:solidFill>
              <a:latin typeface="Oswald"/>
              <a:ea typeface="Oswald"/>
              <a:cs typeface="Oswald"/>
              <a:sym typeface="Oswald"/>
            </a:endParaRPr>
          </a:p>
        </p:txBody>
      </p:sp>
      <p:grpSp>
        <p:nvGrpSpPr>
          <p:cNvPr id="72" name="Google Shape;72;p15"/>
          <p:cNvGrpSpPr/>
          <p:nvPr/>
        </p:nvGrpSpPr>
        <p:grpSpPr>
          <a:xfrm>
            <a:off x="1486525" y="1612625"/>
            <a:ext cx="6170950" cy="2990353"/>
            <a:chOff x="456875" y="1317725"/>
            <a:chExt cx="6170950" cy="2990353"/>
          </a:xfrm>
        </p:grpSpPr>
        <p:pic>
          <p:nvPicPr>
            <p:cNvPr id="73" name="Google Shape;73;p15"/>
            <p:cNvPicPr preferRelativeResize="0"/>
            <p:nvPr/>
          </p:nvPicPr>
          <p:blipFill>
            <a:blip r:embed="rId3">
              <a:alphaModFix/>
            </a:blip>
            <a:stretch>
              <a:fillRect/>
            </a:stretch>
          </p:blipFill>
          <p:spPr>
            <a:xfrm>
              <a:off x="456875" y="1317725"/>
              <a:ext cx="4985849" cy="2990353"/>
            </a:xfrm>
            <a:prstGeom prst="rect">
              <a:avLst/>
            </a:prstGeom>
            <a:noFill/>
            <a:ln>
              <a:noFill/>
            </a:ln>
          </p:spPr>
        </p:pic>
        <p:pic>
          <p:nvPicPr>
            <p:cNvPr id="74" name="Google Shape;74;p15"/>
            <p:cNvPicPr preferRelativeResize="0"/>
            <p:nvPr/>
          </p:nvPicPr>
          <p:blipFill rotWithShape="1">
            <a:blip r:embed="rId4">
              <a:alphaModFix/>
            </a:blip>
            <a:srcRect b="0" l="0" r="9403" t="0"/>
            <a:stretch/>
          </p:blipFill>
          <p:spPr>
            <a:xfrm>
              <a:off x="5419700" y="1317725"/>
              <a:ext cx="1208125" cy="2990351"/>
            </a:xfrm>
            <a:prstGeom prst="rect">
              <a:avLst/>
            </a:prstGeom>
            <a:noFill/>
            <a:ln>
              <a:noFill/>
            </a:ln>
          </p:spPr>
        </p:pic>
      </p:grpSp>
      <p:sp>
        <p:nvSpPr>
          <p:cNvPr id="75" name="Google Shape;75;p15"/>
          <p:cNvSpPr txBox="1"/>
          <p:nvPr/>
        </p:nvSpPr>
        <p:spPr>
          <a:xfrm>
            <a:off x="3072000" y="803950"/>
            <a:ext cx="300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Oswald"/>
                <a:ea typeface="Oswald"/>
                <a:cs typeface="Oswald"/>
                <a:sym typeface="Oswald"/>
              </a:rPr>
              <a:t>billboard.csv</a:t>
            </a:r>
            <a:endParaRPr sz="1800">
              <a:solidFill>
                <a:schemeClr val="dk1"/>
              </a:solidFill>
              <a:latin typeface="Oswald"/>
              <a:ea typeface="Oswald"/>
              <a:cs typeface="Oswald"/>
              <a:sym typeface="Oswald"/>
            </a:endParaRPr>
          </a:p>
          <a:p>
            <a:pPr indent="0" lvl="0" marL="0" rtl="0" algn="ctr">
              <a:spcBef>
                <a:spcPts val="0"/>
              </a:spcBef>
              <a:spcAft>
                <a:spcPts val="0"/>
              </a:spcAft>
              <a:buNone/>
            </a:pPr>
            <a:r>
              <a:rPr lang="en" sz="1800">
                <a:solidFill>
                  <a:schemeClr val="dk1"/>
                </a:solidFill>
                <a:latin typeface="Oswald"/>
                <a:ea typeface="Oswald"/>
                <a:cs typeface="Oswald"/>
                <a:sym typeface="Oswald"/>
              </a:rPr>
              <a:t>Shape: (327895, 10)</a:t>
            </a:r>
            <a:endParaRPr sz="1800">
              <a:solidFill>
                <a:schemeClr val="dk1"/>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nvSpPr>
        <p:spPr>
          <a:xfrm>
            <a:off x="456875" y="316850"/>
            <a:ext cx="6101400" cy="5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Sanity Check</a:t>
            </a:r>
            <a:endParaRPr sz="2400">
              <a:solidFill>
                <a:schemeClr val="dk1"/>
              </a:solidFill>
              <a:latin typeface="Oswald"/>
              <a:ea typeface="Oswald"/>
              <a:cs typeface="Oswald"/>
              <a:sym typeface="Oswald"/>
            </a:endParaRPr>
          </a:p>
        </p:txBody>
      </p:sp>
      <p:sp>
        <p:nvSpPr>
          <p:cNvPr id="81" name="Google Shape;81;p16"/>
          <p:cNvSpPr txBox="1"/>
          <p:nvPr/>
        </p:nvSpPr>
        <p:spPr>
          <a:xfrm>
            <a:off x="3072000" y="570100"/>
            <a:ext cx="300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Oswald"/>
                <a:ea typeface="Oswald"/>
                <a:cs typeface="Oswald"/>
                <a:sym typeface="Oswald"/>
              </a:rPr>
              <a:t>audio_features.csv</a:t>
            </a:r>
            <a:endParaRPr sz="1800">
              <a:solidFill>
                <a:schemeClr val="dk1"/>
              </a:solidFill>
              <a:latin typeface="Oswald"/>
              <a:ea typeface="Oswald"/>
              <a:cs typeface="Oswald"/>
              <a:sym typeface="Oswald"/>
            </a:endParaRPr>
          </a:p>
          <a:p>
            <a:pPr indent="0" lvl="0" marL="0" rtl="0" algn="ctr">
              <a:spcBef>
                <a:spcPts val="0"/>
              </a:spcBef>
              <a:spcAft>
                <a:spcPts val="0"/>
              </a:spcAft>
              <a:buNone/>
            </a:pPr>
            <a:r>
              <a:rPr lang="en" sz="1800">
                <a:solidFill>
                  <a:schemeClr val="dk1"/>
                </a:solidFill>
                <a:latin typeface="Oswald"/>
                <a:ea typeface="Oswald"/>
                <a:cs typeface="Oswald"/>
                <a:sym typeface="Oswald"/>
              </a:rPr>
              <a:t>Shape: (29503, 22)</a:t>
            </a:r>
            <a:endParaRPr/>
          </a:p>
        </p:txBody>
      </p:sp>
      <p:grpSp>
        <p:nvGrpSpPr>
          <p:cNvPr id="82" name="Google Shape;82;p16"/>
          <p:cNvGrpSpPr/>
          <p:nvPr/>
        </p:nvGrpSpPr>
        <p:grpSpPr>
          <a:xfrm>
            <a:off x="472401" y="1471202"/>
            <a:ext cx="8199206" cy="2939678"/>
            <a:chOff x="-2554878" y="1177375"/>
            <a:chExt cx="13248030" cy="3661326"/>
          </a:xfrm>
        </p:grpSpPr>
        <p:pic>
          <p:nvPicPr>
            <p:cNvPr id="83" name="Google Shape;83;p16"/>
            <p:cNvPicPr preferRelativeResize="0"/>
            <p:nvPr/>
          </p:nvPicPr>
          <p:blipFill>
            <a:blip r:embed="rId3">
              <a:alphaModFix/>
            </a:blip>
            <a:stretch>
              <a:fillRect/>
            </a:stretch>
          </p:blipFill>
          <p:spPr>
            <a:xfrm>
              <a:off x="-2554878" y="1177375"/>
              <a:ext cx="5554043" cy="3661325"/>
            </a:xfrm>
            <a:prstGeom prst="rect">
              <a:avLst/>
            </a:prstGeom>
            <a:noFill/>
            <a:ln>
              <a:noFill/>
            </a:ln>
          </p:spPr>
        </p:pic>
        <p:pic>
          <p:nvPicPr>
            <p:cNvPr id="84" name="Google Shape;84;p16"/>
            <p:cNvPicPr preferRelativeResize="0"/>
            <p:nvPr/>
          </p:nvPicPr>
          <p:blipFill rotWithShape="1">
            <a:blip r:embed="rId4">
              <a:alphaModFix/>
            </a:blip>
            <a:srcRect b="13897" l="0" r="0" t="0"/>
            <a:stretch/>
          </p:blipFill>
          <p:spPr>
            <a:xfrm>
              <a:off x="2971300" y="1177375"/>
              <a:ext cx="4994347" cy="3661326"/>
            </a:xfrm>
            <a:prstGeom prst="rect">
              <a:avLst/>
            </a:prstGeom>
            <a:noFill/>
            <a:ln>
              <a:noFill/>
            </a:ln>
          </p:spPr>
        </p:pic>
        <p:pic>
          <p:nvPicPr>
            <p:cNvPr id="85" name="Google Shape;85;p16"/>
            <p:cNvPicPr preferRelativeResize="0"/>
            <p:nvPr/>
          </p:nvPicPr>
          <p:blipFill>
            <a:blip r:embed="rId5">
              <a:alphaModFix/>
            </a:blip>
            <a:stretch>
              <a:fillRect/>
            </a:stretch>
          </p:blipFill>
          <p:spPr>
            <a:xfrm>
              <a:off x="7937779" y="1177375"/>
              <a:ext cx="2755372" cy="3661325"/>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nvSpPr>
        <p:spPr>
          <a:xfrm>
            <a:off x="456875" y="316850"/>
            <a:ext cx="6101400" cy="5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Data Cleaning and Merging</a:t>
            </a:r>
            <a:endParaRPr sz="2400">
              <a:solidFill>
                <a:schemeClr val="dk1"/>
              </a:solidFill>
              <a:latin typeface="Oswald"/>
              <a:ea typeface="Oswald"/>
              <a:cs typeface="Oswald"/>
              <a:sym typeface="Oswald"/>
            </a:endParaRPr>
          </a:p>
        </p:txBody>
      </p:sp>
      <p:pic>
        <p:nvPicPr>
          <p:cNvPr id="91" name="Google Shape;91;p17"/>
          <p:cNvPicPr preferRelativeResize="0"/>
          <p:nvPr/>
        </p:nvPicPr>
        <p:blipFill>
          <a:blip r:embed="rId3">
            <a:alphaModFix/>
          </a:blip>
          <a:stretch>
            <a:fillRect/>
          </a:stretch>
        </p:blipFill>
        <p:spPr>
          <a:xfrm>
            <a:off x="1063623" y="1120025"/>
            <a:ext cx="7016751" cy="1013525"/>
          </a:xfrm>
          <a:prstGeom prst="rect">
            <a:avLst/>
          </a:prstGeom>
          <a:noFill/>
          <a:ln>
            <a:noFill/>
          </a:ln>
        </p:spPr>
      </p:pic>
      <p:pic>
        <p:nvPicPr>
          <p:cNvPr id="92" name="Google Shape;92;p17"/>
          <p:cNvPicPr preferRelativeResize="0"/>
          <p:nvPr/>
        </p:nvPicPr>
        <p:blipFill>
          <a:blip r:embed="rId4">
            <a:alphaModFix/>
          </a:blip>
          <a:stretch>
            <a:fillRect/>
          </a:stretch>
        </p:blipFill>
        <p:spPr>
          <a:xfrm>
            <a:off x="1063613" y="2315650"/>
            <a:ext cx="5367976" cy="1209175"/>
          </a:xfrm>
          <a:prstGeom prst="rect">
            <a:avLst/>
          </a:prstGeom>
          <a:noFill/>
          <a:ln>
            <a:noFill/>
          </a:ln>
        </p:spPr>
      </p:pic>
      <p:grpSp>
        <p:nvGrpSpPr>
          <p:cNvPr id="93" name="Google Shape;93;p17"/>
          <p:cNvGrpSpPr/>
          <p:nvPr/>
        </p:nvGrpSpPr>
        <p:grpSpPr>
          <a:xfrm>
            <a:off x="1605687" y="3524836"/>
            <a:ext cx="3277545" cy="1633757"/>
            <a:chOff x="1334696" y="1066620"/>
            <a:chExt cx="6316333" cy="3148500"/>
          </a:xfrm>
        </p:grpSpPr>
        <p:pic>
          <p:nvPicPr>
            <p:cNvPr id="94" name="Google Shape;94;p17"/>
            <p:cNvPicPr preferRelativeResize="0"/>
            <p:nvPr/>
          </p:nvPicPr>
          <p:blipFill rotWithShape="1">
            <a:blip r:embed="rId5">
              <a:alphaModFix/>
            </a:blip>
            <a:srcRect b="-36535" l="-7250" r="62132" t="-36535"/>
            <a:stretch/>
          </p:blipFill>
          <p:spPr>
            <a:xfrm>
              <a:off x="1334696" y="1066620"/>
              <a:ext cx="3135600" cy="3148500"/>
            </a:xfrm>
            <a:prstGeom prst="ellipse">
              <a:avLst/>
            </a:prstGeom>
            <a:noFill/>
            <a:ln>
              <a:noFill/>
            </a:ln>
          </p:spPr>
        </p:pic>
        <p:pic>
          <p:nvPicPr>
            <p:cNvPr id="95" name="Google Shape;95;p17"/>
            <p:cNvPicPr preferRelativeResize="0"/>
            <p:nvPr/>
          </p:nvPicPr>
          <p:blipFill rotWithShape="1">
            <a:blip r:embed="rId6">
              <a:alphaModFix/>
            </a:blip>
            <a:srcRect b="-30775" l="64537" r="-8377" t="-30775"/>
            <a:stretch/>
          </p:blipFill>
          <p:spPr>
            <a:xfrm>
              <a:off x="4655529" y="1156919"/>
              <a:ext cx="2995500" cy="2967900"/>
            </a:xfrm>
            <a:prstGeom prst="ellipse">
              <a:avLst/>
            </a:prstGeom>
            <a:noFill/>
            <a:ln>
              <a:noFill/>
            </a:ln>
          </p:spPr>
        </p:pic>
      </p:grpSp>
      <p:pic>
        <p:nvPicPr>
          <p:cNvPr id="96" name="Google Shape;96;p17"/>
          <p:cNvPicPr preferRelativeResize="0"/>
          <p:nvPr/>
        </p:nvPicPr>
        <p:blipFill>
          <a:blip r:embed="rId7">
            <a:alphaModFix/>
          </a:blip>
          <a:stretch>
            <a:fillRect/>
          </a:stretch>
        </p:blipFill>
        <p:spPr>
          <a:xfrm>
            <a:off x="5602499" y="3706914"/>
            <a:ext cx="1859031" cy="1145175"/>
          </a:xfrm>
          <a:prstGeom prst="rect">
            <a:avLst/>
          </a:prstGeom>
          <a:noFill/>
          <a:ln>
            <a:noFill/>
          </a:ln>
        </p:spPr>
      </p:pic>
      <p:sp>
        <p:nvSpPr>
          <p:cNvPr id="97" name="Google Shape;97;p17"/>
          <p:cNvSpPr/>
          <p:nvPr/>
        </p:nvSpPr>
        <p:spPr>
          <a:xfrm>
            <a:off x="3840975" y="1054238"/>
            <a:ext cx="1145100" cy="1145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8" name="Google Shape;98;p17"/>
          <p:cNvSpPr/>
          <p:nvPr/>
        </p:nvSpPr>
        <p:spPr>
          <a:xfrm>
            <a:off x="782150" y="2376625"/>
            <a:ext cx="1145100" cy="1145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9" name="Google Shape;99;p17"/>
          <p:cNvSpPr/>
          <p:nvPr/>
        </p:nvSpPr>
        <p:spPr>
          <a:xfrm>
            <a:off x="3786775" y="3769163"/>
            <a:ext cx="1145100" cy="1145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00" name="Google Shape;100;p17"/>
          <p:cNvSpPr/>
          <p:nvPr/>
        </p:nvSpPr>
        <p:spPr>
          <a:xfrm>
            <a:off x="6597800" y="3575602"/>
            <a:ext cx="1338600" cy="13386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00"/>
              <a:t>Genre Data Preprocessing</a:t>
            </a:r>
            <a:endParaRPr sz="2400"/>
          </a:p>
        </p:txBody>
      </p:sp>
      <p:pic>
        <p:nvPicPr>
          <p:cNvPr id="106" name="Google Shape;106;p18"/>
          <p:cNvPicPr preferRelativeResize="0"/>
          <p:nvPr/>
        </p:nvPicPr>
        <p:blipFill>
          <a:blip r:embed="rId3">
            <a:alphaModFix/>
          </a:blip>
          <a:stretch>
            <a:fillRect/>
          </a:stretch>
        </p:blipFill>
        <p:spPr>
          <a:xfrm>
            <a:off x="199200" y="612405"/>
            <a:ext cx="3022100" cy="812545"/>
          </a:xfrm>
          <a:prstGeom prst="rect">
            <a:avLst/>
          </a:prstGeom>
          <a:noFill/>
          <a:ln>
            <a:noFill/>
          </a:ln>
        </p:spPr>
      </p:pic>
      <p:pic>
        <p:nvPicPr>
          <p:cNvPr id="107" name="Google Shape;107;p18"/>
          <p:cNvPicPr preferRelativeResize="0"/>
          <p:nvPr/>
        </p:nvPicPr>
        <p:blipFill>
          <a:blip r:embed="rId4">
            <a:alphaModFix/>
          </a:blip>
          <a:stretch>
            <a:fillRect/>
          </a:stretch>
        </p:blipFill>
        <p:spPr>
          <a:xfrm>
            <a:off x="189525" y="1601825"/>
            <a:ext cx="2521876" cy="3435201"/>
          </a:xfrm>
          <a:prstGeom prst="rect">
            <a:avLst/>
          </a:prstGeom>
          <a:noFill/>
          <a:ln>
            <a:noFill/>
          </a:ln>
        </p:spPr>
      </p:pic>
      <p:sp>
        <p:nvSpPr>
          <p:cNvPr id="108" name="Google Shape;108;p18"/>
          <p:cNvSpPr txBox="1"/>
          <p:nvPr/>
        </p:nvSpPr>
        <p:spPr>
          <a:xfrm>
            <a:off x="4558425" y="1250525"/>
            <a:ext cx="10851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109" name="Google Shape;109;p18"/>
          <p:cNvSpPr txBox="1"/>
          <p:nvPr/>
        </p:nvSpPr>
        <p:spPr>
          <a:xfrm>
            <a:off x="3783625" y="1327350"/>
            <a:ext cx="1163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Oswald"/>
                <a:ea typeface="Oswald"/>
                <a:cs typeface="Oswald"/>
                <a:sym typeface="Oswald"/>
              </a:rPr>
              <a:t>df.explode( )</a:t>
            </a:r>
            <a:endParaRPr sz="1600"/>
          </a:p>
        </p:txBody>
      </p:sp>
      <p:sp>
        <p:nvSpPr>
          <p:cNvPr id="110" name="Google Shape;110;p18"/>
          <p:cNvSpPr/>
          <p:nvPr/>
        </p:nvSpPr>
        <p:spPr>
          <a:xfrm rot="1700637">
            <a:off x="3237897" y="1150798"/>
            <a:ext cx="458123" cy="940262"/>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11" name="Google Shape;111;p18"/>
          <p:cNvSpPr/>
          <p:nvPr/>
        </p:nvSpPr>
        <p:spPr>
          <a:xfrm>
            <a:off x="2898675" y="3510400"/>
            <a:ext cx="1725000" cy="25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12" name="Google Shape;112;p18"/>
          <p:cNvSpPr txBox="1"/>
          <p:nvPr/>
        </p:nvSpPr>
        <p:spPr>
          <a:xfrm>
            <a:off x="2863138" y="2648400"/>
            <a:ext cx="1725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Oswald"/>
                <a:ea typeface="Oswald"/>
                <a:cs typeface="Oswald"/>
                <a:sym typeface="Oswald"/>
              </a:rPr>
              <a:t>Label subgenres into 1 of 10 genres and drop outliers</a:t>
            </a:r>
            <a:endParaRPr sz="1600"/>
          </a:p>
        </p:txBody>
      </p:sp>
      <p:pic>
        <p:nvPicPr>
          <p:cNvPr id="113" name="Google Shape;113;p18"/>
          <p:cNvPicPr preferRelativeResize="0"/>
          <p:nvPr/>
        </p:nvPicPr>
        <p:blipFill>
          <a:blip r:embed="rId5">
            <a:alphaModFix/>
          </a:blip>
          <a:stretch>
            <a:fillRect/>
          </a:stretch>
        </p:blipFill>
        <p:spPr>
          <a:xfrm>
            <a:off x="4776800" y="1824775"/>
            <a:ext cx="4285501" cy="2653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Kernel</a:t>
            </a:r>
            <a:r>
              <a:rPr lang="en"/>
              <a:t> Density Estimate (KDE) Plot of Genre Popularity Over Time</a:t>
            </a:r>
            <a:endParaRPr/>
          </a:p>
        </p:txBody>
      </p:sp>
      <p:sp>
        <p:nvSpPr>
          <p:cNvPr id="119" name="Google Shape;119;p19"/>
          <p:cNvSpPr txBox="1"/>
          <p:nvPr/>
        </p:nvSpPr>
        <p:spPr>
          <a:xfrm>
            <a:off x="4558425" y="1250525"/>
            <a:ext cx="10851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120" name="Google Shape;120;p19"/>
          <p:cNvPicPr preferRelativeResize="0"/>
          <p:nvPr/>
        </p:nvPicPr>
        <p:blipFill>
          <a:blip r:embed="rId3">
            <a:alphaModFix/>
          </a:blip>
          <a:stretch>
            <a:fillRect/>
          </a:stretch>
        </p:blipFill>
        <p:spPr>
          <a:xfrm>
            <a:off x="1104950" y="708900"/>
            <a:ext cx="6934098" cy="4167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Box and Whisker Plot of Song Loudness by Genre</a:t>
            </a:r>
            <a:endParaRPr/>
          </a:p>
        </p:txBody>
      </p:sp>
      <p:sp>
        <p:nvSpPr>
          <p:cNvPr id="126" name="Google Shape;126;p20"/>
          <p:cNvSpPr txBox="1"/>
          <p:nvPr/>
        </p:nvSpPr>
        <p:spPr>
          <a:xfrm>
            <a:off x="4558425" y="1250525"/>
            <a:ext cx="10851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127" name="Google Shape;127;p20"/>
          <p:cNvPicPr preferRelativeResize="0"/>
          <p:nvPr/>
        </p:nvPicPr>
        <p:blipFill>
          <a:blip r:embed="rId3">
            <a:alphaModFix/>
          </a:blip>
          <a:stretch>
            <a:fillRect/>
          </a:stretch>
        </p:blipFill>
        <p:spPr>
          <a:xfrm>
            <a:off x="1594088" y="690825"/>
            <a:ext cx="5955825" cy="424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3440188" y="523425"/>
            <a:ext cx="4860849" cy="2820675"/>
          </a:xfrm>
          <a:prstGeom prst="rect">
            <a:avLst/>
          </a:prstGeom>
          <a:noFill/>
          <a:ln>
            <a:noFill/>
          </a:ln>
        </p:spPr>
      </p:pic>
      <p:grpSp>
        <p:nvGrpSpPr>
          <p:cNvPr id="133" name="Google Shape;133;p21"/>
          <p:cNvGrpSpPr/>
          <p:nvPr/>
        </p:nvGrpSpPr>
        <p:grpSpPr>
          <a:xfrm>
            <a:off x="842950" y="3502494"/>
            <a:ext cx="7458075" cy="1384596"/>
            <a:chOff x="507500" y="1024519"/>
            <a:chExt cx="7458075" cy="1384596"/>
          </a:xfrm>
        </p:grpSpPr>
        <p:pic>
          <p:nvPicPr>
            <p:cNvPr id="134" name="Google Shape;134;p21"/>
            <p:cNvPicPr preferRelativeResize="0"/>
            <p:nvPr/>
          </p:nvPicPr>
          <p:blipFill rotWithShape="1">
            <a:blip r:embed="rId4">
              <a:alphaModFix/>
            </a:blip>
            <a:srcRect b="0" l="0" r="0" t="87078"/>
            <a:stretch/>
          </p:blipFill>
          <p:spPr>
            <a:xfrm>
              <a:off x="507500" y="2119889"/>
              <a:ext cx="7458075" cy="289225"/>
            </a:xfrm>
            <a:prstGeom prst="rect">
              <a:avLst/>
            </a:prstGeom>
            <a:noFill/>
            <a:ln>
              <a:noFill/>
            </a:ln>
          </p:spPr>
        </p:pic>
        <p:pic>
          <p:nvPicPr>
            <p:cNvPr id="135" name="Google Shape;135;p21"/>
            <p:cNvPicPr preferRelativeResize="0"/>
            <p:nvPr/>
          </p:nvPicPr>
          <p:blipFill rotWithShape="1">
            <a:blip r:embed="rId4">
              <a:alphaModFix/>
            </a:blip>
            <a:srcRect b="51064" l="0" r="0" t="0"/>
            <a:stretch/>
          </p:blipFill>
          <p:spPr>
            <a:xfrm>
              <a:off x="507500" y="1024519"/>
              <a:ext cx="7458075" cy="1095375"/>
            </a:xfrm>
            <a:prstGeom prst="rect">
              <a:avLst/>
            </a:prstGeom>
            <a:noFill/>
            <a:ln>
              <a:noFill/>
            </a:ln>
          </p:spPr>
        </p:pic>
      </p:grpSp>
      <p:sp>
        <p:nvSpPr>
          <p:cNvPr id="136" name="Google Shape;136;p21"/>
          <p:cNvSpPr txBox="1"/>
          <p:nvPr/>
        </p:nvSpPr>
        <p:spPr>
          <a:xfrm>
            <a:off x="672950" y="828150"/>
            <a:ext cx="2143200" cy="17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Oswald"/>
                <a:ea typeface="Oswald"/>
                <a:cs typeface="Oswald"/>
                <a:sym typeface="Oswald"/>
              </a:rPr>
              <a:t>Normal Distribution of Audio Features</a:t>
            </a:r>
            <a:endParaRPr sz="1800">
              <a:solidFill>
                <a:schemeClr val="accent3"/>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