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10058400" cx="777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506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104506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0e48ac818_0_110:notes"/>
          <p:cNvSpPr/>
          <p:nvPr>
            <p:ph idx="2" type="sldImg"/>
          </p:nvPr>
        </p:nvSpPr>
        <p:spPr>
          <a:xfrm>
            <a:off x="2104506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0e48ac81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0e48ac818_0_163:notes"/>
          <p:cNvSpPr/>
          <p:nvPr>
            <p:ph idx="2" type="sldImg"/>
          </p:nvPr>
        </p:nvSpPr>
        <p:spPr>
          <a:xfrm>
            <a:off x="2104506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0e48ac818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0e48ac818_0_184:notes"/>
          <p:cNvSpPr/>
          <p:nvPr>
            <p:ph idx="2" type="sldImg"/>
          </p:nvPr>
        </p:nvSpPr>
        <p:spPr>
          <a:xfrm>
            <a:off x="2104506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0e48ac818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0e48ac818_0_202:notes"/>
          <p:cNvSpPr/>
          <p:nvPr>
            <p:ph idx="2" type="sldImg"/>
          </p:nvPr>
        </p:nvSpPr>
        <p:spPr>
          <a:xfrm>
            <a:off x="2104506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d0e48ac818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64952" y="1456058"/>
            <a:ext cx="7242300" cy="4014000"/>
          </a:xfrm>
          <a:prstGeom prst="rect">
            <a:avLst/>
          </a:prstGeom>
        </p:spPr>
        <p:txBody>
          <a:bodyPr anchorCtr="0" anchor="b" bIns="125550" lIns="125550" spcFirstLastPara="1" rIns="125550" wrap="square" tIns="1255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1pPr>
            <a:lvl2pPr lvl="1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2pPr>
            <a:lvl3pPr lvl="2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3pPr>
            <a:lvl4pPr lvl="3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4pPr>
            <a:lvl5pPr lvl="4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5pPr>
            <a:lvl6pPr lvl="5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6pPr>
            <a:lvl7pPr lvl="6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7pPr>
            <a:lvl8pPr lvl="7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8pPr>
            <a:lvl9pPr lvl="8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64945" y="5542289"/>
            <a:ext cx="7242300" cy="1550100"/>
          </a:xfrm>
          <a:prstGeom prst="rect">
            <a:avLst/>
          </a:prstGeom>
        </p:spPr>
        <p:txBody>
          <a:bodyPr anchorCtr="0" anchor="t" bIns="125550" lIns="125550" spcFirstLastPara="1" rIns="125550" wrap="square" tIns="1255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201589" y="9119180"/>
            <a:ext cx="466800" cy="769500"/>
          </a:xfrm>
          <a:prstGeom prst="rect">
            <a:avLst/>
          </a:prstGeom>
        </p:spPr>
        <p:txBody>
          <a:bodyPr anchorCtr="0" anchor="ctr" bIns="125550" lIns="125550" spcFirstLastPara="1" rIns="125550" wrap="square" tIns="1255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64945" y="2163089"/>
            <a:ext cx="7242300" cy="3840000"/>
          </a:xfrm>
          <a:prstGeom prst="rect">
            <a:avLst/>
          </a:prstGeom>
        </p:spPr>
        <p:txBody>
          <a:bodyPr anchorCtr="0" anchor="b" bIns="125550" lIns="125550" spcFirstLastPara="1" rIns="125550" wrap="square" tIns="1255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500"/>
              <a:buNone/>
              <a:defRPr sz="1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500"/>
              <a:buNone/>
              <a:defRPr sz="165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500"/>
              <a:buNone/>
              <a:defRPr sz="165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500"/>
              <a:buNone/>
              <a:defRPr sz="165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500"/>
              <a:buNone/>
              <a:defRPr sz="165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500"/>
              <a:buNone/>
              <a:defRPr sz="165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500"/>
              <a:buNone/>
              <a:defRPr sz="165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500"/>
              <a:buNone/>
              <a:defRPr sz="165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500"/>
              <a:buNone/>
              <a:defRPr sz="165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64945" y="6164351"/>
            <a:ext cx="7242300" cy="2543700"/>
          </a:xfrm>
          <a:prstGeom prst="rect">
            <a:avLst/>
          </a:prstGeom>
        </p:spPr>
        <p:txBody>
          <a:bodyPr anchorCtr="0" anchor="t" bIns="125550" lIns="125550" spcFirstLastPara="1" rIns="125550" wrap="square" tIns="125550">
            <a:normAutofit/>
          </a:bodyPr>
          <a:lstStyle>
            <a:lvl1pPr indent="-387350" lvl="0" marL="45720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201589" y="9119180"/>
            <a:ext cx="466800" cy="769500"/>
          </a:xfrm>
          <a:prstGeom prst="rect">
            <a:avLst/>
          </a:prstGeom>
        </p:spPr>
        <p:txBody>
          <a:bodyPr anchorCtr="0" anchor="ctr" bIns="125550" lIns="125550" spcFirstLastPara="1" rIns="125550" wrap="square" tIns="1255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201589" y="9119180"/>
            <a:ext cx="466800" cy="769500"/>
          </a:xfrm>
          <a:prstGeom prst="rect">
            <a:avLst/>
          </a:prstGeom>
        </p:spPr>
        <p:txBody>
          <a:bodyPr anchorCtr="0" anchor="ctr" bIns="125550" lIns="125550" spcFirstLastPara="1" rIns="125550" wrap="square" tIns="1255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64945" y="4206107"/>
            <a:ext cx="7242300" cy="1646100"/>
          </a:xfrm>
          <a:prstGeom prst="rect">
            <a:avLst/>
          </a:prstGeom>
        </p:spPr>
        <p:txBody>
          <a:bodyPr anchorCtr="0" anchor="ctr" bIns="125550" lIns="125550" spcFirstLastPara="1" rIns="125550" wrap="square" tIns="1255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201589" y="9119180"/>
            <a:ext cx="466800" cy="769500"/>
          </a:xfrm>
          <a:prstGeom prst="rect">
            <a:avLst/>
          </a:prstGeom>
        </p:spPr>
        <p:txBody>
          <a:bodyPr anchorCtr="0" anchor="ctr" bIns="125550" lIns="125550" spcFirstLastPara="1" rIns="125550" wrap="square" tIns="1255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64945" y="870271"/>
            <a:ext cx="7242300" cy="1119900"/>
          </a:xfrm>
          <a:prstGeom prst="rect">
            <a:avLst/>
          </a:prstGeom>
        </p:spPr>
        <p:txBody>
          <a:bodyPr anchorCtr="0" anchor="t" bIns="125550" lIns="125550" spcFirstLastPara="1" rIns="125550" wrap="square" tIns="1255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64945" y="2253729"/>
            <a:ext cx="7242300" cy="6681000"/>
          </a:xfrm>
          <a:prstGeom prst="rect">
            <a:avLst/>
          </a:prstGeom>
        </p:spPr>
        <p:txBody>
          <a:bodyPr anchorCtr="0" anchor="t" bIns="125550" lIns="125550" spcFirstLastPara="1" rIns="125550" wrap="square" tIns="125550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201589" y="9119180"/>
            <a:ext cx="466800" cy="769500"/>
          </a:xfrm>
          <a:prstGeom prst="rect">
            <a:avLst/>
          </a:prstGeom>
        </p:spPr>
        <p:txBody>
          <a:bodyPr anchorCtr="0" anchor="ctr" bIns="125550" lIns="125550" spcFirstLastPara="1" rIns="125550" wrap="square" tIns="1255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64945" y="870271"/>
            <a:ext cx="7242300" cy="1119900"/>
          </a:xfrm>
          <a:prstGeom prst="rect">
            <a:avLst/>
          </a:prstGeom>
        </p:spPr>
        <p:txBody>
          <a:bodyPr anchorCtr="0" anchor="t" bIns="125550" lIns="125550" spcFirstLastPara="1" rIns="125550" wrap="square" tIns="1255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64945" y="2253729"/>
            <a:ext cx="3399600" cy="6681000"/>
          </a:xfrm>
          <a:prstGeom prst="rect">
            <a:avLst/>
          </a:prstGeom>
        </p:spPr>
        <p:txBody>
          <a:bodyPr anchorCtr="0" anchor="t" bIns="125550" lIns="125550" spcFirstLastPara="1" rIns="125550" wrap="square" tIns="12555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107540" y="2253729"/>
            <a:ext cx="3399600" cy="6681000"/>
          </a:xfrm>
          <a:prstGeom prst="rect">
            <a:avLst/>
          </a:prstGeom>
        </p:spPr>
        <p:txBody>
          <a:bodyPr anchorCtr="0" anchor="t" bIns="125550" lIns="125550" spcFirstLastPara="1" rIns="125550" wrap="square" tIns="12555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201589" y="9119180"/>
            <a:ext cx="466800" cy="769500"/>
          </a:xfrm>
          <a:prstGeom prst="rect">
            <a:avLst/>
          </a:prstGeom>
        </p:spPr>
        <p:txBody>
          <a:bodyPr anchorCtr="0" anchor="ctr" bIns="125550" lIns="125550" spcFirstLastPara="1" rIns="125550" wrap="square" tIns="1255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64945" y="870271"/>
            <a:ext cx="7242300" cy="1119900"/>
          </a:xfrm>
          <a:prstGeom prst="rect">
            <a:avLst/>
          </a:prstGeom>
        </p:spPr>
        <p:txBody>
          <a:bodyPr anchorCtr="0" anchor="t" bIns="125550" lIns="125550" spcFirstLastPara="1" rIns="125550" wrap="square" tIns="1255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201589" y="9119180"/>
            <a:ext cx="466800" cy="769500"/>
          </a:xfrm>
          <a:prstGeom prst="rect">
            <a:avLst/>
          </a:prstGeom>
        </p:spPr>
        <p:txBody>
          <a:bodyPr anchorCtr="0" anchor="ctr" bIns="125550" lIns="125550" spcFirstLastPara="1" rIns="125550" wrap="square" tIns="1255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64945" y="1086507"/>
            <a:ext cx="2387100" cy="1477800"/>
          </a:xfrm>
          <a:prstGeom prst="rect">
            <a:avLst/>
          </a:prstGeom>
        </p:spPr>
        <p:txBody>
          <a:bodyPr anchorCtr="0" anchor="b" bIns="125550" lIns="125550" spcFirstLastPara="1" rIns="125550" wrap="square" tIns="1255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64945" y="2717440"/>
            <a:ext cx="2387100" cy="6217500"/>
          </a:xfrm>
          <a:prstGeom prst="rect">
            <a:avLst/>
          </a:prstGeom>
        </p:spPr>
        <p:txBody>
          <a:bodyPr anchorCtr="0" anchor="t" bIns="125550" lIns="125550" spcFirstLastPara="1" rIns="125550" wrap="square" tIns="12555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201589" y="9119180"/>
            <a:ext cx="466800" cy="769500"/>
          </a:xfrm>
          <a:prstGeom prst="rect">
            <a:avLst/>
          </a:prstGeom>
        </p:spPr>
        <p:txBody>
          <a:bodyPr anchorCtr="0" anchor="ctr" bIns="125550" lIns="125550" spcFirstLastPara="1" rIns="125550" wrap="square" tIns="1255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16712" y="880293"/>
            <a:ext cx="5412600" cy="7999800"/>
          </a:xfrm>
          <a:prstGeom prst="rect">
            <a:avLst/>
          </a:prstGeom>
        </p:spPr>
        <p:txBody>
          <a:bodyPr anchorCtr="0" anchor="ctr" bIns="125550" lIns="125550" spcFirstLastPara="1" rIns="125550" wrap="square" tIns="1255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201589" y="9119180"/>
            <a:ext cx="466800" cy="769500"/>
          </a:xfrm>
          <a:prstGeom prst="rect">
            <a:avLst/>
          </a:prstGeom>
        </p:spPr>
        <p:txBody>
          <a:bodyPr anchorCtr="0" anchor="ctr" bIns="125550" lIns="125550" spcFirstLastPara="1" rIns="125550" wrap="square" tIns="1255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5550" lIns="125550" spcFirstLastPara="1" rIns="125550" wrap="square" tIns="12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anchorCtr="0" anchor="b" bIns="125550" lIns="125550" spcFirstLastPara="1" rIns="125550" wrap="square" tIns="1255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anchorCtr="0" anchor="t" bIns="125550" lIns="125550" spcFirstLastPara="1" rIns="125550" wrap="square" tIns="1255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198575" y="1415969"/>
            <a:ext cx="3261600" cy="7226100"/>
          </a:xfrm>
          <a:prstGeom prst="rect">
            <a:avLst/>
          </a:prstGeom>
        </p:spPr>
        <p:txBody>
          <a:bodyPr anchorCtr="0" anchor="ctr" bIns="125550" lIns="125550" spcFirstLastPara="1" rIns="125550" wrap="square" tIns="125550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201589" y="9119180"/>
            <a:ext cx="466800" cy="769500"/>
          </a:xfrm>
          <a:prstGeom prst="rect">
            <a:avLst/>
          </a:prstGeom>
        </p:spPr>
        <p:txBody>
          <a:bodyPr anchorCtr="0" anchor="ctr" bIns="125550" lIns="125550" spcFirstLastPara="1" rIns="125550" wrap="square" tIns="1255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64945" y="8273124"/>
            <a:ext cx="5099100" cy="1183500"/>
          </a:xfrm>
          <a:prstGeom prst="rect">
            <a:avLst/>
          </a:prstGeom>
        </p:spPr>
        <p:txBody>
          <a:bodyPr anchorCtr="0" anchor="ctr" bIns="125550" lIns="125550" spcFirstLastPara="1" rIns="125550" wrap="square" tIns="1255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201589" y="9119180"/>
            <a:ext cx="466800" cy="769500"/>
          </a:xfrm>
          <a:prstGeom prst="rect">
            <a:avLst/>
          </a:prstGeom>
        </p:spPr>
        <p:txBody>
          <a:bodyPr anchorCtr="0" anchor="ctr" bIns="125550" lIns="125550" spcFirstLastPara="1" rIns="125550" wrap="square" tIns="1255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4945" y="870271"/>
            <a:ext cx="72423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5550" lIns="125550" spcFirstLastPara="1" rIns="125550" wrap="square" tIns="1255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4945" y="2253729"/>
            <a:ext cx="72423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5550" lIns="125550" spcFirstLastPara="1" rIns="125550" wrap="square" tIns="125550">
            <a:normAutofit/>
          </a:bodyPr>
          <a:lstStyle>
            <a:lvl1pPr indent="-3873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5550" lIns="125550" spcFirstLastPara="1" rIns="125550" wrap="square" tIns="125550">
            <a:normAutofit/>
          </a:bodyPr>
          <a:lstStyle>
            <a:lvl1pPr lvl="0" algn="r">
              <a:buNone/>
              <a:defRPr sz="1400">
                <a:solidFill>
                  <a:schemeClr val="dk2"/>
                </a:solidFill>
              </a:defRPr>
            </a:lvl1pPr>
            <a:lvl2pPr lvl="1" algn="r">
              <a:buNone/>
              <a:defRPr sz="1400">
                <a:solidFill>
                  <a:schemeClr val="dk2"/>
                </a:solidFill>
              </a:defRPr>
            </a:lvl2pPr>
            <a:lvl3pPr lvl="2" algn="r">
              <a:buNone/>
              <a:defRPr sz="1400">
                <a:solidFill>
                  <a:schemeClr val="dk2"/>
                </a:solidFill>
              </a:defRPr>
            </a:lvl3pPr>
            <a:lvl4pPr lvl="3" algn="r">
              <a:buNone/>
              <a:defRPr sz="1400">
                <a:solidFill>
                  <a:schemeClr val="dk2"/>
                </a:solidFill>
              </a:defRPr>
            </a:lvl4pPr>
            <a:lvl5pPr lvl="4" algn="r">
              <a:buNone/>
              <a:defRPr sz="1400">
                <a:solidFill>
                  <a:schemeClr val="dk2"/>
                </a:solidFill>
              </a:defRPr>
            </a:lvl5pPr>
            <a:lvl6pPr lvl="5" algn="r">
              <a:buNone/>
              <a:defRPr sz="1400">
                <a:solidFill>
                  <a:schemeClr val="dk2"/>
                </a:solidFill>
              </a:defRPr>
            </a:lvl6pPr>
            <a:lvl7pPr lvl="6" algn="r">
              <a:buNone/>
              <a:defRPr sz="1400">
                <a:solidFill>
                  <a:schemeClr val="dk2"/>
                </a:solidFill>
              </a:defRPr>
            </a:lvl7pPr>
            <a:lvl8pPr lvl="7" algn="r">
              <a:buNone/>
              <a:defRPr sz="1400">
                <a:solidFill>
                  <a:schemeClr val="dk2"/>
                </a:solidFill>
              </a:defRPr>
            </a:lvl8pPr>
            <a:lvl9pPr lvl="8" algn="r">
              <a:buNone/>
              <a:defRPr sz="1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4.png"/><Relationship Id="rId7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124525" y="4927575"/>
            <a:ext cx="438000" cy="2754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124525" y="4010025"/>
            <a:ext cx="438000" cy="832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121900" y="2686200"/>
            <a:ext cx="438000" cy="12273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074425" y="2686200"/>
            <a:ext cx="54864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75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0" y="0"/>
            <a:ext cx="54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RCV Webapp UI Design - Setup | David Lichtman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045850" y="400200"/>
            <a:ext cx="658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Step 1: Enter in names of the candidates and their first rank %, or number of first choices</a:t>
            </a:r>
            <a:endParaRPr sz="1200"/>
          </a:p>
        </p:txBody>
      </p:sp>
      <p:sp>
        <p:nvSpPr>
          <p:cNvPr id="60" name="Google Shape;60;p13"/>
          <p:cNvSpPr txBox="1"/>
          <p:nvPr/>
        </p:nvSpPr>
        <p:spPr>
          <a:xfrm>
            <a:off x="1045850" y="677375"/>
            <a:ext cx="666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     20%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     10%            (checks if % with all</a:t>
            </a:r>
            <a:r>
              <a:rPr lang="en"/>
              <a:t> candidates</a:t>
            </a:r>
            <a:r>
              <a:rPr lang="en"/>
              <a:t>=100, if in percent mode)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     30%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__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993500" y="1721150"/>
            <a:ext cx="671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Step 2: Drag candidates into all of the likely orderings you can think of and give group %s, each group % must equal 100 (percent could also be # of votes, switchable, no restriction in that case)</a:t>
            </a:r>
            <a:endParaRPr sz="1200"/>
          </a:p>
        </p:txBody>
      </p:sp>
      <p:sp>
        <p:nvSpPr>
          <p:cNvPr id="62" name="Google Shape;62;p13"/>
          <p:cNvSpPr/>
          <p:nvPr/>
        </p:nvSpPr>
        <p:spPr>
          <a:xfrm>
            <a:off x="1693550" y="2800350"/>
            <a:ext cx="657300" cy="21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2550800" y="2800350"/>
            <a:ext cx="657300" cy="21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3408050" y="2800350"/>
            <a:ext cx="657300" cy="21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4265300" y="2800350"/>
            <a:ext cx="657300" cy="219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1717325" y="3257475"/>
            <a:ext cx="657300" cy="21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2574575" y="3257475"/>
            <a:ext cx="657300" cy="21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3431825" y="3257475"/>
            <a:ext cx="657300" cy="219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4289075" y="3257475"/>
            <a:ext cx="657300" cy="219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1693550" y="3657525"/>
            <a:ext cx="657300" cy="21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550800" y="3657525"/>
            <a:ext cx="657300" cy="219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3408050" y="3657525"/>
            <a:ext cx="657300" cy="219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4265300" y="3657525"/>
            <a:ext cx="657300" cy="219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1693550" y="4086113"/>
            <a:ext cx="657300" cy="21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2550800" y="4086113"/>
            <a:ext cx="657300" cy="219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3408050" y="4086113"/>
            <a:ext cx="657300" cy="219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4265300" y="4086113"/>
            <a:ext cx="657300" cy="219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1717325" y="4514700"/>
            <a:ext cx="657300" cy="21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2574575" y="4514700"/>
            <a:ext cx="657300" cy="21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3431825" y="4514700"/>
            <a:ext cx="657300" cy="219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4289075" y="4514700"/>
            <a:ext cx="657300" cy="219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1693550" y="4927575"/>
            <a:ext cx="657300" cy="21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2550800" y="4927575"/>
            <a:ext cx="657300" cy="219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3408050" y="4927575"/>
            <a:ext cx="657300" cy="219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4265300" y="4927575"/>
            <a:ext cx="657300" cy="219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1826975" y="2723575"/>
            <a:ext cx="4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3570050" y="2698113"/>
            <a:ext cx="4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cxnSp>
        <p:nvCxnSpPr>
          <p:cNvPr id="88" name="Google Shape;88;p13"/>
          <p:cNvCxnSpPr/>
          <p:nvPr/>
        </p:nvCxnSpPr>
        <p:spPr>
          <a:xfrm flipH="1" rot="10800000">
            <a:off x="1236300" y="3940263"/>
            <a:ext cx="4629300" cy="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3"/>
          <p:cNvSpPr txBox="1"/>
          <p:nvPr/>
        </p:nvSpPr>
        <p:spPr>
          <a:xfrm>
            <a:off x="5865600" y="3795675"/>
            <a:ext cx="143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another A? (on mouseover)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1803200" y="3995513"/>
            <a:ext cx="4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2860400" y="2335888"/>
            <a:ext cx="657300" cy="21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3631775" y="2319938"/>
            <a:ext cx="657300" cy="21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2131625" y="2333750"/>
            <a:ext cx="657300" cy="21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2970050" y="2243163"/>
            <a:ext cx="4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3741425" y="2243163"/>
            <a:ext cx="4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2241275" y="2243150"/>
            <a:ext cx="4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993500" y="2243163"/>
            <a:ext cx="114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candidates:</a:t>
            </a:r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555500" y="4171950"/>
            <a:ext cx="438000" cy="4002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489650" y="2946550"/>
            <a:ext cx="569700" cy="615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 txBox="1"/>
          <p:nvPr/>
        </p:nvSpPr>
        <p:spPr>
          <a:xfrm>
            <a:off x="45900" y="4629000"/>
            <a:ext cx="114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(Adds up to 100)</a:t>
            </a:r>
            <a:endParaRPr sz="1000"/>
          </a:p>
        </p:txBody>
      </p:sp>
      <p:sp>
        <p:nvSpPr>
          <p:cNvPr id="101" name="Google Shape;101;p13"/>
          <p:cNvSpPr txBox="1"/>
          <p:nvPr/>
        </p:nvSpPr>
        <p:spPr>
          <a:xfrm>
            <a:off x="0" y="3482300"/>
            <a:ext cx="1236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(Doesn’t add up to 100)</a:t>
            </a:r>
            <a:endParaRPr sz="800"/>
          </a:p>
        </p:txBody>
      </p:sp>
      <p:sp>
        <p:nvSpPr>
          <p:cNvPr id="102" name="Google Shape;102;p13"/>
          <p:cNvSpPr txBox="1"/>
          <p:nvPr/>
        </p:nvSpPr>
        <p:spPr>
          <a:xfrm>
            <a:off x="4641500" y="2243163"/>
            <a:ext cx="14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(From step 1)</a:t>
            </a:r>
            <a:endParaRPr/>
          </a:p>
        </p:txBody>
      </p:sp>
      <p:sp>
        <p:nvSpPr>
          <p:cNvPr id="103" name="Google Shape;103;p13"/>
          <p:cNvSpPr txBox="1"/>
          <p:nvPr/>
        </p:nvSpPr>
        <p:spPr>
          <a:xfrm>
            <a:off x="2660450" y="2705000"/>
            <a:ext cx="4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04" name="Google Shape;104;p13"/>
          <p:cNvSpPr txBox="1"/>
          <p:nvPr/>
        </p:nvSpPr>
        <p:spPr>
          <a:xfrm>
            <a:off x="1848238" y="3190538"/>
            <a:ext cx="4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05" name="Google Shape;105;p13"/>
          <p:cNvSpPr txBox="1"/>
          <p:nvPr/>
        </p:nvSpPr>
        <p:spPr>
          <a:xfrm>
            <a:off x="1803188" y="3581188"/>
            <a:ext cx="4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06" name="Google Shape;106;p13"/>
          <p:cNvSpPr txBox="1"/>
          <p:nvPr/>
        </p:nvSpPr>
        <p:spPr>
          <a:xfrm>
            <a:off x="1849550" y="4416238"/>
            <a:ext cx="4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</a:t>
            </a:r>
            <a:endParaRPr/>
          </a:p>
        </p:txBody>
      </p:sp>
      <p:sp>
        <p:nvSpPr>
          <p:cNvPr id="107" name="Google Shape;107;p13"/>
          <p:cNvSpPr txBox="1"/>
          <p:nvPr/>
        </p:nvSpPr>
        <p:spPr>
          <a:xfrm>
            <a:off x="1803200" y="4836963"/>
            <a:ext cx="4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</a:t>
            </a:r>
            <a:endParaRPr/>
          </a:p>
        </p:txBody>
      </p:sp>
      <p:sp>
        <p:nvSpPr>
          <p:cNvPr id="108" name="Google Shape;108;p13"/>
          <p:cNvSpPr txBox="1"/>
          <p:nvPr/>
        </p:nvSpPr>
        <p:spPr>
          <a:xfrm>
            <a:off x="1600675" y="5426213"/>
            <a:ext cx="379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</a:t>
            </a:r>
            <a:r>
              <a:rPr lang="en" sz="1100"/>
              <a:t>First column auto filled when line created, 1 row autogenerated for each candidate)</a:t>
            </a:r>
            <a:endParaRPr sz="1100"/>
          </a:p>
        </p:txBody>
      </p:sp>
      <p:sp>
        <p:nvSpPr>
          <p:cNvPr id="109" name="Google Shape;109;p13"/>
          <p:cNvSpPr txBox="1"/>
          <p:nvPr/>
        </p:nvSpPr>
        <p:spPr>
          <a:xfrm>
            <a:off x="2684225" y="3181250"/>
            <a:ext cx="4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cxnSp>
        <p:nvCxnSpPr>
          <p:cNvPr id="110" name="Google Shape;110;p13"/>
          <p:cNvCxnSpPr/>
          <p:nvPr/>
        </p:nvCxnSpPr>
        <p:spPr>
          <a:xfrm flipH="1" rot="10800000">
            <a:off x="1182475" y="4771075"/>
            <a:ext cx="4629300" cy="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3"/>
          <p:cNvCxnSpPr/>
          <p:nvPr/>
        </p:nvCxnSpPr>
        <p:spPr>
          <a:xfrm flipH="1" rot="10800000">
            <a:off x="1275350" y="5236175"/>
            <a:ext cx="4629300" cy="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3"/>
          <p:cNvSpPr txBox="1"/>
          <p:nvPr/>
        </p:nvSpPr>
        <p:spPr>
          <a:xfrm>
            <a:off x="2684225" y="4416238"/>
            <a:ext cx="4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13" name="Google Shape;113;p13"/>
          <p:cNvSpPr txBox="1"/>
          <p:nvPr/>
        </p:nvSpPr>
        <p:spPr>
          <a:xfrm>
            <a:off x="0" y="4894275"/>
            <a:ext cx="1236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(Waiting for input)</a:t>
            </a:r>
            <a:endParaRPr sz="1100"/>
          </a:p>
        </p:txBody>
      </p:sp>
      <p:sp>
        <p:nvSpPr>
          <p:cNvPr id="114" name="Google Shape;114;p13"/>
          <p:cNvSpPr txBox="1"/>
          <p:nvPr/>
        </p:nvSpPr>
        <p:spPr>
          <a:xfrm>
            <a:off x="5943700" y="4522775"/>
            <a:ext cx="1702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(5 allowed rankings/columns, arbitrary number of rows)</a:t>
            </a:r>
            <a:endParaRPr sz="1200"/>
          </a:p>
        </p:txBody>
      </p:sp>
      <p:sp>
        <p:nvSpPr>
          <p:cNvPr id="115" name="Google Shape;115;p13"/>
          <p:cNvSpPr/>
          <p:nvPr/>
        </p:nvSpPr>
        <p:spPr>
          <a:xfrm>
            <a:off x="5086813" y="2781413"/>
            <a:ext cx="657300" cy="219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5110588" y="3238538"/>
            <a:ext cx="657300" cy="219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3"/>
          <p:cNvSpPr/>
          <p:nvPr/>
        </p:nvSpPr>
        <p:spPr>
          <a:xfrm>
            <a:off x="5086813" y="3638588"/>
            <a:ext cx="657300" cy="219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3"/>
          <p:cNvSpPr/>
          <p:nvPr/>
        </p:nvSpPr>
        <p:spPr>
          <a:xfrm>
            <a:off x="5086813" y="4067175"/>
            <a:ext cx="657300" cy="219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3"/>
          <p:cNvSpPr/>
          <p:nvPr/>
        </p:nvSpPr>
        <p:spPr>
          <a:xfrm>
            <a:off x="5110588" y="4495763"/>
            <a:ext cx="657300" cy="219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5086813" y="4908638"/>
            <a:ext cx="657300" cy="219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3"/>
          <p:cNvSpPr txBox="1"/>
          <p:nvPr/>
        </p:nvSpPr>
        <p:spPr>
          <a:xfrm>
            <a:off x="6113225" y="2717350"/>
            <a:ext cx="170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(Autogenerate random orderings and percentages option?)</a:t>
            </a:r>
            <a:endParaRPr sz="1200"/>
          </a:p>
        </p:txBody>
      </p:sp>
      <p:cxnSp>
        <p:nvCxnSpPr>
          <p:cNvPr id="122" name="Google Shape;122;p13"/>
          <p:cNvCxnSpPr>
            <a:stCxn id="94" idx="2"/>
            <a:endCxn id="83" idx="0"/>
          </p:cNvCxnSpPr>
          <p:nvPr/>
        </p:nvCxnSpPr>
        <p:spPr>
          <a:xfrm flipH="1">
            <a:off x="2879450" y="2643363"/>
            <a:ext cx="309600" cy="22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23" name="Google Shape;123;p13"/>
          <p:cNvSpPr txBox="1"/>
          <p:nvPr/>
        </p:nvSpPr>
        <p:spPr>
          <a:xfrm>
            <a:off x="5617775" y="5373188"/>
            <a:ext cx="2016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(Shift candidate name to left most open space if dropped into further right space)</a:t>
            </a:r>
            <a:endParaRPr sz="1200"/>
          </a:p>
        </p:txBody>
      </p:sp>
      <p:sp>
        <p:nvSpPr>
          <p:cNvPr id="124" name="Google Shape;124;p13"/>
          <p:cNvSpPr/>
          <p:nvPr/>
        </p:nvSpPr>
        <p:spPr>
          <a:xfrm>
            <a:off x="1381225" y="2765388"/>
            <a:ext cx="123900" cy="1056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3"/>
          <p:cNvSpPr/>
          <p:nvPr/>
        </p:nvSpPr>
        <p:spPr>
          <a:xfrm rot="10800000">
            <a:off x="1381221" y="2913752"/>
            <a:ext cx="123900" cy="1056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/>
          <p:nvPr/>
        </p:nvSpPr>
        <p:spPr>
          <a:xfrm>
            <a:off x="1391850" y="3199713"/>
            <a:ext cx="123900" cy="1056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/>
          <p:nvPr/>
        </p:nvSpPr>
        <p:spPr>
          <a:xfrm rot="10800000">
            <a:off x="1391846" y="3348077"/>
            <a:ext cx="123900" cy="1056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"/>
          <p:cNvSpPr/>
          <p:nvPr/>
        </p:nvSpPr>
        <p:spPr>
          <a:xfrm>
            <a:off x="1402975" y="3604863"/>
            <a:ext cx="123900" cy="1056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/>
          <p:nvPr/>
        </p:nvSpPr>
        <p:spPr>
          <a:xfrm rot="10800000">
            <a:off x="1402971" y="3753227"/>
            <a:ext cx="123900" cy="1056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"/>
          <p:cNvSpPr/>
          <p:nvPr/>
        </p:nvSpPr>
        <p:spPr>
          <a:xfrm>
            <a:off x="1391850" y="4063638"/>
            <a:ext cx="123900" cy="1056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3"/>
          <p:cNvSpPr/>
          <p:nvPr/>
        </p:nvSpPr>
        <p:spPr>
          <a:xfrm rot="10800000">
            <a:off x="1391846" y="4212002"/>
            <a:ext cx="123900" cy="1056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1391913" y="4475488"/>
            <a:ext cx="123900" cy="1056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"/>
          <p:cNvSpPr/>
          <p:nvPr/>
        </p:nvSpPr>
        <p:spPr>
          <a:xfrm rot="10800000">
            <a:off x="1391908" y="4623852"/>
            <a:ext cx="123900" cy="1056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1402975" y="4944288"/>
            <a:ext cx="123900" cy="1056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 rot="10800000">
            <a:off x="1402971" y="5092652"/>
            <a:ext cx="123900" cy="1056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76800" y="2509988"/>
            <a:ext cx="111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(Fine adjustment)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137" name="Google Shape;137;p13"/>
          <p:cNvCxnSpPr/>
          <p:nvPr/>
        </p:nvCxnSpPr>
        <p:spPr>
          <a:xfrm>
            <a:off x="1009600" y="2649888"/>
            <a:ext cx="366900" cy="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13"/>
          <p:cNvSpPr/>
          <p:nvPr/>
        </p:nvSpPr>
        <p:spPr>
          <a:xfrm>
            <a:off x="6207725" y="2229862"/>
            <a:ext cx="1293900" cy="43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3"/>
          <p:cNvSpPr txBox="1"/>
          <p:nvPr/>
        </p:nvSpPr>
        <p:spPr>
          <a:xfrm>
            <a:off x="6357125" y="2245300"/>
            <a:ext cx="114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Randomize</a:t>
            </a:r>
            <a:endParaRPr/>
          </a:p>
        </p:txBody>
      </p:sp>
      <p:sp>
        <p:nvSpPr>
          <p:cNvPr id="140" name="Google Shape;140;p13"/>
          <p:cNvSpPr/>
          <p:nvPr/>
        </p:nvSpPr>
        <p:spPr>
          <a:xfrm>
            <a:off x="4571700" y="39100"/>
            <a:ext cx="3062700" cy="43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3"/>
          <p:cNvSpPr txBox="1"/>
          <p:nvPr/>
        </p:nvSpPr>
        <p:spPr>
          <a:xfrm>
            <a:off x="5017850" y="54550"/>
            <a:ext cx="114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Percents</a:t>
            </a:r>
            <a:endParaRPr/>
          </a:p>
        </p:txBody>
      </p:sp>
      <p:sp>
        <p:nvSpPr>
          <p:cNvPr id="142" name="Google Shape;142;p13"/>
          <p:cNvSpPr txBox="1"/>
          <p:nvPr/>
        </p:nvSpPr>
        <p:spPr>
          <a:xfrm>
            <a:off x="6392075" y="54550"/>
            <a:ext cx="114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Votes</a:t>
            </a:r>
            <a:endParaRPr/>
          </a:p>
        </p:txBody>
      </p:sp>
      <p:sp>
        <p:nvSpPr>
          <p:cNvPr id="143" name="Google Shape;143;p13"/>
          <p:cNvSpPr/>
          <p:nvPr/>
        </p:nvSpPr>
        <p:spPr>
          <a:xfrm>
            <a:off x="4742450" y="118075"/>
            <a:ext cx="275400" cy="27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3"/>
          <p:cNvSpPr/>
          <p:nvPr/>
        </p:nvSpPr>
        <p:spPr>
          <a:xfrm>
            <a:off x="6357125" y="118075"/>
            <a:ext cx="275400" cy="27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3"/>
          <p:cNvSpPr txBox="1"/>
          <p:nvPr/>
        </p:nvSpPr>
        <p:spPr>
          <a:xfrm>
            <a:off x="4725350" y="55675"/>
            <a:ext cx="3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✓</a:t>
            </a:r>
            <a:endParaRPr/>
          </a:p>
        </p:txBody>
      </p:sp>
      <p:sp>
        <p:nvSpPr>
          <p:cNvPr id="146" name="Google Shape;146;p13"/>
          <p:cNvSpPr/>
          <p:nvPr/>
        </p:nvSpPr>
        <p:spPr>
          <a:xfrm>
            <a:off x="2398325" y="769488"/>
            <a:ext cx="123900" cy="1056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"/>
          <p:cNvSpPr/>
          <p:nvPr/>
        </p:nvSpPr>
        <p:spPr>
          <a:xfrm rot="10800000">
            <a:off x="2398321" y="917852"/>
            <a:ext cx="123900" cy="1056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3"/>
          <p:cNvSpPr/>
          <p:nvPr/>
        </p:nvSpPr>
        <p:spPr>
          <a:xfrm>
            <a:off x="2522225" y="1007863"/>
            <a:ext cx="123900" cy="1056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3"/>
          <p:cNvSpPr/>
          <p:nvPr/>
        </p:nvSpPr>
        <p:spPr>
          <a:xfrm rot="10800000">
            <a:off x="2522221" y="1147927"/>
            <a:ext cx="123900" cy="1056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3"/>
          <p:cNvSpPr/>
          <p:nvPr/>
        </p:nvSpPr>
        <p:spPr>
          <a:xfrm>
            <a:off x="2398325" y="1192513"/>
            <a:ext cx="123900" cy="1056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"/>
          <p:cNvSpPr/>
          <p:nvPr/>
        </p:nvSpPr>
        <p:spPr>
          <a:xfrm rot="10800000">
            <a:off x="2398321" y="1319502"/>
            <a:ext cx="123900" cy="1056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950" y="6905474"/>
            <a:ext cx="3419475" cy="238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9713" y="7004913"/>
            <a:ext cx="3733776" cy="250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3"/>
          <p:cNvSpPr txBox="1"/>
          <p:nvPr/>
        </p:nvSpPr>
        <p:spPr>
          <a:xfrm>
            <a:off x="1230938" y="6405125"/>
            <a:ext cx="14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 1 Graph</a:t>
            </a:r>
            <a:endParaRPr/>
          </a:p>
        </p:txBody>
      </p:sp>
      <p:sp>
        <p:nvSpPr>
          <p:cNvPr id="155" name="Google Shape;155;p13"/>
          <p:cNvSpPr txBox="1"/>
          <p:nvPr/>
        </p:nvSpPr>
        <p:spPr>
          <a:xfrm>
            <a:off x="4306238" y="6405125"/>
            <a:ext cx="22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X-Ray/On-Deck Graph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88" y="1166949"/>
            <a:ext cx="3419475" cy="238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9350" y="1266388"/>
            <a:ext cx="3733776" cy="250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4"/>
          <p:cNvSpPr txBox="1"/>
          <p:nvPr/>
        </p:nvSpPr>
        <p:spPr>
          <a:xfrm>
            <a:off x="1420575" y="666600"/>
            <a:ext cx="14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 1 Graph</a:t>
            </a:r>
            <a:endParaRPr/>
          </a:p>
        </p:txBody>
      </p:sp>
      <p:sp>
        <p:nvSpPr>
          <p:cNvPr id="163" name="Google Shape;163;p14"/>
          <p:cNvSpPr txBox="1"/>
          <p:nvPr/>
        </p:nvSpPr>
        <p:spPr>
          <a:xfrm>
            <a:off x="4495875" y="666600"/>
            <a:ext cx="22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X-Ray/On-Deck Graph</a:t>
            </a:r>
            <a:endParaRPr/>
          </a:p>
        </p:txBody>
      </p:sp>
      <p:sp>
        <p:nvSpPr>
          <p:cNvPr id="164" name="Google Shape;164;p14"/>
          <p:cNvSpPr/>
          <p:nvPr/>
        </p:nvSpPr>
        <p:spPr>
          <a:xfrm>
            <a:off x="776250" y="6024100"/>
            <a:ext cx="3476700" cy="77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"/>
          <p:cNvSpPr txBox="1"/>
          <p:nvPr/>
        </p:nvSpPr>
        <p:spPr>
          <a:xfrm>
            <a:off x="1300125" y="6209800"/>
            <a:ext cx="22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 Runoff</a:t>
            </a:r>
            <a:endParaRPr/>
          </a:p>
        </p:txBody>
      </p:sp>
      <p:cxnSp>
        <p:nvCxnSpPr>
          <p:cNvPr id="166" name="Google Shape;166;p14"/>
          <p:cNvCxnSpPr>
            <a:stCxn id="167" idx="0"/>
          </p:cNvCxnSpPr>
          <p:nvPr/>
        </p:nvCxnSpPr>
        <p:spPr>
          <a:xfrm flipH="1" rot="10800000">
            <a:off x="1819200" y="1819313"/>
            <a:ext cx="676500" cy="231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14"/>
          <p:cNvCxnSpPr>
            <a:stCxn id="167" idx="0"/>
          </p:cNvCxnSpPr>
          <p:nvPr/>
        </p:nvCxnSpPr>
        <p:spPr>
          <a:xfrm rot="10800000">
            <a:off x="1809900" y="1847813"/>
            <a:ext cx="9300" cy="22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14"/>
          <p:cNvCxnSpPr>
            <a:stCxn id="167" idx="0"/>
          </p:cNvCxnSpPr>
          <p:nvPr/>
        </p:nvCxnSpPr>
        <p:spPr>
          <a:xfrm flipH="1" rot="10800000">
            <a:off x="1819200" y="1333613"/>
            <a:ext cx="1390800" cy="279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14"/>
          <p:cNvCxnSpPr>
            <a:stCxn id="167" idx="0"/>
          </p:cNvCxnSpPr>
          <p:nvPr/>
        </p:nvCxnSpPr>
        <p:spPr>
          <a:xfrm rot="10800000">
            <a:off x="1066800" y="1571513"/>
            <a:ext cx="752400" cy="255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14"/>
          <p:cNvSpPr txBox="1"/>
          <p:nvPr/>
        </p:nvSpPr>
        <p:spPr>
          <a:xfrm>
            <a:off x="971550" y="4129613"/>
            <a:ext cx="1695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(maybe have these be adjustable from dragging them, changes numbers in step 1, would have check that they add up to 100)</a:t>
            </a:r>
            <a:endParaRPr/>
          </a:p>
        </p:txBody>
      </p:sp>
      <p:cxnSp>
        <p:nvCxnSpPr>
          <p:cNvPr id="171" name="Google Shape;171;p14"/>
          <p:cNvCxnSpPr/>
          <p:nvPr/>
        </p:nvCxnSpPr>
        <p:spPr>
          <a:xfrm rot="10800000">
            <a:off x="5295900" y="2505225"/>
            <a:ext cx="1133400" cy="16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14"/>
          <p:cNvCxnSpPr/>
          <p:nvPr/>
        </p:nvCxnSpPr>
        <p:spPr>
          <a:xfrm rot="10800000">
            <a:off x="5334102" y="2857599"/>
            <a:ext cx="1044300" cy="13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14"/>
          <p:cNvCxnSpPr>
            <a:stCxn id="174" idx="0"/>
          </p:cNvCxnSpPr>
          <p:nvPr/>
        </p:nvCxnSpPr>
        <p:spPr>
          <a:xfrm rot="10800000">
            <a:off x="5895900" y="2876625"/>
            <a:ext cx="533400" cy="13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14"/>
          <p:cNvSpPr txBox="1"/>
          <p:nvPr/>
        </p:nvSpPr>
        <p:spPr>
          <a:xfrm>
            <a:off x="5581650" y="4274025"/>
            <a:ext cx="1695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(Could drag to adjust, changes numbers in step 2, could check that each column still adds up to percents in step 1 and rank 1 graph)</a:t>
            </a:r>
            <a:endParaRPr/>
          </a:p>
        </p:txBody>
      </p:sp>
      <p:sp>
        <p:nvSpPr>
          <p:cNvPr id="175" name="Google Shape;175;p14"/>
          <p:cNvSpPr txBox="1"/>
          <p:nvPr/>
        </p:nvSpPr>
        <p:spPr>
          <a:xfrm>
            <a:off x="3152775" y="4388325"/>
            <a:ext cx="1695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(Could handle this as just x-ray graph, or add checkbox/switch between rank 1 and x-ray)</a:t>
            </a:r>
            <a:endParaRPr/>
          </a:p>
        </p:txBody>
      </p:sp>
      <p:pic>
        <p:nvPicPr>
          <p:cNvPr id="176" name="Google Shape;1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5225" y="7200975"/>
            <a:ext cx="3916949" cy="26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4"/>
          <p:cNvSpPr/>
          <p:nvPr/>
        </p:nvSpPr>
        <p:spPr>
          <a:xfrm>
            <a:off x="5619750" y="8860150"/>
            <a:ext cx="533400" cy="266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8" name="Google Shape;178;p14"/>
          <p:cNvCxnSpPr>
            <a:stCxn id="177" idx="1"/>
          </p:cNvCxnSpPr>
          <p:nvPr/>
        </p:nvCxnSpPr>
        <p:spPr>
          <a:xfrm rot="10800000">
            <a:off x="2743050" y="8993500"/>
            <a:ext cx="287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14"/>
          <p:cNvSpPr txBox="1"/>
          <p:nvPr/>
        </p:nvSpPr>
        <p:spPr>
          <a:xfrm>
            <a:off x="1066800" y="8525650"/>
            <a:ext cx="1695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be able to zoom in to see/adjust smaller columns</a:t>
            </a:r>
            <a:endParaRPr/>
          </a:p>
        </p:txBody>
      </p:sp>
      <p:sp>
        <p:nvSpPr>
          <p:cNvPr id="180" name="Google Shape;180;p14"/>
          <p:cNvSpPr txBox="1"/>
          <p:nvPr/>
        </p:nvSpPr>
        <p:spPr>
          <a:xfrm>
            <a:off x="485775" y="7263550"/>
            <a:ext cx="3067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difference between % and votes mode is that when you raise a percent other percents have to decrease, but not if you raise a number of votes</a:t>
            </a:r>
            <a:endParaRPr/>
          </a:p>
        </p:txBody>
      </p:sp>
      <p:cxnSp>
        <p:nvCxnSpPr>
          <p:cNvPr id="181" name="Google Shape;181;p14"/>
          <p:cNvCxnSpPr/>
          <p:nvPr/>
        </p:nvCxnSpPr>
        <p:spPr>
          <a:xfrm rot="10800000">
            <a:off x="4650" y="7200975"/>
            <a:ext cx="778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"/>
          <p:cNvSpPr txBox="1"/>
          <p:nvPr/>
        </p:nvSpPr>
        <p:spPr>
          <a:xfrm>
            <a:off x="0" y="0"/>
            <a:ext cx="54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Webapp UI Design - Round Output</a:t>
            </a:r>
            <a:endParaRPr/>
          </a:p>
        </p:txBody>
      </p:sp>
      <p:sp>
        <p:nvSpPr>
          <p:cNvPr id="187" name="Google Shape;187;p15"/>
          <p:cNvSpPr txBox="1"/>
          <p:nvPr/>
        </p:nvSpPr>
        <p:spPr>
          <a:xfrm>
            <a:off x="438150" y="485775"/>
            <a:ext cx="16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 1</a:t>
            </a:r>
            <a:endParaRPr/>
          </a:p>
        </p:txBody>
      </p:sp>
      <p:sp>
        <p:nvSpPr>
          <p:cNvPr id="188" name="Google Shape;188;p15"/>
          <p:cNvSpPr txBox="1"/>
          <p:nvPr/>
        </p:nvSpPr>
        <p:spPr>
          <a:xfrm>
            <a:off x="890550" y="885975"/>
            <a:ext cx="370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[Candidate] was eliminated this round</a:t>
            </a:r>
            <a:endParaRPr/>
          </a:p>
        </p:txBody>
      </p:sp>
      <p:sp>
        <p:nvSpPr>
          <p:cNvPr id="189" name="Google Shape;189;p15"/>
          <p:cNvSpPr txBox="1"/>
          <p:nvPr/>
        </p:nvSpPr>
        <p:spPr>
          <a:xfrm>
            <a:off x="890550" y="1286175"/>
            <a:ext cx="47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[Eliminated Candidates] have been eliminated</a:t>
            </a:r>
            <a:endParaRPr/>
          </a:p>
        </p:txBody>
      </p:sp>
      <p:sp>
        <p:nvSpPr>
          <p:cNvPr id="190" name="Google Shape;190;p15"/>
          <p:cNvSpPr txBox="1"/>
          <p:nvPr/>
        </p:nvSpPr>
        <p:spPr>
          <a:xfrm>
            <a:off x="890550" y="1686375"/>
            <a:ext cx="47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Updated Full Ranking Table</a:t>
            </a:r>
            <a:endParaRPr/>
          </a:p>
        </p:txBody>
      </p:sp>
      <p:pic>
        <p:nvPicPr>
          <p:cNvPr id="191" name="Google Shape;1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225" y="2086575"/>
            <a:ext cx="4724400" cy="224144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5"/>
          <p:cNvSpPr txBox="1"/>
          <p:nvPr/>
        </p:nvSpPr>
        <p:spPr>
          <a:xfrm>
            <a:off x="890550" y="4372425"/>
            <a:ext cx="47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Updated Candidate Percents</a:t>
            </a:r>
            <a:endParaRPr/>
          </a:p>
        </p:txBody>
      </p:sp>
      <p:pic>
        <p:nvPicPr>
          <p:cNvPr id="193" name="Google Shape;1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5850" y="4817025"/>
            <a:ext cx="1885950" cy="75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150" y="5973050"/>
            <a:ext cx="3105150" cy="217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81425" y="6014400"/>
            <a:ext cx="3467100" cy="230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5"/>
          <p:cNvSpPr txBox="1"/>
          <p:nvPr/>
        </p:nvSpPr>
        <p:spPr>
          <a:xfrm>
            <a:off x="257175" y="5593600"/>
            <a:ext cx="346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Updated Candidate Percent Bar Graph</a:t>
            </a:r>
            <a:endParaRPr/>
          </a:p>
        </p:txBody>
      </p:sp>
      <p:sp>
        <p:nvSpPr>
          <p:cNvPr id="197" name="Google Shape;197;p15"/>
          <p:cNvSpPr txBox="1"/>
          <p:nvPr/>
        </p:nvSpPr>
        <p:spPr>
          <a:xfrm>
            <a:off x="3886225" y="5593600"/>
            <a:ext cx="233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Updated X-Ray Bar Graph</a:t>
            </a:r>
            <a:endParaRPr/>
          </a:p>
        </p:txBody>
      </p:sp>
      <p:sp>
        <p:nvSpPr>
          <p:cNvPr id="198" name="Google Shape;198;p15"/>
          <p:cNvSpPr txBox="1"/>
          <p:nvPr/>
        </p:nvSpPr>
        <p:spPr>
          <a:xfrm>
            <a:off x="438150" y="8484988"/>
            <a:ext cx="16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 2 to Final</a:t>
            </a:r>
            <a:endParaRPr/>
          </a:p>
        </p:txBody>
      </p:sp>
      <p:sp>
        <p:nvSpPr>
          <p:cNvPr id="199" name="Google Shape;199;p15"/>
          <p:cNvSpPr txBox="1"/>
          <p:nvPr/>
        </p:nvSpPr>
        <p:spPr>
          <a:xfrm>
            <a:off x="747675" y="8970500"/>
            <a:ext cx="25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[Repeat above features]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"/>
          <p:cNvSpPr txBox="1"/>
          <p:nvPr/>
        </p:nvSpPr>
        <p:spPr>
          <a:xfrm>
            <a:off x="0" y="0"/>
            <a:ext cx="54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Webapp UI Design - Final Round Output</a:t>
            </a:r>
            <a:endParaRPr/>
          </a:p>
        </p:txBody>
      </p:sp>
      <p:sp>
        <p:nvSpPr>
          <p:cNvPr id="205" name="Google Shape;205;p16"/>
          <p:cNvSpPr txBox="1"/>
          <p:nvPr/>
        </p:nvSpPr>
        <p:spPr>
          <a:xfrm>
            <a:off x="438150" y="485775"/>
            <a:ext cx="16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 X</a:t>
            </a:r>
            <a:endParaRPr/>
          </a:p>
        </p:txBody>
      </p:sp>
      <p:sp>
        <p:nvSpPr>
          <p:cNvPr id="206" name="Google Shape;206;p16"/>
          <p:cNvSpPr txBox="1"/>
          <p:nvPr/>
        </p:nvSpPr>
        <p:spPr>
          <a:xfrm>
            <a:off x="890550" y="885975"/>
            <a:ext cx="370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[Candidate] was eliminated this round</a:t>
            </a:r>
            <a:endParaRPr/>
          </a:p>
        </p:txBody>
      </p:sp>
      <p:sp>
        <p:nvSpPr>
          <p:cNvPr id="207" name="Google Shape;207;p16"/>
          <p:cNvSpPr txBox="1"/>
          <p:nvPr/>
        </p:nvSpPr>
        <p:spPr>
          <a:xfrm>
            <a:off x="890550" y="1286175"/>
            <a:ext cx="47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[Eliminated Candidates] have been eliminated</a:t>
            </a:r>
            <a:endParaRPr/>
          </a:p>
        </p:txBody>
      </p:sp>
      <p:pic>
        <p:nvPicPr>
          <p:cNvPr id="208" name="Google Shape;2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550" y="2000700"/>
            <a:ext cx="4467225" cy="22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6"/>
          <p:cNvSpPr txBox="1"/>
          <p:nvPr/>
        </p:nvSpPr>
        <p:spPr>
          <a:xfrm>
            <a:off x="890550" y="1686375"/>
            <a:ext cx="47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Updated Full Ranking Table</a:t>
            </a:r>
            <a:endParaRPr/>
          </a:p>
        </p:txBody>
      </p:sp>
      <p:sp>
        <p:nvSpPr>
          <p:cNvPr id="210" name="Google Shape;210;p16"/>
          <p:cNvSpPr txBox="1"/>
          <p:nvPr/>
        </p:nvSpPr>
        <p:spPr>
          <a:xfrm>
            <a:off x="890550" y="4324800"/>
            <a:ext cx="47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Updated Candidate Percents</a:t>
            </a:r>
            <a:endParaRPr/>
          </a:p>
        </p:txBody>
      </p:sp>
      <p:pic>
        <p:nvPicPr>
          <p:cNvPr id="211" name="Google Shape;2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1550" y="4667850"/>
            <a:ext cx="1952625" cy="6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0550" y="5343750"/>
            <a:ext cx="3333750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3375" y="6296250"/>
            <a:ext cx="3095625" cy="232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6"/>
          <p:cNvSpPr txBox="1"/>
          <p:nvPr/>
        </p:nvSpPr>
        <p:spPr>
          <a:xfrm>
            <a:off x="528564" y="5872325"/>
            <a:ext cx="283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Final</a:t>
            </a:r>
            <a:r>
              <a:rPr lang="en">
                <a:solidFill>
                  <a:schemeClr val="dk1"/>
                </a:solidFill>
              </a:rPr>
              <a:t> Percent/Votes Bar Graph</a:t>
            </a:r>
            <a:endParaRPr/>
          </a:p>
        </p:txBody>
      </p:sp>
      <p:sp>
        <p:nvSpPr>
          <p:cNvPr id="215" name="Google Shape;215;p16"/>
          <p:cNvSpPr txBox="1"/>
          <p:nvPr/>
        </p:nvSpPr>
        <p:spPr>
          <a:xfrm>
            <a:off x="4114825" y="5872325"/>
            <a:ext cx="233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Final </a:t>
            </a:r>
            <a:r>
              <a:rPr lang="en">
                <a:solidFill>
                  <a:schemeClr val="dk1"/>
                </a:solidFill>
              </a:rPr>
              <a:t>X-Ray Bar Graph</a:t>
            </a:r>
            <a:endParaRPr/>
          </a:p>
        </p:txBody>
      </p:sp>
      <p:pic>
        <p:nvPicPr>
          <p:cNvPr id="216" name="Google Shape;21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09975" y="6367775"/>
            <a:ext cx="3752850" cy="242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2781300"/>
            <a:ext cx="7467599" cy="490833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7"/>
          <p:cNvSpPr txBox="1"/>
          <p:nvPr/>
        </p:nvSpPr>
        <p:spPr>
          <a:xfrm>
            <a:off x="257281" y="2381100"/>
            <a:ext cx="357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Interactive Summary Sankey Diagram</a:t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7086600" y="6210300"/>
            <a:ext cx="257100" cy="10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962650" y="4810125"/>
            <a:ext cx="1162050" cy="1419225"/>
          </a:xfrm>
          <a:custGeom>
            <a:rect b="b" l="l" r="r" t="t"/>
            <a:pathLst>
              <a:path extrusionOk="0" h="56769" w="46482">
                <a:moveTo>
                  <a:pt x="0" y="0"/>
                </a:moveTo>
                <a:cubicBezTo>
                  <a:pt x="15505" y="0"/>
                  <a:pt x="12978" y="28233"/>
                  <a:pt x="20955" y="41529"/>
                </a:cubicBezTo>
                <a:cubicBezTo>
                  <a:pt x="26054" y="50027"/>
                  <a:pt x="36572" y="56769"/>
                  <a:pt x="46482" y="5676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5" name="Google Shape;225;p17"/>
          <p:cNvSpPr/>
          <p:nvPr/>
        </p:nvSpPr>
        <p:spPr>
          <a:xfrm>
            <a:off x="5953125" y="5238750"/>
            <a:ext cx="1114425" cy="1428750"/>
          </a:xfrm>
          <a:custGeom>
            <a:rect b="b" l="l" r="r" t="t"/>
            <a:pathLst>
              <a:path extrusionOk="0" h="57150" w="44577">
                <a:moveTo>
                  <a:pt x="0" y="0"/>
                </a:moveTo>
                <a:cubicBezTo>
                  <a:pt x="2220" y="370"/>
                  <a:pt x="4677" y="555"/>
                  <a:pt x="6477" y="1905"/>
                </a:cubicBezTo>
                <a:cubicBezTo>
                  <a:pt x="12492" y="6416"/>
                  <a:pt x="8705" y="17175"/>
                  <a:pt x="12573" y="23622"/>
                </a:cubicBezTo>
                <a:cubicBezTo>
                  <a:pt x="20522" y="36870"/>
                  <a:pt x="29920" y="52264"/>
                  <a:pt x="44577" y="5715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6" name="Google Shape;226;p17"/>
          <p:cNvSpPr txBox="1"/>
          <p:nvPr/>
        </p:nvSpPr>
        <p:spPr>
          <a:xfrm rot="-5400000">
            <a:off x="6568350" y="6568650"/>
            <a:ext cx="129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Exhausted</a:t>
            </a:r>
            <a:endParaRPr sz="1200"/>
          </a:p>
        </p:txBody>
      </p:sp>
      <p:sp>
        <p:nvSpPr>
          <p:cNvPr id="227" name="Google Shape;227;p17"/>
          <p:cNvSpPr/>
          <p:nvPr/>
        </p:nvSpPr>
        <p:spPr>
          <a:xfrm>
            <a:off x="3236600" y="6572250"/>
            <a:ext cx="3848100" cy="587200"/>
          </a:xfrm>
          <a:custGeom>
            <a:rect b="b" l="l" r="r" t="t"/>
            <a:pathLst>
              <a:path extrusionOk="0" h="23488" w="153924">
                <a:moveTo>
                  <a:pt x="0" y="0"/>
                </a:moveTo>
                <a:cubicBezTo>
                  <a:pt x="15475" y="0"/>
                  <a:pt x="27991" y="13394"/>
                  <a:pt x="42672" y="18288"/>
                </a:cubicBezTo>
                <a:cubicBezTo>
                  <a:pt x="63926" y="25373"/>
                  <a:pt x="87324" y="22860"/>
                  <a:pt x="109728" y="22860"/>
                </a:cubicBezTo>
                <a:cubicBezTo>
                  <a:pt x="121159" y="22860"/>
                  <a:pt x="132743" y="24358"/>
                  <a:pt x="144018" y="22479"/>
                </a:cubicBezTo>
                <a:cubicBezTo>
                  <a:pt x="147285" y="21935"/>
                  <a:pt x="150962" y="23198"/>
                  <a:pt x="153924" y="2171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8" name="Google Shape;228;p17"/>
          <p:cNvSpPr/>
          <p:nvPr/>
        </p:nvSpPr>
        <p:spPr>
          <a:xfrm>
            <a:off x="3217550" y="6610350"/>
            <a:ext cx="3886200" cy="723375"/>
          </a:xfrm>
          <a:custGeom>
            <a:rect b="b" l="l" r="r" t="t"/>
            <a:pathLst>
              <a:path extrusionOk="0" h="28935" w="155448">
                <a:moveTo>
                  <a:pt x="0" y="0"/>
                </a:moveTo>
                <a:cubicBezTo>
                  <a:pt x="4259" y="4259"/>
                  <a:pt x="8324" y="8851"/>
                  <a:pt x="13335" y="12192"/>
                </a:cubicBezTo>
                <a:cubicBezTo>
                  <a:pt x="26805" y="21172"/>
                  <a:pt x="45032" y="18821"/>
                  <a:pt x="60960" y="21717"/>
                </a:cubicBezTo>
                <a:cubicBezTo>
                  <a:pt x="69024" y="23183"/>
                  <a:pt x="76817" y="26146"/>
                  <a:pt x="84963" y="27051"/>
                </a:cubicBezTo>
                <a:cubicBezTo>
                  <a:pt x="96198" y="28299"/>
                  <a:pt x="107602" y="26565"/>
                  <a:pt x="118872" y="27432"/>
                </a:cubicBezTo>
                <a:cubicBezTo>
                  <a:pt x="131031" y="28367"/>
                  <a:pt x="143879" y="30526"/>
                  <a:pt x="155448" y="2667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9" name="Google Shape;229;p17"/>
          <p:cNvSpPr/>
          <p:nvPr/>
        </p:nvSpPr>
        <p:spPr>
          <a:xfrm>
            <a:off x="4579625" y="4552950"/>
            <a:ext cx="2524125" cy="2105025"/>
          </a:xfrm>
          <a:custGeom>
            <a:rect b="b" l="l" r="r" t="t"/>
            <a:pathLst>
              <a:path extrusionOk="0" h="84201" w="100965">
                <a:moveTo>
                  <a:pt x="0" y="0"/>
                </a:moveTo>
                <a:cubicBezTo>
                  <a:pt x="16609" y="7118"/>
                  <a:pt x="16940" y="32561"/>
                  <a:pt x="29718" y="45339"/>
                </a:cubicBezTo>
                <a:cubicBezTo>
                  <a:pt x="41780" y="57401"/>
                  <a:pt x="54715" y="68948"/>
                  <a:pt x="69342" y="77724"/>
                </a:cubicBezTo>
                <a:cubicBezTo>
                  <a:pt x="78568" y="83260"/>
                  <a:pt x="91341" y="79389"/>
                  <a:pt x="100965" y="842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0" name="Google Shape;230;p17"/>
          <p:cNvSpPr/>
          <p:nvPr/>
        </p:nvSpPr>
        <p:spPr>
          <a:xfrm>
            <a:off x="4589150" y="4724400"/>
            <a:ext cx="2524125" cy="2381250"/>
          </a:xfrm>
          <a:custGeom>
            <a:rect b="b" l="l" r="r" t="t"/>
            <a:pathLst>
              <a:path extrusionOk="0" h="95250" w="100965">
                <a:moveTo>
                  <a:pt x="0" y="0"/>
                </a:moveTo>
                <a:cubicBezTo>
                  <a:pt x="14836" y="17804"/>
                  <a:pt x="16607" y="44401"/>
                  <a:pt x="32004" y="61722"/>
                </a:cubicBezTo>
                <a:cubicBezTo>
                  <a:pt x="48985" y="80826"/>
                  <a:pt x="78104" y="83819"/>
                  <a:pt x="100965" y="9525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231" name="Google Shape;23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975" y="712850"/>
            <a:ext cx="5000650" cy="158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7"/>
          <p:cNvSpPr txBox="1"/>
          <p:nvPr/>
        </p:nvSpPr>
        <p:spPr>
          <a:xfrm>
            <a:off x="314431" y="161775"/>
            <a:ext cx="357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Summary Table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