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304" r:id="rId4"/>
    <p:sldId id="305" r:id="rId5"/>
    <p:sldId id="259" r:id="rId6"/>
    <p:sldId id="258" r:id="rId7"/>
    <p:sldId id="287" r:id="rId8"/>
    <p:sldId id="261" r:id="rId9"/>
    <p:sldId id="285" r:id="rId10"/>
    <p:sldId id="273" r:id="rId11"/>
    <p:sldId id="306" r:id="rId12"/>
    <p:sldId id="288" r:id="rId13"/>
    <p:sldId id="274" r:id="rId14"/>
    <p:sldId id="289" r:id="rId15"/>
    <p:sldId id="290" r:id="rId16"/>
    <p:sldId id="291" r:id="rId17"/>
    <p:sldId id="292" r:id="rId18"/>
    <p:sldId id="293" r:id="rId19"/>
    <p:sldId id="276" r:id="rId20"/>
    <p:sldId id="280" r:id="rId21"/>
    <p:sldId id="281" r:id="rId22"/>
    <p:sldId id="282" r:id="rId23"/>
    <p:sldId id="283" r:id="rId24"/>
    <p:sldId id="284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279" r:id="rId35"/>
    <p:sldId id="303" r:id="rId36"/>
    <p:sldId id="272" r:id="rId37"/>
  </p:sldIdLst>
  <p:sldSz cx="9144000" cy="6858000" type="screen4x3"/>
  <p:notesSz cx="6797675" cy="9928225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8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3FEB5-4DED-4A9A-8834-D99A912103C2}" type="datetimeFigureOut">
              <a:rPr lang="nl-BE" smtClean="0"/>
              <a:t>10/06/2015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E1CB0-008D-48D1-95CA-9BB01258782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6967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B4545-7074-4987-9311-BC63D77EFF55}" type="datetimeFigureOut">
              <a:rPr lang="nl-BE" smtClean="0"/>
              <a:t>10/06/2015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E3BEB-7864-49C1-AECF-08F91EDADE1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960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Technologie </a:t>
            </a:r>
          </a:p>
          <a:p>
            <a:r>
              <a:rPr lang="nl-BE" dirty="0" err="1" smtClean="0"/>
              <a:t>Stored</a:t>
            </a:r>
            <a:r>
              <a:rPr lang="nl-BE" dirty="0" smtClean="0"/>
              <a:t> procedures</a:t>
            </a:r>
          </a:p>
          <a:p>
            <a:r>
              <a:rPr lang="nl-BE" dirty="0" smtClean="0"/>
              <a:t>Opbouw DB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8580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Uitleggen welke functies</a:t>
            </a:r>
            <a:r>
              <a:rPr lang="nl-BE" baseline="0" dirty="0" smtClean="0"/>
              <a:t> de BLL heeft </a:t>
            </a:r>
          </a:p>
          <a:p>
            <a:r>
              <a:rPr lang="nl-BE" baseline="0" dirty="0" smtClean="0"/>
              <a:t>Data validatie en PDF </a:t>
            </a:r>
            <a:r>
              <a:rPr lang="nl-BE" baseline="0" dirty="0" err="1" smtClean="0"/>
              <a:t>createn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0874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</a:t>
            </a:r>
            <a:r>
              <a:rPr lang="nl-BE" baseline="0" dirty="0" err="1" smtClean="0"/>
              <a:t>models</a:t>
            </a:r>
            <a:r>
              <a:rPr lang="nl-BE" baseline="0" dirty="0" smtClean="0"/>
              <a:t> er zijn en hoe die zich verhouden t.a.v. ERD-Diagram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2835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2047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7986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5757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896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0492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7582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DIETER</a:t>
            </a:r>
          </a:p>
          <a:p>
            <a:r>
              <a:rPr lang="nl-BE" dirty="0" smtClean="0"/>
              <a:t>Uitleggen welke views er zijn en hoe opgebouwd en</a:t>
            </a:r>
            <a:r>
              <a:rPr lang="nl-BE" baseline="0" dirty="0" smtClean="0"/>
              <a:t> </a:t>
            </a:r>
            <a:r>
              <a:rPr lang="nl-BE" dirty="0" smtClean="0"/>
              <a:t>waarom we hiervoor gekozen hebben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917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DIETER</a:t>
            </a:r>
          </a:p>
          <a:p>
            <a:r>
              <a:rPr lang="nl-BE" dirty="0" smtClean="0"/>
              <a:t>Bootstrap:</a:t>
            </a:r>
            <a:r>
              <a:rPr lang="nl-BE" baseline="0" dirty="0" smtClean="0"/>
              <a:t> keuze verantwoorden</a:t>
            </a:r>
          </a:p>
          <a:p>
            <a:r>
              <a:rPr lang="nl-BE" baseline="0" dirty="0" smtClean="0"/>
              <a:t>Aantal specifieke elementen uitlichten (</a:t>
            </a:r>
            <a:r>
              <a:rPr lang="nl-BE" baseline="0" dirty="0" err="1" smtClean="0"/>
              <a:t>modal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windows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lavish</a:t>
            </a:r>
            <a:r>
              <a:rPr lang="nl-BE" baseline="0" dirty="0" smtClean="0"/>
              <a:t>, carrousel)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18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Technologie </a:t>
            </a:r>
          </a:p>
          <a:p>
            <a:r>
              <a:rPr lang="nl-BE" dirty="0" err="1" smtClean="0"/>
              <a:t>Stored</a:t>
            </a:r>
            <a:r>
              <a:rPr lang="nl-BE" dirty="0" smtClean="0"/>
              <a:t> procedures</a:t>
            </a:r>
          </a:p>
          <a:p>
            <a:r>
              <a:rPr lang="nl-BE" smtClean="0"/>
              <a:t>Opbouw DB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8580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Aantal features voorstellen vanuit het </a:t>
            </a:r>
            <a:r>
              <a:rPr lang="nl-BE" dirty="0" err="1" smtClean="0"/>
              <a:t>use</a:t>
            </a:r>
            <a:r>
              <a:rPr lang="nl-BE" dirty="0" smtClean="0"/>
              <a:t>-casediagram en dan ook nog een aantal geavanceerde</a:t>
            </a:r>
            <a:r>
              <a:rPr lang="nl-BE" baseline="0" dirty="0" smtClean="0"/>
              <a:t> zaken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1823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Aantal features voorstellen vanuit het </a:t>
            </a:r>
            <a:r>
              <a:rPr lang="nl-BE" dirty="0" err="1" smtClean="0"/>
              <a:t>use</a:t>
            </a:r>
            <a:r>
              <a:rPr lang="nl-BE" dirty="0" smtClean="0"/>
              <a:t>-casediagram en dan ook nog een aantal geavanceerde</a:t>
            </a:r>
            <a:r>
              <a:rPr lang="nl-BE" baseline="0" dirty="0" smtClean="0"/>
              <a:t> zaken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1823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Toelichten welke</a:t>
            </a:r>
            <a:r>
              <a:rPr lang="nl-BE" baseline="0" dirty="0" smtClean="0"/>
              <a:t> keuzes er gemaakt zijn in de DAL + </a:t>
            </a:r>
            <a:r>
              <a:rPr lang="nl-BE" baseline="0" dirty="0" err="1" smtClean="0"/>
              <a:t>stored</a:t>
            </a:r>
            <a:r>
              <a:rPr lang="nl-BE" baseline="0" dirty="0" smtClean="0"/>
              <a:t> procedures </a:t>
            </a:r>
            <a:r>
              <a:rPr lang="nl-BE" baseline="0" dirty="0" err="1" smtClean="0"/>
              <a:t>etc</a:t>
            </a:r>
            <a:endParaRPr lang="nl-BE" baseline="0" dirty="0" smtClean="0"/>
          </a:p>
          <a:p>
            <a:r>
              <a:rPr lang="nl-BE" baseline="0" dirty="0" smtClean="0"/>
              <a:t>Code </a:t>
            </a:r>
            <a:r>
              <a:rPr lang="nl-BE" baseline="0" dirty="0" err="1" smtClean="0"/>
              <a:t>snippets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7416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Diagram</a:t>
            </a:r>
            <a:r>
              <a:rPr lang="nl-BE" baseline="0" dirty="0" smtClean="0"/>
              <a:t> voor aantonen van </a:t>
            </a:r>
            <a:r>
              <a:rPr lang="nl-BE" baseline="0" dirty="0" err="1" smtClean="0"/>
              <a:t>dependency’s</a:t>
            </a:r>
            <a:r>
              <a:rPr lang="nl-BE" baseline="0" dirty="0" smtClean="0"/>
              <a:t>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7416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Toelichten welke</a:t>
            </a:r>
            <a:r>
              <a:rPr lang="nl-BE" baseline="0" dirty="0" smtClean="0"/>
              <a:t> keuzes er gemaakt zijn in de DAL + </a:t>
            </a:r>
            <a:r>
              <a:rPr lang="nl-BE" baseline="0" dirty="0" err="1" smtClean="0"/>
              <a:t>stored</a:t>
            </a:r>
            <a:r>
              <a:rPr lang="nl-BE" baseline="0" dirty="0" smtClean="0"/>
              <a:t> procedures </a:t>
            </a:r>
            <a:r>
              <a:rPr lang="nl-BE" baseline="0" dirty="0" err="1" smtClean="0"/>
              <a:t>etc</a:t>
            </a:r>
            <a:endParaRPr lang="nl-BE" baseline="0" dirty="0" smtClean="0"/>
          </a:p>
          <a:p>
            <a:r>
              <a:rPr lang="nl-BE" baseline="0" dirty="0" smtClean="0"/>
              <a:t>Code </a:t>
            </a:r>
            <a:r>
              <a:rPr lang="nl-BE" baseline="0" dirty="0" err="1" smtClean="0"/>
              <a:t>snippets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7416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Uitleggen welke functies</a:t>
            </a:r>
            <a:r>
              <a:rPr lang="nl-BE" baseline="0" dirty="0" smtClean="0"/>
              <a:t> de BLL heeft </a:t>
            </a:r>
          </a:p>
          <a:p>
            <a:r>
              <a:rPr lang="nl-BE" baseline="0" dirty="0" smtClean="0"/>
              <a:t>Data validatie en PDF </a:t>
            </a:r>
            <a:r>
              <a:rPr lang="nl-BE" baseline="0" dirty="0" err="1" smtClean="0"/>
              <a:t>createn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0874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Uitleggen welke functies</a:t>
            </a:r>
            <a:r>
              <a:rPr lang="nl-BE" baseline="0" dirty="0" smtClean="0"/>
              <a:t> de BLL heeft </a:t>
            </a:r>
          </a:p>
          <a:p>
            <a:r>
              <a:rPr lang="nl-BE" baseline="0" dirty="0" smtClean="0"/>
              <a:t>Data validatie en PDF </a:t>
            </a:r>
            <a:r>
              <a:rPr lang="nl-BE" baseline="0" dirty="0" err="1" smtClean="0"/>
              <a:t>createn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0874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Uitleggen welke functies</a:t>
            </a:r>
            <a:r>
              <a:rPr lang="nl-BE" baseline="0" dirty="0" smtClean="0"/>
              <a:t> de BLL heeft </a:t>
            </a:r>
          </a:p>
          <a:p>
            <a:r>
              <a:rPr lang="nl-BE" baseline="0" dirty="0" smtClean="0"/>
              <a:t>Data validatie en PDF </a:t>
            </a:r>
            <a:r>
              <a:rPr lang="nl-BE" baseline="0" dirty="0" err="1" smtClean="0"/>
              <a:t>createn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0874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Uitleggen welke functies</a:t>
            </a:r>
            <a:r>
              <a:rPr lang="nl-BE" baseline="0" dirty="0" smtClean="0"/>
              <a:t> de BLL heeft </a:t>
            </a:r>
          </a:p>
          <a:p>
            <a:r>
              <a:rPr lang="nl-BE" baseline="0" dirty="0" smtClean="0"/>
              <a:t>Data validatie en PDF </a:t>
            </a:r>
            <a:r>
              <a:rPr lang="nl-BE" baseline="0" dirty="0" err="1" smtClean="0"/>
              <a:t>createn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087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6251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6/10/2015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15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6/10/2015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9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274638"/>
            <a:ext cx="180178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979968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6/10/2015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7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6/10/2015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99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4010335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>
                <a:solidFill>
                  <a:srgbClr val="099BDD"/>
                </a:solidFill>
              </a:rPr>
              <a:pPr/>
              <a:t>6/10/2015</a:t>
            </a:fld>
            <a:endParaRPr lang="en-US" dirty="0">
              <a:solidFill>
                <a:srgbClr val="099BD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099BD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099BDD"/>
                </a:solidFill>
              </a:rPr>
              <a:pPr/>
              <a:t>‹nr.›</a:t>
            </a:fld>
            <a:endParaRPr lang="en-US" dirty="0">
              <a:solidFill>
                <a:srgbClr val="099B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63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2011680"/>
            <a:ext cx="356616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2011680"/>
            <a:ext cx="356616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6/10/2015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11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913470"/>
            <a:ext cx="356616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2656566"/>
            <a:ext cx="356616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913470"/>
            <a:ext cx="356616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2656564"/>
            <a:ext cx="356616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6/10/2015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1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6/10/2015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95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6/10/2015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4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2120054"/>
            <a:ext cx="459486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2147487"/>
            <a:ext cx="24003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6/10/2015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75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2211494"/>
            <a:ext cx="459486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2150621"/>
            <a:ext cx="24003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6/10/2015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12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189" y="2011680"/>
            <a:ext cx="733806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699" y="6422855"/>
            <a:ext cx="2250671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defTabSz="457200"/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 defTabSz="457200"/>
              <a:t>6/10/2015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3" y="6422855"/>
            <a:ext cx="3783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defTabSz="4572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195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defTabSz="457200"/>
            <a:fld id="{4FAB73BC-B049-4115-A692-8D63A059BFB8}" type="slidenum">
              <a:rPr lang="en-US" dirty="0">
                <a:solidFill>
                  <a:srgbClr val="FFFFFF"/>
                </a:solidFill>
              </a:rPr>
              <a:pPr defTabSz="457200"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771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eterbenoot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Instant Interview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David Vlaminck</a:t>
            </a:r>
          </a:p>
          <a:p>
            <a:r>
              <a:rPr lang="nl-BE" dirty="0" err="1" smtClean="0"/>
              <a:t>Dieter</a:t>
            </a:r>
            <a:r>
              <a:rPr lang="nl-BE" dirty="0" smtClean="0"/>
              <a:t> </a:t>
            </a:r>
            <a:r>
              <a:rPr lang="nl-BE" dirty="0" err="1" smtClean="0"/>
              <a:t>Benoot</a:t>
            </a:r>
            <a:endParaRPr lang="nl-BE" dirty="0" smtClean="0"/>
          </a:p>
          <a:p>
            <a:r>
              <a:rPr lang="nl-BE" dirty="0" smtClean="0"/>
              <a:t>Cedric Jacobs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409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DAL: opbouw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 indent="0">
              <a:buNone/>
            </a:pPr>
            <a:r>
              <a:rPr lang="en-US" altLang="nl-BE" sz="2400" b="1" dirty="0" smtClean="0"/>
              <a:t>Classes</a:t>
            </a:r>
            <a:r>
              <a:rPr lang="en-US" altLang="nl-BE" sz="2400" dirty="0" smtClean="0"/>
              <a:t>:</a:t>
            </a:r>
          </a:p>
          <a:p>
            <a:pPr lvl="1"/>
            <a:r>
              <a:rPr lang="en-US" altLang="nl-BE" sz="2400" dirty="0" smtClean="0"/>
              <a:t>Provider: credentials database</a:t>
            </a:r>
          </a:p>
          <a:p>
            <a:pPr lvl="1"/>
            <a:r>
              <a:rPr lang="en-US" altLang="nl-BE" sz="2400" dirty="0" err="1" smtClean="0"/>
              <a:t>ContextController</a:t>
            </a:r>
            <a:r>
              <a:rPr lang="en-US" altLang="nl-BE" sz="2400" dirty="0" smtClean="0"/>
              <a:t>: </a:t>
            </a:r>
            <a:r>
              <a:rPr lang="en-US" altLang="nl-BE" sz="2400" dirty="0" err="1" smtClean="0"/>
              <a:t>helperklasse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interviewcontext</a:t>
            </a:r>
            <a:r>
              <a:rPr lang="en-US" altLang="nl-BE" sz="2400" dirty="0" smtClean="0"/>
              <a:t> </a:t>
            </a:r>
          </a:p>
          <a:p>
            <a:pPr lvl="1"/>
            <a:r>
              <a:rPr lang="en-US" altLang="nl-BE" sz="2400" dirty="0" err="1" smtClean="0"/>
              <a:t>InterviewContext</a:t>
            </a:r>
            <a:r>
              <a:rPr lang="en-US" altLang="nl-BE" sz="2400" dirty="0" smtClean="0"/>
              <a:t>: </a:t>
            </a:r>
            <a:r>
              <a:rPr lang="en-US" altLang="nl-BE" sz="2400" dirty="0" err="1" smtClean="0"/>
              <a:t>functies</a:t>
            </a:r>
            <a:r>
              <a:rPr lang="en-US" altLang="nl-BE" sz="2400" dirty="0" smtClean="0"/>
              <a:t> om stored procedures </a:t>
            </a:r>
            <a:r>
              <a:rPr lang="en-US" altLang="nl-BE" sz="2400" dirty="0" err="1" smtClean="0"/>
              <a:t>aan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te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spreken</a:t>
            </a:r>
            <a:endParaRPr lang="en-US" altLang="nl-BE" sz="2400" dirty="0" smtClean="0"/>
          </a:p>
          <a:p>
            <a:pPr marL="228600" lvl="1" indent="0">
              <a:buNone/>
            </a:pPr>
            <a:endParaRPr lang="en-US" altLang="nl-BE" sz="2400" dirty="0" smtClean="0"/>
          </a:p>
          <a:p>
            <a:pPr marL="228600" lvl="1" indent="0">
              <a:buNone/>
            </a:pPr>
            <a:r>
              <a:rPr lang="en-US" altLang="nl-BE" sz="2400" b="1" dirty="0" err="1" smtClean="0"/>
              <a:t>Testclasses</a:t>
            </a:r>
            <a:r>
              <a:rPr lang="en-US" altLang="nl-BE" sz="2400" dirty="0" smtClean="0"/>
              <a:t>:</a:t>
            </a:r>
          </a:p>
          <a:p>
            <a:pPr lvl="1"/>
            <a:r>
              <a:rPr lang="en-US" altLang="nl-BE" sz="2400" dirty="0" err="1" smtClean="0"/>
              <a:t>ConnectionTest</a:t>
            </a:r>
            <a:endParaRPr lang="en-US" altLang="nl-BE" sz="2400" dirty="0" smtClean="0"/>
          </a:p>
          <a:p>
            <a:pPr lvl="1"/>
            <a:r>
              <a:rPr lang="en-US" altLang="nl-BE" sz="2400" dirty="0" err="1" smtClean="0"/>
              <a:t>InterviewContextTest</a:t>
            </a:r>
            <a:endParaRPr lang="en-US" altLang="nl-BE" sz="2400" dirty="0" smtClean="0"/>
          </a:p>
          <a:p>
            <a:pPr marL="228600" lvl="1" indent="0">
              <a:buNone/>
            </a:pPr>
            <a:endParaRPr lang="en-US" altLang="nl-BE" sz="2400" dirty="0" smtClean="0"/>
          </a:p>
          <a:p>
            <a:pPr marL="228600" lvl="1" indent="0">
              <a:buNone/>
            </a:pPr>
            <a:r>
              <a:rPr lang="en-US" altLang="nl-BE" sz="2400" b="1" dirty="0" smtClean="0"/>
              <a:t>Helpers: </a:t>
            </a:r>
            <a:r>
              <a:rPr lang="en-US" altLang="nl-BE" sz="2400" dirty="0" smtClean="0"/>
              <a:t>Log, </a:t>
            </a:r>
            <a:r>
              <a:rPr lang="en-US" altLang="nl-BE" sz="2400" dirty="0" err="1" smtClean="0"/>
              <a:t>LogApp</a:t>
            </a:r>
            <a:r>
              <a:rPr lang="en-US" altLang="nl-BE" sz="2400" dirty="0" smtClean="0"/>
              <a:t>, Connection, Feedback</a:t>
            </a:r>
            <a:endParaRPr lang="en-US" altLang="nl-BE" sz="2400" b="1" dirty="0"/>
          </a:p>
          <a:p>
            <a:pPr marL="228600" lvl="1" indent="0">
              <a:buNone/>
            </a:pPr>
            <a:endParaRPr lang="en-US" altLang="nl-BE" sz="2400" dirty="0" smtClean="0"/>
          </a:p>
          <a:p>
            <a:pPr marL="228600" lvl="1" indent="0">
              <a:buNone/>
            </a:pPr>
            <a:endParaRPr lang="en-US" altLang="nl-BE" sz="2400" dirty="0" smtClean="0"/>
          </a:p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404358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DAL: </a:t>
            </a:r>
            <a:r>
              <a:rPr lang="nl-BE" dirty="0" err="1" smtClean="0"/>
              <a:t>OPbouw</a:t>
            </a:r>
            <a:endParaRPr lang="nl-BE" dirty="0"/>
          </a:p>
        </p:txBody>
      </p:sp>
      <p:sp>
        <p:nvSpPr>
          <p:cNvPr id="3" name="Rectangle 2"/>
          <p:cNvSpPr/>
          <p:nvPr/>
        </p:nvSpPr>
        <p:spPr>
          <a:xfrm>
            <a:off x="670181" y="2409492"/>
            <a:ext cx="1152128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Feedback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0181" y="3392812"/>
            <a:ext cx="1152128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Log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0181" y="4375771"/>
            <a:ext cx="1152128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>
                <a:solidFill>
                  <a:schemeClr val="bg1"/>
                </a:solidFill>
              </a:rPr>
              <a:t>LogApp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40118" y="3399167"/>
            <a:ext cx="129614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Connection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40118" y="4375771"/>
            <a:ext cx="129614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Provider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54071" y="4381286"/>
            <a:ext cx="1944997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>
                <a:solidFill>
                  <a:schemeClr val="bg1"/>
                </a:solidFill>
              </a:rPr>
              <a:t>ContextController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54071" y="5384836"/>
            <a:ext cx="1944996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>
                <a:solidFill>
                  <a:schemeClr val="bg1"/>
                </a:solidFill>
              </a:rPr>
              <a:t>InterviewContext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16877" y="4879827"/>
            <a:ext cx="2089012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BLL\</a:t>
            </a:r>
            <a:r>
              <a:rPr lang="nl-BE" dirty="0" err="1" smtClean="0">
                <a:solidFill>
                  <a:schemeClr val="bg1"/>
                </a:solidFill>
              </a:rPr>
              <a:t>DataController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16877" y="5911222"/>
            <a:ext cx="2089012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MVC\Controller</a:t>
            </a:r>
            <a:endParaRPr lang="nl-BE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6" idx="0"/>
            <a:endCxn id="3" idx="2"/>
          </p:cNvCxnSpPr>
          <p:nvPr/>
        </p:nvCxnSpPr>
        <p:spPr>
          <a:xfrm flipV="1">
            <a:off x="1246245" y="2913548"/>
            <a:ext cx="0" cy="479264"/>
          </a:xfrm>
          <a:prstGeom prst="straightConnector1">
            <a:avLst/>
          </a:prstGeom>
          <a:ln w="31750" cmpd="sng"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  <a:endCxn id="6" idx="2"/>
          </p:cNvCxnSpPr>
          <p:nvPr/>
        </p:nvCxnSpPr>
        <p:spPr>
          <a:xfrm flipV="1">
            <a:off x="1246245" y="3896868"/>
            <a:ext cx="0" cy="478903"/>
          </a:xfrm>
          <a:prstGeom prst="straightConnector1">
            <a:avLst/>
          </a:prstGeom>
          <a:ln w="31750" cmpd="sng"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  <a:endCxn id="8" idx="2"/>
          </p:cNvCxnSpPr>
          <p:nvPr/>
        </p:nvCxnSpPr>
        <p:spPr>
          <a:xfrm flipV="1">
            <a:off x="2988190" y="3903223"/>
            <a:ext cx="0" cy="472548"/>
          </a:xfrm>
          <a:prstGeom prst="straightConnector1">
            <a:avLst/>
          </a:prstGeom>
          <a:ln w="31750" cmpd="sng"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1"/>
            <a:endCxn id="6" idx="3"/>
          </p:cNvCxnSpPr>
          <p:nvPr/>
        </p:nvCxnSpPr>
        <p:spPr>
          <a:xfrm flipH="1" flipV="1">
            <a:off x="1822309" y="3644840"/>
            <a:ext cx="517809" cy="6355"/>
          </a:xfrm>
          <a:prstGeom prst="straightConnector1">
            <a:avLst/>
          </a:prstGeom>
          <a:ln w="31750" cmpd="sng">
            <a:prstDash val="sysDash"/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1"/>
            <a:endCxn id="7" idx="3"/>
          </p:cNvCxnSpPr>
          <p:nvPr/>
        </p:nvCxnSpPr>
        <p:spPr>
          <a:xfrm flipH="1">
            <a:off x="1822309" y="4627799"/>
            <a:ext cx="517809" cy="0"/>
          </a:xfrm>
          <a:prstGeom prst="straightConnector1">
            <a:avLst/>
          </a:prstGeom>
          <a:ln w="31750" cmpd="sng">
            <a:prstDash val="sysDash"/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1"/>
            <a:endCxn id="9" idx="3"/>
          </p:cNvCxnSpPr>
          <p:nvPr/>
        </p:nvCxnSpPr>
        <p:spPr>
          <a:xfrm flipH="1" flipV="1">
            <a:off x="3636262" y="4627799"/>
            <a:ext cx="517809" cy="5515"/>
          </a:xfrm>
          <a:prstGeom prst="straightConnector1">
            <a:avLst/>
          </a:prstGeom>
          <a:ln w="31750" cmpd="sng">
            <a:prstDash val="sysDash"/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0"/>
            <a:endCxn id="10" idx="2"/>
          </p:cNvCxnSpPr>
          <p:nvPr/>
        </p:nvCxnSpPr>
        <p:spPr>
          <a:xfrm flipV="1">
            <a:off x="5126569" y="4885342"/>
            <a:ext cx="1" cy="499494"/>
          </a:xfrm>
          <a:prstGeom prst="straightConnector1">
            <a:avLst/>
          </a:prstGeom>
          <a:ln w="31750" cmpd="sng">
            <a:prstDash val="sysDash"/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1"/>
          </p:cNvCxnSpPr>
          <p:nvPr/>
        </p:nvCxnSpPr>
        <p:spPr>
          <a:xfrm flipH="1">
            <a:off x="6099067" y="5131855"/>
            <a:ext cx="517810" cy="313369"/>
          </a:xfrm>
          <a:prstGeom prst="straightConnector1">
            <a:avLst/>
          </a:prstGeom>
          <a:ln w="31750" cmpd="sng">
            <a:prstDash val="sysDash"/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1"/>
          </p:cNvCxnSpPr>
          <p:nvPr/>
        </p:nvCxnSpPr>
        <p:spPr>
          <a:xfrm flipH="1" flipV="1">
            <a:off x="6099067" y="5805264"/>
            <a:ext cx="517810" cy="357986"/>
          </a:xfrm>
          <a:prstGeom prst="straightConnector1">
            <a:avLst/>
          </a:prstGeom>
          <a:ln w="31750" cmpd="sng">
            <a:prstDash val="sysDash"/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2274754" y="6237312"/>
            <a:ext cx="576064" cy="0"/>
          </a:xfrm>
          <a:prstGeom prst="straightConnector1">
            <a:avLst/>
          </a:prstGeom>
          <a:ln w="31750" cmpd="sng">
            <a:prstDash val="sysDash"/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2274754" y="5911222"/>
            <a:ext cx="576064" cy="0"/>
          </a:xfrm>
          <a:prstGeom prst="straightConnector1">
            <a:avLst/>
          </a:prstGeom>
          <a:ln w="31750" cmpd="sng"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35879" y="5704226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erft over van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28979" y="6052646"/>
            <a:ext cx="181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is afhankelijk van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8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DAL: Voorbeeld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nl-BE" sz="2400" dirty="0" smtClean="0"/>
          </a:p>
          <a:p>
            <a:pPr marL="228600" lvl="1" indent="0">
              <a:buNone/>
            </a:pPr>
            <a:endParaRPr lang="en-US" altLang="nl-BE" sz="2400" dirty="0" smtClean="0"/>
          </a:p>
          <a:p>
            <a:pPr marL="228600" lvl="1" indent="0">
              <a:buNone/>
            </a:pPr>
            <a:endParaRPr lang="en-US" altLang="nl-BE" sz="2400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7" y="2132856"/>
            <a:ext cx="682942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9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BLL: Opbouw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 indent="0">
              <a:buNone/>
            </a:pPr>
            <a:r>
              <a:rPr lang="en-US" sz="2400" b="1" dirty="0" smtClean="0"/>
              <a:t>Classes:</a:t>
            </a:r>
          </a:p>
          <a:p>
            <a:pPr lvl="1"/>
            <a:r>
              <a:rPr lang="en-US" sz="2400" dirty="0" err="1" smtClean="0"/>
              <a:t>CreateReport</a:t>
            </a:r>
            <a:r>
              <a:rPr lang="en-US" sz="2400" dirty="0" smtClean="0"/>
              <a:t>: helper user-</a:t>
            </a:r>
            <a:r>
              <a:rPr lang="en-US" sz="2400" dirty="0" err="1" smtClean="0"/>
              <a:t>interactieafhandeling</a:t>
            </a:r>
            <a:endParaRPr lang="en-US" sz="2400" dirty="0" smtClean="0"/>
          </a:p>
          <a:p>
            <a:pPr lvl="1"/>
            <a:r>
              <a:rPr lang="nl-BE" sz="2400" dirty="0" err="1" smtClean="0"/>
              <a:t>DataController</a:t>
            </a:r>
            <a:r>
              <a:rPr lang="nl-BE" sz="2400" dirty="0" smtClean="0"/>
              <a:t>: verdere afhandeling dataverwerking</a:t>
            </a:r>
            <a:endParaRPr lang="nl-BE" sz="2400" dirty="0"/>
          </a:p>
          <a:p>
            <a:pPr lvl="1"/>
            <a:r>
              <a:rPr lang="nl-BE" sz="2400" dirty="0" smtClean="0"/>
              <a:t>Download: correcte afhandeling browser-download</a:t>
            </a:r>
          </a:p>
          <a:p>
            <a:pPr lvl="1"/>
            <a:r>
              <a:rPr lang="en-US" altLang="nl-BE" sz="2400" dirty="0" smtClean="0"/>
              <a:t>PDF: </a:t>
            </a:r>
            <a:r>
              <a:rPr lang="en-US" altLang="nl-BE" sz="2400" dirty="0" err="1" smtClean="0"/>
              <a:t>extensie</a:t>
            </a:r>
            <a:r>
              <a:rPr lang="en-US" altLang="nl-BE" sz="2400" dirty="0" smtClean="0"/>
              <a:t> PDF</a:t>
            </a:r>
            <a:endParaRPr lang="en-US" altLang="nl-BE" sz="2400" dirty="0"/>
          </a:p>
          <a:p>
            <a:pPr lvl="1"/>
            <a:r>
              <a:rPr lang="nl-BE" sz="2400" dirty="0" err="1" smtClean="0"/>
              <a:t>CreatePdf</a:t>
            </a:r>
            <a:r>
              <a:rPr lang="nl-BE" sz="2400" dirty="0" smtClean="0"/>
              <a:t>: aanmaken </a:t>
            </a:r>
            <a:r>
              <a:rPr lang="nl-BE" sz="2400" dirty="0" err="1" smtClean="0"/>
              <a:t>PDF-bestand</a:t>
            </a:r>
            <a:endParaRPr lang="nl-BE" sz="2400" dirty="0"/>
          </a:p>
          <a:p>
            <a:pPr lvl="1"/>
            <a:r>
              <a:rPr lang="en-US" altLang="nl-BE" sz="2400" dirty="0" err="1" smtClean="0"/>
              <a:t>AddQuestion</a:t>
            </a:r>
            <a:r>
              <a:rPr lang="en-US" altLang="nl-BE" sz="2400" dirty="0" smtClean="0"/>
              <a:t>: </a:t>
            </a:r>
            <a:r>
              <a:rPr lang="en-US" altLang="nl-BE" sz="2400" dirty="0" err="1" smtClean="0"/>
              <a:t>vraag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aan</a:t>
            </a:r>
            <a:r>
              <a:rPr lang="en-US" altLang="nl-BE" sz="2400" dirty="0" smtClean="0"/>
              <a:t> databank </a:t>
            </a:r>
            <a:r>
              <a:rPr lang="en-US" altLang="nl-BE" sz="2400" dirty="0" err="1" smtClean="0"/>
              <a:t>toevoegen</a:t>
            </a:r>
            <a:r>
              <a:rPr lang="en-US" altLang="nl-BE" sz="2400" dirty="0" smtClean="0"/>
              <a:t> (met </a:t>
            </a:r>
            <a:r>
              <a:rPr lang="en-US" altLang="nl-BE" sz="2400" dirty="0" err="1" smtClean="0"/>
              <a:t>gegevens</a:t>
            </a:r>
            <a:r>
              <a:rPr lang="en-US" altLang="nl-BE" sz="2400" dirty="0" smtClean="0"/>
              <a:t> via </a:t>
            </a:r>
            <a:r>
              <a:rPr lang="en-US" altLang="nl-BE" sz="2400" dirty="0" err="1" smtClean="0"/>
              <a:t>ajax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doorgekregen</a:t>
            </a:r>
            <a:r>
              <a:rPr lang="en-US" altLang="nl-BE" sz="2400" dirty="0" smtClean="0"/>
              <a:t>)</a:t>
            </a:r>
            <a:endParaRPr lang="en-US" altLang="nl-BE" sz="2400" dirty="0"/>
          </a:p>
          <a:p>
            <a:pPr marL="228600" lvl="1" indent="0">
              <a:buNone/>
            </a:pPr>
            <a:endParaRPr lang="en-US" altLang="nl-BE" sz="2400" dirty="0" smtClean="0"/>
          </a:p>
          <a:p>
            <a:pPr marL="228600" lvl="1" indent="0">
              <a:buNone/>
            </a:pPr>
            <a:r>
              <a:rPr lang="en-US" altLang="nl-BE" sz="2400" b="1" dirty="0" err="1" smtClean="0"/>
              <a:t>Testclasses</a:t>
            </a:r>
            <a:r>
              <a:rPr lang="en-US" altLang="nl-BE" sz="2400" b="1" dirty="0" smtClean="0"/>
              <a:t>:</a:t>
            </a:r>
            <a:endParaRPr lang="en-US" altLang="nl-BE" sz="2400" b="1" dirty="0"/>
          </a:p>
          <a:p>
            <a:pPr lvl="1"/>
            <a:r>
              <a:rPr lang="nl-BE" sz="2400" dirty="0" err="1"/>
              <a:t>CreatePdfTest</a:t>
            </a:r>
            <a:endParaRPr lang="nl-BE" sz="2400" dirty="0"/>
          </a:p>
          <a:p>
            <a:pPr lvl="1"/>
            <a:endParaRPr lang="en-US" altLang="nl-BE" sz="2400" dirty="0" smtClean="0"/>
          </a:p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229625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BLL: Voorbeeld PDF(1)</a:t>
            </a:r>
            <a:endParaRPr lang="nl-B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306" y="2057400"/>
            <a:ext cx="6019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1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BLL: Voorbeeld </a:t>
            </a:r>
            <a:r>
              <a:rPr lang="nl-BE" dirty="0" smtClean="0"/>
              <a:t>PDF(2)</a:t>
            </a:r>
            <a:endParaRPr lang="nl-BE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969" y="2671763"/>
            <a:ext cx="53244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53244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710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BLL: Voorbeeld </a:t>
            </a:r>
            <a:r>
              <a:rPr lang="nl-BE" dirty="0" smtClean="0"/>
              <a:t>PDF(3)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7" y="2204864"/>
            <a:ext cx="62198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349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BLL: Voorbeeld </a:t>
            </a:r>
            <a:r>
              <a:rPr lang="nl-BE" dirty="0" smtClean="0"/>
              <a:t>PDF(4)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61531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41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Model</a:t>
            </a:r>
            <a:endParaRPr lang="nl-BE" dirty="0"/>
          </a:p>
        </p:txBody>
      </p:sp>
      <p:pic>
        <p:nvPicPr>
          <p:cNvPr id="4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38" y="2852936"/>
            <a:ext cx="8722250" cy="2758834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436096" y="2060848"/>
            <a:ext cx="3528392" cy="45550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JobFunction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__construct(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42238" y="2060848"/>
            <a:ext cx="3493264" cy="45550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__construct(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779912" y="214188"/>
            <a:ext cx="5259128" cy="64017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__construct(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B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00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Controller: functie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02189" y="2564904"/>
            <a:ext cx="7338060" cy="3653016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US" altLang="nl-BE" sz="2400" dirty="0" err="1" smtClean="0"/>
              <a:t>Geen</a:t>
            </a:r>
            <a:r>
              <a:rPr lang="en-US" altLang="nl-BE" sz="2400" dirty="0" smtClean="0"/>
              <a:t> coordinating controller</a:t>
            </a:r>
          </a:p>
          <a:p>
            <a:pPr marL="228600" lvl="1" indent="0">
              <a:buNone/>
            </a:pPr>
            <a:endParaRPr lang="en-US" altLang="nl-BE" sz="2400" dirty="0" smtClean="0"/>
          </a:p>
          <a:p>
            <a:pPr marL="228600" lvl="1" indent="0">
              <a:buNone/>
            </a:pPr>
            <a:r>
              <a:rPr lang="en-US" altLang="nl-BE" sz="2400" dirty="0" err="1" smtClean="0"/>
              <a:t>Eerder</a:t>
            </a:r>
            <a:r>
              <a:rPr lang="en-US" altLang="nl-BE" sz="2400" dirty="0" smtClean="0"/>
              <a:t> data controller</a:t>
            </a:r>
          </a:p>
          <a:p>
            <a:pPr marL="228600" lvl="1" indent="0">
              <a:buNone/>
            </a:pPr>
            <a:endParaRPr lang="en-US" altLang="nl-BE" sz="2400" dirty="0"/>
          </a:p>
          <a:p>
            <a:pPr marL="228600" lvl="1" indent="0">
              <a:buNone/>
            </a:pPr>
            <a:r>
              <a:rPr lang="en-US" altLang="nl-BE" sz="2400" dirty="0" smtClean="0"/>
              <a:t>Methods die </a:t>
            </a:r>
            <a:r>
              <a:rPr lang="en-US" altLang="nl-BE" sz="2400" dirty="0" err="1" smtClean="0"/>
              <a:t>objecten</a:t>
            </a:r>
            <a:r>
              <a:rPr lang="en-US" altLang="nl-BE" sz="2400" dirty="0" smtClean="0"/>
              <a:t> of arrays van </a:t>
            </a:r>
            <a:r>
              <a:rPr lang="en-US" altLang="nl-BE" sz="2400" dirty="0" err="1" smtClean="0"/>
              <a:t>objecten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opvragen</a:t>
            </a: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362287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BE" dirty="0" smtClean="0"/>
              <a:t>Voorstelling concept</a:t>
            </a:r>
          </a:p>
          <a:p>
            <a:r>
              <a:rPr lang="nl-BE" dirty="0" err="1"/>
              <a:t>Use</a:t>
            </a:r>
            <a:r>
              <a:rPr lang="nl-BE" dirty="0"/>
              <a:t>-casediagram</a:t>
            </a:r>
          </a:p>
          <a:p>
            <a:r>
              <a:rPr lang="nl-BE" dirty="0" smtClean="0"/>
              <a:t>ERD-diagram</a:t>
            </a:r>
          </a:p>
          <a:p>
            <a:r>
              <a:rPr lang="nl-BE" dirty="0" smtClean="0"/>
              <a:t>Opbouw structuur</a:t>
            </a:r>
          </a:p>
          <a:p>
            <a:r>
              <a:rPr lang="nl-BE" dirty="0" smtClean="0"/>
              <a:t>Databank</a:t>
            </a:r>
          </a:p>
          <a:p>
            <a:r>
              <a:rPr lang="nl-BE" dirty="0" smtClean="0"/>
              <a:t>DAL</a:t>
            </a:r>
          </a:p>
          <a:p>
            <a:r>
              <a:rPr lang="nl-BE" dirty="0" smtClean="0"/>
              <a:t>BLL</a:t>
            </a:r>
          </a:p>
          <a:p>
            <a:r>
              <a:rPr lang="nl-BE" dirty="0" smtClean="0"/>
              <a:t>Model</a:t>
            </a:r>
          </a:p>
          <a:p>
            <a:r>
              <a:rPr lang="nl-BE" dirty="0" smtClean="0"/>
              <a:t>Controller</a:t>
            </a:r>
          </a:p>
          <a:p>
            <a:r>
              <a:rPr lang="nl-BE" dirty="0" smtClean="0"/>
              <a:t>View</a:t>
            </a:r>
          </a:p>
          <a:p>
            <a:r>
              <a:rPr lang="nl-BE" dirty="0" smtClean="0"/>
              <a:t>CSS Framework</a:t>
            </a:r>
          </a:p>
          <a:p>
            <a:r>
              <a:rPr lang="nl-BE" dirty="0" smtClean="0"/>
              <a:t>Live demo</a:t>
            </a:r>
          </a:p>
          <a:p>
            <a:r>
              <a:rPr lang="nl-BE" dirty="0" smtClean="0"/>
              <a:t>Toekomst?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66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Controller: opbouw</a:t>
            </a:r>
            <a:endParaRPr lang="nl-BE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3284984"/>
            <a:ext cx="2520280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  <a:endParaRPr lang="nl-BE" sz="3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6531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questions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07108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competences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5489036"/>
            <a:ext cx="19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questionsMarked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115617" y="5904485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competencesToShow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325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Controller: opbouw(2)</a:t>
            </a:r>
            <a:endParaRPr lang="nl-BE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3284984"/>
            <a:ext cx="2520280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  <a:endParaRPr lang="nl-BE" sz="3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6531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questions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07108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competences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5489036"/>
            <a:ext cx="19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questionsMarked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115617" y="5904485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competencesToShow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211960" y="2564904"/>
            <a:ext cx="3750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/>
              <a:t>loadDataByFunction</a:t>
            </a:r>
            <a:r>
              <a:rPr lang="nl-BE" sz="2000" dirty="0" smtClean="0"/>
              <a:t>($</a:t>
            </a:r>
            <a:r>
              <a:rPr lang="nl-BE" sz="2000" dirty="0" err="1" smtClean="0"/>
              <a:t>functionId</a:t>
            </a:r>
            <a:r>
              <a:rPr lang="nl-BE" sz="2000" dirty="0" smtClean="0"/>
              <a:t>)</a:t>
            </a:r>
            <a:endParaRPr lang="nl-BE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2965014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loadQuestions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33829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loadCompetences</a:t>
            </a:r>
            <a:endParaRPr lang="nl-BE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3800914"/>
            <a:ext cx="366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loadQuestionsToMark</a:t>
            </a:r>
            <a:r>
              <a:rPr lang="nl-BE" dirty="0" smtClean="0"/>
              <a:t>($</a:t>
            </a:r>
            <a:r>
              <a:rPr lang="nl-BE" dirty="0" err="1" smtClean="0"/>
              <a:t>functionId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1" y="4216363"/>
            <a:ext cx="262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fillCompetencesToShow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418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</a:t>
            </a:r>
            <a:endParaRPr lang="nl-BE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3284984"/>
            <a:ext cx="2520280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  <a:endParaRPr lang="nl-BE" sz="3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6531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questions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07108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competences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5489036"/>
            <a:ext cx="19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questionsMarked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115617" y="5904485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competencesToShow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211960" y="2564904"/>
            <a:ext cx="3750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/>
              <a:t>loadDataByFunction</a:t>
            </a:r>
            <a:r>
              <a:rPr lang="nl-BE" sz="2000" dirty="0" smtClean="0"/>
              <a:t>($</a:t>
            </a:r>
            <a:r>
              <a:rPr lang="nl-BE" sz="2000" dirty="0" err="1" smtClean="0"/>
              <a:t>functionId</a:t>
            </a:r>
            <a:r>
              <a:rPr lang="nl-BE" sz="2000" dirty="0" smtClean="0"/>
              <a:t>)</a:t>
            </a:r>
            <a:endParaRPr lang="nl-BE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2965014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loadQuestions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33829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loadCompetences</a:t>
            </a:r>
            <a:endParaRPr lang="nl-BE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3800914"/>
            <a:ext cx="366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loadQuestionsToMark</a:t>
            </a:r>
            <a:r>
              <a:rPr lang="nl-BE" dirty="0" smtClean="0"/>
              <a:t>($</a:t>
            </a:r>
            <a:r>
              <a:rPr lang="nl-BE" dirty="0" err="1" smtClean="0"/>
              <a:t>functionId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1" y="4216363"/>
            <a:ext cx="262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fillCompetencesToShow</a:t>
            </a:r>
            <a:endParaRPr lang="nl-BE" dirty="0"/>
          </a:p>
        </p:txBody>
      </p:sp>
      <p:sp>
        <p:nvSpPr>
          <p:cNvPr id="14" name="TextBox 13"/>
          <p:cNvSpPr txBox="1"/>
          <p:nvPr/>
        </p:nvSpPr>
        <p:spPr>
          <a:xfrm>
            <a:off x="1115616" y="46531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questions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506858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competences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5" y="5491537"/>
            <a:ext cx="19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questionsMarked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5615" y="5909487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competencesToShow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3779912" y="4845437"/>
            <a:ext cx="5234125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loadCompetences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  <a:r>
              <a:rPr kumimoji="0" lang="nl-BE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$return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getContext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selectAllCompetences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$return 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competences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BE" sz="105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intval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BE" sz="105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])] = 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nl-BE" sz="105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intval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BE" sz="105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'Naam'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B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75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-0.38351 0.250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84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-0.37882 0.2409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41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48148E-6 L -0.36545 0.2409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81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33333E-6 L -0.37188 0.2409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94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6" grpId="0"/>
      <p:bldP spid="17" grpId="0"/>
      <p:bldP spid="19" grpId="0" animBg="1"/>
      <p:bldP spid="1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Controller: opbouw (3)</a:t>
            </a:r>
            <a:endParaRPr lang="nl-BE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3284984"/>
            <a:ext cx="2520280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  <a:endParaRPr lang="nl-BE" sz="3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5620" y="46531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questions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5620" y="506858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competences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9" y="5491537"/>
            <a:ext cx="19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questionsMarked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9" y="5909487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competencesToShow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0" y="2965014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getQuestions</a:t>
            </a:r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0" y="338296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getCompetences</a:t>
            </a:r>
            <a:endParaRPr lang="nl-BE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0" y="3800914"/>
            <a:ext cx="238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getQuestionsMarked</a:t>
            </a:r>
            <a:endParaRPr lang="nl-BE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1" y="4216363"/>
            <a:ext cx="2710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getCompetencesToShow</a:t>
            </a:r>
            <a:endParaRPr lang="nl-BE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1" y="4631812"/>
            <a:ext cx="413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selectCompetenceById</a:t>
            </a:r>
            <a:r>
              <a:rPr lang="nl-BE" dirty="0" smtClean="0"/>
              <a:t>($</a:t>
            </a:r>
            <a:r>
              <a:rPr lang="nl-BE" dirty="0" err="1" smtClean="0"/>
              <a:t>competenceId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27" name="TextBox 26"/>
          <p:cNvSpPr txBox="1"/>
          <p:nvPr/>
        </p:nvSpPr>
        <p:spPr>
          <a:xfrm>
            <a:off x="4553878" y="5049762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selectQuestionById</a:t>
            </a:r>
            <a:r>
              <a:rPr lang="nl-BE" dirty="0" smtClean="0"/>
              <a:t>($</a:t>
            </a:r>
            <a:r>
              <a:rPr lang="nl-BE" dirty="0" err="1" smtClean="0"/>
              <a:t>questionId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28" name="TextBox 27"/>
          <p:cNvSpPr txBox="1"/>
          <p:nvPr/>
        </p:nvSpPr>
        <p:spPr>
          <a:xfrm>
            <a:off x="4553877" y="5464534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selectQuestionsByCompetenceId</a:t>
            </a:r>
            <a:r>
              <a:rPr lang="nl-BE" dirty="0" smtClean="0"/>
              <a:t>(…)</a:t>
            </a:r>
            <a:endParaRPr lang="nl-BE" dirty="0"/>
          </a:p>
        </p:txBody>
      </p:sp>
      <p:cxnSp>
        <p:nvCxnSpPr>
          <p:cNvPr id="31" name="Straight Arrow Connector 30"/>
          <p:cNvCxnSpPr>
            <a:stCxn id="22" idx="1"/>
            <a:endCxn id="18" idx="3"/>
          </p:cNvCxnSpPr>
          <p:nvPr/>
        </p:nvCxnSpPr>
        <p:spPr>
          <a:xfrm flipH="1">
            <a:off x="2339032" y="3149680"/>
            <a:ext cx="2232968" cy="1688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1"/>
            <a:endCxn id="19" idx="3"/>
          </p:cNvCxnSpPr>
          <p:nvPr/>
        </p:nvCxnSpPr>
        <p:spPr>
          <a:xfrm flipH="1">
            <a:off x="2698104" y="3567630"/>
            <a:ext cx="1873896" cy="1685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1"/>
            <a:endCxn id="20" idx="3"/>
          </p:cNvCxnSpPr>
          <p:nvPr/>
        </p:nvCxnSpPr>
        <p:spPr>
          <a:xfrm flipH="1">
            <a:off x="3065512" y="3985580"/>
            <a:ext cx="1506488" cy="1690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1"/>
            <a:endCxn id="21" idx="3"/>
          </p:cNvCxnSpPr>
          <p:nvPr/>
        </p:nvCxnSpPr>
        <p:spPr>
          <a:xfrm flipH="1">
            <a:off x="3473700" y="4401029"/>
            <a:ext cx="1098301" cy="1693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6" idx="1"/>
            <a:endCxn id="19" idx="3"/>
          </p:cNvCxnSpPr>
          <p:nvPr/>
        </p:nvCxnSpPr>
        <p:spPr>
          <a:xfrm flipH="1">
            <a:off x="2698104" y="4816478"/>
            <a:ext cx="1873897" cy="436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7" idx="1"/>
            <a:endCxn id="18" idx="3"/>
          </p:cNvCxnSpPr>
          <p:nvPr/>
        </p:nvCxnSpPr>
        <p:spPr>
          <a:xfrm flipH="1" flipV="1">
            <a:off x="2339032" y="4837802"/>
            <a:ext cx="2214846" cy="396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8" idx="1"/>
            <a:endCxn id="18" idx="3"/>
          </p:cNvCxnSpPr>
          <p:nvPr/>
        </p:nvCxnSpPr>
        <p:spPr>
          <a:xfrm flipH="1" flipV="1">
            <a:off x="2339032" y="4837802"/>
            <a:ext cx="2214845" cy="811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8" idx="1"/>
            <a:endCxn id="26" idx="1"/>
          </p:cNvCxnSpPr>
          <p:nvPr/>
        </p:nvCxnSpPr>
        <p:spPr>
          <a:xfrm rot="10800000" flipH="1">
            <a:off x="4553877" y="4816478"/>
            <a:ext cx="18124" cy="832722"/>
          </a:xfrm>
          <a:prstGeom prst="bentConnector3">
            <a:avLst>
              <a:gd name="adj1" fmla="val -345075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607426" y="5879306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insertNewQuestion</a:t>
            </a:r>
            <a:r>
              <a:rPr lang="nl-BE" dirty="0" smtClean="0"/>
              <a:t>($</a:t>
            </a:r>
            <a:r>
              <a:rPr lang="nl-BE" dirty="0" err="1" smtClean="0"/>
              <a:t>competenceId</a:t>
            </a:r>
            <a:r>
              <a:rPr lang="nl-BE" dirty="0" smtClean="0"/>
              <a:t>, …)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217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Controller: opbouw (4)</a:t>
            </a:r>
            <a:endParaRPr lang="nl-BE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3284984"/>
            <a:ext cx="2520280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  <a:endParaRPr lang="nl-BE" sz="3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5620" y="46531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questions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5620" y="506858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competences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9" y="5491537"/>
            <a:ext cx="19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questionsMarked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9" y="5909487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competencesToShow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53878" y="5049762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selectQuestionById</a:t>
            </a:r>
            <a:r>
              <a:rPr lang="nl-BE" dirty="0" smtClean="0"/>
              <a:t>($</a:t>
            </a:r>
            <a:r>
              <a:rPr lang="nl-BE" dirty="0" err="1" smtClean="0"/>
              <a:t>questionId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41581" y="3875710"/>
            <a:ext cx="5452134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selectQuestionById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questionId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BE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kumimoji="0" lang="nl-BE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question object, </a:t>
            </a:r>
            <a:r>
              <a:rPr kumimoji="0" lang="nl-BE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kumimoji="0" lang="nl-BE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kumimoji="0" lang="nl-BE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questionId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1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array_key_exists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questionId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questions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BE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questions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questionId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B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2000" y="2965014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getQuestions</a:t>
            </a:r>
            <a:endParaRPr lang="nl-BE" dirty="0"/>
          </a:p>
        </p:txBody>
      </p:sp>
      <p:sp>
        <p:nvSpPr>
          <p:cNvPr id="30" name="TextBox 29"/>
          <p:cNvSpPr txBox="1"/>
          <p:nvPr/>
        </p:nvSpPr>
        <p:spPr>
          <a:xfrm>
            <a:off x="4572000" y="338296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getCompetences</a:t>
            </a:r>
            <a:endParaRPr lang="nl-BE" dirty="0"/>
          </a:p>
        </p:txBody>
      </p:sp>
      <p:sp>
        <p:nvSpPr>
          <p:cNvPr id="33" name="TextBox 32"/>
          <p:cNvSpPr txBox="1"/>
          <p:nvPr/>
        </p:nvSpPr>
        <p:spPr>
          <a:xfrm>
            <a:off x="4572000" y="3800914"/>
            <a:ext cx="238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getQuestionsMarked</a:t>
            </a:r>
            <a:endParaRPr lang="nl-BE" dirty="0"/>
          </a:p>
        </p:txBody>
      </p:sp>
      <p:sp>
        <p:nvSpPr>
          <p:cNvPr id="34" name="TextBox 33"/>
          <p:cNvSpPr txBox="1"/>
          <p:nvPr/>
        </p:nvSpPr>
        <p:spPr>
          <a:xfrm>
            <a:off x="4572001" y="4216363"/>
            <a:ext cx="2710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getCompetencesToShow</a:t>
            </a:r>
            <a:endParaRPr lang="nl-BE" dirty="0"/>
          </a:p>
        </p:txBody>
      </p:sp>
      <p:sp>
        <p:nvSpPr>
          <p:cNvPr id="36" name="TextBox 35"/>
          <p:cNvSpPr txBox="1"/>
          <p:nvPr/>
        </p:nvSpPr>
        <p:spPr>
          <a:xfrm>
            <a:off x="4572001" y="4631812"/>
            <a:ext cx="413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selectCompetenceById</a:t>
            </a:r>
            <a:r>
              <a:rPr lang="nl-BE" dirty="0" smtClean="0"/>
              <a:t>($</a:t>
            </a:r>
            <a:r>
              <a:rPr lang="nl-BE" dirty="0" err="1" smtClean="0"/>
              <a:t>competenceId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37" name="TextBox 36"/>
          <p:cNvSpPr txBox="1"/>
          <p:nvPr/>
        </p:nvSpPr>
        <p:spPr>
          <a:xfrm>
            <a:off x="4553877" y="5464534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selectQuestionsByCompetenceId</a:t>
            </a:r>
            <a:r>
              <a:rPr lang="nl-BE" dirty="0" smtClean="0"/>
              <a:t>(…)</a:t>
            </a:r>
            <a:endParaRPr lang="nl-BE" dirty="0"/>
          </a:p>
        </p:txBody>
      </p:sp>
      <p:sp>
        <p:nvSpPr>
          <p:cNvPr id="39" name="TextBox 38"/>
          <p:cNvSpPr txBox="1"/>
          <p:nvPr/>
        </p:nvSpPr>
        <p:spPr>
          <a:xfrm>
            <a:off x="4607426" y="5879306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insertNewQuestion</a:t>
            </a:r>
            <a:r>
              <a:rPr lang="nl-BE" dirty="0" smtClean="0"/>
              <a:t>($</a:t>
            </a:r>
            <a:r>
              <a:rPr lang="nl-BE" dirty="0" err="1" smtClean="0"/>
              <a:t>competenceId</a:t>
            </a:r>
            <a:r>
              <a:rPr lang="nl-BE" dirty="0" smtClean="0"/>
              <a:t>, …)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0592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3.33333E-6 -0.3050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" grpId="0" animBg="1"/>
      <p:bldP spid="29" grpId="0"/>
      <p:bldP spid="30" grpId="0"/>
      <p:bldP spid="33" grpId="0"/>
      <p:bldP spid="34" grpId="0"/>
      <p:bldP spid="36" grpId="0"/>
      <p:bldP spid="37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VIEW:opbouw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Index.php</a:t>
            </a:r>
            <a:endParaRPr lang="nl-BE" dirty="0" smtClean="0"/>
          </a:p>
          <a:p>
            <a:r>
              <a:rPr lang="nl-BE" dirty="0" err="1" smtClean="0"/>
              <a:t>CompetencesView.php</a:t>
            </a:r>
            <a:endParaRPr lang="nl-BE" dirty="0" smtClean="0"/>
          </a:p>
          <a:p>
            <a:r>
              <a:rPr lang="nl-BE" dirty="0" err="1" smtClean="0"/>
              <a:t>JobFunctionsView.php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249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Index.php</a:t>
            </a:r>
            <a:r>
              <a:rPr lang="nl-BE" dirty="0" smtClean="0"/>
              <a:t> roept </a:t>
            </a:r>
            <a:r>
              <a:rPr lang="nl-BE" dirty="0" err="1" smtClean="0"/>
              <a:t>jobfunctionView</a:t>
            </a:r>
            <a:r>
              <a:rPr lang="nl-BE" dirty="0" smtClean="0"/>
              <a:t> bij page load</a:t>
            </a:r>
          </a:p>
          <a:p>
            <a:r>
              <a:rPr lang="nl-BE" dirty="0" smtClean="0"/>
              <a:t>Functie geselecteerd -&gt; call naar </a:t>
            </a:r>
            <a:r>
              <a:rPr lang="nl-BE" dirty="0" err="1" smtClean="0"/>
              <a:t>CompetencesView</a:t>
            </a:r>
            <a:endParaRPr lang="nl-BE" dirty="0" smtClean="0"/>
          </a:p>
          <a:p>
            <a:endParaRPr lang="nl-BE" dirty="0"/>
          </a:p>
          <a:p>
            <a:r>
              <a:rPr lang="nl-BE" dirty="0" err="1" smtClean="0"/>
              <a:t>jobFunctionView</a:t>
            </a:r>
            <a:r>
              <a:rPr lang="nl-BE" dirty="0"/>
              <a:t> </a:t>
            </a:r>
            <a:r>
              <a:rPr lang="nl-BE" dirty="0" err="1" smtClean="0"/>
              <a:t>recall</a:t>
            </a:r>
            <a:r>
              <a:rPr lang="nl-BE" dirty="0" smtClean="0"/>
              <a:t> na toevoegen Vraag via </a:t>
            </a:r>
            <a:r>
              <a:rPr lang="nl-BE" dirty="0" err="1" smtClean="0"/>
              <a:t>ajax</a:t>
            </a:r>
            <a:r>
              <a:rPr lang="nl-BE" dirty="0" smtClean="0"/>
              <a:t>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4887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View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0" y="3408882"/>
            <a:ext cx="7520639" cy="1378644"/>
          </a:xfrm>
        </p:spPr>
      </p:pic>
      <p:sp>
        <p:nvSpPr>
          <p:cNvPr id="6" name="Tijdelijke aanduiding voor tekst 5"/>
          <p:cNvSpPr>
            <a:spLocks noGrp="1"/>
          </p:cNvSpPr>
          <p:nvPr>
            <p:ph type="body" sz="half" idx="2"/>
          </p:nvPr>
        </p:nvSpPr>
        <p:spPr>
          <a:xfrm>
            <a:off x="6084168" y="2060849"/>
            <a:ext cx="2400300" cy="1080120"/>
          </a:xfrm>
        </p:spPr>
        <p:txBody>
          <a:bodyPr/>
          <a:lstStyle/>
          <a:p>
            <a:r>
              <a:rPr lang="nl-BE" dirty="0" smtClean="0"/>
              <a:t>Call naar </a:t>
            </a:r>
            <a:r>
              <a:rPr lang="nl-BE" dirty="0" err="1" smtClean="0"/>
              <a:t>JobFunctionsView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4459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View: voorbeeld (1)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89" y="1988840"/>
            <a:ext cx="7730187" cy="4441973"/>
          </a:xfrm>
        </p:spPr>
      </p:pic>
    </p:spTree>
    <p:extLst>
      <p:ext uri="{BB962C8B-B14F-4D97-AF65-F5344CB8AC3E}">
        <p14:creationId xmlns:p14="http://schemas.microsoft.com/office/powerpoint/2010/main" val="103537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View: voorbeeld(2)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3" y="1792936"/>
            <a:ext cx="9031911" cy="4933396"/>
          </a:xfrm>
        </p:spPr>
      </p:pic>
    </p:spTree>
    <p:extLst>
      <p:ext uri="{BB962C8B-B14F-4D97-AF65-F5344CB8AC3E}">
        <p14:creationId xmlns:p14="http://schemas.microsoft.com/office/powerpoint/2010/main" val="220740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Voorstelling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Probleem:</a:t>
            </a:r>
          </a:p>
          <a:p>
            <a:pPr lvl="1"/>
            <a:r>
              <a:rPr lang="nl-BE" dirty="0" smtClean="0"/>
              <a:t>Te weinig voorbereidingstijd bij interviews</a:t>
            </a:r>
          </a:p>
          <a:p>
            <a:pPr lvl="1"/>
            <a:r>
              <a:rPr lang="nl-BE" dirty="0" smtClean="0"/>
              <a:t>Warrige structuur selectiegesprekken</a:t>
            </a:r>
          </a:p>
          <a:p>
            <a:pPr lvl="1"/>
            <a:r>
              <a:rPr lang="nl-BE" dirty="0" smtClean="0"/>
              <a:t>Matige besluitvorming na interview</a:t>
            </a:r>
          </a:p>
          <a:p>
            <a:pPr marL="228600" lvl="1" indent="0">
              <a:buNone/>
            </a:pPr>
            <a:endParaRPr lang="nl-BE" dirty="0" smtClean="0"/>
          </a:p>
          <a:p>
            <a:pPr marL="228600" lvl="1" indent="0">
              <a:buNone/>
            </a:pPr>
            <a:r>
              <a:rPr lang="nl-BE" dirty="0" smtClean="0"/>
              <a:t>Oplossing:</a:t>
            </a:r>
          </a:p>
          <a:p>
            <a:pPr lvl="1"/>
            <a:r>
              <a:rPr lang="nl-BE" dirty="0" smtClean="0"/>
              <a:t>Competentiegerichte interviews</a:t>
            </a:r>
          </a:p>
          <a:p>
            <a:pPr lvl="1"/>
            <a:r>
              <a:rPr lang="nl-BE" dirty="0" err="1" smtClean="0"/>
              <a:t>Standardiseren</a:t>
            </a:r>
            <a:r>
              <a:rPr lang="nl-BE" dirty="0" smtClean="0"/>
              <a:t> </a:t>
            </a:r>
            <a:r>
              <a:rPr lang="nl-BE" dirty="0" err="1" smtClean="0"/>
              <a:t>vragenset</a:t>
            </a:r>
            <a:r>
              <a:rPr lang="nl-BE" dirty="0" smtClean="0"/>
              <a:t> per functie</a:t>
            </a:r>
          </a:p>
          <a:p>
            <a:pPr lvl="1"/>
            <a:r>
              <a:rPr lang="nl-BE" dirty="0" smtClean="0"/>
              <a:t>Afbakenen welke vragen per competentie</a:t>
            </a:r>
          </a:p>
          <a:p>
            <a:pPr marL="228600" lvl="1" indent="0">
              <a:buNone/>
            </a:pPr>
            <a:endParaRPr lang="nl-BE" dirty="0" smtClean="0"/>
          </a:p>
          <a:p>
            <a:pPr marL="228600" lvl="1" indent="0">
              <a:buNone/>
            </a:pPr>
            <a:r>
              <a:rPr lang="nl-BE" dirty="0" smtClean="0"/>
              <a:t>Resultaat:</a:t>
            </a:r>
          </a:p>
          <a:p>
            <a:pPr lvl="1"/>
            <a:r>
              <a:rPr lang="nl-BE" dirty="0" smtClean="0"/>
              <a:t>Hogere betrouwbaarheid</a:t>
            </a:r>
          </a:p>
          <a:p>
            <a:pPr lvl="1"/>
            <a:r>
              <a:rPr lang="nl-BE" dirty="0" smtClean="0"/>
              <a:t>Betere selectiegesprekken</a:t>
            </a:r>
            <a:endParaRPr lang="nl-BE" dirty="0"/>
          </a:p>
          <a:p>
            <a:pPr marL="228600" lvl="1" indent="0">
              <a:buNone/>
            </a:pPr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7010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CSS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US" altLang="nl-BE" sz="2400" dirty="0" err="1" smtClean="0"/>
              <a:t>Gekozen</a:t>
            </a:r>
            <a:r>
              <a:rPr lang="en-US" altLang="nl-BE" sz="2400" dirty="0" smtClean="0"/>
              <a:t> framework: Bootstrap</a:t>
            </a:r>
          </a:p>
          <a:p>
            <a:pPr lvl="1">
              <a:buFontTx/>
              <a:buChar char="-"/>
            </a:pPr>
            <a:r>
              <a:rPr lang="en-US" altLang="nl-BE" sz="2400" dirty="0" smtClean="0"/>
              <a:t>Responsive </a:t>
            </a:r>
            <a:r>
              <a:rPr lang="en-US" altLang="nl-BE" sz="2400" dirty="0" err="1" smtClean="0"/>
              <a:t>css</a:t>
            </a:r>
            <a:r>
              <a:rPr lang="en-US" altLang="nl-BE" sz="2400" dirty="0" smtClean="0"/>
              <a:t> framework van twitter</a:t>
            </a:r>
          </a:p>
          <a:p>
            <a:pPr lvl="1">
              <a:buFontTx/>
              <a:buChar char="-"/>
            </a:pPr>
            <a:r>
              <a:rPr lang="en-US" altLang="nl-BE" sz="2400" dirty="0" err="1" smtClean="0"/>
              <a:t>Goede</a:t>
            </a:r>
            <a:r>
              <a:rPr lang="en-US" altLang="nl-BE" sz="2400" dirty="0" smtClean="0"/>
              <a:t> basis </a:t>
            </a:r>
            <a:r>
              <a:rPr lang="en-US" altLang="nl-BE" sz="2400" dirty="0" err="1" smtClean="0"/>
              <a:t>voor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moderne</a:t>
            </a:r>
            <a:r>
              <a:rPr lang="en-US" altLang="nl-BE" sz="2400" dirty="0" smtClean="0"/>
              <a:t> UX</a:t>
            </a:r>
          </a:p>
          <a:p>
            <a:pPr lvl="1">
              <a:buFontTx/>
              <a:buChar char="-"/>
            </a:pPr>
            <a:r>
              <a:rPr lang="en-US" altLang="nl-BE" sz="2400" dirty="0" err="1" smtClean="0"/>
              <a:t>Leercurve</a:t>
            </a:r>
            <a:endParaRPr lang="en-US" altLang="nl-BE" sz="2400" dirty="0" smtClean="0"/>
          </a:p>
          <a:p>
            <a:pPr lvl="1">
              <a:buFontTx/>
              <a:buChar char="-"/>
            </a:pPr>
            <a:r>
              <a:rPr lang="en-US" altLang="nl-BE" sz="2400" dirty="0" err="1" smtClean="0"/>
              <a:t>Nadien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snelle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opbouw</a:t>
            </a:r>
            <a:endParaRPr lang="en-US" altLang="nl-BE" sz="2400" dirty="0" smtClean="0"/>
          </a:p>
          <a:p>
            <a:pPr lvl="1">
              <a:buFontTx/>
              <a:buChar char="-"/>
            </a:pPr>
            <a:r>
              <a:rPr lang="en-US" altLang="nl-BE" sz="2400" dirty="0" smtClean="0"/>
              <a:t>Single page</a:t>
            </a:r>
          </a:p>
        </p:txBody>
      </p:sp>
    </p:spTree>
    <p:extLst>
      <p:ext uri="{BB962C8B-B14F-4D97-AF65-F5344CB8AC3E}">
        <p14:creationId xmlns:p14="http://schemas.microsoft.com/office/powerpoint/2010/main" val="34582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Css</a:t>
            </a:r>
            <a:r>
              <a:rPr lang="nl-BE" dirty="0" smtClean="0"/>
              <a:t>: voorbeeld(1)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2189" y="2011680"/>
            <a:ext cx="1149531" cy="481216"/>
          </a:xfrm>
        </p:spPr>
        <p:txBody>
          <a:bodyPr/>
          <a:lstStyle/>
          <a:p>
            <a:r>
              <a:rPr lang="nl-BE" dirty="0" err="1" smtClean="0"/>
              <a:t>Modal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89421"/>
            <a:ext cx="87439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7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Css:voorbeeld</a:t>
            </a:r>
            <a:r>
              <a:rPr lang="nl-BE" dirty="0" smtClean="0"/>
              <a:t>(2)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Modal</a:t>
            </a:r>
            <a:r>
              <a:rPr lang="nl-BE" dirty="0" smtClean="0"/>
              <a:t> javascript</a:t>
            </a:r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8920"/>
            <a:ext cx="6689521" cy="234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Css</a:t>
            </a:r>
            <a:r>
              <a:rPr lang="nl-BE" dirty="0" smtClean="0"/>
              <a:t>: voorbeeld(3)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2189" y="2011680"/>
            <a:ext cx="2733707" cy="913264"/>
          </a:xfrm>
        </p:spPr>
        <p:txBody>
          <a:bodyPr/>
          <a:lstStyle/>
          <a:p>
            <a:r>
              <a:rPr lang="nl-BE" dirty="0" smtClean="0"/>
              <a:t>Affix en </a:t>
            </a:r>
            <a:r>
              <a:rPr lang="nl-BE" dirty="0" err="1" smtClean="0"/>
              <a:t>scrollspy</a:t>
            </a:r>
            <a:endParaRPr lang="nl-BE" dirty="0" smtClean="0"/>
          </a:p>
          <a:p>
            <a:r>
              <a:rPr lang="nl-BE" dirty="0" err="1" smtClean="0"/>
              <a:t>Sections</a:t>
            </a:r>
            <a:r>
              <a:rPr lang="nl-BE" dirty="0" smtClean="0"/>
              <a:t> </a:t>
            </a:r>
            <a:r>
              <a:rPr lang="nl-BE" dirty="0" err="1" smtClean="0"/>
              <a:t>responsive</a:t>
            </a:r>
            <a:endParaRPr lang="nl-BE" dirty="0" smtClean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24944"/>
            <a:ext cx="5974067" cy="357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7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Live Demo</a:t>
            </a:r>
            <a:endParaRPr lang="nl-BE" dirty="0"/>
          </a:p>
        </p:txBody>
      </p:sp>
      <p:pic>
        <p:nvPicPr>
          <p:cNvPr id="8194" name="Picture 2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2272679"/>
            <a:ext cx="7339013" cy="368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990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Toekomst?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nl-BE" sz="2400" dirty="0" err="1" smtClean="0"/>
              <a:t>Uitbreiding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aanpassingsmogelijkheden</a:t>
            </a:r>
            <a:endParaRPr lang="en-US" altLang="nl-BE" sz="2400" dirty="0" smtClean="0"/>
          </a:p>
          <a:p>
            <a:pPr lvl="1"/>
            <a:r>
              <a:rPr lang="en-US" altLang="nl-BE" sz="2400" dirty="0" err="1" smtClean="0"/>
              <a:t>Categoriseren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competenties</a:t>
            </a:r>
            <a:endParaRPr lang="en-US" altLang="nl-BE" sz="2400" dirty="0" smtClean="0"/>
          </a:p>
          <a:p>
            <a:pPr lvl="1"/>
            <a:r>
              <a:rPr lang="en-US" altLang="nl-BE" sz="2400" dirty="0" err="1" smtClean="0"/>
              <a:t>Gebruikerafhandeling</a:t>
            </a:r>
            <a:r>
              <a:rPr lang="en-US" altLang="nl-BE" sz="2400" dirty="0" smtClean="0"/>
              <a:t> met </a:t>
            </a:r>
            <a:r>
              <a:rPr lang="en-US" altLang="nl-BE" sz="2400" dirty="0" err="1" smtClean="0"/>
              <a:t>persoonlijke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functies</a:t>
            </a:r>
            <a:endParaRPr lang="en-US" altLang="nl-BE" sz="2400" dirty="0" smtClean="0"/>
          </a:p>
          <a:p>
            <a:pPr lvl="1"/>
            <a:r>
              <a:rPr lang="en-US" altLang="nl-BE" sz="2400" dirty="0" err="1" smtClean="0"/>
              <a:t>Beheerscentrum</a:t>
            </a:r>
            <a:endParaRPr lang="en-US" altLang="nl-BE" sz="2400" dirty="0" smtClean="0"/>
          </a:p>
          <a:p>
            <a:pPr lvl="1"/>
            <a:r>
              <a:rPr lang="en-US" altLang="nl-BE" sz="2400" dirty="0" err="1" smtClean="0"/>
              <a:t>Interviewplatform</a:t>
            </a:r>
            <a:endParaRPr lang="en-US" altLang="nl-BE" sz="2400" dirty="0" smtClean="0"/>
          </a:p>
          <a:p>
            <a:pPr lvl="1"/>
            <a:r>
              <a:rPr lang="en-US" altLang="nl-BE" sz="2400" dirty="0" smtClean="0"/>
              <a:t>…</a:t>
            </a:r>
          </a:p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39704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SLot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Bedankt voor uw aandacht</a:t>
            </a:r>
          </a:p>
          <a:p>
            <a:endParaRPr lang="nl-BE" dirty="0"/>
          </a:p>
          <a:p>
            <a:endParaRPr lang="nl-BE" dirty="0" smtClean="0"/>
          </a:p>
          <a:p>
            <a:pPr marL="0" indent="0" algn="ctr">
              <a:buNone/>
            </a:pPr>
            <a:r>
              <a:rPr lang="nl-BE" sz="6600" dirty="0" smtClean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145848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Voorstelling </a:t>
            </a:r>
            <a:r>
              <a:rPr lang="nl-BE" dirty="0"/>
              <a:t>concept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744093"/>
            <a:ext cx="1057597" cy="105759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3053692"/>
            <a:ext cx="3019425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48" y="3458503"/>
            <a:ext cx="1657350" cy="162877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274638" y="4272890"/>
            <a:ext cx="92921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6372200" y="4272890"/>
            <a:ext cx="1008112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46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Use</a:t>
            </a:r>
            <a:r>
              <a:rPr lang="nl-BE" dirty="0" smtClean="0"/>
              <a:t>-Casediagram: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Het </a:t>
            </a:r>
            <a:r>
              <a:rPr lang="nl-BE" dirty="0" err="1" smtClean="0"/>
              <a:t>use</a:t>
            </a:r>
            <a:r>
              <a:rPr lang="nl-BE" dirty="0" smtClean="0"/>
              <a:t>-casediagram ziet er als volgt uit:</a:t>
            </a:r>
          </a:p>
          <a:p>
            <a:endParaRPr lang="nl-BE" dirty="0"/>
          </a:p>
        </p:txBody>
      </p:sp>
      <p:pic>
        <p:nvPicPr>
          <p:cNvPr id="3" name="Picture 2" descr="C:\Users\ceja\Dropbox\CVO INF\Programmeren 4\Project\InstantInterview\Presentatie\Instant Interview - slim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22" y="2636912"/>
            <a:ext cx="76676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7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ERD-Diagram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i="1" dirty="0" smtClean="0"/>
              <a:t>Het ERD-diagram is relatief eenduidig:</a:t>
            </a:r>
          </a:p>
          <a:p>
            <a:endParaRPr lang="nl-BE" i="1" dirty="0" smtClean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72" y="3140968"/>
            <a:ext cx="6897063" cy="21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1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Opbouw structuur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b="1" dirty="0" smtClean="0"/>
              <a:t>Gekozen voor het  vijf-blokkenmodel:</a:t>
            </a:r>
          </a:p>
          <a:p>
            <a:pPr lvl="1"/>
            <a:r>
              <a:rPr lang="nl-BE" dirty="0" smtClean="0"/>
              <a:t>Model-View-Controller  </a:t>
            </a:r>
            <a:r>
              <a:rPr lang="nl-BE" dirty="0" err="1" smtClean="0"/>
              <a:t>i.c.m</a:t>
            </a:r>
            <a:r>
              <a:rPr lang="nl-BE" dirty="0" smtClean="0"/>
              <a:t> N-tierlagen</a:t>
            </a:r>
          </a:p>
          <a:p>
            <a:r>
              <a:rPr lang="nl-BE" b="1" dirty="0" err="1" smtClean="0"/>
              <a:t>App</a:t>
            </a:r>
            <a:r>
              <a:rPr lang="nl-BE" dirty="0" smtClean="0"/>
              <a:t>: MVC</a:t>
            </a:r>
          </a:p>
          <a:p>
            <a:r>
              <a:rPr lang="nl-BE" b="1" dirty="0" smtClean="0"/>
              <a:t>BLL</a:t>
            </a:r>
            <a:r>
              <a:rPr lang="nl-BE" dirty="0" smtClean="0"/>
              <a:t>: taken uitgevoerd door de server</a:t>
            </a:r>
          </a:p>
          <a:p>
            <a:r>
              <a:rPr lang="nl-BE" b="1" dirty="0" smtClean="0"/>
              <a:t>DAL</a:t>
            </a:r>
            <a:r>
              <a:rPr lang="nl-BE" dirty="0" smtClean="0"/>
              <a:t>: databewerkingen uitvoeren</a:t>
            </a:r>
          </a:p>
          <a:p>
            <a:r>
              <a:rPr lang="nl-BE" b="1" dirty="0" smtClean="0"/>
              <a:t>Temp</a:t>
            </a:r>
            <a:r>
              <a:rPr lang="nl-BE" dirty="0" smtClean="0"/>
              <a:t>: tijdelijke opslag van bestanden</a:t>
            </a:r>
          </a:p>
          <a:p>
            <a:r>
              <a:rPr lang="nl-BE" b="1" dirty="0" err="1" smtClean="0"/>
              <a:t>Vendor</a:t>
            </a:r>
            <a:r>
              <a:rPr lang="nl-BE" dirty="0" smtClean="0"/>
              <a:t>: gebruikte </a:t>
            </a:r>
            <a:r>
              <a:rPr lang="nl-BE" dirty="0" err="1" smtClean="0"/>
              <a:t>plugins</a:t>
            </a:r>
            <a:endParaRPr lang="nl-BE" dirty="0" smtClean="0"/>
          </a:p>
          <a:p>
            <a:r>
              <a:rPr lang="nl-BE" b="1" dirty="0" smtClean="0"/>
              <a:t>Web</a:t>
            </a:r>
            <a:r>
              <a:rPr lang="nl-BE" dirty="0" smtClean="0"/>
              <a:t>:  startpunt opbouw applicatie</a:t>
            </a:r>
            <a:endParaRPr lang="nl-BE" dirty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pic>
        <p:nvPicPr>
          <p:cNvPr id="2049" name="Picture 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132856"/>
            <a:ext cx="2509887" cy="438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07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Databank: algemeen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nl-BE" sz="3600" dirty="0" smtClean="0"/>
              <a:t>MySQL </a:t>
            </a:r>
            <a:r>
              <a:rPr lang="en-US" altLang="nl-BE" sz="3600" dirty="0" err="1" smtClean="0"/>
              <a:t>als</a:t>
            </a:r>
            <a:r>
              <a:rPr lang="en-US" altLang="nl-BE" sz="3600" dirty="0" smtClean="0"/>
              <a:t> </a:t>
            </a:r>
            <a:r>
              <a:rPr lang="en-US" altLang="nl-BE" sz="3600" dirty="0" err="1" smtClean="0"/>
              <a:t>databaseplatform</a:t>
            </a:r>
            <a:endParaRPr lang="en-US" altLang="nl-BE" sz="3600" dirty="0" smtClean="0"/>
          </a:p>
          <a:p>
            <a:pPr lvl="1"/>
            <a:r>
              <a:rPr lang="en-US" altLang="nl-BE" sz="3600" dirty="0" err="1" smtClean="0"/>
              <a:t>Opbouw</a:t>
            </a:r>
            <a:r>
              <a:rPr lang="en-US" altLang="nl-BE" sz="3600" dirty="0" smtClean="0"/>
              <a:t> databank:</a:t>
            </a:r>
          </a:p>
          <a:p>
            <a:pPr lvl="2"/>
            <a:r>
              <a:rPr lang="en-US" altLang="nl-BE" sz="2500" dirty="0" err="1" smtClean="0"/>
              <a:t>Zeer</a:t>
            </a:r>
            <a:r>
              <a:rPr lang="en-US" altLang="nl-BE" sz="2500" dirty="0" smtClean="0"/>
              <a:t> </a:t>
            </a:r>
            <a:r>
              <a:rPr lang="en-US" altLang="nl-BE" sz="2500" dirty="0" err="1" smtClean="0"/>
              <a:t>gelijkaardige</a:t>
            </a:r>
            <a:r>
              <a:rPr lang="en-US" altLang="nl-BE" sz="2500" dirty="0" smtClean="0"/>
              <a:t> </a:t>
            </a:r>
            <a:r>
              <a:rPr lang="en-US" altLang="nl-BE" sz="2500" dirty="0" err="1" smtClean="0"/>
              <a:t>structuur</a:t>
            </a:r>
            <a:r>
              <a:rPr lang="en-US" altLang="nl-BE" sz="2500" dirty="0" smtClean="0"/>
              <a:t> </a:t>
            </a:r>
            <a:r>
              <a:rPr lang="en-US" altLang="nl-BE" sz="2500" dirty="0" err="1" smtClean="0"/>
              <a:t>aan</a:t>
            </a:r>
            <a:r>
              <a:rPr lang="en-US" altLang="nl-BE" sz="2500" dirty="0" smtClean="0"/>
              <a:t> ERD-diagram</a:t>
            </a:r>
          </a:p>
          <a:p>
            <a:pPr lvl="2"/>
            <a:r>
              <a:rPr lang="en-US" altLang="nl-BE" sz="2500" dirty="0" err="1" smtClean="0"/>
              <a:t>Een</a:t>
            </a:r>
            <a:r>
              <a:rPr lang="en-US" altLang="nl-BE" sz="2500" dirty="0" smtClean="0"/>
              <a:t> </a:t>
            </a:r>
            <a:r>
              <a:rPr lang="en-US" altLang="nl-BE" sz="2500" dirty="0" err="1" smtClean="0"/>
              <a:t>tussentabel</a:t>
            </a:r>
            <a:r>
              <a:rPr lang="en-US" altLang="nl-BE" sz="2500" dirty="0" smtClean="0"/>
              <a:t> </a:t>
            </a:r>
            <a:r>
              <a:rPr lang="en-US" altLang="nl-BE" sz="2500" dirty="0" err="1" smtClean="0"/>
              <a:t>tussen</a:t>
            </a:r>
            <a:r>
              <a:rPr lang="en-US" altLang="nl-BE" sz="2500" dirty="0" smtClean="0"/>
              <a:t> de </a:t>
            </a:r>
            <a:r>
              <a:rPr lang="en-US" altLang="nl-BE" sz="2500" dirty="0" err="1" smtClean="0"/>
              <a:t>vragen</a:t>
            </a:r>
            <a:r>
              <a:rPr lang="en-US" altLang="nl-BE" sz="2500" dirty="0" smtClean="0"/>
              <a:t> </a:t>
            </a:r>
            <a:r>
              <a:rPr lang="en-US" altLang="nl-BE" sz="2500" dirty="0" err="1" smtClean="0"/>
              <a:t>en</a:t>
            </a:r>
            <a:r>
              <a:rPr lang="en-US" altLang="nl-BE" sz="2500" dirty="0" smtClean="0"/>
              <a:t> de </a:t>
            </a:r>
            <a:r>
              <a:rPr lang="en-US" altLang="nl-BE" sz="2500" dirty="0" err="1" smtClean="0"/>
              <a:t>functies</a:t>
            </a:r>
            <a:endParaRPr lang="en-US" altLang="nl-BE" sz="2500" dirty="0" smtClean="0"/>
          </a:p>
          <a:p>
            <a:pPr lvl="1"/>
            <a:r>
              <a:rPr lang="en-US" altLang="nl-BE" sz="3600" dirty="0" smtClean="0"/>
              <a:t>Stored Procedures:</a:t>
            </a:r>
          </a:p>
          <a:p>
            <a:pPr lvl="2"/>
            <a:r>
              <a:rPr lang="en-US" altLang="nl-BE" sz="2500" dirty="0" err="1" smtClean="0"/>
              <a:t>Alle</a:t>
            </a:r>
            <a:r>
              <a:rPr lang="en-US" altLang="nl-BE" sz="2500" dirty="0" smtClean="0"/>
              <a:t> CRUD-</a:t>
            </a:r>
            <a:r>
              <a:rPr lang="en-US" altLang="nl-BE" sz="2500" dirty="0" err="1" smtClean="0"/>
              <a:t>operaties</a:t>
            </a:r>
            <a:r>
              <a:rPr lang="en-US" altLang="nl-BE" sz="2500" dirty="0" smtClean="0"/>
              <a:t> op de </a:t>
            </a:r>
            <a:r>
              <a:rPr lang="en-US" altLang="nl-BE" sz="2500" dirty="0" err="1" smtClean="0"/>
              <a:t>entiteiten</a:t>
            </a:r>
            <a:r>
              <a:rPr lang="en-US" altLang="nl-BE" sz="2500" dirty="0" smtClean="0"/>
              <a:t> </a:t>
            </a:r>
            <a:r>
              <a:rPr lang="en-US" altLang="nl-BE" sz="2500" dirty="0" err="1" smtClean="0"/>
              <a:t>uit</a:t>
            </a:r>
            <a:r>
              <a:rPr lang="en-US" altLang="nl-BE" sz="2500" dirty="0" smtClean="0"/>
              <a:t> het ERD-diagram</a:t>
            </a:r>
          </a:p>
          <a:p>
            <a:pPr lvl="2"/>
            <a:r>
              <a:rPr lang="en-US" altLang="nl-BE" sz="2500" dirty="0" err="1" smtClean="0"/>
              <a:t>Complexere</a:t>
            </a:r>
            <a:r>
              <a:rPr lang="en-US" altLang="nl-BE" sz="2500" dirty="0" smtClean="0"/>
              <a:t> selects voor het </a:t>
            </a:r>
            <a:r>
              <a:rPr lang="en-US" altLang="nl-BE" sz="2500" dirty="0" err="1" smtClean="0"/>
              <a:t>opvragen</a:t>
            </a:r>
            <a:r>
              <a:rPr lang="en-US" altLang="nl-BE" sz="2500" dirty="0" smtClean="0"/>
              <a:t> van data</a:t>
            </a:r>
          </a:p>
          <a:p>
            <a:pPr lvl="1"/>
            <a:endParaRPr lang="en-US" altLang="nl-BE" sz="3600" dirty="0" smtClean="0"/>
          </a:p>
          <a:p>
            <a:pPr marL="228600" lvl="1" indent="0">
              <a:buNone/>
            </a:pPr>
            <a:endParaRPr lang="en-US" altLang="nl-BE" sz="3600" dirty="0" smtClean="0"/>
          </a:p>
          <a:p>
            <a:pPr marL="228600" lvl="1" indent="0">
              <a:buNone/>
            </a:pPr>
            <a:endParaRPr lang="en-US" altLang="nl-BE" sz="3600" dirty="0" smtClean="0"/>
          </a:p>
          <a:p>
            <a:pPr lvl="1"/>
            <a:endParaRPr lang="en-US" alt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1943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Databank: opbouw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0" lvl="1" indent="-457200">
              <a:buFont typeface="+mj-lt"/>
              <a:buAutoNum type="arabicPeriod"/>
            </a:pPr>
            <a:r>
              <a:rPr lang="en-US" altLang="nl-BE" sz="2400" b="1" dirty="0" err="1"/>
              <a:t>Competentie</a:t>
            </a:r>
            <a:endParaRPr lang="en-US" altLang="nl-BE" sz="2400" b="1" dirty="0"/>
          </a:p>
          <a:p>
            <a:pPr lvl="2"/>
            <a:r>
              <a:rPr lang="en-US" altLang="nl-BE" dirty="0"/>
              <a:t>Id : </a:t>
            </a:r>
            <a:r>
              <a:rPr lang="en-US" altLang="nl-BE" dirty="0" err="1"/>
              <a:t>int</a:t>
            </a:r>
            <a:endParaRPr lang="en-US" altLang="nl-BE" dirty="0"/>
          </a:p>
          <a:p>
            <a:pPr lvl="2"/>
            <a:r>
              <a:rPr lang="en-US" altLang="nl-BE" dirty="0" err="1"/>
              <a:t>Naam</a:t>
            </a:r>
            <a:r>
              <a:rPr lang="en-US" altLang="nl-BE" dirty="0"/>
              <a:t> : </a:t>
            </a:r>
            <a:r>
              <a:rPr lang="en-US" altLang="nl-BE" dirty="0" err="1" smtClean="0"/>
              <a:t>nvarchar</a:t>
            </a:r>
            <a:endParaRPr lang="en-US" altLang="nl-BE" dirty="0" smtClean="0"/>
          </a:p>
          <a:p>
            <a:pPr marL="457200" lvl="2" indent="0">
              <a:buNone/>
            </a:pPr>
            <a:endParaRPr lang="en-US" altLang="nl-BE" dirty="0"/>
          </a:p>
          <a:p>
            <a:pPr marL="685800" lvl="1" indent="-457200">
              <a:buFont typeface="+mj-lt"/>
              <a:buAutoNum type="arabicPeriod"/>
            </a:pPr>
            <a:r>
              <a:rPr lang="en-US" altLang="nl-BE" sz="2400" b="1" dirty="0" err="1"/>
              <a:t>Vraag</a:t>
            </a:r>
            <a:endParaRPr lang="en-US" altLang="nl-BE" sz="2400" b="1" dirty="0"/>
          </a:p>
          <a:p>
            <a:pPr lvl="2"/>
            <a:r>
              <a:rPr lang="en-US" altLang="nl-BE" dirty="0"/>
              <a:t>Id : </a:t>
            </a:r>
            <a:r>
              <a:rPr lang="en-US" altLang="nl-BE" dirty="0" err="1"/>
              <a:t>int</a:t>
            </a:r>
            <a:endParaRPr lang="en-US" altLang="nl-BE" dirty="0"/>
          </a:p>
          <a:p>
            <a:pPr lvl="2"/>
            <a:r>
              <a:rPr lang="en-US" altLang="nl-BE" dirty="0" err="1"/>
              <a:t>Vraag</a:t>
            </a:r>
            <a:r>
              <a:rPr lang="en-US" altLang="nl-BE" dirty="0"/>
              <a:t>: </a:t>
            </a:r>
            <a:r>
              <a:rPr lang="en-US" altLang="nl-BE" dirty="0" err="1"/>
              <a:t>nvarchar</a:t>
            </a:r>
            <a:endParaRPr lang="en-US" altLang="nl-BE" dirty="0"/>
          </a:p>
          <a:p>
            <a:pPr lvl="2"/>
            <a:r>
              <a:rPr lang="en-US" altLang="nl-BE" dirty="0" err="1"/>
              <a:t>CompetentieId</a:t>
            </a:r>
            <a:r>
              <a:rPr lang="en-US" altLang="nl-BE" dirty="0"/>
              <a:t> : </a:t>
            </a:r>
            <a:r>
              <a:rPr lang="en-US" altLang="nl-BE" dirty="0" err="1" smtClean="0"/>
              <a:t>int</a:t>
            </a:r>
            <a:endParaRPr lang="en-US" altLang="nl-BE" dirty="0" smtClean="0"/>
          </a:p>
          <a:p>
            <a:pPr marL="457200" lvl="2" indent="0">
              <a:buNone/>
            </a:pPr>
            <a:endParaRPr lang="en-US" altLang="nl-BE" dirty="0"/>
          </a:p>
          <a:p>
            <a:pPr marL="685800" lvl="1" indent="-457200">
              <a:buFont typeface="+mj-lt"/>
              <a:buAutoNum type="arabicPeriod"/>
            </a:pPr>
            <a:r>
              <a:rPr lang="en-US" altLang="nl-BE" sz="2400" b="1" dirty="0" err="1" smtClean="0"/>
              <a:t>Functie</a:t>
            </a:r>
            <a:endParaRPr lang="en-US" altLang="nl-BE" sz="2400" b="1" dirty="0" smtClean="0"/>
          </a:p>
          <a:p>
            <a:pPr lvl="2"/>
            <a:r>
              <a:rPr lang="en-US" altLang="nl-BE" dirty="0" smtClean="0"/>
              <a:t>Id : </a:t>
            </a:r>
            <a:r>
              <a:rPr lang="en-US" altLang="nl-BE" dirty="0" err="1" smtClean="0"/>
              <a:t>int</a:t>
            </a:r>
            <a:endParaRPr lang="en-US" altLang="nl-BE" dirty="0" smtClean="0"/>
          </a:p>
          <a:p>
            <a:pPr lvl="2"/>
            <a:r>
              <a:rPr lang="en-US" altLang="nl-BE" dirty="0" err="1" smtClean="0"/>
              <a:t>Naam</a:t>
            </a:r>
            <a:r>
              <a:rPr lang="en-US" altLang="nl-BE" dirty="0" smtClean="0"/>
              <a:t>: </a:t>
            </a:r>
            <a:r>
              <a:rPr lang="en-US" altLang="nl-BE" dirty="0" err="1" smtClean="0"/>
              <a:t>nvarchar</a:t>
            </a:r>
            <a:endParaRPr lang="en-US" altLang="nl-BE" dirty="0" smtClean="0"/>
          </a:p>
          <a:p>
            <a:pPr marL="457200" lvl="2" indent="0">
              <a:buNone/>
            </a:pPr>
            <a:endParaRPr lang="en-US" altLang="nl-BE" dirty="0"/>
          </a:p>
          <a:p>
            <a:pPr marL="685800" lvl="1" indent="-457200">
              <a:buFont typeface="+mj-lt"/>
              <a:buAutoNum type="arabicPeriod"/>
            </a:pPr>
            <a:r>
              <a:rPr lang="en-US" altLang="nl-BE" sz="2400" b="1" dirty="0" err="1" smtClean="0"/>
              <a:t>VraagFunctie</a:t>
            </a:r>
            <a:endParaRPr lang="en-US" altLang="nl-BE" sz="2400" b="1" dirty="0" smtClean="0"/>
          </a:p>
          <a:p>
            <a:pPr lvl="2"/>
            <a:r>
              <a:rPr lang="en-US" altLang="nl-BE" dirty="0" smtClean="0"/>
              <a:t>Id: </a:t>
            </a:r>
            <a:r>
              <a:rPr lang="en-US" altLang="nl-BE" dirty="0" err="1" smtClean="0"/>
              <a:t>int</a:t>
            </a:r>
            <a:endParaRPr lang="en-US" altLang="nl-BE" dirty="0" smtClean="0"/>
          </a:p>
          <a:p>
            <a:pPr lvl="2"/>
            <a:r>
              <a:rPr lang="en-US" altLang="nl-BE" dirty="0" err="1" smtClean="0"/>
              <a:t>VraagId</a:t>
            </a:r>
            <a:r>
              <a:rPr lang="en-US" altLang="nl-BE" dirty="0" smtClean="0"/>
              <a:t>: </a:t>
            </a:r>
            <a:r>
              <a:rPr lang="en-US" altLang="nl-BE" dirty="0" err="1" smtClean="0"/>
              <a:t>int</a:t>
            </a:r>
            <a:endParaRPr lang="en-US" altLang="nl-BE" dirty="0" smtClean="0"/>
          </a:p>
          <a:p>
            <a:pPr lvl="2"/>
            <a:r>
              <a:rPr lang="en-US" altLang="nl-BE" dirty="0" err="1" smtClean="0"/>
              <a:t>FunctieId</a:t>
            </a:r>
            <a:r>
              <a:rPr lang="en-US" altLang="nl-BE" dirty="0" smtClean="0"/>
              <a:t>: </a:t>
            </a:r>
            <a:r>
              <a:rPr lang="en-US" altLang="nl-BE" dirty="0" err="1" smtClean="0"/>
              <a:t>int</a:t>
            </a:r>
            <a:endParaRPr lang="en-US" altLang="nl-BE" dirty="0"/>
          </a:p>
          <a:p>
            <a:endParaRPr lang="nl-BE" dirty="0"/>
          </a:p>
        </p:txBody>
      </p:sp>
      <p:grpSp>
        <p:nvGrpSpPr>
          <p:cNvPr id="9" name="Groep 8"/>
          <p:cNvGrpSpPr/>
          <p:nvPr/>
        </p:nvGrpSpPr>
        <p:grpSpPr>
          <a:xfrm>
            <a:off x="3843712" y="3021795"/>
            <a:ext cx="5075796" cy="2303932"/>
            <a:chOff x="3843714" y="3090574"/>
            <a:chExt cx="5075796" cy="2303932"/>
          </a:xfrm>
        </p:grpSpPr>
        <p:pic>
          <p:nvPicPr>
            <p:cNvPr id="6" name="Afbeelding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3715" y="3789040"/>
              <a:ext cx="5075795" cy="1605466"/>
            </a:xfrm>
            <a:prstGeom prst="rect">
              <a:avLst/>
            </a:prstGeom>
          </p:spPr>
        </p:pic>
        <p:sp>
          <p:nvSpPr>
            <p:cNvPr id="8" name="Tekstvak 7"/>
            <p:cNvSpPr txBox="1"/>
            <p:nvPr/>
          </p:nvSpPr>
          <p:spPr>
            <a:xfrm>
              <a:off x="3843714" y="3090574"/>
              <a:ext cx="253789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900" b="1" dirty="0" smtClean="0"/>
                <a:t>ERD-diagram:</a:t>
              </a:r>
              <a:endParaRPr lang="nl-BE" sz="1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660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924</Words>
  <Application>Microsoft Office PowerPoint</Application>
  <PresentationFormat>Diavoorstelling (4:3)</PresentationFormat>
  <Paragraphs>304</Paragraphs>
  <Slides>36</Slides>
  <Notes>21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36</vt:i4>
      </vt:variant>
    </vt:vector>
  </HeadingPairs>
  <TitlesOfParts>
    <vt:vector size="37" baseType="lpstr">
      <vt:lpstr>Banded</vt:lpstr>
      <vt:lpstr>Instant Interview</vt:lpstr>
      <vt:lpstr>Overzicht</vt:lpstr>
      <vt:lpstr>Voorstelling concept</vt:lpstr>
      <vt:lpstr>Voorstelling concept</vt:lpstr>
      <vt:lpstr>Use-Casediagram:</vt:lpstr>
      <vt:lpstr>ERD-Diagram</vt:lpstr>
      <vt:lpstr>Opbouw structuur</vt:lpstr>
      <vt:lpstr>Databank: algemeen</vt:lpstr>
      <vt:lpstr>Databank: opbouw</vt:lpstr>
      <vt:lpstr>DAL: opbouw</vt:lpstr>
      <vt:lpstr>DAL: OPbouw</vt:lpstr>
      <vt:lpstr>DAL: Voorbeeld</vt:lpstr>
      <vt:lpstr>BLL: Opbouw</vt:lpstr>
      <vt:lpstr>BLL: Voorbeeld PDF(1)</vt:lpstr>
      <vt:lpstr>BLL: Voorbeeld PDF(2)</vt:lpstr>
      <vt:lpstr>BLL: Voorbeeld PDF(3)</vt:lpstr>
      <vt:lpstr>BLL: Voorbeeld PDF(4)</vt:lpstr>
      <vt:lpstr>Model</vt:lpstr>
      <vt:lpstr>Controller: functie</vt:lpstr>
      <vt:lpstr>Controller: opbouw</vt:lpstr>
      <vt:lpstr>Controller: opbouw(2)</vt:lpstr>
      <vt:lpstr>Controller</vt:lpstr>
      <vt:lpstr>Controller: opbouw (3)</vt:lpstr>
      <vt:lpstr>Controller: opbouw (4)</vt:lpstr>
      <vt:lpstr>VIEW:opbouw</vt:lpstr>
      <vt:lpstr>View</vt:lpstr>
      <vt:lpstr>View</vt:lpstr>
      <vt:lpstr>View: voorbeeld (1)</vt:lpstr>
      <vt:lpstr>View: voorbeeld(2)</vt:lpstr>
      <vt:lpstr>CSS</vt:lpstr>
      <vt:lpstr>Css: voorbeeld(1)</vt:lpstr>
      <vt:lpstr>Css:voorbeeld(2)</vt:lpstr>
      <vt:lpstr>Css: voorbeeld(3)</vt:lpstr>
      <vt:lpstr>Live Demo</vt:lpstr>
      <vt:lpstr>Toekomst?</vt:lpstr>
      <vt:lpstr>SLot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Hoofdstuk 12</dc:title>
  <dc:creator>David</dc:creator>
  <cp:lastModifiedBy>Cedric Jacobs</cp:lastModifiedBy>
  <cp:revision>46</cp:revision>
  <cp:lastPrinted>2015-06-10T13:51:43Z</cp:lastPrinted>
  <dcterms:modified xsi:type="dcterms:W3CDTF">2015-06-10T14:02:14Z</dcterms:modified>
</cp:coreProperties>
</file>