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21945600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19" autoAdjust="0"/>
  </p:normalViewPr>
  <p:slideViewPr>
    <p:cSldViewPr snapToGrid="0">
      <p:cViewPr>
        <p:scale>
          <a:sx n="42" d="100"/>
          <a:sy n="42" d="100"/>
        </p:scale>
        <p:origin x="-2082" y="-204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643188" y="514350"/>
            <a:ext cx="3857625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18482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03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2643188" y="514350"/>
            <a:ext cx="3857625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987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2263140" y="20340322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0904220" y="20340322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248620" y="20340322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263140" y="1168401"/>
            <a:ext cx="28392120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11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9497059" y="-1391919"/>
            <a:ext cx="13924282" cy="2839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1234440" marR="0" lvl="0" indent="-1097280" algn="l" rtl="0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7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468880" marR="0" lvl="1" indent="-102870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703320" marR="0" lvl="2" indent="-9601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37760" marR="0" lvl="3" indent="-9258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172200" marR="0" lvl="4" indent="-9258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406640" marR="0" lvl="5" indent="-9258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641080" marR="0" lvl="6" indent="-9258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75520" marR="0" lvl="7" indent="-9258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109960" marR="0" lvl="8" indent="-9258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2263140" y="20340322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10904220" y="20340322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23248620" y="20340322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17807304" y="6918326"/>
            <a:ext cx="18597882" cy="7098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11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3405504" y="26036"/>
            <a:ext cx="18597882" cy="2088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1234440" marR="0" lvl="0" indent="-1097280" algn="l" rtl="0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7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468880" marR="0" lvl="1" indent="-102870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703320" marR="0" lvl="2" indent="-9601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37760" marR="0" lvl="3" indent="-9258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172200" marR="0" lvl="4" indent="-9258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406640" marR="0" lvl="5" indent="-9258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641080" marR="0" lvl="6" indent="-9258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75520" marR="0" lvl="7" indent="-9258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109960" marR="0" lvl="8" indent="-9258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2263140" y="20340322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10904220" y="20340322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23248620" y="20340322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4114800" y="3591562"/>
            <a:ext cx="24688800" cy="764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1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43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43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43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43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43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43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2263140" y="20340322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10904220" y="20340322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23248620" y="20340322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263140" y="1168401"/>
            <a:ext cx="28392120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11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1234440" marR="0" lvl="0" indent="-1097280" algn="l" rtl="0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7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468880" marR="0" lvl="1" indent="-102870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703320" marR="0" lvl="2" indent="-9601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37760" marR="0" lvl="3" indent="-9258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172200" marR="0" lvl="4" indent="-9258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406640" marR="0" lvl="5" indent="-9258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641080" marR="0" lvl="6" indent="-9258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75520" marR="0" lvl="7" indent="-9258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109960" marR="0" lvl="8" indent="-9258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2263140" y="20340322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10904220" y="20340322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23248620" y="20340322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245995" y="5471163"/>
            <a:ext cx="28392120" cy="9128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1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245995" y="14686283"/>
            <a:ext cx="28392120" cy="480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1234440" marR="0" lvl="0" indent="-617220" algn="l" rtl="0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64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468880" marR="0" lvl="1" indent="-6172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5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703320" marR="0" lvl="2" indent="-6172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48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37760" marR="0" lvl="3" indent="-6172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172200" marR="0" lvl="4" indent="-6172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406640" marR="0" lvl="5" indent="-6172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641080" marR="0" lvl="6" indent="-6172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75520" marR="0" lvl="7" indent="-6172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109960" marR="0" lvl="8" indent="-6172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2263140" y="20340322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10904220" y="20340322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23248620" y="20340322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2263140" y="1168401"/>
            <a:ext cx="28392120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11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13990320" cy="13924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1234440" marR="0" lvl="0" indent="-1097280" algn="l" rtl="0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7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468880" marR="0" lvl="1" indent="-102870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703320" marR="0" lvl="2" indent="-9601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37760" marR="0" lvl="3" indent="-9258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172200" marR="0" lvl="4" indent="-9258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406640" marR="0" lvl="5" indent="-9258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641080" marR="0" lvl="6" indent="-9258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75520" marR="0" lvl="7" indent="-9258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109960" marR="0" lvl="8" indent="-9258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16664940" y="5842000"/>
            <a:ext cx="13990320" cy="13924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1234440" marR="0" lvl="0" indent="-1097280" algn="l" rtl="0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7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468880" marR="0" lvl="1" indent="-102870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703320" marR="0" lvl="2" indent="-9601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37760" marR="0" lvl="3" indent="-9258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172200" marR="0" lvl="4" indent="-9258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406640" marR="0" lvl="5" indent="-9258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641080" marR="0" lvl="6" indent="-9258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75520" marR="0" lvl="7" indent="-9258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109960" marR="0" lvl="8" indent="-9258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2263140" y="20340322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10904220" y="20340322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23248620" y="20340322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267428" y="1168401"/>
            <a:ext cx="28392120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11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267429" y="5379722"/>
            <a:ext cx="13926025" cy="263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1234440" marR="0" lvl="0" indent="-617220" algn="l" rtl="0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6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468880" marR="0" lvl="1" indent="-6172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703320" marR="0" lvl="2" indent="-6172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48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37760" marR="0" lvl="3" indent="-6172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43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172200" marR="0" lvl="4" indent="-6172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43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406640" marR="0" lvl="5" indent="-6172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43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641080" marR="0" lvl="6" indent="-6172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43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75520" marR="0" lvl="7" indent="-6172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43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109960" marR="0" lvl="8" indent="-6172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43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2267429" y="8016240"/>
            <a:ext cx="13926025" cy="1179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1234440" marR="0" lvl="0" indent="-1097280" algn="l" rtl="0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7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468880" marR="0" lvl="1" indent="-102870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703320" marR="0" lvl="2" indent="-9601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37760" marR="0" lvl="3" indent="-9258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172200" marR="0" lvl="4" indent="-9258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406640" marR="0" lvl="5" indent="-9258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641080" marR="0" lvl="6" indent="-9258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75520" marR="0" lvl="7" indent="-9258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109960" marR="0" lvl="8" indent="-9258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16664940" y="5379722"/>
            <a:ext cx="13994608" cy="263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1234440" marR="0" lvl="0" indent="-617220" algn="l" rtl="0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6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468880" marR="0" lvl="1" indent="-6172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703320" marR="0" lvl="2" indent="-6172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48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37760" marR="0" lvl="3" indent="-6172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43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172200" marR="0" lvl="4" indent="-6172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43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406640" marR="0" lvl="5" indent="-6172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43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641080" marR="0" lvl="6" indent="-6172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43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75520" marR="0" lvl="7" indent="-6172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43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109960" marR="0" lvl="8" indent="-6172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43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16664940" y="8016240"/>
            <a:ext cx="13994608" cy="1179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1234440" marR="0" lvl="0" indent="-1097280" algn="l" rtl="0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7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468880" marR="0" lvl="1" indent="-102870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703320" marR="0" lvl="2" indent="-9601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37760" marR="0" lvl="3" indent="-9258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172200" marR="0" lvl="4" indent="-9258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406640" marR="0" lvl="5" indent="-9258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641080" marR="0" lvl="6" indent="-9258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75520" marR="0" lvl="7" indent="-9258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109960" marR="0" lvl="8" indent="-92583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2263140" y="20340322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10904220" y="20340322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23248620" y="20340322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2263140" y="1168401"/>
            <a:ext cx="28392120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11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2263140" y="20340322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10904220" y="20340322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23248620" y="20340322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2267429" y="1463040"/>
            <a:ext cx="1061704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3994608" y="3159762"/>
            <a:ext cx="16664940" cy="15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1234440" marR="0" lvl="0" indent="-1165860" algn="l" rtl="0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468880" marR="0" lvl="1" indent="-109728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7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703320" marR="0" lvl="2" indent="-102870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37760" marR="0" lvl="3" indent="-9601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172200" marR="0" lvl="4" indent="-9601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406640" marR="0" lvl="5" indent="-9601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641080" marR="0" lvl="6" indent="-9601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75520" marR="0" lvl="7" indent="-9601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109960" marR="0" lvl="8" indent="-9601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2267429" y="6583680"/>
            <a:ext cx="10617040" cy="1219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1234440" marR="0" lvl="0" indent="-617220" algn="l" rtl="0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43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468880" marR="0" lvl="1" indent="-6172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703320" marR="0" lvl="2" indent="-6172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3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37760" marR="0" lvl="3" indent="-6172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172200" marR="0" lvl="4" indent="-6172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406640" marR="0" lvl="5" indent="-6172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641080" marR="0" lvl="6" indent="-6172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75520" marR="0" lvl="7" indent="-6172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109960" marR="0" lvl="8" indent="-6172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2263140" y="20340322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10904220" y="20340322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23248620" y="20340322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267429" y="1463040"/>
            <a:ext cx="1061704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3994608" y="3159762"/>
            <a:ext cx="16664940" cy="15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7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2267429" y="6583680"/>
            <a:ext cx="10617040" cy="1219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1234440" marR="0" lvl="0" indent="-617220" algn="l" rtl="0">
              <a:lnSpc>
                <a:spcPct val="90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43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468880" marR="0" lvl="1" indent="-6172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703320" marR="0" lvl="2" indent="-6172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3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937760" marR="0" lvl="3" indent="-6172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6172200" marR="0" lvl="4" indent="-6172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7406640" marR="0" lvl="5" indent="-6172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8641080" marR="0" lvl="6" indent="-6172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9875520" marR="0" lvl="7" indent="-6172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1109960" marR="0" lvl="8" indent="-617220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2263140" y="20340322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10904220" y="20340322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23248620" y="20340322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263140" y="1168401"/>
            <a:ext cx="28392120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2263140" y="20340322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10904220" y="20340322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23248620" y="20340322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2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hyperlink" Target="http://www.lynda.com/Animation-tutorials/2D-Animation-Walk-Cycles-Basics/434462-2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890" y="9837953"/>
            <a:ext cx="9883416" cy="264028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309226" y="15159984"/>
            <a:ext cx="9987930" cy="64336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533492" y="3370973"/>
            <a:ext cx="5160839" cy="367381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/>
          <p:nvPr/>
        </p:nvSpPr>
        <p:spPr>
          <a:xfrm>
            <a:off x="0" y="0"/>
            <a:ext cx="32918400" cy="2416582"/>
          </a:xfrm>
          <a:prstGeom prst="rect">
            <a:avLst/>
          </a:prstGeom>
          <a:gradFill>
            <a:gsLst>
              <a:gs pos="0">
                <a:srgbClr val="A2D3E5"/>
              </a:gs>
              <a:gs pos="50000">
                <a:srgbClr val="94CCDF">
                  <a:alpha val="20000"/>
                </a:srgbClr>
              </a:gs>
              <a:gs pos="100000">
                <a:srgbClr val="80C6DE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46848" tIns="123390" rIns="246848" bIns="123390" anchor="ctr" anchorCtr="0">
            <a:noAutofit/>
          </a:bodyPr>
          <a:lstStyle/>
          <a:p>
            <a:pPr algn="ctr">
              <a:buSzPts val="1800"/>
            </a:pPr>
            <a:endParaRPr sz="48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4321750" y="16446"/>
            <a:ext cx="24274890" cy="13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6848" tIns="123390" rIns="246848" bIns="123390" anchor="ctr" anchorCtr="0">
            <a:noAutofit/>
          </a:bodyPr>
          <a:lstStyle/>
          <a:p>
            <a:pPr algn="ctr">
              <a:buSzPts val="3800"/>
            </a:pPr>
            <a:r>
              <a:rPr lang="en-US" sz="880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3D Animation with the use of Three.js</a:t>
            </a:r>
            <a:endParaRPr sz="8800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11431548" y="1180195"/>
            <a:ext cx="10087712" cy="1116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6848" tIns="123390" rIns="246848" bIns="123390" anchor="ctr" anchorCtr="0">
            <a:noAutofit/>
          </a:bodyPr>
          <a:lstStyle/>
          <a:p>
            <a:pPr algn="ctr">
              <a:buSzPts val="1200"/>
            </a:pPr>
            <a:r>
              <a:rPr lang="en-US" sz="32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Kai-Ming Chow &amp; </a:t>
            </a:r>
            <a:r>
              <a:rPr lang="en-US" sz="320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Daniela A. Rivera</a:t>
            </a:r>
            <a:endParaRPr sz="3200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algn="ctr">
              <a:buSzPts val="1200"/>
            </a:pPr>
            <a:r>
              <a:rPr lang="en-US" sz="320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University of Puerto Rico, Río </a:t>
            </a:r>
            <a:r>
              <a:rPr lang="en-US" sz="3200" dirty="0" err="1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Piedras</a:t>
            </a:r>
            <a:r>
              <a:rPr lang="en-US" sz="320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 Campus</a:t>
            </a:r>
            <a:endParaRPr sz="3200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4075" y="231779"/>
            <a:ext cx="3413600" cy="1858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619270" y="4932"/>
            <a:ext cx="2677886" cy="2302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 descr="Image result for three js diagram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2303991" y="3336051"/>
            <a:ext cx="4909348" cy="3935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44876" y="14653144"/>
            <a:ext cx="3937329" cy="1116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92775" y="6280603"/>
            <a:ext cx="3200957" cy="217205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11205099" y="3726634"/>
            <a:ext cx="10282221" cy="13939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6848" tIns="123390" rIns="246848" bIns="123390" anchor="t" anchorCtr="0">
            <a:noAutofit/>
          </a:bodyPr>
          <a:lstStyle/>
          <a:p>
            <a:pPr marL="868680" indent="-457200">
              <a:lnSpc>
                <a:spcPct val="115000"/>
              </a:lnSpc>
              <a:spcAft>
                <a:spcPts val="600"/>
              </a:spcAft>
              <a:buSzPts val="1200"/>
              <a:buFont typeface="Wingdings" panose="05000000000000000000" pitchFamily="2" charset="2"/>
              <a:buChar char="q"/>
            </a:pPr>
            <a:r>
              <a:rPr lang="en-US" sz="2800" b="1" dirty="0"/>
              <a:t>Three.js</a:t>
            </a:r>
            <a:r>
              <a:rPr lang="en-US" sz="2800" dirty="0"/>
              <a:t> is a JavaScript library for generating 3D graphics. Also used to create animated 3d graphics in a web browser. Derived from </a:t>
            </a:r>
            <a:r>
              <a:rPr lang="en-US" sz="2800" dirty="0" err="1"/>
              <a:t>WebGL</a:t>
            </a:r>
            <a:r>
              <a:rPr lang="en-US" sz="2800" dirty="0"/>
              <a:t> and created by Ricardo Cabello in 2010.</a:t>
            </a:r>
            <a:endParaRPr sz="2800" dirty="0"/>
          </a:p>
          <a:p>
            <a:pPr marL="868680" indent="-457200">
              <a:lnSpc>
                <a:spcPct val="115000"/>
              </a:lnSpc>
              <a:spcAft>
                <a:spcPts val="600"/>
              </a:spcAft>
              <a:buSzPts val="1200"/>
              <a:buFont typeface="Wingdings" panose="05000000000000000000" pitchFamily="2" charset="2"/>
              <a:buChar char="q"/>
            </a:pPr>
            <a:r>
              <a:rPr lang="en-US" sz="2800" dirty="0"/>
              <a:t>The 3D models are made up of triangles, which are made up of vertices. </a:t>
            </a:r>
            <a:endParaRPr sz="2800" dirty="0"/>
          </a:p>
          <a:p>
            <a:pPr marL="868680" indent="-457200">
              <a:lnSpc>
                <a:spcPct val="115000"/>
              </a:lnSpc>
              <a:spcAft>
                <a:spcPts val="600"/>
              </a:spcAft>
              <a:buSzPts val="1200"/>
              <a:buFont typeface="Wingdings" panose="05000000000000000000" pitchFamily="2" charset="2"/>
              <a:buChar char="q"/>
            </a:pPr>
            <a:r>
              <a:rPr lang="en-US" sz="2800" b="1" dirty="0"/>
              <a:t>Vertices</a:t>
            </a:r>
            <a:r>
              <a:rPr lang="en-US" sz="2800" dirty="0"/>
              <a:t> are specified coordinates within a three-dimensional space.</a:t>
            </a:r>
            <a:endParaRPr sz="2800" dirty="0"/>
          </a:p>
          <a:p>
            <a:pPr marL="868680" indent="-457200">
              <a:lnSpc>
                <a:spcPct val="115000"/>
              </a:lnSpc>
              <a:spcAft>
                <a:spcPts val="600"/>
              </a:spcAft>
              <a:buSzPts val="1200"/>
              <a:buFont typeface="Wingdings" panose="05000000000000000000" pitchFamily="2" charset="2"/>
              <a:buChar char="q"/>
            </a:pPr>
            <a:r>
              <a:rPr lang="en-US" sz="2800" b="1" dirty="0"/>
              <a:t>Face</a:t>
            </a:r>
            <a:r>
              <a:rPr lang="en-US" sz="2800" dirty="0"/>
              <a:t> is an area within three vertices which define the surface of the object. </a:t>
            </a:r>
          </a:p>
          <a:p>
            <a:pPr marL="868680" indent="-457200">
              <a:lnSpc>
                <a:spcPct val="115000"/>
              </a:lnSpc>
              <a:buSzPts val="1200"/>
              <a:buFont typeface="Wingdings" panose="05000000000000000000" pitchFamily="2" charset="2"/>
              <a:buChar char="q"/>
            </a:pPr>
            <a:endParaRPr lang="en-US" sz="3240" dirty="0"/>
          </a:p>
          <a:p>
            <a:pPr marL="868680" indent="-457200">
              <a:lnSpc>
                <a:spcPct val="115000"/>
              </a:lnSpc>
              <a:buSzPts val="1200"/>
              <a:buFont typeface="Wingdings" panose="05000000000000000000" pitchFamily="2" charset="2"/>
              <a:buChar char="q"/>
            </a:pPr>
            <a:endParaRPr lang="en-US" sz="3240" dirty="0"/>
          </a:p>
          <a:p>
            <a:pPr marL="868680" indent="-457200">
              <a:lnSpc>
                <a:spcPct val="115000"/>
              </a:lnSpc>
              <a:buSzPts val="1200"/>
              <a:buFont typeface="Wingdings" panose="05000000000000000000" pitchFamily="2" charset="2"/>
              <a:buChar char="q"/>
            </a:pPr>
            <a:endParaRPr lang="en-US" sz="3240" dirty="0"/>
          </a:p>
          <a:p>
            <a:pPr marL="868680" indent="-457200">
              <a:lnSpc>
                <a:spcPct val="115000"/>
              </a:lnSpc>
              <a:buSzPts val="1200"/>
              <a:buFont typeface="Wingdings" panose="05000000000000000000" pitchFamily="2" charset="2"/>
              <a:buChar char="q"/>
            </a:pPr>
            <a:endParaRPr lang="en-US" sz="3240" dirty="0"/>
          </a:p>
          <a:p>
            <a:pPr marL="868680" indent="-457200">
              <a:lnSpc>
                <a:spcPct val="115000"/>
              </a:lnSpc>
              <a:buSzPts val="1200"/>
              <a:buFont typeface="Wingdings" panose="05000000000000000000" pitchFamily="2" charset="2"/>
              <a:buChar char="q"/>
            </a:pPr>
            <a:endParaRPr lang="en-US" sz="3240" dirty="0"/>
          </a:p>
          <a:p>
            <a:pPr marL="868680" indent="-457200">
              <a:lnSpc>
                <a:spcPct val="115000"/>
              </a:lnSpc>
              <a:buSzPts val="1200"/>
              <a:buFont typeface="Wingdings" panose="05000000000000000000" pitchFamily="2" charset="2"/>
              <a:buChar char="q"/>
            </a:pPr>
            <a:endParaRPr sz="2800" dirty="0"/>
          </a:p>
          <a:p>
            <a:pPr marL="868680" indent="-457200">
              <a:lnSpc>
                <a:spcPct val="115000"/>
              </a:lnSpc>
              <a:buSzPts val="1200"/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868680" indent="-457200">
              <a:lnSpc>
                <a:spcPct val="115000"/>
              </a:lnSpc>
              <a:buSzPts val="1200"/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868680" indent="-457200">
              <a:lnSpc>
                <a:spcPct val="115000"/>
              </a:lnSpc>
              <a:spcAft>
                <a:spcPts val="600"/>
              </a:spcAft>
              <a:buSzPts val="1200"/>
              <a:buFont typeface="Wingdings" panose="05000000000000000000" pitchFamily="2" charset="2"/>
              <a:buChar char="q"/>
            </a:pPr>
            <a:r>
              <a:rPr lang="en-US" sz="2800" dirty="0"/>
              <a:t>There are world and model coordinates. These can be transformed within the world coordinate system to differentiate the shape of the </a:t>
            </a:r>
            <a:r>
              <a:rPr lang="en-US" sz="2800" dirty="0" smtClean="0"/>
              <a:t>object, </a:t>
            </a:r>
            <a:r>
              <a:rPr lang="en-US" sz="2800" dirty="0"/>
              <a:t>and where it is positioned inside the world.</a:t>
            </a:r>
            <a:endParaRPr sz="2800" dirty="0"/>
          </a:p>
          <a:p>
            <a:pPr marL="868680" indent="-457200">
              <a:lnSpc>
                <a:spcPct val="115000"/>
              </a:lnSpc>
              <a:spcAft>
                <a:spcPts val="600"/>
              </a:spcAft>
              <a:buSzPts val="1200"/>
              <a:buFont typeface="Wingdings" panose="05000000000000000000" pitchFamily="2" charset="2"/>
              <a:buChar char="q"/>
            </a:pPr>
            <a:r>
              <a:rPr lang="en-US" sz="2800" dirty="0"/>
              <a:t>Transformations are </a:t>
            </a:r>
            <a:r>
              <a:rPr lang="en-US" sz="2800" dirty="0" smtClean="0"/>
              <a:t>performed to manipulate the objects, </a:t>
            </a:r>
            <a:r>
              <a:rPr lang="en-US" sz="2800" dirty="0"/>
              <a:t>by multiplying </a:t>
            </a:r>
            <a:r>
              <a:rPr lang="en-US" sz="2800" dirty="0" smtClean="0"/>
              <a:t>matrices </a:t>
            </a:r>
            <a:r>
              <a:rPr lang="en-US" sz="2800" dirty="0"/>
              <a:t>that contain the information about the coordinate systems. </a:t>
            </a:r>
            <a:endParaRPr sz="2800" dirty="0"/>
          </a:p>
          <a:p>
            <a:pPr marL="868680" indent="-457200">
              <a:lnSpc>
                <a:spcPct val="115000"/>
              </a:lnSpc>
              <a:spcAft>
                <a:spcPts val="600"/>
              </a:spcAft>
              <a:buSzPts val="1200"/>
              <a:buFont typeface="Wingdings" panose="05000000000000000000" pitchFamily="2" charset="2"/>
              <a:buChar char="q"/>
            </a:pPr>
            <a:r>
              <a:rPr lang="en-US" sz="2800" dirty="0"/>
              <a:t>The geometry and materials are what define the mesh object in Three.js.</a:t>
            </a:r>
            <a:endParaRPr sz="2800" dirty="0"/>
          </a:p>
          <a:p>
            <a:pPr marL="868680" indent="-457200">
              <a:lnSpc>
                <a:spcPct val="115000"/>
              </a:lnSpc>
              <a:spcAft>
                <a:spcPts val="600"/>
              </a:spcAft>
              <a:buSzPts val="1200"/>
              <a:buFont typeface="Wingdings" panose="05000000000000000000" pitchFamily="2" charset="2"/>
              <a:buChar char="q"/>
            </a:pPr>
            <a:r>
              <a:rPr lang="en-US" sz="2800" b="1" dirty="0" smtClean="0"/>
              <a:t>Geometry </a:t>
            </a:r>
            <a:r>
              <a:rPr lang="en-US" sz="2800" dirty="0" smtClean="0"/>
              <a:t>is made up of vertices that define the form of </a:t>
            </a:r>
            <a:r>
              <a:rPr lang="en-US" sz="2800" dirty="0"/>
              <a:t>an object.</a:t>
            </a:r>
            <a:endParaRPr sz="2800" dirty="0"/>
          </a:p>
          <a:p>
            <a:pPr marL="868680" indent="-457200">
              <a:lnSpc>
                <a:spcPct val="115000"/>
              </a:lnSpc>
              <a:spcAft>
                <a:spcPts val="600"/>
              </a:spcAft>
              <a:buSzPts val="1200"/>
              <a:buFont typeface="Wingdings" panose="05000000000000000000" pitchFamily="2" charset="2"/>
              <a:buChar char="q"/>
            </a:pPr>
            <a:r>
              <a:rPr lang="en-US" sz="2800" b="1" dirty="0"/>
              <a:t>Material </a:t>
            </a:r>
            <a:r>
              <a:rPr lang="en-US" sz="2800" dirty="0"/>
              <a:t>determine how the objects react to light sources.</a:t>
            </a:r>
            <a:endParaRPr sz="2800" dirty="0"/>
          </a:p>
          <a:p>
            <a:pPr marL="868680" indent="-457200">
              <a:lnSpc>
                <a:spcPct val="115000"/>
              </a:lnSpc>
              <a:spcAft>
                <a:spcPts val="60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Textures</a:t>
            </a: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can be applied to objects, by a process called UV mapping, to simulate real world objects. </a:t>
            </a:r>
            <a:endParaRPr sz="28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15000"/>
              </a:lnSpc>
              <a:buSzPts val="1200"/>
              <a:buFont typeface="Wingdings" panose="05000000000000000000" pitchFamily="2" charset="2"/>
              <a:buChar char="q"/>
            </a:pPr>
            <a:endParaRPr sz="3240" dirty="0"/>
          </a:p>
        </p:txBody>
      </p:sp>
      <p:sp>
        <p:nvSpPr>
          <p:cNvPr id="96" name="Shape 96"/>
          <p:cNvSpPr txBox="1"/>
          <p:nvPr/>
        </p:nvSpPr>
        <p:spPr>
          <a:xfrm>
            <a:off x="171408" y="14522359"/>
            <a:ext cx="5951070" cy="653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6848" tIns="246848" rIns="246848" bIns="246848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  <a:buSzPts val="1200"/>
            </a:pPr>
            <a:r>
              <a:rPr lang="en-US" sz="2800" dirty="0"/>
              <a:t>1. Concept and storyboarding</a:t>
            </a:r>
            <a:endParaRPr sz="2800" dirty="0"/>
          </a:p>
          <a:p>
            <a:pPr>
              <a:lnSpc>
                <a:spcPct val="115000"/>
              </a:lnSpc>
              <a:spcAft>
                <a:spcPts val="600"/>
              </a:spcAft>
              <a:buSzPts val="1200"/>
            </a:pPr>
            <a:r>
              <a:rPr lang="en-US" sz="2800" dirty="0"/>
              <a:t>2. 3D modeling</a:t>
            </a:r>
            <a:endParaRPr sz="2800" dirty="0"/>
          </a:p>
          <a:p>
            <a:pPr>
              <a:lnSpc>
                <a:spcPct val="115000"/>
              </a:lnSpc>
              <a:spcAft>
                <a:spcPts val="600"/>
              </a:spcAft>
              <a:buSzPts val="1200"/>
            </a:pPr>
            <a:r>
              <a:rPr lang="en-US" sz="2800" dirty="0"/>
              <a:t>3. Texturing</a:t>
            </a:r>
            <a:endParaRPr sz="2800" dirty="0"/>
          </a:p>
          <a:p>
            <a:pPr>
              <a:lnSpc>
                <a:spcPct val="115000"/>
              </a:lnSpc>
              <a:spcAft>
                <a:spcPts val="600"/>
              </a:spcAft>
              <a:buSzPts val="1200"/>
            </a:pPr>
            <a:r>
              <a:rPr lang="en-US" sz="2800" dirty="0"/>
              <a:t>4. Rigging and skinning</a:t>
            </a:r>
            <a:endParaRPr sz="2800" dirty="0"/>
          </a:p>
          <a:p>
            <a:pPr>
              <a:lnSpc>
                <a:spcPct val="115000"/>
              </a:lnSpc>
              <a:spcAft>
                <a:spcPts val="600"/>
              </a:spcAft>
              <a:buSzPts val="1200"/>
            </a:pPr>
            <a:r>
              <a:rPr lang="en-US" sz="2800" dirty="0"/>
              <a:t>5. Animation</a:t>
            </a:r>
            <a:endParaRPr sz="2800" dirty="0"/>
          </a:p>
          <a:p>
            <a:pPr>
              <a:lnSpc>
                <a:spcPct val="115000"/>
              </a:lnSpc>
              <a:spcAft>
                <a:spcPts val="600"/>
              </a:spcAft>
              <a:buSzPts val="1200"/>
            </a:pPr>
            <a:r>
              <a:rPr lang="en-US" sz="2800" dirty="0"/>
              <a:t>6. Lighting</a:t>
            </a:r>
            <a:endParaRPr sz="2800" dirty="0"/>
          </a:p>
          <a:p>
            <a:pPr>
              <a:lnSpc>
                <a:spcPct val="115000"/>
              </a:lnSpc>
              <a:spcAft>
                <a:spcPts val="600"/>
              </a:spcAft>
              <a:buClr>
                <a:schemeClr val="dk1"/>
              </a:buClr>
              <a:buSzPts val="1400"/>
            </a:pPr>
            <a:r>
              <a:rPr lang="en-US" sz="2800" dirty="0">
                <a:solidFill>
                  <a:schemeClr val="dk1"/>
                </a:solidFill>
              </a:rPr>
              <a:t>7. Camera settings</a:t>
            </a:r>
            <a:endParaRPr sz="28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spcAft>
                <a:spcPts val="600"/>
              </a:spcAft>
              <a:buClr>
                <a:schemeClr val="dk1"/>
              </a:buClr>
              <a:buSzPts val="1400"/>
            </a:pPr>
            <a:r>
              <a:rPr lang="en-US" sz="2800" dirty="0">
                <a:solidFill>
                  <a:schemeClr val="dk1"/>
                </a:solidFill>
              </a:rPr>
              <a:t>8. Rendering</a:t>
            </a:r>
            <a:endParaRPr sz="28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spcAft>
                <a:spcPts val="600"/>
              </a:spcAft>
              <a:buClr>
                <a:schemeClr val="dk1"/>
              </a:buClr>
              <a:buSzPts val="1400"/>
            </a:pPr>
            <a:r>
              <a:rPr lang="en-US" sz="2800" dirty="0">
                <a:solidFill>
                  <a:schemeClr val="dk1"/>
                </a:solidFill>
              </a:rPr>
              <a:t>9. Compositing </a:t>
            </a:r>
            <a:endParaRPr sz="28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spcAft>
                <a:spcPts val="600"/>
              </a:spcAft>
              <a:buClr>
                <a:schemeClr val="dk1"/>
              </a:buClr>
              <a:buSzPts val="1400"/>
            </a:pPr>
            <a:r>
              <a:rPr lang="en-US" sz="2800" dirty="0">
                <a:solidFill>
                  <a:schemeClr val="dk1"/>
                </a:solidFill>
              </a:rPr>
              <a:t>10. Music and Foley</a:t>
            </a:r>
            <a:endParaRPr sz="28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spcAft>
                <a:spcPts val="600"/>
              </a:spcAft>
              <a:buClr>
                <a:schemeClr val="dk1"/>
              </a:buClr>
              <a:buSzPts val="1400"/>
            </a:pPr>
            <a:r>
              <a:rPr lang="en-US" sz="2800" dirty="0">
                <a:solidFill>
                  <a:schemeClr val="dk1"/>
                </a:solidFill>
              </a:rPr>
              <a:t>11. Editing and Final Output</a:t>
            </a:r>
            <a:endParaRPr sz="2800" dirty="0"/>
          </a:p>
        </p:txBody>
      </p:sp>
      <p:sp>
        <p:nvSpPr>
          <p:cNvPr id="97" name="Shape 97"/>
          <p:cNvSpPr txBox="1"/>
          <p:nvPr/>
        </p:nvSpPr>
        <p:spPr>
          <a:xfrm>
            <a:off x="1922841" y="13149503"/>
            <a:ext cx="6586920" cy="528930"/>
          </a:xfrm>
          <a:prstGeom prst="rect">
            <a:avLst/>
          </a:prstGeom>
          <a:gradFill>
            <a:gsLst>
              <a:gs pos="0">
                <a:srgbClr val="A2D3E5"/>
              </a:gs>
              <a:gs pos="50000">
                <a:srgbClr val="94CCDF"/>
              </a:gs>
              <a:gs pos="100000">
                <a:srgbClr val="80C6DE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46848" tIns="123390" rIns="246848" bIns="123390" anchor="ctr" anchorCtr="0">
            <a:noAutofit/>
          </a:bodyPr>
          <a:lstStyle/>
          <a:p>
            <a:pPr algn="ctr">
              <a:buSzPts val="2000"/>
            </a:pPr>
            <a:r>
              <a:rPr lang="en-US" sz="378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Animation Process</a:t>
            </a:r>
            <a:endParaRPr sz="3780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166153" y="14258751"/>
            <a:ext cx="5542836" cy="7327619"/>
          </a:xfrm>
          <a:prstGeom prst="snip1Rect">
            <a:avLst>
              <a:gd name="adj" fmla="val 8481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6848" tIns="246848" rIns="246848" bIns="246848" anchor="ctr" anchorCtr="0">
            <a:noAutofit/>
          </a:bodyPr>
          <a:lstStyle/>
          <a:p>
            <a:pPr>
              <a:buSzPts val="1400"/>
            </a:pPr>
            <a:endParaRPr sz="3780"/>
          </a:p>
        </p:txBody>
      </p:sp>
      <p:sp>
        <p:nvSpPr>
          <p:cNvPr id="99" name="Shape 99"/>
          <p:cNvSpPr/>
          <p:nvPr/>
        </p:nvSpPr>
        <p:spPr>
          <a:xfrm>
            <a:off x="170447" y="3583518"/>
            <a:ext cx="10199520" cy="225762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6848" tIns="246848" rIns="246848" bIns="246848" anchor="ctr" anchorCtr="0">
            <a:noAutofit/>
          </a:bodyPr>
          <a:lstStyle/>
          <a:p>
            <a:pPr>
              <a:buSzPts val="1400"/>
            </a:pPr>
            <a:endParaRPr sz="3780"/>
          </a:p>
        </p:txBody>
      </p:sp>
      <p:sp>
        <p:nvSpPr>
          <p:cNvPr id="100" name="Shape 100"/>
          <p:cNvSpPr txBox="1"/>
          <p:nvPr/>
        </p:nvSpPr>
        <p:spPr>
          <a:xfrm>
            <a:off x="176560" y="3543600"/>
            <a:ext cx="10199520" cy="231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6848" tIns="123390" rIns="246848" bIns="123390" anchor="ctr" anchorCtr="0">
            <a:noAutofit/>
          </a:bodyPr>
          <a:lstStyle/>
          <a:p>
            <a:pPr marL="457200" indent="-457200" algn="just">
              <a:lnSpc>
                <a:spcPct val="115000"/>
              </a:lnSpc>
              <a:spcAft>
                <a:spcPts val="600"/>
              </a:spcAft>
              <a:buSzPts val="1100"/>
              <a:buFont typeface="Wingdings" panose="05000000000000000000" pitchFamily="2" charset="2"/>
              <a:buChar char="q"/>
            </a:pPr>
            <a:r>
              <a:rPr lang="en-US" sz="2800" dirty="0"/>
              <a:t>Technique that gives the illusion of moving objects using a series of still pictures that capture a small movement and then displayed in rapid succession.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67840" y="10071007"/>
            <a:ext cx="10199520" cy="247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6848" tIns="123390" rIns="246848" bIns="123390" anchor="ctr" anchorCtr="0">
            <a:noAutofit/>
          </a:bodyPr>
          <a:lstStyle/>
          <a:p>
            <a:pPr marL="457200" indent="-457200" algn="just">
              <a:lnSpc>
                <a:spcPct val="115000"/>
              </a:lnSpc>
              <a:spcAft>
                <a:spcPts val="600"/>
              </a:spcAft>
              <a:buSzPts val="1200"/>
              <a:buFont typeface="Wingdings" panose="05000000000000000000" pitchFamily="2" charset="2"/>
              <a:buChar char="q"/>
            </a:pPr>
            <a:r>
              <a:rPr lang="en-US" sz="2800" dirty="0"/>
              <a:t>It's the creation of moving objects through their manipulation in a three dimensional environment. </a:t>
            </a:r>
            <a:endParaRPr sz="2800" dirty="0"/>
          </a:p>
          <a:p>
            <a:pPr marL="457200" indent="-457200" algn="just">
              <a:lnSpc>
                <a:spcPct val="115000"/>
              </a:lnSpc>
              <a:spcAft>
                <a:spcPts val="600"/>
              </a:spcAft>
              <a:buSzPts val="1200"/>
              <a:buFont typeface="Wingdings" panose="05000000000000000000" pitchFamily="2" charset="2"/>
              <a:buChar char="q"/>
            </a:pPr>
            <a:r>
              <a:rPr lang="en-US" sz="2800" dirty="0"/>
              <a:t>3 phases to 3D animation: Modeling, layout, and rendering. 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11469255" y="3583517"/>
            <a:ext cx="9894687" cy="18002853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6848" tIns="246848" rIns="246848" bIns="246848" anchor="ctr" anchorCtr="0">
            <a:noAutofit/>
          </a:bodyPr>
          <a:lstStyle/>
          <a:p>
            <a:pPr>
              <a:buSzPts val="1400"/>
            </a:pPr>
            <a:endParaRPr sz="3780"/>
          </a:p>
        </p:txBody>
      </p:sp>
      <p:sp>
        <p:nvSpPr>
          <p:cNvPr id="104" name="Shape 104"/>
          <p:cNvSpPr txBox="1"/>
          <p:nvPr/>
        </p:nvSpPr>
        <p:spPr>
          <a:xfrm>
            <a:off x="1922841" y="9094357"/>
            <a:ext cx="6586920" cy="528930"/>
          </a:xfrm>
          <a:prstGeom prst="rect">
            <a:avLst/>
          </a:prstGeom>
          <a:gradFill>
            <a:gsLst>
              <a:gs pos="0">
                <a:srgbClr val="A2D3E5"/>
              </a:gs>
              <a:gs pos="50000">
                <a:srgbClr val="94CCDF"/>
              </a:gs>
              <a:gs pos="100000">
                <a:srgbClr val="80C6DE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46848" tIns="123390" rIns="246848" bIns="123390" anchor="ctr" anchorCtr="0">
            <a:noAutofit/>
          </a:bodyPr>
          <a:lstStyle/>
          <a:p>
            <a:pPr algn="ctr">
              <a:buSzPts val="2000"/>
            </a:pPr>
            <a:r>
              <a:rPr lang="en-US" sz="378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3D Animation</a:t>
            </a:r>
            <a:endParaRPr sz="3780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1922841" y="2725544"/>
            <a:ext cx="6586920" cy="528930"/>
          </a:xfrm>
          <a:prstGeom prst="rect">
            <a:avLst/>
          </a:prstGeom>
          <a:gradFill>
            <a:gsLst>
              <a:gs pos="0">
                <a:srgbClr val="A2D3E5"/>
              </a:gs>
              <a:gs pos="50000">
                <a:srgbClr val="94CCDF"/>
              </a:gs>
              <a:gs pos="100000">
                <a:srgbClr val="80C6DE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46848" tIns="123390" rIns="246848" bIns="123390" anchor="ctr" anchorCtr="0">
            <a:noAutofit/>
          </a:bodyPr>
          <a:lstStyle/>
          <a:p>
            <a:pPr algn="ctr">
              <a:buSzPts val="2000"/>
            </a:pPr>
            <a:r>
              <a:rPr lang="en-US" sz="378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Animation</a:t>
            </a:r>
            <a:endParaRPr sz="3780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10767265" y="2760458"/>
            <a:ext cx="143929" cy="18825912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6848" tIns="246848" rIns="246848" bIns="246848" anchor="ctr" anchorCtr="0">
            <a:noAutofit/>
          </a:bodyPr>
          <a:lstStyle/>
          <a:p>
            <a:pPr>
              <a:buSzPts val="1400"/>
            </a:pPr>
            <a:endParaRPr sz="3780"/>
          </a:p>
        </p:txBody>
      </p:sp>
      <p:sp>
        <p:nvSpPr>
          <p:cNvPr id="107" name="Shape 107"/>
          <p:cNvSpPr txBox="1"/>
          <p:nvPr/>
        </p:nvSpPr>
        <p:spPr>
          <a:xfrm>
            <a:off x="24408639" y="2719553"/>
            <a:ext cx="6586920" cy="528930"/>
          </a:xfrm>
          <a:prstGeom prst="rect">
            <a:avLst/>
          </a:prstGeom>
          <a:gradFill>
            <a:gsLst>
              <a:gs pos="0">
                <a:srgbClr val="A2D3E5"/>
              </a:gs>
              <a:gs pos="50000">
                <a:srgbClr val="94CCDF"/>
              </a:gs>
              <a:gs pos="100000">
                <a:srgbClr val="80C6DE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46848" tIns="123390" rIns="246848" bIns="123390" anchor="ctr" anchorCtr="0">
            <a:noAutofit/>
          </a:bodyPr>
          <a:lstStyle/>
          <a:p>
            <a:pPr algn="ctr">
              <a:buSzPts val="2000"/>
            </a:pPr>
            <a:r>
              <a:rPr lang="en-US" sz="378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Scene</a:t>
            </a:r>
            <a:endParaRPr sz="3780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13165740" y="2725544"/>
            <a:ext cx="6586920" cy="528930"/>
          </a:xfrm>
          <a:prstGeom prst="rect">
            <a:avLst/>
          </a:prstGeom>
          <a:gradFill>
            <a:gsLst>
              <a:gs pos="0">
                <a:srgbClr val="A2D3E5"/>
              </a:gs>
              <a:gs pos="50000">
                <a:srgbClr val="94CCDF"/>
              </a:gs>
              <a:gs pos="100000">
                <a:srgbClr val="80C6DE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46848" tIns="123390" rIns="246848" bIns="123390" anchor="ctr" anchorCtr="0">
            <a:noAutofit/>
          </a:bodyPr>
          <a:lstStyle/>
          <a:p>
            <a:pPr algn="ctr">
              <a:buSzPts val="2000"/>
            </a:pPr>
            <a:r>
              <a:rPr lang="en-US" sz="378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Main Concepts</a:t>
            </a:r>
            <a:endParaRPr sz="3780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29564115" y="9557169"/>
            <a:ext cx="1275750" cy="160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6848" tIns="246848" rIns="246848" bIns="246848" anchor="ctr" anchorCtr="0">
            <a:noAutofit/>
          </a:bodyPr>
          <a:lstStyle/>
          <a:p>
            <a:pPr algn="ctr">
              <a:buSzPts val="600"/>
            </a:pPr>
            <a:r>
              <a:rPr lang="en-US" sz="1620">
                <a:solidFill>
                  <a:schemeClr val="accent3"/>
                </a:solidFill>
              </a:rPr>
              <a:t>Camera</a:t>
            </a:r>
            <a:endParaRPr sz="1620">
              <a:solidFill>
                <a:schemeClr val="accent3"/>
              </a:solidFill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22440877" y="7359221"/>
            <a:ext cx="9856279" cy="6319212"/>
          </a:xfrm>
          <a:prstGeom prst="snip2DiagRect">
            <a:avLst>
              <a:gd name="adj1" fmla="val 15116"/>
              <a:gd name="adj2" fmla="val 16667"/>
            </a:avLst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6848" tIns="246848" rIns="246848" bIns="246848" anchor="ctr" anchorCtr="0">
            <a:noAutofit/>
          </a:bodyPr>
          <a:lstStyle/>
          <a:p>
            <a:pPr>
              <a:buSzPts val="1400"/>
            </a:pPr>
            <a:endParaRPr sz="3780"/>
          </a:p>
        </p:txBody>
      </p:sp>
      <p:sp>
        <p:nvSpPr>
          <p:cNvPr id="122" name="Shape 122"/>
          <p:cNvSpPr txBox="1"/>
          <p:nvPr/>
        </p:nvSpPr>
        <p:spPr>
          <a:xfrm>
            <a:off x="22303991" y="7594523"/>
            <a:ext cx="9743551" cy="608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6848" tIns="123390" rIns="246848" bIns="123390" anchor="t" anchorCtr="0">
            <a:noAutofit/>
          </a:bodyPr>
          <a:lstStyle/>
          <a:p>
            <a:pPr marL="868680" indent="-457200">
              <a:lnSpc>
                <a:spcPct val="115000"/>
              </a:lnSpc>
              <a:spcAft>
                <a:spcPts val="60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dk1"/>
                </a:solidFill>
              </a:rPr>
              <a:t>A </a:t>
            </a:r>
            <a:r>
              <a:rPr lang="en-US" sz="2800" b="1" dirty="0">
                <a:solidFill>
                  <a:schemeClr val="dk1"/>
                </a:solidFill>
              </a:rPr>
              <a:t>camera</a:t>
            </a:r>
            <a:r>
              <a:rPr lang="en-US" sz="2800" dirty="0">
                <a:solidFill>
                  <a:schemeClr val="dk1"/>
                </a:solidFill>
              </a:rPr>
              <a:t> is placed to determine what can be viewed within the world.</a:t>
            </a:r>
          </a:p>
          <a:p>
            <a:pPr marL="868680" indent="-457200">
              <a:lnSpc>
                <a:spcPct val="115000"/>
              </a:lnSpc>
              <a:spcAft>
                <a:spcPts val="60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dk1"/>
                </a:solidFill>
              </a:rPr>
              <a:t>The scene is then displayed on the device screen by colored pixels.</a:t>
            </a:r>
            <a:endParaRPr sz="2800" dirty="0">
              <a:solidFill>
                <a:schemeClr val="dk1"/>
              </a:solidFill>
            </a:endParaRPr>
          </a:p>
          <a:p>
            <a:pPr marL="868680" indent="-457200">
              <a:lnSpc>
                <a:spcPct val="115000"/>
              </a:lnSpc>
              <a:spcAft>
                <a:spcPts val="60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dk1"/>
                </a:solidFill>
              </a:rPr>
              <a:t>Perspective </a:t>
            </a:r>
            <a:r>
              <a:rPr lang="en-US" sz="2800" dirty="0">
                <a:solidFill>
                  <a:schemeClr val="dk1"/>
                </a:solidFill>
              </a:rPr>
              <a:t>projection produces a flat image from the 3d models within the view frustum. </a:t>
            </a:r>
          </a:p>
          <a:p>
            <a:pPr marL="868680" indent="-457200">
              <a:lnSpc>
                <a:spcPct val="115000"/>
              </a:lnSpc>
              <a:spcAft>
                <a:spcPts val="60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dk1"/>
                </a:solidFill>
              </a:rPr>
              <a:t>Rasterization</a:t>
            </a:r>
            <a:r>
              <a:rPr lang="en-US" sz="2800" dirty="0">
                <a:solidFill>
                  <a:schemeClr val="dk1"/>
                </a:solidFill>
              </a:rPr>
              <a:t> is a process that approximates the placement of the pixels to coincide with the viewable </a:t>
            </a:r>
            <a:r>
              <a:rPr lang="en-US" sz="2800" dirty="0" smtClean="0">
                <a:solidFill>
                  <a:schemeClr val="dk1"/>
                </a:solidFill>
              </a:rPr>
              <a:t>objects.</a:t>
            </a:r>
          </a:p>
          <a:p>
            <a:pPr marL="868680" indent="-457200">
              <a:lnSpc>
                <a:spcPct val="115000"/>
              </a:lnSpc>
              <a:spcAft>
                <a:spcPts val="60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dk1"/>
                </a:solidFill>
              </a:rPr>
              <a:t>In </a:t>
            </a:r>
            <a:r>
              <a:rPr lang="en-US" sz="2800" b="1" dirty="0">
                <a:solidFill>
                  <a:schemeClr val="dk1"/>
                </a:solidFill>
              </a:rPr>
              <a:t>animation</a:t>
            </a:r>
            <a:r>
              <a:rPr lang="en-US" sz="2800" dirty="0">
                <a:solidFill>
                  <a:schemeClr val="dk1"/>
                </a:solidFill>
              </a:rPr>
              <a:t>, the pixels </a:t>
            </a:r>
            <a:r>
              <a:rPr lang="en-US" sz="2800" smtClean="0">
                <a:solidFill>
                  <a:schemeClr val="dk1"/>
                </a:solidFill>
              </a:rPr>
              <a:t>are altered when </a:t>
            </a:r>
            <a:r>
              <a:rPr lang="en-US" sz="2800" dirty="0">
                <a:solidFill>
                  <a:schemeClr val="dk1"/>
                </a:solidFill>
              </a:rPr>
              <a:t>the scene is changed on a frame.</a:t>
            </a:r>
          </a:p>
          <a:p>
            <a:pPr marL="868680" indent="-457200">
              <a:lnSpc>
                <a:spcPct val="115000"/>
              </a:lnSpc>
              <a:spcAft>
                <a:spcPts val="60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8680" indent="-457200">
              <a:lnSpc>
                <a:spcPct val="115000"/>
              </a:lnSpc>
              <a:buClr>
                <a:schemeClr val="dk1"/>
              </a:buClr>
              <a:buSzPts val="1200"/>
              <a:buFont typeface="Wingdings" panose="05000000000000000000" pitchFamily="2" charset="2"/>
              <a:buChar char="q"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6744646" y="14329994"/>
            <a:ext cx="2737800" cy="528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6848" tIns="246848" rIns="246848" bIns="246848" anchor="ctr" anchorCtr="0">
            <a:noAutofit/>
          </a:bodyPr>
          <a:lstStyle/>
          <a:p>
            <a:pPr>
              <a:buSzPts val="600"/>
            </a:pPr>
            <a:r>
              <a:rPr lang="en-US" sz="1620" dirty="0">
                <a:solidFill>
                  <a:schemeClr val="accent3"/>
                </a:solidFill>
              </a:rPr>
              <a:t>Modeling and texturing</a:t>
            </a:r>
            <a:endParaRPr sz="1620" dirty="0">
              <a:solidFill>
                <a:schemeClr val="accent3"/>
              </a:solidFill>
            </a:endParaRP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10">
            <a:alphaModFix/>
          </a:blip>
          <a:srcRect t="18633"/>
          <a:stretch/>
        </p:blipFill>
        <p:spPr>
          <a:xfrm>
            <a:off x="6745078" y="6679327"/>
            <a:ext cx="3629329" cy="2103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599680" y="6684252"/>
            <a:ext cx="3266477" cy="1819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017470" y="19678358"/>
            <a:ext cx="4112502" cy="1611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017468" y="17705873"/>
            <a:ext cx="4112505" cy="161169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7298753" y="19197014"/>
            <a:ext cx="2737800" cy="528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6848" tIns="246848" rIns="246848" bIns="246848" anchor="ctr" anchorCtr="0">
            <a:noAutofit/>
          </a:bodyPr>
          <a:lstStyle/>
          <a:p>
            <a:pPr>
              <a:buSzPts val="600"/>
            </a:pPr>
            <a:r>
              <a:rPr lang="en-US" sz="1620">
                <a:solidFill>
                  <a:schemeClr val="accent3"/>
                </a:solidFill>
              </a:rPr>
              <a:t>Rendering</a:t>
            </a:r>
            <a:endParaRPr sz="1620">
              <a:solidFill>
                <a:schemeClr val="accent3"/>
              </a:solidFill>
            </a:endParaRPr>
          </a:p>
        </p:txBody>
      </p:sp>
      <p:sp>
        <p:nvSpPr>
          <p:cNvPr id="50" name="Shape 97"/>
          <p:cNvSpPr txBox="1"/>
          <p:nvPr/>
        </p:nvSpPr>
        <p:spPr>
          <a:xfrm>
            <a:off x="24408639" y="14154743"/>
            <a:ext cx="6586920" cy="528930"/>
          </a:xfrm>
          <a:prstGeom prst="rect">
            <a:avLst/>
          </a:prstGeom>
          <a:gradFill>
            <a:gsLst>
              <a:gs pos="0">
                <a:srgbClr val="A2D3E5"/>
              </a:gs>
              <a:gs pos="50000">
                <a:srgbClr val="94CCDF"/>
              </a:gs>
              <a:gs pos="100000">
                <a:srgbClr val="80C6DE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46848" tIns="123390" rIns="246848" bIns="123390" anchor="ctr" anchorCtr="0">
            <a:noAutofit/>
          </a:bodyPr>
          <a:lstStyle/>
          <a:p>
            <a:pPr algn="ctr">
              <a:buSzPts val="2000"/>
            </a:pPr>
            <a:r>
              <a:rPr lang="en-US" sz="378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References</a:t>
            </a:r>
            <a:endParaRPr sz="3780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95"/>
          <p:cNvSpPr/>
          <p:nvPr/>
        </p:nvSpPr>
        <p:spPr>
          <a:xfrm>
            <a:off x="174887" y="9961607"/>
            <a:ext cx="10199520" cy="2655982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6848" tIns="246848" rIns="246848" bIns="246848" anchor="ctr" anchorCtr="0">
            <a:noAutofit/>
          </a:bodyPr>
          <a:lstStyle/>
          <a:p>
            <a:pPr>
              <a:buSzPts val="1400"/>
            </a:pPr>
            <a:endParaRPr sz="3780"/>
          </a:p>
        </p:txBody>
      </p:sp>
      <p:sp>
        <p:nvSpPr>
          <p:cNvPr id="54" name="Shape 100"/>
          <p:cNvSpPr/>
          <p:nvPr/>
        </p:nvSpPr>
        <p:spPr>
          <a:xfrm>
            <a:off x="22309226" y="15274442"/>
            <a:ext cx="9943098" cy="631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6848" tIns="123390" rIns="246848" bIns="123390" anchor="t" anchorCtr="0">
            <a:noAutofit/>
          </a:bodyPr>
          <a:lstStyle/>
          <a:p>
            <a:pPr marL="937260" indent="-457200">
              <a:spcAft>
                <a:spcPts val="1080"/>
              </a:spcAft>
              <a:buClr>
                <a:schemeClr val="dk1"/>
              </a:buClr>
              <a:buSzPts val="800"/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Chang, </a:t>
            </a:r>
            <a:r>
              <a:rPr lang="en-US" sz="1400" dirty="0" err="1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Adric</a:t>
            </a:r>
            <a:r>
              <a:rPr lang="en-US" sz="1400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. “The Process of 3D Animation.”</a:t>
            </a:r>
            <a:r>
              <a:rPr lang="en-US" sz="1400" i="1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Media-Freaks.com</a:t>
            </a:r>
            <a:endParaRPr sz="1400" dirty="0">
              <a:solidFill>
                <a:schemeClr val="dk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937260" indent="-457200">
              <a:spcAft>
                <a:spcPts val="1080"/>
              </a:spcAft>
              <a:buClr>
                <a:schemeClr val="dk1"/>
              </a:buClr>
              <a:buSzPts val="800"/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Hughes, John F. </a:t>
            </a:r>
            <a:r>
              <a:rPr lang="en-US" sz="1400" i="1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Computer Graphics: Principles and Practice, Third Edition.</a:t>
            </a:r>
            <a:endParaRPr sz="1400" dirty="0">
              <a:solidFill>
                <a:schemeClr val="dk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937260" indent="-457200">
              <a:spcAft>
                <a:spcPts val="1080"/>
              </a:spcAft>
              <a:buClr>
                <a:schemeClr val="dk1"/>
              </a:buClr>
              <a:buSzPts val="800"/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IntroTutorials1. “</a:t>
            </a:r>
            <a:r>
              <a:rPr lang="en-US" sz="1400" dirty="0" err="1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WebGL</a:t>
            </a:r>
            <a:r>
              <a:rPr lang="en-US" sz="1400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Tutorial 03 - Textured Cube.” </a:t>
            </a:r>
            <a:r>
              <a:rPr lang="en-US" sz="1400" i="1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YouTube, </a:t>
            </a:r>
            <a:r>
              <a:rPr lang="en-US" sz="1400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YouTube, 26 Jan 2016.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37260" indent="-457200">
              <a:spcAft>
                <a:spcPts val="1080"/>
              </a:spcAft>
              <a:buClr>
                <a:schemeClr val="dk1"/>
              </a:buClr>
              <a:buSzPts val="800"/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“OpenGL 1.1: Geometry” </a:t>
            </a:r>
            <a:r>
              <a:rPr lang="en-US" sz="1400" i="1" dirty="0" err="1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Intrduction</a:t>
            </a:r>
            <a:r>
              <a:rPr lang="en-US" sz="1400" i="1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to Computer Graphics, </a:t>
            </a:r>
            <a:r>
              <a:rPr lang="en-US" sz="1400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by David J. Eck, 2018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37260" indent="-457200">
              <a:spcAft>
                <a:spcPts val="1080"/>
              </a:spcAft>
              <a:buClr>
                <a:schemeClr val="dk1"/>
              </a:buClr>
              <a:buSzPts val="800"/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“Three.js: A 3D Scene Graph API” </a:t>
            </a:r>
            <a:r>
              <a:rPr lang="en-US" sz="1400" i="1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Introduction to Computer Graphics, </a:t>
            </a:r>
            <a:r>
              <a:rPr lang="en-US" sz="1400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by David J. Eck, 2018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37260" indent="-457200">
              <a:spcAft>
                <a:spcPts val="1080"/>
              </a:spcAft>
              <a:buClr>
                <a:schemeClr val="dk1"/>
              </a:buClr>
              <a:buSzPts val="800"/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“Three.js” Three.js - </a:t>
            </a:r>
            <a:r>
              <a:rPr lang="en-US" sz="1400" i="1" dirty="0" err="1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Javascript</a:t>
            </a:r>
            <a:r>
              <a:rPr lang="en-US" sz="1400" i="1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3D Library, </a:t>
            </a:r>
            <a:r>
              <a:rPr lang="en-US" sz="1400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Threejs.org</a:t>
            </a:r>
            <a:r>
              <a:rPr lang="en-US" sz="1400" dirty="0" smtClean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.</a:t>
            </a:r>
          </a:p>
          <a:p>
            <a:pPr marL="937260" indent="-457200">
              <a:spcAft>
                <a:spcPts val="1080"/>
              </a:spcAft>
              <a:buClr>
                <a:schemeClr val="dk1"/>
              </a:buClr>
              <a:buSzPts val="800"/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[1] </a:t>
            </a:r>
            <a:r>
              <a:rPr lang="es-PR" sz="1400" dirty="0" smtClean="0"/>
              <a:t> </a:t>
            </a:r>
            <a:r>
              <a:rPr lang="es-PR" sz="1400" dirty="0"/>
              <a:t>“</a:t>
            </a:r>
            <a:r>
              <a:rPr lang="es-PR" sz="1400" dirty="0" err="1"/>
              <a:t>Animation</a:t>
            </a:r>
            <a:r>
              <a:rPr lang="es-PR" sz="1400" dirty="0"/>
              <a:t> - </a:t>
            </a:r>
            <a:r>
              <a:rPr lang="es-PR" sz="1400" dirty="0" err="1"/>
              <a:t>Keyframe</a:t>
            </a:r>
            <a:r>
              <a:rPr lang="es-PR" sz="1400" dirty="0"/>
              <a:t> </a:t>
            </a:r>
            <a:r>
              <a:rPr lang="es-PR" sz="1400" dirty="0" err="1"/>
              <a:t>Basics</a:t>
            </a:r>
            <a:r>
              <a:rPr lang="es-PR" sz="1400" dirty="0"/>
              <a:t> (</a:t>
            </a:r>
            <a:r>
              <a:rPr lang="es-PR" sz="1400" dirty="0" err="1"/>
              <a:t>Essential</a:t>
            </a:r>
            <a:r>
              <a:rPr lang="es-PR" sz="1400" dirty="0"/>
              <a:t> </a:t>
            </a:r>
            <a:r>
              <a:rPr lang="es-PR" sz="1400" dirty="0" err="1"/>
              <a:t>Skills</a:t>
            </a:r>
            <a:r>
              <a:rPr lang="es-PR" sz="1400" dirty="0"/>
              <a:t>) (3D </a:t>
            </a:r>
            <a:r>
              <a:rPr lang="es-PR" sz="1400" dirty="0" err="1"/>
              <a:t>Animation</a:t>
            </a:r>
            <a:r>
              <a:rPr lang="es-PR" sz="1400" dirty="0"/>
              <a:t> </a:t>
            </a:r>
            <a:r>
              <a:rPr lang="es-PR" sz="1400" dirty="0" err="1"/>
              <a:t>Using</a:t>
            </a:r>
            <a:r>
              <a:rPr lang="es-PR" sz="1400" dirty="0"/>
              <a:t> Maya).” </a:t>
            </a:r>
            <a:r>
              <a:rPr lang="es-PR" sz="1400" i="1" dirty="0" err="1"/>
              <a:t>Whatwhenhow</a:t>
            </a:r>
            <a:r>
              <a:rPr lang="es-PR" sz="1400" i="1" dirty="0"/>
              <a:t> RSS</a:t>
            </a:r>
            <a:r>
              <a:rPr lang="es-PR" sz="1400" dirty="0"/>
              <a:t>, what-when-how.com/3d-animation-using-maya/animation-keyframe-basics-essential-skills-3d-animation-using-maya</a:t>
            </a:r>
            <a:r>
              <a:rPr lang="es-PR" sz="1400" dirty="0" smtClean="0"/>
              <a:t>/.</a:t>
            </a:r>
          </a:p>
          <a:p>
            <a:pPr marL="937260" indent="-457200">
              <a:spcAft>
                <a:spcPts val="1080"/>
              </a:spcAft>
              <a:buClr>
                <a:schemeClr val="dk1"/>
              </a:buClr>
              <a:buSzPts val="800"/>
              <a:buFont typeface="Wingdings" panose="05000000000000000000" pitchFamily="2" charset="2"/>
              <a:buChar char="q"/>
            </a:pPr>
            <a:r>
              <a:rPr lang="en-US" sz="1400" dirty="0" smtClean="0"/>
              <a:t>[2] </a:t>
            </a:r>
            <a:r>
              <a:rPr lang="en-US" sz="1400" dirty="0"/>
              <a:t>“The Process of 3D Animation.” </a:t>
            </a:r>
            <a:r>
              <a:rPr lang="en-US" sz="1400" i="1" dirty="0"/>
              <a:t>Media-Freaks.com</a:t>
            </a:r>
            <a:r>
              <a:rPr lang="en-US" sz="1400" dirty="0"/>
              <a:t>, media-freaks.com/the-process-of-3d-animation/.</a:t>
            </a:r>
            <a:endParaRPr lang="es-PR" sz="1400" dirty="0" smtClean="0"/>
          </a:p>
          <a:p>
            <a:pPr marL="937260" indent="-457200">
              <a:spcAft>
                <a:spcPts val="1080"/>
              </a:spcAft>
              <a:buClr>
                <a:schemeClr val="dk1"/>
              </a:buClr>
              <a:buSzPts val="800"/>
              <a:buFont typeface="Wingdings" panose="05000000000000000000" pitchFamily="2" charset="2"/>
              <a:buChar char="q"/>
            </a:pPr>
            <a:r>
              <a:rPr lang="en-US" sz="1400" dirty="0" smtClean="0"/>
              <a:t>[3</a:t>
            </a:r>
            <a:r>
              <a:rPr lang="en-US" sz="1400" dirty="0"/>
              <a:t>] Connor, Dermot O'. “2D Animation: Walk Cycles Basics.” Lynda.com - from LinkedIn, Lynda.com, 26 Feb. 2016, </a:t>
            </a:r>
            <a:r>
              <a:rPr lang="en-US" sz="1400" dirty="0">
                <a:hlinkClick r:id="rId14"/>
              </a:rPr>
              <a:t>www.lynda.com/Animation-tutorials/2D-Animation-Walk-Cycles-Basics/434462-2.html</a:t>
            </a:r>
            <a:r>
              <a:rPr lang="en-US" sz="1400" dirty="0" smtClean="0"/>
              <a:t>.</a:t>
            </a:r>
          </a:p>
          <a:p>
            <a:pPr marL="937260" indent="-457200">
              <a:spcAft>
                <a:spcPts val="1080"/>
              </a:spcAft>
              <a:buClr>
                <a:schemeClr val="dk1"/>
              </a:buClr>
              <a:buSzPts val="800"/>
              <a:buFont typeface="Wingdings" panose="05000000000000000000" pitchFamily="2" charset="2"/>
              <a:buChar char="q"/>
            </a:pPr>
            <a:r>
              <a:rPr lang="en-US" sz="1400" dirty="0" smtClean="0"/>
              <a:t>[4] </a:t>
            </a:r>
            <a:r>
              <a:rPr lang="es-PR" sz="1400" dirty="0"/>
              <a:t>Bejarano, Antonio Hernández. “</a:t>
            </a:r>
            <a:r>
              <a:rPr lang="es-PR" sz="1400" dirty="0" err="1"/>
              <a:t>Let</a:t>
            </a:r>
            <a:r>
              <a:rPr lang="es-PR" sz="1400" dirty="0"/>
              <a:t> </a:t>
            </a:r>
            <a:r>
              <a:rPr lang="es-PR" sz="1400" dirty="0" err="1"/>
              <a:t>There</a:t>
            </a:r>
            <a:r>
              <a:rPr lang="es-PR" sz="1400" dirty="0"/>
              <a:t> Be Light.” </a:t>
            </a:r>
            <a:r>
              <a:rPr lang="es-PR" sz="1400" i="1" dirty="0" err="1"/>
              <a:t>Let</a:t>
            </a:r>
            <a:r>
              <a:rPr lang="es-PR" sz="1400" i="1" dirty="0"/>
              <a:t> </a:t>
            </a:r>
            <a:r>
              <a:rPr lang="es-PR" sz="1400" i="1" dirty="0" err="1"/>
              <a:t>There</a:t>
            </a:r>
            <a:r>
              <a:rPr lang="es-PR" sz="1400" i="1" dirty="0"/>
              <a:t> Be Light · 3D </a:t>
            </a:r>
            <a:r>
              <a:rPr lang="es-PR" sz="1400" i="1" dirty="0" err="1"/>
              <a:t>Game</a:t>
            </a:r>
            <a:r>
              <a:rPr lang="es-PR" sz="1400" i="1" dirty="0"/>
              <a:t> </a:t>
            </a:r>
            <a:r>
              <a:rPr lang="es-PR" sz="1400" i="1" dirty="0" err="1"/>
              <a:t>Development</a:t>
            </a:r>
            <a:r>
              <a:rPr lang="es-PR" sz="1400" i="1" dirty="0"/>
              <a:t> </a:t>
            </a:r>
            <a:r>
              <a:rPr lang="es-PR" sz="1400" i="1" dirty="0" err="1"/>
              <a:t>with</a:t>
            </a:r>
            <a:r>
              <a:rPr lang="es-PR" sz="1400" i="1" dirty="0"/>
              <a:t> LWJGL 3</a:t>
            </a:r>
            <a:r>
              <a:rPr lang="es-PR" sz="1400" dirty="0"/>
              <a:t>, lwjglgamedev.gitbooks.io/3d-game-development-with-lwjgl/</a:t>
            </a:r>
            <a:r>
              <a:rPr lang="es-PR" sz="1400" dirty="0" err="1"/>
              <a:t>content</a:t>
            </a:r>
            <a:r>
              <a:rPr lang="es-PR" sz="1400" dirty="0"/>
              <a:t>/chapter10/chapter10.html.</a:t>
            </a:r>
            <a:endParaRPr lang="es-PR" sz="1400" dirty="0" smtClean="0"/>
          </a:p>
          <a:p>
            <a:pPr marL="937260" indent="-457200">
              <a:spcAft>
                <a:spcPts val="1080"/>
              </a:spcAft>
              <a:buClr>
                <a:schemeClr val="dk1"/>
              </a:buClr>
              <a:buSzPts val="800"/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[</a:t>
            </a:r>
            <a:r>
              <a:rPr lang="en-US" sz="1400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5] [6] </a:t>
            </a:r>
            <a:r>
              <a:rPr lang="en-US" sz="1400" dirty="0" err="1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Hier</a:t>
            </a:r>
            <a:r>
              <a:rPr lang="en-US" sz="1400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, David. “David </a:t>
            </a:r>
            <a:r>
              <a:rPr lang="en-US" sz="1400" dirty="0" err="1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Hier</a:t>
            </a:r>
            <a:r>
              <a:rPr lang="en-US" sz="1400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Render Studio: 3D Modelling &amp; Rendering and Architectural &amp; Product </a:t>
            </a:r>
            <a:r>
              <a:rPr lang="en-US" sz="1400" dirty="0" err="1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Visualisation</a:t>
            </a:r>
            <a:r>
              <a:rPr lang="en-US" sz="1400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.” 3D Modelling, www.davidhier.co.uk/modelling.html</a:t>
            </a:r>
            <a:r>
              <a:rPr lang="en-US" sz="1400" dirty="0" smtClean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.</a:t>
            </a:r>
            <a:r>
              <a:rPr lang="en-US" sz="1400" dirty="0" smtClean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</a:p>
          <a:p>
            <a:pPr marL="937260" indent="-457200">
              <a:spcAft>
                <a:spcPts val="1080"/>
              </a:spcAft>
              <a:buClr>
                <a:schemeClr val="dk1"/>
              </a:buClr>
              <a:buSzPts val="800"/>
              <a:buFont typeface="Wingdings" panose="05000000000000000000" pitchFamily="2" charset="2"/>
              <a:buChar char="q"/>
            </a:pPr>
            <a:r>
              <a:rPr lang="en-US" sz="1400" dirty="0" smtClean="0"/>
              <a:t>[</a:t>
            </a:r>
            <a:r>
              <a:rPr lang="en-US" sz="1400" dirty="0"/>
              <a:t>7] “Polygon Mesh.” </a:t>
            </a:r>
            <a:r>
              <a:rPr lang="en-US" sz="1400" i="1" dirty="0"/>
              <a:t>Wikipedia</a:t>
            </a:r>
            <a:r>
              <a:rPr lang="en-US" sz="1400" dirty="0"/>
              <a:t>, Wikimedia Foundation, 17 May 2018, en.wikipedia.org/wiki/</a:t>
            </a:r>
            <a:r>
              <a:rPr lang="en-US" sz="1400" dirty="0" err="1"/>
              <a:t>Polygon_mesh</a:t>
            </a:r>
            <a:r>
              <a:rPr lang="en-US" sz="1400" dirty="0"/>
              <a:t>.</a:t>
            </a:r>
          </a:p>
          <a:p>
            <a:pPr marL="937260" indent="-457200">
              <a:spcAft>
                <a:spcPts val="1080"/>
              </a:spcAft>
              <a:buClr>
                <a:schemeClr val="dk1"/>
              </a:buClr>
              <a:buSzPts val="800"/>
              <a:buFont typeface="Wingdings" panose="05000000000000000000" pitchFamily="2" charset="2"/>
              <a:buChar char="q"/>
            </a:pPr>
            <a:r>
              <a:rPr lang="en-US" sz="1400" dirty="0"/>
              <a:t>[8] “Intro to </a:t>
            </a:r>
            <a:r>
              <a:rPr lang="en-US" sz="1400" dirty="0" err="1"/>
              <a:t>WebGLwith</a:t>
            </a:r>
            <a:r>
              <a:rPr lang="en-US" sz="1400" dirty="0"/>
              <a:t> Three.js.” Intro to WebGL with Three.js, davidscottlyons.com/</a:t>
            </a:r>
            <a:r>
              <a:rPr lang="en-US" sz="1400" dirty="0" err="1"/>
              <a:t>threejs</a:t>
            </a:r>
            <a:r>
              <a:rPr lang="en-US" sz="1400" dirty="0"/>
              <a:t>-intro/#slide-16.</a:t>
            </a:r>
          </a:p>
          <a:p>
            <a:pPr marL="937260" indent="-457200">
              <a:spcAft>
                <a:spcPts val="1080"/>
              </a:spcAft>
              <a:buClr>
                <a:schemeClr val="dk1"/>
              </a:buClr>
              <a:buSzPts val="800"/>
              <a:buFont typeface="Wingdings" panose="05000000000000000000" pitchFamily="2" charset="2"/>
              <a:buChar char="q"/>
            </a:pPr>
            <a:r>
              <a:rPr lang="en-US" sz="1400" dirty="0"/>
              <a:t>[9] “Encyclopedia.” PCMAG, PCMAG.COM, www.pcmag.com/encyclopedia/term/61771/viewing-frustum.</a:t>
            </a:r>
          </a:p>
          <a:p>
            <a:pPr marL="937260" indent="-457200">
              <a:spcAft>
                <a:spcPts val="1080"/>
              </a:spcAft>
              <a:buClr>
                <a:schemeClr val="dk1"/>
              </a:buClr>
              <a:buSzPts val="800"/>
              <a:buFont typeface="Wingdings" panose="05000000000000000000" pitchFamily="2" charset="2"/>
              <a:buChar char="q"/>
            </a:pPr>
            <a:endParaRPr sz="1400" dirty="0">
              <a:solidFill>
                <a:schemeClr val="dk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53" name="Shape 106"/>
          <p:cNvSpPr/>
          <p:nvPr/>
        </p:nvSpPr>
        <p:spPr>
          <a:xfrm>
            <a:off x="21799575" y="2783693"/>
            <a:ext cx="143929" cy="18825912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6848" tIns="246848" rIns="246848" bIns="246848" anchor="ctr" anchorCtr="0">
            <a:noAutofit/>
          </a:bodyPr>
          <a:lstStyle/>
          <a:p>
            <a:pPr>
              <a:buSzPts val="1400"/>
            </a:pPr>
            <a:endParaRPr sz="378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B35E693-C260-4184-8AC6-C18B03700D1A}"/>
              </a:ext>
            </a:extLst>
          </p:cNvPr>
          <p:cNvSpPr txBox="1"/>
          <p:nvPr/>
        </p:nvSpPr>
        <p:spPr>
          <a:xfrm>
            <a:off x="20619411" y="9870952"/>
            <a:ext cx="1002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[7]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8DC1C05-FEA0-4E13-B54A-66D65C9ADBA0}"/>
              </a:ext>
            </a:extLst>
          </p:cNvPr>
          <p:cNvSpPr txBox="1"/>
          <p:nvPr/>
        </p:nvSpPr>
        <p:spPr>
          <a:xfrm>
            <a:off x="32047542" y="3498023"/>
            <a:ext cx="1002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[9]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1F56DBC7-1A96-4FF3-A2A8-87D4306C62F6}"/>
              </a:ext>
            </a:extLst>
          </p:cNvPr>
          <p:cNvSpPr txBox="1"/>
          <p:nvPr/>
        </p:nvSpPr>
        <p:spPr>
          <a:xfrm>
            <a:off x="26801745" y="3498878"/>
            <a:ext cx="1002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[8]</a:t>
            </a:r>
            <a:endParaRPr lang="en-US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B35E693-C260-4184-8AC6-C18B03700D1A}"/>
              </a:ext>
            </a:extLst>
          </p:cNvPr>
          <p:cNvSpPr txBox="1"/>
          <p:nvPr/>
        </p:nvSpPr>
        <p:spPr>
          <a:xfrm>
            <a:off x="10081050" y="17390145"/>
            <a:ext cx="1002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[5]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6B35E693-C260-4184-8AC6-C18B03700D1A}"/>
              </a:ext>
            </a:extLst>
          </p:cNvPr>
          <p:cNvSpPr txBox="1"/>
          <p:nvPr/>
        </p:nvSpPr>
        <p:spPr>
          <a:xfrm>
            <a:off x="10129972" y="19296091"/>
            <a:ext cx="1002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[6]</a:t>
            </a:r>
            <a:endParaRPr lang="en-US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B35E693-C260-4184-8AC6-C18B03700D1A}"/>
              </a:ext>
            </a:extLst>
          </p:cNvPr>
          <p:cNvSpPr txBox="1"/>
          <p:nvPr/>
        </p:nvSpPr>
        <p:spPr>
          <a:xfrm>
            <a:off x="3028405" y="6141163"/>
            <a:ext cx="1002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[1]</a:t>
            </a:r>
            <a:endParaRPr lang="en-US" sz="2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6B35E693-C260-4184-8AC6-C18B03700D1A}"/>
              </a:ext>
            </a:extLst>
          </p:cNvPr>
          <p:cNvSpPr txBox="1"/>
          <p:nvPr/>
        </p:nvSpPr>
        <p:spPr>
          <a:xfrm>
            <a:off x="6522526" y="6144560"/>
            <a:ext cx="1002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[2]</a:t>
            </a:r>
            <a:endParaRPr lang="en-US" sz="2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B35E693-C260-4184-8AC6-C18B03700D1A}"/>
              </a:ext>
            </a:extLst>
          </p:cNvPr>
          <p:cNvSpPr txBox="1"/>
          <p:nvPr/>
        </p:nvSpPr>
        <p:spPr>
          <a:xfrm>
            <a:off x="10054555" y="6144560"/>
            <a:ext cx="1078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[3]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23" y="16130921"/>
            <a:ext cx="4088671" cy="1417788"/>
          </a:xfrm>
          <a:prstGeom prst="rect">
            <a:avLst/>
          </a:prstGeom>
        </p:spPr>
      </p:pic>
      <p:sp>
        <p:nvSpPr>
          <p:cNvPr id="56" name="Shape 124"/>
          <p:cNvSpPr txBox="1"/>
          <p:nvPr/>
        </p:nvSpPr>
        <p:spPr>
          <a:xfrm>
            <a:off x="6704820" y="15877296"/>
            <a:ext cx="2737800" cy="528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6848" tIns="246848" rIns="246848" bIns="246848" anchor="ctr" anchorCtr="0">
            <a:noAutofit/>
          </a:bodyPr>
          <a:lstStyle/>
          <a:p>
            <a:pPr algn="ctr">
              <a:buSzPts val="600"/>
            </a:pPr>
            <a:r>
              <a:rPr lang="en-US" sz="1620" dirty="0" smtClean="0">
                <a:solidFill>
                  <a:schemeClr val="accent3"/>
                </a:solidFill>
              </a:rPr>
              <a:t>Light sources </a:t>
            </a:r>
            <a:endParaRPr sz="1620" dirty="0">
              <a:solidFill>
                <a:schemeClr val="accent3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6B35E693-C260-4184-8AC6-C18B03700D1A}"/>
              </a:ext>
            </a:extLst>
          </p:cNvPr>
          <p:cNvSpPr txBox="1"/>
          <p:nvPr/>
        </p:nvSpPr>
        <p:spPr>
          <a:xfrm>
            <a:off x="10081050" y="15983099"/>
            <a:ext cx="1002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[4]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535</Words>
  <Application>Microsoft Office PowerPoint</Application>
  <PresentationFormat>Custom</PresentationFormat>
  <Paragraphs>73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Kai-Ming Chow</dc:creator>
  <cp:lastModifiedBy>Kai-Ming Chow</cp:lastModifiedBy>
  <cp:revision>53</cp:revision>
  <dcterms:modified xsi:type="dcterms:W3CDTF">2018-05-22T03:01:57Z</dcterms:modified>
</cp:coreProperties>
</file>