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632" autoAdjust="0"/>
    <p:restoredTop sz="94660"/>
  </p:normalViewPr>
  <p:slideViewPr>
    <p:cSldViewPr snapToGrid="0">
      <p:cViewPr>
        <p:scale>
          <a:sx n="112" d="100"/>
          <a:sy n="112" d="100"/>
        </p:scale>
        <p:origin x="-444" y="12"/>
      </p:cViewPr>
      <p:guideLst>
        <p:guide orient="horz" pos="2160"/>
        <p:guide pos="1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1323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255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gif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9669" y="6185647"/>
            <a:ext cx="1611362" cy="52861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6226650" y="3410100"/>
            <a:ext cx="2756700" cy="3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 </a:t>
            </a:r>
            <a:r>
              <a:rPr lang="en-US" sz="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camera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is placed to determine what can be viewed </a:t>
            </a:r>
            <a:r>
              <a:rPr lang="en-US" sz="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 the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world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marL="457200" indent="-292100"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scene is then displayed on the device screen by colored pixels</a:t>
            </a:r>
            <a:r>
              <a:rPr lang="en-US" sz="8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marL="457200" lvl="0" indent="-292100"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Perspective projection produces a flat image from the 3d models within the view frustum. </a:t>
            </a:r>
            <a:endParaRPr lang="en-US" sz="800" dirty="0" smtClean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65100">
              <a:buClr>
                <a:schemeClr val="dk1"/>
              </a:buClr>
              <a:buSzPts val="1000"/>
            </a:pPr>
            <a:endParaRPr lang="en-US" sz="800" dirty="0" smtClean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endParaRPr sz="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 smtClean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 smtClean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indent="-292100"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Anything out the frustum will not be rendered, since it will not be viewed anyway (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clipping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800" dirty="0" smtClean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8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animation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the pixels change when the scene is changed on a frame</a:t>
            </a:r>
            <a:r>
              <a:rPr lang="en-US" sz="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sz="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800" b="0" i="0" u="none" strike="noStrike" cap="none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 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process called </a:t>
            </a:r>
            <a:r>
              <a:rPr lang="en-US" sz="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rasterization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approximates the placement of the pixels to coincide with the viewable objects</a:t>
            </a:r>
            <a:r>
              <a:rPr lang="en-US" sz="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sz="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0" y="-1"/>
            <a:ext cx="12192000" cy="1384929"/>
          </a:xfrm>
          <a:prstGeom prst="rect">
            <a:avLst/>
          </a:prstGeom>
          <a:gradFill>
            <a:gsLst>
              <a:gs pos="0">
                <a:srgbClr val="A2D3E5"/>
              </a:gs>
              <a:gs pos="50000">
                <a:srgbClr val="94CCDF">
                  <a:alpha val="20000"/>
                </a:srgbClr>
              </a:gs>
              <a:gs pos="100000">
                <a:srgbClr val="80C6DE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1600650" y="127850"/>
            <a:ext cx="8990700" cy="11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3D Animation with the use of Three.js</a:t>
            </a:r>
            <a:endParaRPr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2711777" y="741020"/>
            <a:ext cx="64518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Kai-Ming Chow</a:t>
            </a:r>
            <a:endParaRPr sz="12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Daniela A. Rivera</a:t>
            </a:r>
            <a:endParaRPr sz="12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University of </a:t>
            </a:r>
            <a:r>
              <a:rPr lang="en-US" sz="12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Puerto </a:t>
            </a:r>
            <a:r>
              <a:rPr lang="en-US" sz="120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Rico, 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Rio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Piedras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Campus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511" y="208124"/>
            <a:ext cx="1614450" cy="96867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642625" y="3899599"/>
            <a:ext cx="2480100" cy="307800"/>
          </a:xfrm>
          <a:prstGeom prst="rect">
            <a:avLst/>
          </a:prstGeom>
          <a:gradFill>
            <a:gsLst>
              <a:gs pos="0">
                <a:srgbClr val="A2D3E5"/>
              </a:gs>
              <a:gs pos="50000">
                <a:srgbClr val="94CCDF"/>
              </a:gs>
              <a:gs pos="100000">
                <a:srgbClr val="80C6DE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3D 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Animation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3400377" y="1698190"/>
            <a:ext cx="2425800" cy="307800"/>
          </a:xfrm>
          <a:prstGeom prst="rect">
            <a:avLst/>
          </a:prstGeom>
          <a:gradFill>
            <a:gsLst>
              <a:gs pos="0">
                <a:srgbClr val="A2D3E5"/>
              </a:gs>
              <a:gs pos="50000">
                <a:srgbClr val="94CCDF"/>
              </a:gs>
              <a:gs pos="100000">
                <a:srgbClr val="80C6DE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Three.js: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95708" y="127911"/>
            <a:ext cx="1197588" cy="112911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642604" y="4207403"/>
            <a:ext cx="24258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the creation of moving objects through their manipulation in a three dimensional environment. 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phases to 3D animation: Modeling, layout, and rendering. </a:t>
            </a:r>
            <a:endParaRPr sz="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621766" y="1698190"/>
            <a:ext cx="2480100" cy="307800"/>
          </a:xfrm>
          <a:prstGeom prst="rect">
            <a:avLst/>
          </a:prstGeom>
          <a:gradFill>
            <a:gsLst>
              <a:gs pos="0">
                <a:srgbClr val="A2D3E5"/>
              </a:gs>
              <a:gs pos="50000">
                <a:srgbClr val="94CCDF"/>
              </a:gs>
              <a:gs pos="100000">
                <a:srgbClr val="80C6DE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Animation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624575" y="5089028"/>
            <a:ext cx="2533500" cy="307800"/>
          </a:xfrm>
          <a:prstGeom prst="rect">
            <a:avLst/>
          </a:prstGeom>
          <a:gradFill>
            <a:gsLst>
              <a:gs pos="0">
                <a:srgbClr val="A2D3E5"/>
              </a:gs>
              <a:gs pos="50000">
                <a:srgbClr val="94CCDF"/>
              </a:gs>
              <a:gs pos="100000">
                <a:srgbClr val="80C6DE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Animation Process: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95" name="Shape 95" descr="Image result for three js diagram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81841" y="2051020"/>
            <a:ext cx="2501509" cy="135908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6400650" y="1698200"/>
            <a:ext cx="2408700" cy="307800"/>
          </a:xfrm>
          <a:prstGeom prst="rect">
            <a:avLst/>
          </a:prstGeom>
          <a:gradFill>
            <a:gsLst>
              <a:gs pos="0">
                <a:srgbClr val="A2D3E5"/>
              </a:gs>
              <a:gs pos="50000">
                <a:srgbClr val="94CCDF"/>
              </a:gs>
              <a:gs pos="100000">
                <a:srgbClr val="80C6DE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Scene: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642625" y="2096017"/>
            <a:ext cx="2438400" cy="6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Font typeface="Times New Roman"/>
              <a:buChar char="●"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 is the technique that gives the illusion of moving objects using a series of still pictures that capture a small movement and then displayed in rapid succession.</a:t>
            </a:r>
            <a:endParaRPr sz="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9350295" y="4236515"/>
            <a:ext cx="2438400" cy="307800"/>
          </a:xfrm>
          <a:prstGeom prst="rect">
            <a:avLst/>
          </a:prstGeom>
          <a:gradFill>
            <a:gsLst>
              <a:gs pos="0">
                <a:srgbClr val="A2D3E5"/>
              </a:gs>
              <a:gs pos="50000">
                <a:srgbClr val="94CCDF"/>
              </a:gs>
              <a:gs pos="100000">
                <a:srgbClr val="80C6DE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References: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9354650" y="4544313"/>
            <a:ext cx="2429700" cy="21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Char char="●"/>
            </a:pPr>
            <a:r>
              <a:rPr lang="en-US" sz="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Chang, </a:t>
            </a:r>
            <a:r>
              <a:rPr lang="en-US" sz="8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Adric</a:t>
            </a:r>
            <a:r>
              <a:rPr lang="en-US" sz="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“The Process of 3D Animation.”</a:t>
            </a:r>
            <a:r>
              <a:rPr lang="en-US" sz="800" i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Media-Freaks.com</a:t>
            </a:r>
            <a:endParaRPr sz="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Char char="●"/>
            </a:pPr>
            <a:r>
              <a:rPr lang="en-US" sz="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Hughes, John F. </a:t>
            </a:r>
            <a:r>
              <a:rPr lang="en-US" sz="800" i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Computer Graphics: Principles and Practice, Third Edition.</a:t>
            </a:r>
            <a:endParaRPr sz="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Char char="●"/>
            </a:pPr>
            <a:r>
              <a:rPr lang="en-US" sz="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IntroTutorials1. “</a:t>
            </a:r>
            <a:r>
              <a:rPr lang="en-US" sz="8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WebGL</a:t>
            </a:r>
            <a:r>
              <a:rPr lang="en-US" sz="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Tutorial 03 - Textured Cube.” </a:t>
            </a:r>
            <a:r>
              <a:rPr lang="en-US" sz="800" i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YouTube, </a:t>
            </a:r>
            <a:r>
              <a:rPr lang="en-US" sz="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YouTube, 26 Jan 2016.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Char char="●"/>
            </a:pPr>
            <a:r>
              <a:rPr lang="en-US" sz="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“OpenGL 1.1: Geometry” </a:t>
            </a:r>
            <a:r>
              <a:rPr lang="en-US" sz="800" i="1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Intrduction</a:t>
            </a:r>
            <a:r>
              <a:rPr lang="en-US" sz="800" i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to Computer Graphics, </a:t>
            </a:r>
            <a:r>
              <a:rPr lang="en-US" sz="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by David J. Eck, 2018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Char char="●"/>
            </a:pPr>
            <a:r>
              <a:rPr lang="en-US" sz="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“Three.js: A 3D Scene Graph API” </a:t>
            </a:r>
            <a:r>
              <a:rPr lang="en-US" sz="800" i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Introduction to Computer Graphics, </a:t>
            </a:r>
            <a:r>
              <a:rPr lang="en-US" sz="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by David J. Eck, 2018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Char char="●"/>
            </a:pPr>
            <a:r>
              <a:rPr lang="en-US" sz="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“Three.js” Three.js - </a:t>
            </a:r>
            <a:r>
              <a:rPr lang="en-US" sz="800" i="1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Javascript</a:t>
            </a:r>
            <a:r>
              <a:rPr lang="en-US" sz="800" i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3D Library, </a:t>
            </a:r>
            <a:r>
              <a:rPr lang="en-US" sz="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Threejs.org.</a:t>
            </a:r>
            <a:endParaRPr sz="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2425" y="2665569"/>
            <a:ext cx="2594125" cy="11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689437" y="5441853"/>
            <a:ext cx="2421700" cy="8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1. Concept and </a:t>
            </a:r>
            <a:r>
              <a:rPr lang="en-US" sz="8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Storyboarding</a:t>
            </a:r>
            <a:endParaRPr sz="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2. 3D modeling</a:t>
            </a:r>
            <a:endParaRPr sz="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3. Texturing</a:t>
            </a:r>
            <a:endParaRPr sz="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4. Rigging and skinning</a:t>
            </a:r>
            <a:endParaRPr sz="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5. Animation</a:t>
            </a:r>
            <a:endParaRPr sz="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6. Lighting</a:t>
            </a:r>
            <a:endParaRPr sz="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7. Camera settings</a:t>
            </a:r>
            <a:endParaRPr sz="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8. Rendering</a:t>
            </a:r>
            <a:endParaRPr sz="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9. Composition</a:t>
            </a:r>
            <a:endParaRPr sz="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10. Music and Foley</a:t>
            </a:r>
            <a:endParaRPr sz="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11. Editing and Final Output</a:t>
            </a:r>
            <a:endParaRPr sz="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3394075" y="2148365"/>
            <a:ext cx="24384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Char char="●"/>
            </a:pPr>
            <a:r>
              <a:rPr lang="en-US" sz="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Created by Ricardo Cabello in 2010</a:t>
            </a:r>
            <a:endParaRPr sz="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Char char="●"/>
            </a:pPr>
            <a:r>
              <a:rPr lang="en-US" sz="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javascript</a:t>
            </a:r>
            <a:r>
              <a:rPr lang="en-US" sz="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library for generating 3D graphics.</a:t>
            </a:r>
            <a:endParaRPr sz="8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Times New Roman"/>
              <a:buChar char="●"/>
            </a:pPr>
            <a:r>
              <a:rPr lang="en-US" sz="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Used to create animated 3d graphics in a web browser.</a:t>
            </a:r>
            <a:endParaRPr sz="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Calibri"/>
              <a:buChar char="●"/>
            </a:pPr>
            <a:r>
              <a:rPr lang="en-US" sz="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Derived from</a:t>
            </a:r>
            <a:r>
              <a:rPr lang="en-US" sz="8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WebGL</a:t>
            </a:r>
            <a:r>
              <a:rPr lang="en-US" sz="8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.</a:t>
            </a:r>
            <a:endParaRPr sz="800" dirty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07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endParaRPr sz="10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3415750" y="3010793"/>
            <a:ext cx="2439600" cy="307800"/>
          </a:xfrm>
          <a:prstGeom prst="rect">
            <a:avLst/>
          </a:prstGeom>
          <a:gradFill>
            <a:gsLst>
              <a:gs pos="0">
                <a:srgbClr val="A2D3E5"/>
              </a:gs>
              <a:gs pos="50000">
                <a:srgbClr val="94CCDF"/>
              </a:gs>
              <a:gs pos="100000">
                <a:srgbClr val="80C6DE"/>
              </a:gs>
            </a:gsLst>
            <a:lin ang="5400012" scaled="0"/>
          </a:gradFill>
          <a:ln w="9525" cap="flat" cmpd="sng">
            <a:solidFill>
              <a:srgbClr val="36AF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Main Concepts: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3396932" y="3429000"/>
            <a:ext cx="2427565" cy="275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Char char="●"/>
            </a:pPr>
            <a:r>
              <a:rPr lang="en-US" sz="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3D models are made up of triangles, which are which are made up of vertices. </a:t>
            </a:r>
            <a:endParaRPr sz="8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Char char="●"/>
            </a:pPr>
            <a:r>
              <a:rPr lang="en-US" sz="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</a:t>
            </a:r>
            <a:r>
              <a:rPr lang="en-US" sz="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vertices</a:t>
            </a:r>
            <a:r>
              <a:rPr lang="en-US" sz="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are specified by X, Y and Z coordinates within a three-dimensional space.</a:t>
            </a:r>
            <a:endParaRPr sz="8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Char char="●"/>
            </a:pPr>
            <a:r>
              <a:rPr lang="en-US" sz="8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</a:t>
            </a:r>
            <a:r>
              <a:rPr lang="en-US" sz="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he area within three vertices is known as a face, which define the surface of the object. </a:t>
            </a:r>
            <a:endParaRPr sz="8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Char char="●"/>
            </a:pPr>
            <a:r>
              <a:rPr lang="en-US" sz="8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There</a:t>
            </a:r>
            <a:r>
              <a:rPr lang="en-US" sz="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are world and model coordinates that can be transformed within the world coordinate system to differentiate the shape of the object and where it is positioned inside the world.</a:t>
            </a:r>
            <a:endParaRPr sz="8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Char char="●"/>
            </a:pPr>
            <a:r>
              <a:rPr lang="en-US" sz="8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Transformations</a:t>
            </a:r>
            <a:r>
              <a:rPr lang="en-US" sz="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are performed by multiplying matrices that contain the information about the coordinate systems</a:t>
            </a:r>
          </a:p>
          <a:p>
            <a:pPr marL="457200" indent="-279400">
              <a:buSzPts val="800"/>
              <a:buFont typeface="Times New Roman"/>
              <a:buChar char="●"/>
            </a:pP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geometry and the materials are what defines the mesh object in Three.js. </a:t>
            </a:r>
          </a:p>
          <a:p>
            <a:pPr marL="457200" indent="-279400">
              <a:buSzPts val="800"/>
              <a:buFont typeface="Times New Roman"/>
              <a:buChar char="●"/>
            </a:pP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geometry consists of vertices of the object and the material determines how the object reacts to light sources. </a:t>
            </a:r>
          </a:p>
          <a:p>
            <a:pPr marL="457200" indent="-279400">
              <a:buSzPts val="800"/>
              <a:buFont typeface="Times New Roman"/>
              <a:buChar char="●"/>
            </a:pP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Textures can be applied to objects, by a process called UV mapping, to simulate real world objects. </a:t>
            </a: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Char char="●"/>
            </a:pPr>
            <a:endParaRPr sz="800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106" name="Shape 1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00650" y="4207399"/>
            <a:ext cx="2460550" cy="119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26525" y="1698191"/>
            <a:ext cx="1197600" cy="766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695700" y="3213481"/>
            <a:ext cx="1197600" cy="8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 descr="Image result for light  point ambient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373475" y="3203874"/>
            <a:ext cx="1197600" cy="7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9465275" y="2375625"/>
            <a:ext cx="10140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10868600" y="2833262"/>
            <a:ext cx="10140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Texturing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9465275" y="2757775"/>
            <a:ext cx="1014000" cy="1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3" name="Shape 113" descr="Image result for three js transformations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774700" y="1660551"/>
            <a:ext cx="1197600" cy="8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10629048" y="2335575"/>
            <a:ext cx="1493100" cy="2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523</Words>
  <Application>Microsoft Office PowerPoint</Application>
  <PresentationFormat>Widescreen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Noto Sans Symbols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Kai-Ming Chow</cp:lastModifiedBy>
  <cp:revision>15</cp:revision>
  <dcterms:modified xsi:type="dcterms:W3CDTF">2018-05-13T19:39:45Z</dcterms:modified>
</cp:coreProperties>
</file>