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-qpTPf72TuQ" TargetMode="External"/><Relationship Id="rId4" Type="http://schemas.openxmlformats.org/officeDocument/2006/relationships/hyperlink" Target="http://www.clubensayos.com/Espa%C3%B1ol/Marina-Y-Su-Olor/1454489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escritores.org/biografias/17435-santos-febres-mayr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jp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lbVkBX0LmPAAiLQOdPeVb0bhbI_uHyBy/view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65500" y="479325"/>
            <a:ext cx="4045200" cy="9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Mayra Santos-Febres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434350"/>
            <a:ext cx="40452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Yanela Díaz Martínez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Juan C. Pizarro Cortés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Omar Rosado Ramirez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900" y="479325"/>
            <a:ext cx="3925300" cy="41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2003325" y="123475"/>
            <a:ext cx="52518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Discussion Questions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870900" y="1075550"/>
            <a:ext cx="7038900" cy="3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How do you think the trans and gay scene are viewed by the general Puerto Rican nowadays?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Why do you think she was inspired to write about trans, gays, drags, etc?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People say you should write what you know. Do you think this can relate to Febres writing Sirena Selena?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003325" y="123475"/>
            <a:ext cx="52518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Discussion Questions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70900" y="1075550"/>
            <a:ext cx="7038900" cy="3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What message is Mayra trying to transmit by giving Marina her ability?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Do you think the story of Ana Yadira is the internalized racism Juan mentioned 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Bibliography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87100" y="1025400"/>
            <a:ext cx="79452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PrensaComunitariaPR. “BTV 807 Entrevista Mayra Santos-Febres Sobre Kabo&amp;Platón.”</a:t>
            </a:r>
            <a:r>
              <a:rPr i="1"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, YouTube, 29 Dec. 2009, </a:t>
            </a:r>
            <a:r>
              <a:rPr lang="en-GB" sz="1500" u="sng">
                <a:solidFill>
                  <a:srgbClr val="1155CC"/>
                </a:solidFill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www.youtube.com/watch?v=-qpTPf72TuQ</a:t>
            </a:r>
            <a:r>
              <a:rPr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. Accessed on 8, Feb. 2018.</a:t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Kelmarierm. “Marina Y Su Olor - Ensayos De Calidad - Kelmarierm.” </a:t>
            </a:r>
            <a:r>
              <a:rPr i="1"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ClubEnsayos.com - Ensayos De Calidad, Tareas y Monografias</a:t>
            </a:r>
            <a:r>
              <a:rPr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, 17 Feb. 2014, </a:t>
            </a:r>
            <a:r>
              <a:rPr lang="en-GB" sz="1500" u="sng">
                <a:solidFill>
                  <a:srgbClr val="1155CC"/>
                </a:solidFill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www.clubensayos.com/Espa%C3%B1ol/Marina-Y-Su-Olor/1454489.html</a:t>
            </a:r>
            <a:r>
              <a:rPr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Calis Salgado, Nadia V. “Bowdoin Digital Commons.” </a:t>
            </a:r>
            <a:r>
              <a:rPr i="1"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Bowdoin Digital Commons</a:t>
            </a:r>
            <a:r>
              <a:rPr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, Bowdoin College, 2008, digitalcommons.bowdoin.edu/hispanic-studies-faculty-publications/3/.</a:t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Morgado, Marcia. “Literatura Para Curar El Asma.” </a:t>
            </a:r>
            <a:r>
              <a:rPr i="1"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Entrevista Con Mayra Santos Febres</a:t>
            </a:r>
            <a:r>
              <a:rPr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, 2000, www.barcelonareview.com/17/s_ent_msf.htm.</a:t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238700" y="0"/>
            <a:ext cx="66666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Bibliography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0" y="1133675"/>
            <a:ext cx="9144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Rfifrance24espanol. “La Escritora Puertorriqueña Mayra Santos Febres Con Jordi Batalle En El Invitado De RFI.” </a:t>
            </a:r>
            <a:r>
              <a:rPr i="1"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, YouTube, 27 June 2017, www.youtube.com/watch?v=L7IMER20m_A&amp;t=601s. Accessed 8 Feb. 2018.</a:t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“Santos-Febres, Mayra.” </a:t>
            </a:r>
            <a:r>
              <a:rPr i="1" lang="en-GB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Escritores</a:t>
            </a:r>
            <a:r>
              <a:rPr lang="en-GB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20 June 2016, </a:t>
            </a:r>
            <a:r>
              <a:rPr lang="en-GB" sz="15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www.escritores.org/biografias/17435-santos-febres-mayra</a:t>
            </a:r>
            <a:r>
              <a:rPr lang="en-GB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“Mayra Santos-Febres Talks Black Beauty and the Power of Words.” </a:t>
            </a:r>
            <a:r>
              <a:rPr i="1"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Los Afro-Latinos</a:t>
            </a:r>
            <a:r>
              <a:rPr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, 25 Jan. 2013, losafrolatinos.com/2012/05/04/mayra-santos-febres-born-to-write/. </a:t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Rivera Nieves, Natalia. “Mayra Santos-Febres.” </a:t>
            </a:r>
            <a:r>
              <a:rPr i="1"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Fundación Nacional Para La Cultura Popular | San Juan, Puerto Rico</a:t>
            </a:r>
            <a:r>
              <a:rPr lang="en-GB" sz="1500">
                <a:highlight>
                  <a:srgbClr val="F1F4F5"/>
                </a:highlight>
                <a:latin typeface="Arial"/>
                <a:ea typeface="Arial"/>
                <a:cs typeface="Arial"/>
                <a:sym typeface="Arial"/>
              </a:rPr>
              <a:t>, 27 June 2014, prpop.org/biografias/mayra-santos-febres/.</a:t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highlight>
                <a:srgbClr val="F1F4F5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436425" y="-94750"/>
            <a:ext cx="40779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Life and Facts</a:t>
            </a:r>
            <a:endParaRPr b="1" sz="3600"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372000" y="934625"/>
            <a:ext cx="5772000" cy="3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Born in</a:t>
            </a:r>
            <a:r>
              <a:rPr b="1"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Carolina, Puerto Rico 1966 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B.A. in Hispanic Studies From The University of Puerto Rico, Río Piedras Campus 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M.A and Ph.D from Cornell University, New York 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Raised by a Spanish teacher(mother) and a history teacher(father)  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Written work concentrates on the beauty of the black woman, the discrimination against the marginalized, the afro-latin society, the LGBTQIA society  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50" y="1098088"/>
            <a:ext cx="3068550" cy="313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2514600" y="129725"/>
            <a:ext cx="4114800" cy="12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Life and Facts</a:t>
            </a:r>
            <a:endParaRPr b="1"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528050" y="725175"/>
            <a:ext cx="7891200" cy="3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Executive Director of “El Festival De La Palabra de Puerto Rico” 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Biggest inspiration to pursue her writing: Teacher Ivonne Sanavitis ;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Began publishing poetry in 1984 in magazines and international newspapers such as: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Casa de las Américas de Cuba 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Página doce de Argentina 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Revue Noire de Francia 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First books published: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Anamú y manigua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i="1" lang="en-GB" sz="1800">
                <a:latin typeface="Times New Roman"/>
                <a:ea typeface="Times New Roman"/>
                <a:cs typeface="Times New Roman"/>
                <a:sym typeface="Times New Roman"/>
              </a:rPr>
              <a:t>El orden escapado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;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218500" y="0"/>
            <a:ext cx="4707000" cy="6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Notable works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4550" y="4587950"/>
            <a:ext cx="25671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1994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425663" y="4587950"/>
            <a:ext cx="25671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262400" y="4587950"/>
            <a:ext cx="25671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1997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400" y="675000"/>
            <a:ext cx="2567100" cy="39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675" y="675000"/>
            <a:ext cx="2567075" cy="39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575" y="675000"/>
            <a:ext cx="2567075" cy="39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218500" y="0"/>
            <a:ext cx="4707000" cy="6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Notable works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4550" y="4587950"/>
            <a:ext cx="25671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2000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50" y="675000"/>
            <a:ext cx="2567075" cy="39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8463" y="675000"/>
            <a:ext cx="2567075" cy="391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2400" y="675000"/>
            <a:ext cx="2567075" cy="39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idx="1" type="body"/>
          </p:nvPr>
        </p:nvSpPr>
        <p:spPr>
          <a:xfrm>
            <a:off x="3288475" y="4587950"/>
            <a:ext cx="25671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2005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262400" y="4587950"/>
            <a:ext cx="25671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2009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218500" y="0"/>
            <a:ext cx="4707000" cy="6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Notable works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792163" y="4587950"/>
            <a:ext cx="25671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878288" y="4587950"/>
            <a:ext cx="25671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2015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175" y="615275"/>
            <a:ext cx="2567075" cy="39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300" y="615275"/>
            <a:ext cx="2567074" cy="39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106700" y="0"/>
            <a:ext cx="693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Messages behind the Author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50" y="831300"/>
            <a:ext cx="2567075" cy="39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8463" y="831300"/>
            <a:ext cx="2567075" cy="39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2400" y="831300"/>
            <a:ext cx="2567075" cy="39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 title="vidgood.mp4">
            <a:hlinkClick r:id="rId3"/>
          </p:cNvPr>
          <p:cNvSpPr/>
          <p:nvPr/>
        </p:nvSpPr>
        <p:spPr>
          <a:xfrm>
            <a:off x="1236512" y="824701"/>
            <a:ext cx="6670975" cy="34941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935600" y="0"/>
            <a:ext cx="5035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Discussion Questions</a:t>
            </a:r>
            <a:r>
              <a:rPr lang="en-GB"/>
              <a:t> 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33125" y="1183225"/>
            <a:ext cx="11038800" cy="47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Is there racism in Puerto Rico?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Do you think racism is accepted and internalized in our culture?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What are the possible solutions for this problem?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