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7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0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4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3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8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4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8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82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57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D588-7933-4FEE-B1AE-8418D6DC9E7C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E009-CE2D-469E-8506-6033116FC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7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jpeg"/><Relationship Id="rId26" Type="http://schemas.openxmlformats.org/officeDocument/2006/relationships/hyperlink" Target="https://www.linkedin.com/in/yassine-dlimi-4254b8280/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sv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1.png"/><Relationship Id="rId23" Type="http://schemas.openxmlformats.org/officeDocument/2006/relationships/image" Target="../media/image10.png"/><Relationship Id="rId19" Type="http://schemas.openxmlformats.org/officeDocument/2006/relationships/image" Target="../media/image6.png"/><Relationship Id="rId4" Type="http://schemas.openxmlformats.org/officeDocument/2006/relationships/image" Target="../media/image3.png"/><Relationship Id="rId22" Type="http://schemas.openxmlformats.org/officeDocument/2006/relationships/image" Target="../media/image9.png"/><Relationship Id="rId27" Type="http://schemas.openxmlformats.org/officeDocument/2006/relationships/hyperlink" Target="https://github.com/dlimiyass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796168B-FF94-4539-920D-D8A46F62B453}"/>
              </a:ext>
            </a:extLst>
          </p:cNvPr>
          <p:cNvCxnSpPr>
            <a:cxnSpLocks/>
          </p:cNvCxnSpPr>
          <p:nvPr/>
        </p:nvCxnSpPr>
        <p:spPr>
          <a:xfrm>
            <a:off x="2370107" y="3356146"/>
            <a:ext cx="9080" cy="69810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66B29AA4-9911-4894-8982-7DC972E4808B}"/>
              </a:ext>
            </a:extLst>
          </p:cNvPr>
          <p:cNvSpPr/>
          <p:nvPr/>
        </p:nvSpPr>
        <p:spPr>
          <a:xfrm flipH="1">
            <a:off x="0" y="-233482"/>
            <a:ext cx="6858000" cy="1820445"/>
          </a:xfrm>
          <a:custGeom>
            <a:avLst/>
            <a:gdLst>
              <a:gd name="connsiteX0" fmla="*/ 0 w 6858000"/>
              <a:gd name="connsiteY0" fmla="*/ 0 h 2679405"/>
              <a:gd name="connsiteX1" fmla="*/ 6858000 w 6858000"/>
              <a:gd name="connsiteY1" fmla="*/ 0 h 2679405"/>
              <a:gd name="connsiteX2" fmla="*/ 6858000 w 6858000"/>
              <a:gd name="connsiteY2" fmla="*/ 2679405 h 2679405"/>
              <a:gd name="connsiteX3" fmla="*/ 0 w 6858000"/>
              <a:gd name="connsiteY3" fmla="*/ 2679405 h 2679405"/>
              <a:gd name="connsiteX4" fmla="*/ 0 w 6858000"/>
              <a:gd name="connsiteY4" fmla="*/ 0 h 2679405"/>
              <a:gd name="connsiteX0" fmla="*/ 0 w 6858000"/>
              <a:gd name="connsiteY0" fmla="*/ 0 h 2679405"/>
              <a:gd name="connsiteX1" fmla="*/ 6858000 w 6858000"/>
              <a:gd name="connsiteY1" fmla="*/ 0 h 2679405"/>
              <a:gd name="connsiteX2" fmla="*/ 6815469 w 6858000"/>
              <a:gd name="connsiteY2" fmla="*/ 1424763 h 2679405"/>
              <a:gd name="connsiteX3" fmla="*/ 0 w 6858000"/>
              <a:gd name="connsiteY3" fmla="*/ 2679405 h 2679405"/>
              <a:gd name="connsiteX4" fmla="*/ 0 w 6858000"/>
              <a:gd name="connsiteY4" fmla="*/ 0 h 2679405"/>
              <a:gd name="connsiteX0" fmla="*/ 0 w 6858000"/>
              <a:gd name="connsiteY0" fmla="*/ 0 h 2679405"/>
              <a:gd name="connsiteX1" fmla="*/ 6858000 w 6858000"/>
              <a:gd name="connsiteY1" fmla="*/ 0 h 2679405"/>
              <a:gd name="connsiteX2" fmla="*/ 6857999 w 6858000"/>
              <a:gd name="connsiteY2" fmla="*/ 1020726 h 2679405"/>
              <a:gd name="connsiteX3" fmla="*/ 0 w 6858000"/>
              <a:gd name="connsiteY3" fmla="*/ 2679405 h 2679405"/>
              <a:gd name="connsiteX4" fmla="*/ 0 w 6858000"/>
              <a:gd name="connsiteY4" fmla="*/ 0 h 26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2679405">
                <a:moveTo>
                  <a:pt x="0" y="0"/>
                </a:moveTo>
                <a:lnTo>
                  <a:pt x="6858000" y="0"/>
                </a:lnTo>
                <a:cubicBezTo>
                  <a:pt x="6858000" y="340242"/>
                  <a:pt x="6857999" y="680484"/>
                  <a:pt x="6857999" y="1020726"/>
                </a:cubicBezTo>
                <a:lnTo>
                  <a:pt x="0" y="26794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EA7CB5-353B-40DE-A4C0-88D2CDD126F0}"/>
              </a:ext>
            </a:extLst>
          </p:cNvPr>
          <p:cNvSpPr/>
          <p:nvPr/>
        </p:nvSpPr>
        <p:spPr>
          <a:xfrm>
            <a:off x="-13207" y="-233482"/>
            <a:ext cx="6858000" cy="2364018"/>
          </a:xfrm>
          <a:custGeom>
            <a:avLst/>
            <a:gdLst>
              <a:gd name="connsiteX0" fmla="*/ 0 w 6858000"/>
              <a:gd name="connsiteY0" fmla="*/ 0 h 2679405"/>
              <a:gd name="connsiteX1" fmla="*/ 6858000 w 6858000"/>
              <a:gd name="connsiteY1" fmla="*/ 0 h 2679405"/>
              <a:gd name="connsiteX2" fmla="*/ 6858000 w 6858000"/>
              <a:gd name="connsiteY2" fmla="*/ 2679405 h 2679405"/>
              <a:gd name="connsiteX3" fmla="*/ 0 w 6858000"/>
              <a:gd name="connsiteY3" fmla="*/ 2679405 h 2679405"/>
              <a:gd name="connsiteX4" fmla="*/ 0 w 6858000"/>
              <a:gd name="connsiteY4" fmla="*/ 0 h 2679405"/>
              <a:gd name="connsiteX0" fmla="*/ 0 w 6858000"/>
              <a:gd name="connsiteY0" fmla="*/ 0 h 2679405"/>
              <a:gd name="connsiteX1" fmla="*/ 6858000 w 6858000"/>
              <a:gd name="connsiteY1" fmla="*/ 0 h 2679405"/>
              <a:gd name="connsiteX2" fmla="*/ 6815469 w 6858000"/>
              <a:gd name="connsiteY2" fmla="*/ 1424763 h 2679405"/>
              <a:gd name="connsiteX3" fmla="*/ 0 w 6858000"/>
              <a:gd name="connsiteY3" fmla="*/ 2679405 h 2679405"/>
              <a:gd name="connsiteX4" fmla="*/ 0 w 6858000"/>
              <a:gd name="connsiteY4" fmla="*/ 0 h 2679405"/>
              <a:gd name="connsiteX0" fmla="*/ 0 w 6858000"/>
              <a:gd name="connsiteY0" fmla="*/ 0 h 2679405"/>
              <a:gd name="connsiteX1" fmla="*/ 6858000 w 6858000"/>
              <a:gd name="connsiteY1" fmla="*/ 0 h 2679405"/>
              <a:gd name="connsiteX2" fmla="*/ 6857999 w 6858000"/>
              <a:gd name="connsiteY2" fmla="*/ 1020726 h 2679405"/>
              <a:gd name="connsiteX3" fmla="*/ 0 w 6858000"/>
              <a:gd name="connsiteY3" fmla="*/ 2679405 h 2679405"/>
              <a:gd name="connsiteX4" fmla="*/ 0 w 6858000"/>
              <a:gd name="connsiteY4" fmla="*/ 0 h 26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2679405">
                <a:moveTo>
                  <a:pt x="0" y="0"/>
                </a:moveTo>
                <a:lnTo>
                  <a:pt x="6858000" y="0"/>
                </a:lnTo>
                <a:cubicBezTo>
                  <a:pt x="6858000" y="340242"/>
                  <a:pt x="6857999" y="680484"/>
                  <a:pt x="6857999" y="1020726"/>
                </a:cubicBezTo>
                <a:lnTo>
                  <a:pt x="0" y="26794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1A22B-D3A1-41C3-A25A-F4DB9386A15B}"/>
              </a:ext>
            </a:extLst>
          </p:cNvPr>
          <p:cNvSpPr/>
          <p:nvPr/>
        </p:nvSpPr>
        <p:spPr>
          <a:xfrm>
            <a:off x="15728" y="-233482"/>
            <a:ext cx="2119013" cy="1013267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73000">
                <a:schemeClr val="accent3">
                  <a:lumMod val="97000"/>
                  <a:lumOff val="3000"/>
                </a:schemeClr>
              </a:gs>
              <a:gs pos="9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38C587-8984-403D-8B94-E34DE621DCCF}"/>
              </a:ext>
            </a:extLst>
          </p:cNvPr>
          <p:cNvSpPr/>
          <p:nvPr/>
        </p:nvSpPr>
        <p:spPr>
          <a:xfrm>
            <a:off x="2744378" y="-71213"/>
            <a:ext cx="3667107" cy="726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spc="600" dirty="0" smtClean="0">
                <a:solidFill>
                  <a:schemeClr val="tx1"/>
                </a:solidFill>
                <a:latin typeface="Dosis" panose="02010303020202060003" pitchFamily="2" charset="0"/>
                <a:cs typeface="Aharoni" panose="02010803020104030203" pitchFamily="2" charset="-79"/>
              </a:rPr>
              <a:t>DLIMI</a:t>
            </a:r>
            <a:r>
              <a:rPr lang="fr-FR" sz="3200" b="1" spc="600" dirty="0" smtClean="0">
                <a:latin typeface="Dosis" panose="02010303020202060003" pitchFamily="2" charset="0"/>
                <a:cs typeface="Aharoni" panose="02010803020104030203" pitchFamily="2" charset="-79"/>
              </a:rPr>
              <a:t> </a:t>
            </a:r>
            <a:r>
              <a:rPr lang="fr-FR" sz="3200" b="1" spc="600" dirty="0" smtClean="0">
                <a:solidFill>
                  <a:schemeClr val="tx1"/>
                </a:solidFill>
                <a:latin typeface="Dosis" panose="02010303020202060003" pitchFamily="2" charset="0"/>
                <a:cs typeface="Aharoni" panose="02010803020104030203" pitchFamily="2" charset="-79"/>
              </a:rPr>
              <a:t>YASSINE</a:t>
            </a:r>
            <a:endParaRPr lang="fr-FR" sz="3200" b="1" spc="600" dirty="0">
              <a:solidFill>
                <a:schemeClr val="tx1"/>
              </a:solidFill>
              <a:latin typeface="Dosis" panose="02010303020202060003" pitchFamily="2" charset="0"/>
              <a:cs typeface="Aharoni" panose="02010803020104030203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C0017-47EB-487F-8D76-1BFE7AED7FDF}"/>
              </a:ext>
            </a:extLst>
          </p:cNvPr>
          <p:cNvSpPr/>
          <p:nvPr/>
        </p:nvSpPr>
        <p:spPr>
          <a:xfrm>
            <a:off x="2546799" y="426924"/>
            <a:ext cx="4227399" cy="81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spc="300" dirty="0" smtClean="0">
                <a:solidFill>
                  <a:schemeClr val="bg1"/>
                </a:solidFill>
                <a:cs typeface="Aharoni" panose="02010803020104030203"/>
              </a:rPr>
              <a:t>DÉVELOPPEUR FULL STACK JAVA</a:t>
            </a:r>
            <a:endParaRPr lang="fr-FR" sz="2200" b="1" spc="300" dirty="0"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C6B3A-F467-47C1-9A9B-446AD90DE731}"/>
              </a:ext>
            </a:extLst>
          </p:cNvPr>
          <p:cNvSpPr/>
          <p:nvPr/>
        </p:nvSpPr>
        <p:spPr>
          <a:xfrm>
            <a:off x="21091" y="1781073"/>
            <a:ext cx="2087880" cy="480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Russo One" panose="02000503050000020004" pitchFamily="2" charset="0"/>
                <a:ea typeface="Segoe UI Black" panose="020B0A02040204020203" pitchFamily="34" charset="0"/>
                <a:cs typeface="Cascadia Code" panose="020B0609020000020004" pitchFamily="49" charset="0"/>
              </a:rPr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FE5D39-6C47-4948-AFEB-8270534E107F}"/>
              </a:ext>
            </a:extLst>
          </p:cNvPr>
          <p:cNvSpPr/>
          <p:nvPr/>
        </p:nvSpPr>
        <p:spPr>
          <a:xfrm>
            <a:off x="403373" y="2646178"/>
            <a:ext cx="1823202" cy="34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entaur" panose="02030504050205020304" pitchFamily="18" charset="0"/>
              </a:rPr>
              <a:t>Beni M</a:t>
            </a:r>
            <a:r>
              <a:rPr lang="fr-FR" sz="1200" dirty="0" smtClean="0">
                <a:latin typeface="Centaur" panose="02030504050205020304" pitchFamily="18" charset="0"/>
              </a:rPr>
              <a:t>ellal</a:t>
            </a:r>
            <a:r>
              <a:rPr lang="fr-FR" sz="1200" dirty="0">
                <a:latin typeface="Centaur" panose="02030504050205020304" pitchFamily="18" charset="0"/>
              </a:rPr>
              <a:t>, Maroc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D56006-7121-4951-A5FF-4733A8386F89}"/>
              </a:ext>
            </a:extLst>
          </p:cNvPr>
          <p:cNvSpPr/>
          <p:nvPr/>
        </p:nvSpPr>
        <p:spPr>
          <a:xfrm>
            <a:off x="373980" y="2314646"/>
            <a:ext cx="1823202" cy="34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entaur" panose="02030504050205020304" pitchFamily="18" charset="0"/>
              </a:rPr>
              <a:t>+212 6 44 83 22 35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7F498C-4F0D-438A-9DAF-7E6B2429C6B1}"/>
              </a:ext>
            </a:extLst>
          </p:cNvPr>
          <p:cNvSpPr/>
          <p:nvPr/>
        </p:nvSpPr>
        <p:spPr>
          <a:xfrm>
            <a:off x="379982" y="3348736"/>
            <a:ext cx="1823202" cy="34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latin typeface="Centaur" panose="02030504050205020304" pitchFamily="18" charset="0"/>
              </a:rPr>
              <a:t>22 ans, célibataire </a:t>
            </a:r>
            <a:endParaRPr lang="fr-FR" sz="1200" dirty="0">
              <a:latin typeface="Centaur" panose="020305040502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488DA2-A287-4323-81F2-68F167B38C8E}"/>
              </a:ext>
            </a:extLst>
          </p:cNvPr>
          <p:cNvSpPr/>
          <p:nvPr/>
        </p:nvSpPr>
        <p:spPr>
          <a:xfrm>
            <a:off x="389316" y="3013425"/>
            <a:ext cx="2282713" cy="34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u="sng" dirty="0" smtClean="0">
                <a:latin typeface="Centaur" panose="02030504050205020304" pitchFamily="18" charset="0"/>
              </a:rPr>
              <a:t>dlimiyassine08@gmail.com </a:t>
            </a:r>
            <a:endParaRPr lang="fr-FR" sz="1200" u="sng" dirty="0">
              <a:latin typeface="Centaur" panose="020305040502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8BA373-352C-4292-BF1D-DA50A8B03D5B}"/>
              </a:ext>
            </a:extLst>
          </p:cNvPr>
          <p:cNvSpPr/>
          <p:nvPr/>
        </p:nvSpPr>
        <p:spPr>
          <a:xfrm>
            <a:off x="-127539" y="7245314"/>
            <a:ext cx="2103050" cy="409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Russo One" panose="02000503050000020004" pitchFamily="2" charset="0"/>
                <a:cs typeface="Cascadia Code" panose="020B0609020000020004" pitchFamily="49" charset="0"/>
              </a:rPr>
              <a:t>Langues</a:t>
            </a:r>
            <a:endParaRPr lang="fr-FR" sz="2400" b="1" dirty="0">
              <a:solidFill>
                <a:schemeClr val="tx1"/>
              </a:solidFill>
              <a:latin typeface="Russo One" panose="02000503050000020004" pitchFamily="2" charset="0"/>
              <a:cs typeface="Cascadia Code" panose="020B06090200000200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844E8-6B76-484A-986A-D5A4B0C9940E}"/>
              </a:ext>
            </a:extLst>
          </p:cNvPr>
          <p:cNvSpPr/>
          <p:nvPr/>
        </p:nvSpPr>
        <p:spPr>
          <a:xfrm>
            <a:off x="304145" y="8141008"/>
            <a:ext cx="1562250" cy="337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Anglais   : courant </a:t>
            </a:r>
            <a:endParaRPr lang="fr-FR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F3A33F-167D-4FCD-8DDC-994E7249B80B}"/>
              </a:ext>
            </a:extLst>
          </p:cNvPr>
          <p:cNvSpPr/>
          <p:nvPr/>
        </p:nvSpPr>
        <p:spPr>
          <a:xfrm>
            <a:off x="184083" y="8610429"/>
            <a:ext cx="1504861" cy="359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Russo One" panose="02000503050000020004" pitchFamily="2" charset="0"/>
              </a:rPr>
              <a:t>Qualit</a:t>
            </a:r>
            <a:r>
              <a:rPr lang="fr-FR" sz="2400" b="1" dirty="0">
                <a:solidFill>
                  <a:schemeClr val="tx1"/>
                </a:solidFill>
                <a:latin typeface="Russo One" panose="02000503050000020004" pitchFamily="2" charset="0"/>
                <a:cs typeface="Cascadia Code" panose="020B0609020000020004" pitchFamily="49" charset="0"/>
              </a:rPr>
              <a:t>é</a:t>
            </a:r>
            <a:r>
              <a:rPr lang="fr-FR" sz="2400" b="1" dirty="0" smtClean="0">
                <a:solidFill>
                  <a:schemeClr val="tx1"/>
                </a:solidFill>
                <a:latin typeface="Russo One" panose="02000503050000020004" pitchFamily="2" charset="0"/>
              </a:rPr>
              <a:t>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8549" y="4764588"/>
            <a:ext cx="210671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 - Spring Boot</a:t>
            </a:r>
            <a:endParaRPr lang="fr-FR" sz="11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C140F36-7BA1-42C3-AFB2-46C5F545C16A}"/>
              </a:ext>
            </a:extLst>
          </p:cNvPr>
          <p:cNvSpPr/>
          <p:nvPr/>
        </p:nvSpPr>
        <p:spPr>
          <a:xfrm>
            <a:off x="-256582" y="9183305"/>
            <a:ext cx="1797428" cy="350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Motivé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291B50-9D48-4A1D-81C0-FE8201E0AF9A}"/>
              </a:ext>
            </a:extLst>
          </p:cNvPr>
          <p:cNvSpPr/>
          <p:nvPr/>
        </p:nvSpPr>
        <p:spPr>
          <a:xfrm>
            <a:off x="-89817" y="9475520"/>
            <a:ext cx="2047549" cy="350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Esprit d'équipe </a:t>
            </a:r>
          </a:p>
        </p:txBody>
      </p:sp>
      <p:pic>
        <p:nvPicPr>
          <p:cNvPr id="94" name="Image 93">
            <a:extLst>
              <a:ext uri="{FF2B5EF4-FFF2-40B4-BE49-F238E27FC236}">
                <a16:creationId xmlns:a16="http://schemas.microsoft.com/office/drawing/2014/main" id="{0C19B048-3BFD-4EF1-96D1-9570E0A1C0C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49" y="4193080"/>
            <a:ext cx="310295" cy="310295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EC70A7B-BCB5-4DAF-9EE0-5746558F0C65}"/>
              </a:ext>
            </a:extLst>
          </p:cNvPr>
          <p:cNvSpPr/>
          <p:nvPr/>
        </p:nvSpPr>
        <p:spPr>
          <a:xfrm>
            <a:off x="2293480" y="4197594"/>
            <a:ext cx="1764397" cy="30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303020202060003" pitchFamily="2" charset="0"/>
                <a:cs typeface="Cascadia Code" panose="020B0609020000020004" pitchFamily="49" charset="0"/>
              </a:rPr>
              <a:t>Formations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anose="02010303020202060003" pitchFamily="2" charset="0"/>
              <a:cs typeface="Cascadia Code" panose="020B0609020000020004" pitchFamily="49" charset="0"/>
            </a:endParaRP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796168B-FF94-4539-920D-D8A46F62B453}"/>
              </a:ext>
            </a:extLst>
          </p:cNvPr>
          <p:cNvCxnSpPr>
            <a:cxnSpLocks/>
            <a:stCxn id="98" idx="0"/>
          </p:cNvCxnSpPr>
          <p:nvPr/>
        </p:nvCxnSpPr>
        <p:spPr>
          <a:xfrm flipH="1">
            <a:off x="2363522" y="4533425"/>
            <a:ext cx="2809" cy="122404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90EE8BAA-2CA5-4567-8DE2-1C2D1C883C59}"/>
              </a:ext>
            </a:extLst>
          </p:cNvPr>
          <p:cNvSpPr/>
          <p:nvPr/>
        </p:nvSpPr>
        <p:spPr>
          <a:xfrm>
            <a:off x="2283928" y="4533425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2D7E92AA-495F-45AD-A3EA-28416EE8F51D}"/>
              </a:ext>
            </a:extLst>
          </p:cNvPr>
          <p:cNvSpPr/>
          <p:nvPr/>
        </p:nvSpPr>
        <p:spPr>
          <a:xfrm>
            <a:off x="2285936" y="4969407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FD8CE9-20FC-4A99-A66F-471B7ED49D5D}"/>
              </a:ext>
            </a:extLst>
          </p:cNvPr>
          <p:cNvSpPr/>
          <p:nvPr/>
        </p:nvSpPr>
        <p:spPr>
          <a:xfrm>
            <a:off x="2448576" y="4654631"/>
            <a:ext cx="4396217" cy="259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Licence informatique, FST 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Béni Mellal.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A672872-0498-475A-A0CF-6663883C95D5}"/>
              </a:ext>
            </a:extLst>
          </p:cNvPr>
          <p:cNvSpPr/>
          <p:nvPr/>
        </p:nvSpPr>
        <p:spPr>
          <a:xfrm>
            <a:off x="2290810" y="4446211"/>
            <a:ext cx="1280292" cy="31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2021-2023</a:t>
            </a:r>
            <a:endParaRPr lang="fr-FR" sz="1400" b="1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FDA9B3D-F2C4-4636-B8CC-10E6F42B76C5}"/>
              </a:ext>
            </a:extLst>
          </p:cNvPr>
          <p:cNvSpPr/>
          <p:nvPr/>
        </p:nvSpPr>
        <p:spPr>
          <a:xfrm>
            <a:off x="2319281" y="4930429"/>
            <a:ext cx="1220794" cy="20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2">
                    <a:lumMod val="50000"/>
                  </a:schemeClr>
                </a:solidFill>
              </a:rPr>
              <a:t>2019-2023</a:t>
            </a:r>
            <a:endParaRPr lang="fr-FR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D40CC66-9DC5-471C-8410-9CFD6D183EE8}"/>
              </a:ext>
            </a:extLst>
          </p:cNvPr>
          <p:cNvSpPr/>
          <p:nvPr/>
        </p:nvSpPr>
        <p:spPr>
          <a:xfrm>
            <a:off x="2453820" y="5068399"/>
            <a:ext cx="4178332" cy="27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DEUST </a:t>
            </a:r>
            <a:r>
              <a:rPr lang="fr-FR" sz="1200" dirty="0" err="1" smtClean="0">
                <a:solidFill>
                  <a:schemeClr val="bg2">
                    <a:lumMod val="25000"/>
                  </a:schemeClr>
                </a:solidFill>
              </a:rPr>
              <a:t>mipc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, FST 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Béni Mellal.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93DEC6C-C6DA-4843-909B-9C0C4D488570}"/>
              </a:ext>
            </a:extLst>
          </p:cNvPr>
          <p:cNvSpPr/>
          <p:nvPr/>
        </p:nvSpPr>
        <p:spPr>
          <a:xfrm>
            <a:off x="2282680" y="5389973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53CD260-83C0-4103-A3DD-C00949D6593A}"/>
              </a:ext>
            </a:extLst>
          </p:cNvPr>
          <p:cNvSpPr/>
          <p:nvPr/>
        </p:nvSpPr>
        <p:spPr>
          <a:xfrm>
            <a:off x="2205382" y="5333794"/>
            <a:ext cx="1445612" cy="231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2">
                    <a:lumMod val="50000"/>
                  </a:schemeClr>
                </a:solidFill>
              </a:rPr>
              <a:t>2018-2019</a:t>
            </a:r>
            <a:endParaRPr lang="fr-FR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430CA57-DBEB-4E32-8679-2D0DB2E945AE}"/>
              </a:ext>
            </a:extLst>
          </p:cNvPr>
          <p:cNvSpPr/>
          <p:nvPr/>
        </p:nvSpPr>
        <p:spPr>
          <a:xfrm>
            <a:off x="2435309" y="5469289"/>
            <a:ext cx="4416509" cy="288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Baccalauréat science 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physique, H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assan 2, 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Beni Mellal</a:t>
            </a:r>
            <a:r>
              <a:rPr lang="fr-FR" sz="1200" dirty="0"/>
              <a:t>.</a:t>
            </a:r>
          </a:p>
        </p:txBody>
      </p:sp>
      <p:pic>
        <p:nvPicPr>
          <p:cNvPr id="109" name="Image 108">
            <a:extLst>
              <a:ext uri="{FF2B5EF4-FFF2-40B4-BE49-F238E27FC236}">
                <a16:creationId xmlns:a16="http://schemas.microsoft.com/office/drawing/2014/main" id="{176A1211-6A1A-4577-AC01-5E7B9419E9B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64" y="5855802"/>
            <a:ext cx="245129" cy="245129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86766198-EC7C-4D48-98C5-22E9CEE79791}"/>
              </a:ext>
            </a:extLst>
          </p:cNvPr>
          <p:cNvSpPr/>
          <p:nvPr/>
        </p:nvSpPr>
        <p:spPr>
          <a:xfrm>
            <a:off x="2407641" y="5812605"/>
            <a:ext cx="1637452" cy="32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303020202060003" pitchFamily="2" charset="0"/>
                <a:cs typeface="Cascadia Code" panose="020B0609020000020004" pitchFamily="49" charset="0"/>
              </a:rPr>
              <a:t>Projets</a:t>
            </a:r>
            <a:endParaRPr lang="fr-FR" b="1" dirty="0">
              <a:solidFill>
                <a:schemeClr val="tx1"/>
              </a:solidFill>
              <a:latin typeface="Dosis" panose="02010303020202060003" pitchFamily="2" charset="0"/>
              <a:cs typeface="Cascadia Code" panose="020B0609020000020004" pitchFamily="49" charset="0"/>
            </a:endParaRP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27D5F4AE-4F96-48C9-8FA5-80AFAA25C563}"/>
              </a:ext>
            </a:extLst>
          </p:cNvPr>
          <p:cNvCxnSpPr>
            <a:cxnSpLocks/>
          </p:cNvCxnSpPr>
          <p:nvPr/>
        </p:nvCxnSpPr>
        <p:spPr>
          <a:xfrm>
            <a:off x="2368861" y="6261021"/>
            <a:ext cx="20652" cy="343587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1A8046-A887-450A-A0CA-29BF712A3A3F}"/>
              </a:ext>
            </a:extLst>
          </p:cNvPr>
          <p:cNvSpPr/>
          <p:nvPr/>
        </p:nvSpPr>
        <p:spPr>
          <a:xfrm>
            <a:off x="2084926" y="7871036"/>
            <a:ext cx="3271650" cy="49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25000"/>
                  </a:schemeClr>
                </a:solidFill>
              </a:rPr>
              <a:t>Projet de fin d’étude : </a:t>
            </a: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</a:rPr>
              <a:t>E-learning</a:t>
            </a:r>
          </a:p>
          <a:p>
            <a:pPr algn="ctr"/>
            <a:endParaRPr lang="fr-FR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668EA4-2783-420C-A432-B47BE4DA4B8B}"/>
              </a:ext>
            </a:extLst>
          </p:cNvPr>
          <p:cNvSpPr/>
          <p:nvPr/>
        </p:nvSpPr>
        <p:spPr>
          <a:xfrm>
            <a:off x="2436427" y="8072489"/>
            <a:ext cx="4433927" cy="378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Une 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plateforme d’apprentissage en ligne 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réalisé par </a:t>
            </a:r>
            <a:r>
              <a:rPr lang="fr-FR" sz="1200" dirty="0" err="1">
                <a:solidFill>
                  <a:schemeClr val="bg2">
                    <a:lumMod val="25000"/>
                  </a:schemeClr>
                </a:solidFill>
              </a:rPr>
              <a:t>L</a:t>
            </a:r>
            <a:r>
              <a:rPr lang="fr-FR" sz="1200" dirty="0" err="1" smtClean="0">
                <a:solidFill>
                  <a:schemeClr val="bg2">
                    <a:lumMod val="25000"/>
                  </a:schemeClr>
                </a:solidFill>
              </a:rPr>
              <a:t>aravel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, Bootstrap</a:t>
            </a:r>
            <a:endParaRPr lang="fr-F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D01EAF6-DA50-4332-96AE-19B35D90FA34}"/>
              </a:ext>
            </a:extLst>
          </p:cNvPr>
          <p:cNvSpPr/>
          <p:nvPr/>
        </p:nvSpPr>
        <p:spPr>
          <a:xfrm>
            <a:off x="2289617" y="9200258"/>
            <a:ext cx="2686216" cy="314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25000"/>
                  </a:schemeClr>
                </a:solidFill>
              </a:rPr>
              <a:t>Mini projet : base de données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69B804-66DA-461F-A404-21F982E78EBB}"/>
              </a:ext>
            </a:extLst>
          </p:cNvPr>
          <p:cNvSpPr/>
          <p:nvPr/>
        </p:nvSpPr>
        <p:spPr>
          <a:xfrm>
            <a:off x="2451798" y="9370278"/>
            <a:ext cx="4400759" cy="403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Modélisation de base de données de gestion des étudiants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DEB330-A11B-4D25-96D5-7B3E7BCA62DB}"/>
              </a:ext>
            </a:extLst>
          </p:cNvPr>
          <p:cNvSpPr/>
          <p:nvPr/>
        </p:nvSpPr>
        <p:spPr>
          <a:xfrm>
            <a:off x="2104878" y="8594016"/>
            <a:ext cx="2151177" cy="230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25000"/>
                  </a:schemeClr>
                </a:solidFill>
              </a:rPr>
              <a:t>Mini projet : </a:t>
            </a: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</a:rPr>
              <a:t> Java</a:t>
            </a:r>
            <a:endParaRPr lang="fr-F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107764" y="5237604"/>
            <a:ext cx="158897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HTML, CSS, </a:t>
            </a:r>
            <a:r>
              <a:rPr lang="fr-FR" sz="105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endParaRPr lang="en-GB" sz="7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65578" y="5711380"/>
            <a:ext cx="158897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-237173" y="5715801"/>
            <a:ext cx="158897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endParaRPr lang="fr-F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308489" y="5467269"/>
            <a:ext cx="158897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Bootstrap</a:t>
            </a:r>
            <a:endParaRPr lang="en-GB" sz="11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0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3730" y="6339586"/>
            <a:ext cx="132651" cy="132651"/>
          </a:xfrm>
          <a:prstGeom prst="rect">
            <a:avLst/>
          </a:prstGeom>
        </p:spPr>
      </p:pic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0796168B-FF94-4539-920D-D8A46F62B453}"/>
              </a:ext>
            </a:extLst>
          </p:cNvPr>
          <p:cNvCxnSpPr>
            <a:cxnSpLocks/>
          </p:cNvCxnSpPr>
          <p:nvPr/>
        </p:nvCxnSpPr>
        <p:spPr>
          <a:xfrm>
            <a:off x="2359462" y="1980990"/>
            <a:ext cx="3649" cy="8630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0" y="1470185"/>
            <a:ext cx="597037" cy="597037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E8FD8CE9-20FC-4A99-A66F-471B7ED49D5D}"/>
              </a:ext>
            </a:extLst>
          </p:cNvPr>
          <p:cNvSpPr/>
          <p:nvPr/>
        </p:nvSpPr>
        <p:spPr>
          <a:xfrm>
            <a:off x="2458175" y="1896835"/>
            <a:ext cx="4412178" cy="103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Je suis récemment diplômé en informatique, en me concentrant sur le développement </a:t>
            </a:r>
            <a:r>
              <a:rPr lang="fr-FR" sz="1200" dirty="0" err="1">
                <a:solidFill>
                  <a:schemeClr val="tx1"/>
                </a:solidFill>
              </a:rPr>
              <a:t>back-end</a:t>
            </a:r>
            <a:r>
              <a:rPr lang="fr-FR" sz="1200" dirty="0">
                <a:solidFill>
                  <a:schemeClr val="tx1"/>
                </a:solidFill>
              </a:rPr>
              <a:t> en utilisant Java (</a:t>
            </a:r>
            <a:r>
              <a:rPr lang="fr-FR" sz="1200" b="1" dirty="0">
                <a:solidFill>
                  <a:schemeClr val="tx1"/>
                </a:solidFill>
              </a:rPr>
              <a:t>Spring Boot</a:t>
            </a:r>
            <a:r>
              <a:rPr lang="fr-FR" sz="1200" dirty="0">
                <a:solidFill>
                  <a:schemeClr val="tx1"/>
                </a:solidFill>
              </a:rPr>
              <a:t>) avec </a:t>
            </a:r>
            <a:r>
              <a:rPr lang="fr-FR" sz="1200" b="1" dirty="0">
                <a:solidFill>
                  <a:schemeClr val="tx1"/>
                </a:solidFill>
              </a:rPr>
              <a:t>Angular</a:t>
            </a:r>
            <a:r>
              <a:rPr lang="fr-FR" sz="1200" dirty="0">
                <a:solidFill>
                  <a:schemeClr val="tx1"/>
                </a:solidFill>
              </a:rPr>
              <a:t> côté </a:t>
            </a:r>
            <a:r>
              <a:rPr lang="fr-FR" sz="1200" dirty="0" err="1">
                <a:solidFill>
                  <a:schemeClr val="tx1"/>
                </a:solidFill>
              </a:rPr>
              <a:t>front-end</a:t>
            </a:r>
            <a:r>
              <a:rPr lang="fr-FR" sz="1200" dirty="0">
                <a:solidFill>
                  <a:schemeClr val="tx1"/>
                </a:solidFill>
              </a:rPr>
              <a:t>. </a:t>
            </a:r>
            <a:r>
              <a:rPr lang="fr-FR" sz="1200" dirty="0">
                <a:solidFill>
                  <a:schemeClr val="tx1"/>
                </a:solidFill>
              </a:rPr>
              <a:t>je suis à la recherche d'une opportunité possédant une bonne expérience pratique et théorique. Cherchant toujours à s’améliorer et à apprendre des nouvelles </a:t>
            </a:r>
            <a:r>
              <a:rPr lang="fr-FR" sz="1200" dirty="0" smtClean="0">
                <a:solidFill>
                  <a:schemeClr val="tx1"/>
                </a:solidFill>
              </a:rPr>
              <a:t>techniques. 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90EE8BAA-2CA5-4567-8DE2-1C2D1C883C59}"/>
              </a:ext>
            </a:extLst>
          </p:cNvPr>
          <p:cNvSpPr/>
          <p:nvPr/>
        </p:nvSpPr>
        <p:spPr>
          <a:xfrm>
            <a:off x="2280709" y="1970831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0EE8BAA-2CA5-4567-8DE2-1C2D1C883C59}"/>
              </a:ext>
            </a:extLst>
          </p:cNvPr>
          <p:cNvSpPr/>
          <p:nvPr/>
        </p:nvSpPr>
        <p:spPr>
          <a:xfrm>
            <a:off x="2286779" y="2804687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668EA4-2783-420C-A432-B47BE4DA4B8B}"/>
              </a:ext>
            </a:extLst>
          </p:cNvPr>
          <p:cNvSpPr/>
          <p:nvPr/>
        </p:nvSpPr>
        <p:spPr>
          <a:xfrm>
            <a:off x="2439178" y="8817221"/>
            <a:ext cx="4431175" cy="378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Réalisation d’une application Desktop Gestion des 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voitures connecté avec une base de donnés</a:t>
            </a:r>
            <a:endParaRPr lang="fr-F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EC70A7B-BCB5-4DAF-9EE0-5746558F0C65}"/>
              </a:ext>
            </a:extLst>
          </p:cNvPr>
          <p:cNvSpPr/>
          <p:nvPr/>
        </p:nvSpPr>
        <p:spPr>
          <a:xfrm>
            <a:off x="2038088" y="1655714"/>
            <a:ext cx="1764397" cy="30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303020202060003" pitchFamily="2" charset="0"/>
                <a:cs typeface="Cascadia Code" panose="020B0609020000020004" pitchFamily="49" charset="0"/>
              </a:rPr>
              <a:t>Profile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anose="02010303020202060003" pitchFamily="2" charset="0"/>
              <a:cs typeface="Cascadia Code" panose="020B0609020000020004" pitchFamily="49" charset="0"/>
            </a:endParaRPr>
          </a:p>
        </p:txBody>
      </p:sp>
      <p:sp>
        <p:nvSpPr>
          <p:cNvPr id="37" name="Organigramme : Connecteur 36"/>
          <p:cNvSpPr/>
          <p:nvPr/>
        </p:nvSpPr>
        <p:spPr>
          <a:xfrm>
            <a:off x="195383" y="9063039"/>
            <a:ext cx="88411" cy="915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rganigramme : Connecteur 135"/>
          <p:cNvSpPr/>
          <p:nvPr/>
        </p:nvSpPr>
        <p:spPr>
          <a:xfrm>
            <a:off x="193460" y="9338347"/>
            <a:ext cx="88411" cy="915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9291B50-9D48-4A1D-81C0-FE8201E0AF9A}"/>
              </a:ext>
            </a:extLst>
          </p:cNvPr>
          <p:cNvSpPr/>
          <p:nvPr/>
        </p:nvSpPr>
        <p:spPr>
          <a:xfrm>
            <a:off x="-251610" y="8924845"/>
            <a:ext cx="2047549" cy="350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Passionné</a:t>
            </a:r>
          </a:p>
        </p:txBody>
      </p:sp>
      <p:sp>
        <p:nvSpPr>
          <p:cNvPr id="139" name="Organigramme : Connecteur 138"/>
          <p:cNvSpPr/>
          <p:nvPr/>
        </p:nvSpPr>
        <p:spPr>
          <a:xfrm>
            <a:off x="179367" y="9622557"/>
            <a:ext cx="88411" cy="915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5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9124" y="5591686"/>
            <a:ext cx="132651" cy="132651"/>
          </a:xfrm>
          <a:prstGeom prst="rect">
            <a:avLst/>
          </a:prstGeom>
        </p:spPr>
      </p:pic>
      <p:pic>
        <p:nvPicPr>
          <p:cNvPr id="151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9644" y="5114675"/>
            <a:ext cx="132651" cy="132651"/>
          </a:xfrm>
          <a:prstGeom prst="rect">
            <a:avLst/>
          </a:prstGeom>
        </p:spPr>
      </p:pic>
      <p:pic>
        <p:nvPicPr>
          <p:cNvPr id="152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7050" y="4885827"/>
            <a:ext cx="132651" cy="13265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28946" y="6211133"/>
            <a:ext cx="158897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– Github</a:t>
            </a:r>
            <a:endParaRPr lang="fr-FR" dirty="0"/>
          </a:p>
        </p:txBody>
      </p:sp>
      <p:pic>
        <p:nvPicPr>
          <p:cNvPr id="77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9995" y="6604597"/>
            <a:ext cx="132651" cy="132651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21BF9DB-0919-4EE5-A25C-65EF2D577B56}"/>
              </a:ext>
            </a:extLst>
          </p:cNvPr>
          <p:cNvSpPr/>
          <p:nvPr/>
        </p:nvSpPr>
        <p:spPr>
          <a:xfrm>
            <a:off x="-285580" y="4413473"/>
            <a:ext cx="2736321" cy="43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Russo One" panose="02000503050000020004" pitchFamily="2" charset="0"/>
                <a:cs typeface="Cascadia Code" panose="020B0609020000020004" pitchFamily="49" charset="0"/>
              </a:rPr>
              <a:t>Compétences</a:t>
            </a:r>
            <a:r>
              <a:rPr lang="fr-FR" sz="2000" b="1" dirty="0" smtClean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endParaRPr lang="fr-FR" sz="2000" b="1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3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8799" y="5839488"/>
            <a:ext cx="132651" cy="132651"/>
          </a:xfrm>
          <a:prstGeom prst="rect">
            <a:avLst/>
          </a:prstGeom>
        </p:spPr>
      </p:pic>
      <p:pic>
        <p:nvPicPr>
          <p:cNvPr id="91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8227" y="5350653"/>
            <a:ext cx="132651" cy="132651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65913" y="6487640"/>
            <a:ext cx="158897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Agile - </a:t>
            </a:r>
            <a:r>
              <a:rPr lang="fr-FR" sz="11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endParaRPr lang="fr-FR" dirty="0"/>
          </a:p>
        </p:txBody>
      </p:sp>
      <p:pic>
        <p:nvPicPr>
          <p:cNvPr id="128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0798" y="6860466"/>
            <a:ext cx="132651" cy="132651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130398" y="6754806"/>
            <a:ext cx="82136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endParaRPr lang="fr-FR" dirty="0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03CE3C94-977D-4714-A4AA-8B898FDC7D70}"/>
              </a:ext>
            </a:extLst>
          </p:cNvPr>
          <p:cNvSpPr/>
          <p:nvPr/>
        </p:nvSpPr>
        <p:spPr>
          <a:xfrm>
            <a:off x="2284816" y="6148961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8DEDFBB8-06C7-4179-B9A2-23D4AC0A4C9F}"/>
              </a:ext>
            </a:extLst>
          </p:cNvPr>
          <p:cNvSpPr/>
          <p:nvPr/>
        </p:nvSpPr>
        <p:spPr>
          <a:xfrm>
            <a:off x="2297169" y="7913855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2E515D91-30B7-48F3-A9D1-945E60B0CBBB}"/>
              </a:ext>
            </a:extLst>
          </p:cNvPr>
          <p:cNvSpPr/>
          <p:nvPr/>
        </p:nvSpPr>
        <p:spPr>
          <a:xfrm>
            <a:off x="2306953" y="8625689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2E515D91-30B7-48F3-A9D1-945E60B0CBBB}"/>
              </a:ext>
            </a:extLst>
          </p:cNvPr>
          <p:cNvSpPr/>
          <p:nvPr/>
        </p:nvSpPr>
        <p:spPr>
          <a:xfrm>
            <a:off x="2303684" y="9275564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C1A8046-A887-450A-A0CA-29BF712A3A3F}"/>
              </a:ext>
            </a:extLst>
          </p:cNvPr>
          <p:cNvSpPr/>
          <p:nvPr/>
        </p:nvSpPr>
        <p:spPr>
          <a:xfrm>
            <a:off x="2428025" y="5986662"/>
            <a:ext cx="3983460" cy="49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bg2">
                    <a:lumMod val="25000"/>
                  </a:schemeClr>
                </a:solidFill>
              </a:rPr>
              <a:t>Projet de </a:t>
            </a: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</a:rPr>
              <a:t>Stage </a:t>
            </a:r>
            <a:r>
              <a:rPr lang="fr-FR" sz="1400" b="1" dirty="0">
                <a:solidFill>
                  <a:schemeClr val="bg2">
                    <a:lumMod val="25000"/>
                  </a:schemeClr>
                </a:solidFill>
              </a:rPr>
              <a:t>: Gestion des employés</a:t>
            </a:r>
            <a:endParaRPr lang="fr-FR" sz="1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316610" y="4985808"/>
            <a:ext cx="210671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  <a:endParaRPr lang="en-GB" sz="8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0" y="64006"/>
            <a:ext cx="1549676" cy="15496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BC714DC0-A42F-494E-8983-5BB8A7E67044}"/>
              </a:ext>
            </a:extLst>
          </p:cNvPr>
          <p:cNvSpPr/>
          <p:nvPr/>
        </p:nvSpPr>
        <p:spPr>
          <a:xfrm>
            <a:off x="333242" y="7591824"/>
            <a:ext cx="1797760" cy="30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Arabe    : maternelle</a:t>
            </a:r>
            <a:endParaRPr lang="fr-FR" sz="105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7C709C2-6013-4F74-BD81-77B12DECB68B}"/>
              </a:ext>
            </a:extLst>
          </p:cNvPr>
          <p:cNvSpPr/>
          <p:nvPr/>
        </p:nvSpPr>
        <p:spPr>
          <a:xfrm>
            <a:off x="306673" y="7882540"/>
            <a:ext cx="1473460" cy="28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Français : courant</a:t>
            </a:r>
            <a:r>
              <a:rPr lang="fr-FR" sz="105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fr-FR" sz="105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0" name="Organigramme : Décision 149"/>
          <p:cNvSpPr/>
          <p:nvPr/>
        </p:nvSpPr>
        <p:spPr>
          <a:xfrm>
            <a:off x="179994" y="8257271"/>
            <a:ext cx="113607" cy="124912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Organigramme : Décision 152"/>
          <p:cNvSpPr/>
          <p:nvPr/>
        </p:nvSpPr>
        <p:spPr>
          <a:xfrm>
            <a:off x="182228" y="7980635"/>
            <a:ext cx="113607" cy="124912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Organigramme : Décision 153"/>
          <p:cNvSpPr/>
          <p:nvPr/>
        </p:nvSpPr>
        <p:spPr>
          <a:xfrm>
            <a:off x="190775" y="7698334"/>
            <a:ext cx="113607" cy="124912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EC70A7B-BCB5-4DAF-9EE0-5746558F0C65}"/>
              </a:ext>
            </a:extLst>
          </p:cNvPr>
          <p:cNvSpPr/>
          <p:nvPr/>
        </p:nvSpPr>
        <p:spPr>
          <a:xfrm>
            <a:off x="2239879" y="3021345"/>
            <a:ext cx="1764397" cy="30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303020202060003" pitchFamily="2" charset="0"/>
                <a:cs typeface="Cascadia Code" panose="020B0609020000020004" pitchFamily="49" charset="0"/>
              </a:rPr>
              <a:t>Expérience</a:t>
            </a:r>
            <a:endParaRPr lang="fr-FR" b="1" dirty="0">
              <a:solidFill>
                <a:schemeClr val="tx1"/>
              </a:solidFill>
              <a:latin typeface="Dosis" panose="02010303020202060003" pitchFamily="2" charset="0"/>
              <a:cs typeface="Cascadia Code" panose="020B0609020000020004" pitchFamily="49" charset="0"/>
            </a:endParaRP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90EE8BAA-2CA5-4567-8DE2-1C2D1C883C59}"/>
              </a:ext>
            </a:extLst>
          </p:cNvPr>
          <p:cNvSpPr/>
          <p:nvPr/>
        </p:nvSpPr>
        <p:spPr>
          <a:xfrm>
            <a:off x="2287705" y="3351266"/>
            <a:ext cx="164805" cy="13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8FD8CE9-20FC-4A99-A66F-471B7ED49D5D}"/>
              </a:ext>
            </a:extLst>
          </p:cNvPr>
          <p:cNvSpPr/>
          <p:nvPr/>
        </p:nvSpPr>
        <p:spPr>
          <a:xfrm>
            <a:off x="2450741" y="3405338"/>
            <a:ext cx="4396217" cy="81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Stage en 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développement 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des application web chez Training </a:t>
            </a:r>
            <a:r>
              <a:rPr lang="fr-FR" sz="1200" dirty="0" err="1">
                <a:solidFill>
                  <a:schemeClr val="bg2">
                    <a:lumMod val="25000"/>
                  </a:schemeClr>
                </a:solidFill>
              </a:rPr>
              <a:t>Edge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Consulting</a:t>
            </a:r>
          </a:p>
          <a:p>
            <a:r>
              <a:rPr lang="fr-FR" sz="1100" b="1" dirty="0" smtClean="0">
                <a:solidFill>
                  <a:schemeClr val="bg2">
                    <a:lumMod val="25000"/>
                  </a:schemeClr>
                </a:solidFill>
              </a:rPr>
              <a:t>Technologies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Spring boot </a:t>
            </a:r>
            <a:r>
              <a:rPr lang="fr-FR" sz="1000" dirty="0" smtClean="0">
                <a:solidFill>
                  <a:schemeClr val="bg2">
                    <a:lumMod val="25000"/>
                  </a:schemeClr>
                </a:solidFill>
              </a:rPr>
              <a:t>– Angular – </a:t>
            </a:r>
            <a:r>
              <a:rPr lang="fr-FR" sz="1000" dirty="0" err="1" smtClean="0">
                <a:solidFill>
                  <a:schemeClr val="bg2">
                    <a:lumMod val="25000"/>
                  </a:schemeClr>
                </a:solidFill>
              </a:rPr>
              <a:t>aws</a:t>
            </a:r>
            <a:endParaRPr lang="fr-FR" sz="10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2">
                    <a:lumMod val="25000"/>
                  </a:schemeClr>
                </a:solidFill>
              </a:rPr>
              <a:t>Outils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 :</a:t>
            </a:r>
            <a:r>
              <a:rPr lang="fr-FR" sz="1000" dirty="0" smtClean="0">
                <a:solidFill>
                  <a:schemeClr val="bg2">
                    <a:lumMod val="25000"/>
                  </a:schemeClr>
                </a:solidFill>
              </a:rPr>
              <a:t> Git - Github - VSCode - </a:t>
            </a:r>
            <a:r>
              <a:rPr lang="fr-FR" sz="1000" dirty="0" err="1" smtClean="0">
                <a:solidFill>
                  <a:schemeClr val="bg2">
                    <a:lumMod val="25000"/>
                  </a:schemeClr>
                </a:solidFill>
              </a:rPr>
              <a:t>Intellij</a:t>
            </a:r>
            <a:r>
              <a:rPr lang="fr-FR" sz="1000" dirty="0" smtClean="0">
                <a:solidFill>
                  <a:schemeClr val="bg2">
                    <a:lumMod val="25000"/>
                  </a:schemeClr>
                </a:solidFill>
              </a:rPr>
              <a:t> - Postman</a:t>
            </a:r>
            <a:r>
              <a:rPr lang="fr-FR" sz="1050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fr-FR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A672872-0498-475A-A0CF-6663883C95D5}"/>
              </a:ext>
            </a:extLst>
          </p:cNvPr>
          <p:cNvSpPr/>
          <p:nvPr/>
        </p:nvSpPr>
        <p:spPr>
          <a:xfrm>
            <a:off x="2458175" y="3268696"/>
            <a:ext cx="3498147" cy="31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Novembre 2023 – Février 2024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16" y="3001745"/>
            <a:ext cx="304061" cy="304061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5" y="2376524"/>
            <a:ext cx="231185" cy="18701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3" y="3022009"/>
            <a:ext cx="231116" cy="2311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8" y="3413878"/>
            <a:ext cx="203097" cy="20309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0" y="3740017"/>
            <a:ext cx="202155" cy="20215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" y="4091387"/>
            <a:ext cx="242890" cy="24289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6" y="2675302"/>
            <a:ext cx="209351" cy="209351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47F498C-4F0D-438A-9DAF-7E6B2429C6B1}"/>
              </a:ext>
            </a:extLst>
          </p:cNvPr>
          <p:cNvSpPr/>
          <p:nvPr/>
        </p:nvSpPr>
        <p:spPr>
          <a:xfrm>
            <a:off x="381814" y="3667550"/>
            <a:ext cx="1823202" cy="34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entaur" panose="02030504050205020304" pitchFamily="18" charset="0"/>
                <a:hlinkClick r:id="rId26"/>
              </a:rPr>
              <a:t>y</a:t>
            </a:r>
            <a:r>
              <a:rPr lang="fr-FR" sz="1200" dirty="0" smtClean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entaur" panose="02030504050205020304" pitchFamily="18" charset="0"/>
                <a:hlinkClick r:id="rId26"/>
              </a:rPr>
              <a:t>assine dlimi </a:t>
            </a:r>
            <a:endParaRPr lang="fr-FR" sz="1200" dirty="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entaur" panose="02030504050205020304" pitchFamily="18" charset="0"/>
            </a:endParaRPr>
          </a:p>
        </p:txBody>
      </p:sp>
      <p:sp>
        <p:nvSpPr>
          <p:cNvPr id="184" name="Rectangle 183">
            <a:hlinkClick r:id="rId27"/>
            <a:extLst>
              <a:ext uri="{FF2B5EF4-FFF2-40B4-BE49-F238E27FC236}">
                <a16:creationId xmlns:a16="http://schemas.microsoft.com/office/drawing/2014/main" id="{447F498C-4F0D-438A-9DAF-7E6B2429C6B1}"/>
              </a:ext>
            </a:extLst>
          </p:cNvPr>
          <p:cNvSpPr/>
          <p:nvPr/>
        </p:nvSpPr>
        <p:spPr>
          <a:xfrm>
            <a:off x="340863" y="4036280"/>
            <a:ext cx="1823202" cy="34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entaur" panose="02030504050205020304" pitchFamily="18" charset="0"/>
                <a:hlinkClick r:id="rId27"/>
              </a:rPr>
              <a:t>dlimiyassin </a:t>
            </a:r>
            <a:endParaRPr lang="fr-FR" sz="1200" dirty="0">
              <a:latin typeface="Centaur" panose="02030504050205020304" pitchFamily="18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668EA4-2783-420C-A432-B47BE4DA4B8B}"/>
              </a:ext>
            </a:extLst>
          </p:cNvPr>
          <p:cNvSpPr/>
          <p:nvPr/>
        </p:nvSpPr>
        <p:spPr>
          <a:xfrm>
            <a:off x="2443536" y="6334448"/>
            <a:ext cx="4433927" cy="1474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1200" dirty="0" smtClean="0">
                <a:solidFill>
                  <a:schemeClr val="tx1"/>
                </a:solidFill>
              </a:rPr>
              <a:t> Le système permet la gestion du compte administrateur, des comptes employés, ainsi que la création de questionnaires de test de personnalité pour les employés.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fr-FR" sz="1200" dirty="0" smtClean="0">
                <a:solidFill>
                  <a:schemeClr val="tx1"/>
                </a:solidFill>
              </a:rPr>
              <a:t> : Spring Boot 3 - Spring Data JPA - Spring securit &amp; JWT - Vérification par e-mail …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r>
              <a:rPr lang="fr-FR" sz="1200" dirty="0" smtClean="0">
                <a:solidFill>
                  <a:schemeClr val="tx1"/>
                </a:solidFill>
              </a:rPr>
              <a:t> : </a:t>
            </a:r>
            <a:r>
              <a:rPr lang="en-GB" sz="1200" dirty="0" smtClean="0">
                <a:solidFill>
                  <a:schemeClr val="tx1"/>
                </a:solidFill>
              </a:rPr>
              <a:t>Interceptors - Guards - </a:t>
            </a:r>
            <a:r>
              <a:rPr lang="en-GB" sz="1200" dirty="0" err="1" smtClean="0">
                <a:solidFill>
                  <a:schemeClr val="tx1"/>
                </a:solidFill>
              </a:rPr>
              <a:t>rxjs</a:t>
            </a:r>
            <a:r>
              <a:rPr lang="en-GB" sz="1200" dirty="0" smtClean="0">
                <a:solidFill>
                  <a:schemeClr val="tx1"/>
                </a:solidFill>
              </a:rPr>
              <a:t> - </a:t>
            </a:r>
            <a:r>
              <a:rPr lang="en-GB" sz="1200" dirty="0" err="1" smtClean="0">
                <a:solidFill>
                  <a:schemeClr val="tx1"/>
                </a:solidFill>
              </a:rPr>
              <a:t>ngx</a:t>
            </a:r>
            <a:r>
              <a:rPr lang="en-GB" sz="1200" dirty="0" smtClean="0">
                <a:solidFill>
                  <a:schemeClr val="tx1"/>
                </a:solidFill>
              </a:rPr>
              <a:t> - Reactive Forms - Validation - ng-bootstrap …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86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0798" y="7111691"/>
            <a:ext cx="132651" cy="132651"/>
          </a:xfrm>
          <a:prstGeom prst="rect">
            <a:avLst/>
          </a:prstGeom>
        </p:spPr>
      </p:pic>
      <p:sp>
        <p:nvSpPr>
          <p:cNvPr id="187" name="Rectangle 186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155684" y="6982716"/>
            <a:ext cx="2196624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Microsoft: </a:t>
            </a:r>
            <a:r>
              <a:rPr lang="fr-FR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ord, Power…</a:t>
            </a:r>
            <a:endParaRPr lang="fr-FR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6" name="Graphique 90" descr="Informations">
            <a:extLst>
              <a:ext uri="{FF2B5EF4-FFF2-40B4-BE49-F238E27FC236}">
                <a16:creationId xmlns:a16="http://schemas.microsoft.com/office/drawing/2014/main" id="{EEA73151-89DB-41A0-91CA-C868E09525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8799" y="6072149"/>
            <a:ext cx="132651" cy="132651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69945F85-CD4E-4633-B756-9489A5879D7A}"/>
              </a:ext>
            </a:extLst>
          </p:cNvPr>
          <p:cNvSpPr/>
          <p:nvPr/>
        </p:nvSpPr>
        <p:spPr>
          <a:xfrm>
            <a:off x="317515" y="5948433"/>
            <a:ext cx="1588977" cy="363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MySQL</a:t>
            </a:r>
            <a:r>
              <a:rPr lang="fr-FR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PostgreSQL</a:t>
            </a:r>
            <a:endParaRPr lang="en-GB" sz="8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1978</TotalTime>
  <Words>306</Words>
  <Application>Microsoft Office PowerPoint</Application>
  <PresentationFormat>Format A4 (210 x 297 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Cascadia Code</vt:lpstr>
      <vt:lpstr>Centaur</vt:lpstr>
      <vt:lpstr>Dosis</vt:lpstr>
      <vt:lpstr>Russo One</vt:lpstr>
      <vt:lpstr>Segoe UI Black</vt:lpstr>
      <vt:lpstr>Verdana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HP</cp:lastModifiedBy>
  <cp:revision>67</cp:revision>
  <dcterms:created xsi:type="dcterms:W3CDTF">2022-03-01T12:55:53Z</dcterms:created>
  <dcterms:modified xsi:type="dcterms:W3CDTF">2024-02-21T00:53:34Z</dcterms:modified>
</cp:coreProperties>
</file>