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5F3"/>
    <a:srgbClr val="C7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2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9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1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42EF-6D7F-464F-AB42-8CE5ED0E041E}" type="datetimeFigureOut">
              <a:rPr lang="en-US" smtClean="0"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6FD23-2F08-9F4D-A437-262BF835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907953" y="101491"/>
            <a:ext cx="2950611" cy="91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84508" y="1294336"/>
            <a:ext cx="2950611" cy="9265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76693" y="2525755"/>
            <a:ext cx="2958426" cy="892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07543" y="97576"/>
            <a:ext cx="2950611" cy="912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4430" y="137614"/>
            <a:ext cx="26761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Mg II </a:t>
            </a:r>
            <a:r>
              <a:rPr lang="en-US" dirty="0"/>
              <a:t>Index*</a:t>
            </a:r>
            <a:endParaRPr lang="en-US" dirty="0" smtClean="0"/>
          </a:p>
          <a:p>
            <a:pPr algn="ctr"/>
            <a:r>
              <a:rPr lang="en-US" sz="1200" dirty="0" smtClean="0"/>
              <a:t>Univ. Bremen Composite Mg </a:t>
            </a:r>
            <a:r>
              <a:rPr lang="en-US" sz="1200" smtClean="0"/>
              <a:t>II Index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49296" y="140373"/>
            <a:ext cx="26750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USAF White </a:t>
            </a:r>
            <a:r>
              <a:rPr lang="en-US" dirty="0"/>
              <a:t>Light* </a:t>
            </a:r>
            <a:r>
              <a:rPr lang="en-US" dirty="0" smtClean="0"/>
              <a:t>Sunspot Regions </a:t>
            </a:r>
          </a:p>
          <a:p>
            <a:pPr algn="ctr"/>
            <a:r>
              <a:rPr lang="en-US" sz="1200" dirty="0" smtClean="0"/>
              <a:t>Obtained from NOAA/NGDC-Bill </a:t>
            </a:r>
            <a:r>
              <a:rPr lang="en-US" sz="1200" dirty="0" err="1" smtClean="0"/>
              <a:t>Denig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207543" y="1309668"/>
            <a:ext cx="2950611" cy="9265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67389" y="1363065"/>
            <a:ext cx="2676144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Scale</a:t>
            </a:r>
          </a:p>
          <a:p>
            <a:pPr algn="ctr"/>
            <a:r>
              <a:rPr lang="en-US" sz="1200" dirty="0" smtClean="0"/>
              <a:t>Common scale of Mg II index composite (</a:t>
            </a:r>
            <a:r>
              <a:rPr lang="en-US" sz="1200" dirty="0" err="1" smtClean="0"/>
              <a:t>Viereck</a:t>
            </a:r>
            <a:r>
              <a:rPr lang="en-US" sz="1200" dirty="0" smtClean="0"/>
              <a:t> et al., 2004)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049296" y="1334154"/>
            <a:ext cx="2675096" cy="832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Beta Sun Angle</a:t>
            </a:r>
          </a:p>
          <a:p>
            <a:pPr algn="ctr"/>
            <a:r>
              <a:rPr lang="en-US" sz="1200" dirty="0" smtClean="0"/>
              <a:t>(generic sun orientation)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199728" y="2538459"/>
            <a:ext cx="2958426" cy="89249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11411" y="2656846"/>
            <a:ext cx="25704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Facular Brightening Function (PX)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3666" y="2659528"/>
            <a:ext cx="2675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Sunspot Blocking Function (PS)</a:t>
            </a:r>
            <a:endParaRPr lang="en-US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97321" y="5597356"/>
            <a:ext cx="6637797" cy="1082636"/>
            <a:chOff x="4272654" y="5793199"/>
            <a:chExt cx="3160163" cy="881452"/>
          </a:xfrm>
        </p:grpSpPr>
        <p:sp>
          <p:nvSpPr>
            <p:cNvPr id="18" name="Rectangle 17"/>
            <p:cNvSpPr/>
            <p:nvPr/>
          </p:nvSpPr>
          <p:spPr>
            <a:xfrm>
              <a:off x="4272654" y="5793199"/>
              <a:ext cx="3160163" cy="881452"/>
            </a:xfrm>
            <a:prstGeom prst="rect">
              <a:avLst/>
            </a:prstGeom>
            <a:solidFill>
              <a:srgbClr val="C7B1E8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5369" y="5919991"/>
              <a:ext cx="3046457" cy="601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Daily Solar Irradiance: TSI and SSI</a:t>
              </a:r>
            </a:p>
            <a:p>
              <a:pPr algn="ctr"/>
              <a:r>
                <a:rPr lang="en-US" sz="1200" dirty="0" smtClean="0"/>
                <a:t>Output NetCDF4 for NRLTSI-2 &amp; NRLSSI-2</a:t>
              </a:r>
            </a:p>
            <a:p>
              <a:pPr algn="ctr"/>
              <a:r>
                <a:rPr lang="en-US" sz="1200" dirty="0" smtClean="0"/>
                <a:t>*Irradiance </a:t>
              </a:r>
              <a:r>
                <a:rPr lang="en-US" sz="1200" dirty="0"/>
                <a:t>u</a:t>
              </a:r>
              <a:r>
                <a:rPr lang="en-US" sz="1200" dirty="0" smtClean="0"/>
                <a:t>pdates are in response to sunspot darkening and facular brightening time series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9152" y="263846"/>
            <a:ext cx="187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Acquire Solar Activity Indices:</a:t>
            </a:r>
            <a:endParaRPr lang="en-US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299389" y="1512893"/>
            <a:ext cx="168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Specify Fixed Inputs: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162796" y="2644282"/>
            <a:ext cx="20369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Compute Model Inputs:</a:t>
            </a:r>
          </a:p>
          <a:p>
            <a:r>
              <a:rPr lang="en-US" sz="1400" dirty="0" smtClean="0"/>
              <a:t>(Deliver code to NCDC)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7098" y="3898977"/>
            <a:ext cx="2477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Compute Irradiance:</a:t>
            </a:r>
          </a:p>
          <a:p>
            <a:r>
              <a:rPr lang="en-US" sz="1400" dirty="0" smtClean="0"/>
              <a:t>Apply (fixed) linear </a:t>
            </a:r>
          </a:p>
          <a:p>
            <a:r>
              <a:rPr lang="en-US" sz="1400" dirty="0"/>
              <a:t>r</a:t>
            </a:r>
            <a:r>
              <a:rPr lang="en-US" sz="1400" dirty="0" smtClean="0"/>
              <a:t>egression coefficients </a:t>
            </a:r>
          </a:p>
          <a:p>
            <a:r>
              <a:rPr lang="en-US" sz="1400" dirty="0" smtClean="0"/>
              <a:t>(Deliver code to </a:t>
            </a:r>
            <a:r>
              <a:rPr lang="en-US" sz="1400" dirty="0"/>
              <a:t>NCDC)</a:t>
            </a:r>
          </a:p>
          <a:p>
            <a:endParaRPr lang="en-US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4056" y="5610311"/>
            <a:ext cx="1953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Generate Output Files:</a:t>
            </a:r>
          </a:p>
          <a:p>
            <a:r>
              <a:rPr lang="en-US" sz="1400" dirty="0" smtClean="0"/>
              <a:t>(Deliver files to NCDC)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15922" y="1023540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19837" y="2253435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75129" y="1010446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75129" y="2223475"/>
            <a:ext cx="0" cy="272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43" idx="2"/>
          </p:cNvCxnSpPr>
          <p:nvPr/>
        </p:nvCxnSpPr>
        <p:spPr>
          <a:xfrm rot="5400000" flipH="1" flipV="1">
            <a:off x="5511071" y="1586118"/>
            <a:ext cx="12704" cy="3676965"/>
          </a:xfrm>
          <a:prstGeom prst="bentConnector3">
            <a:avLst>
              <a:gd name="adj1" fmla="val -17994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97321" y="3894913"/>
            <a:ext cx="6637797" cy="1199492"/>
          </a:xfrm>
          <a:prstGeom prst="rect">
            <a:avLst/>
          </a:prstGeom>
          <a:solidFill>
            <a:srgbClr val="C7B1E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08048" y="4033200"/>
            <a:ext cx="640071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Scaling Factors convert PX and PS to Irradiance Changes</a:t>
            </a:r>
          </a:p>
          <a:p>
            <a:pPr algn="ctr"/>
            <a:r>
              <a:rPr lang="en-US" sz="1200" dirty="0" smtClean="0"/>
              <a:t>Wavelength-dependent scaling factors – SSI</a:t>
            </a:r>
          </a:p>
          <a:p>
            <a:pPr algn="ctr"/>
            <a:r>
              <a:rPr lang="en-US" sz="1200" dirty="0" smtClean="0"/>
              <a:t>Bolometric scaling factors – TSI</a:t>
            </a:r>
          </a:p>
          <a:p>
            <a:pPr algn="ctr"/>
            <a:r>
              <a:rPr lang="en-US" sz="1300" i="1" dirty="0">
                <a:latin typeface="Times New Roman"/>
                <a:cs typeface="Times New Roman"/>
              </a:rPr>
              <a:t>Internal Consistency: The sum of the SSI equals independently modeled TSI</a:t>
            </a:r>
            <a:r>
              <a:rPr lang="en-US" sz="1300" i="1" dirty="0" smtClean="0">
                <a:latin typeface="Times New Roman"/>
                <a:cs typeface="Times New Roman"/>
              </a:rPr>
              <a:t>.</a:t>
            </a:r>
            <a:endParaRPr lang="en-US" sz="1300" i="1" dirty="0"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523613" y="3677457"/>
            <a:ext cx="0" cy="217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13851" y="5363910"/>
            <a:ext cx="0" cy="217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5400000" flipH="1" flipV="1">
            <a:off x="5510566" y="3266844"/>
            <a:ext cx="13716" cy="3676964"/>
          </a:xfrm>
          <a:prstGeom prst="bentConnector3">
            <a:avLst>
              <a:gd name="adj1" fmla="val -17994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9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171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Odele Coddington</dc:creator>
  <cp:lastModifiedBy>Odele Coddington</cp:lastModifiedBy>
  <cp:revision>24</cp:revision>
  <dcterms:created xsi:type="dcterms:W3CDTF">2014-02-27T19:17:25Z</dcterms:created>
  <dcterms:modified xsi:type="dcterms:W3CDTF">2015-04-03T15:27:34Z</dcterms:modified>
</cp:coreProperties>
</file>