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22" r:id="rId5"/>
    <p:sldId id="324" r:id="rId6"/>
    <p:sldId id="323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21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A"/>
    <a:srgbClr val="327F9E"/>
    <a:srgbClr val="1F5275"/>
    <a:srgbClr val="3696B2"/>
    <a:srgbClr val="3EB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 Class Biases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Avoiding Two Common Pitfalls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It’s a trap!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6260" y="1443890"/>
            <a:ext cx="3113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Kingdom: Plantae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6260" y="2203162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Clade: Angiosperms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6260" y="2927091"/>
            <a:ext cx="2731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Clade: Eudicots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6260" y="3651020"/>
            <a:ext cx="377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Order: Caryophyllales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6260" y="4374949"/>
            <a:ext cx="354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Family: Droseraceae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6260" y="5098878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Genus: Dionaea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6260" y="5822807"/>
            <a:ext cx="3767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Species: D. muscipula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6260" y="681776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Domain: Eukarya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81" y="717020"/>
            <a:ext cx="1961905" cy="5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81" y="1412467"/>
            <a:ext cx="3666667" cy="647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81" y="2148814"/>
            <a:ext cx="3428571" cy="68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81" y="2930699"/>
            <a:ext cx="3476190" cy="666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81" y="3700733"/>
            <a:ext cx="3409524" cy="4761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81" y="4338764"/>
            <a:ext cx="3704762" cy="6571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81" y="5138884"/>
            <a:ext cx="3209524" cy="5047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81" y="5872337"/>
            <a:ext cx="3295238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Two species, both alike in dignity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4" y="1435253"/>
            <a:ext cx="3152381" cy="6380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4" y="2212603"/>
            <a:ext cx="3533333" cy="6476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4" y="2967575"/>
            <a:ext cx="3066667" cy="6476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4" y="3703221"/>
            <a:ext cx="3390476" cy="6285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5" y="4486673"/>
            <a:ext cx="3066667" cy="5047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19" y="5215364"/>
            <a:ext cx="3133333" cy="4952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5" y="5929769"/>
            <a:ext cx="3609524" cy="51428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30" y="688988"/>
            <a:ext cx="1961905" cy="51428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1438227"/>
            <a:ext cx="3666667" cy="6476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2212590"/>
            <a:ext cx="3428571" cy="68571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2972267"/>
            <a:ext cx="3476190" cy="6666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3699468"/>
            <a:ext cx="3409524" cy="47619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4486673"/>
            <a:ext cx="3704762" cy="6571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5215364"/>
            <a:ext cx="3209524" cy="50476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5929769"/>
            <a:ext cx="3295238" cy="485714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24" idx="3"/>
            <a:endCxn id="41" idx="1"/>
          </p:cNvCxnSpPr>
          <p:nvPr/>
        </p:nvCxnSpPr>
        <p:spPr>
          <a:xfrm>
            <a:off x="4688630" y="4017507"/>
            <a:ext cx="1708621" cy="79773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73234" y="757880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Most Recent Shared Node</a:t>
            </a:r>
          </a:p>
        </p:txBody>
      </p:sp>
      <p:cxnSp>
        <p:nvCxnSpPr>
          <p:cNvPr id="10" name="Straight Arrow Connector 9"/>
          <p:cNvCxnSpPr>
            <a:stCxn id="6" idx="1"/>
            <a:endCxn id="36" idx="3"/>
          </p:cNvCxnSpPr>
          <p:nvPr/>
        </p:nvCxnSpPr>
        <p:spPr>
          <a:xfrm flipH="1">
            <a:off x="6650535" y="942546"/>
            <a:ext cx="522699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7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Two species, both alike in dignity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4" y="1435253"/>
            <a:ext cx="3152381" cy="6380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4" y="2212603"/>
            <a:ext cx="3533333" cy="6476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4" y="2967575"/>
            <a:ext cx="3066667" cy="6476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4" y="3703221"/>
            <a:ext cx="3390476" cy="6285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5" y="4486673"/>
            <a:ext cx="3066667" cy="50476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30" y="688988"/>
            <a:ext cx="1961905" cy="51428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1438227"/>
            <a:ext cx="3666667" cy="6476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2212590"/>
            <a:ext cx="3428571" cy="68571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2972267"/>
            <a:ext cx="3476190" cy="6666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3699468"/>
            <a:ext cx="3409524" cy="47619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4486673"/>
            <a:ext cx="3704762" cy="657143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24" idx="3"/>
            <a:endCxn id="41" idx="1"/>
          </p:cNvCxnSpPr>
          <p:nvPr/>
        </p:nvCxnSpPr>
        <p:spPr>
          <a:xfrm>
            <a:off x="4688630" y="4017507"/>
            <a:ext cx="1708621" cy="79773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73234" y="757880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Most Recent Shared Node</a:t>
            </a:r>
          </a:p>
        </p:txBody>
      </p:sp>
      <p:cxnSp>
        <p:nvCxnSpPr>
          <p:cNvPr id="10" name="Straight Arrow Connector 9"/>
          <p:cNvCxnSpPr>
            <a:stCxn id="6" idx="1"/>
            <a:endCxn id="36" idx="3"/>
          </p:cNvCxnSpPr>
          <p:nvPr/>
        </p:nvCxnSpPr>
        <p:spPr>
          <a:xfrm flipH="1">
            <a:off x="6650535" y="942546"/>
            <a:ext cx="522699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74190" y="5332943"/>
            <a:ext cx="6968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move MeatConsumptionRate to DomainEukarya,</a:t>
            </a:r>
          </a:p>
          <a:p>
            <a:r>
              <a:rPr lang="en-US" sz="2400" dirty="0"/>
              <a:t>then ALL Eukaryotes are suddenly meat-eaters;</a:t>
            </a:r>
          </a:p>
          <a:p>
            <a:r>
              <a:rPr lang="en-US" sz="2400" dirty="0"/>
              <a:t>All plants and all animals would be meat-eaters</a:t>
            </a:r>
          </a:p>
        </p:txBody>
      </p:sp>
    </p:spTree>
    <p:extLst>
      <p:ext uri="{BB962C8B-B14F-4D97-AF65-F5344CB8AC3E}">
        <p14:creationId xmlns:p14="http://schemas.microsoft.com/office/powerpoint/2010/main" val="26709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Two species, both alike in dignity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4" y="1435253"/>
            <a:ext cx="3152381" cy="6380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4" y="2212603"/>
            <a:ext cx="3533333" cy="6476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4" y="2967575"/>
            <a:ext cx="3066667" cy="6476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4" y="3703221"/>
            <a:ext cx="3390476" cy="6285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5" y="4486673"/>
            <a:ext cx="3066667" cy="50476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30" y="688988"/>
            <a:ext cx="1961905" cy="51428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1438227"/>
            <a:ext cx="3666667" cy="6476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2212590"/>
            <a:ext cx="3428571" cy="68571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2972267"/>
            <a:ext cx="3476190" cy="6666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3699468"/>
            <a:ext cx="3409524" cy="47619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4486673"/>
            <a:ext cx="3704762" cy="657143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24" idx="3"/>
            <a:endCxn id="41" idx="1"/>
          </p:cNvCxnSpPr>
          <p:nvPr/>
        </p:nvCxnSpPr>
        <p:spPr>
          <a:xfrm>
            <a:off x="4688630" y="4017507"/>
            <a:ext cx="1708621" cy="79773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73234" y="757880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Most Recent Shared Node</a:t>
            </a:r>
          </a:p>
        </p:txBody>
      </p:sp>
      <p:cxnSp>
        <p:nvCxnSpPr>
          <p:cNvPr id="10" name="Straight Arrow Connector 9"/>
          <p:cNvCxnSpPr>
            <a:stCxn id="6" idx="1"/>
            <a:endCxn id="36" idx="3"/>
          </p:cNvCxnSpPr>
          <p:nvPr/>
        </p:nvCxnSpPr>
        <p:spPr>
          <a:xfrm flipH="1">
            <a:off x="6650535" y="942546"/>
            <a:ext cx="522699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Two species, both alike in dignity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4" y="3703221"/>
            <a:ext cx="3390476" cy="62857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30" y="688988"/>
            <a:ext cx="1961905" cy="51428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4486673"/>
            <a:ext cx="3704762" cy="65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3234" y="757880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Most Recent Shared Node</a:t>
            </a:r>
          </a:p>
        </p:txBody>
      </p:sp>
      <p:cxnSp>
        <p:nvCxnSpPr>
          <p:cNvPr id="10" name="Straight Arrow Connector 9"/>
          <p:cNvCxnSpPr>
            <a:stCxn id="6" idx="1"/>
            <a:endCxn id="36" idx="3"/>
          </p:cNvCxnSpPr>
          <p:nvPr/>
        </p:nvCxnSpPr>
        <p:spPr>
          <a:xfrm flipH="1">
            <a:off x="6650535" y="942546"/>
            <a:ext cx="522699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8154" y="2474651"/>
            <a:ext cx="92197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may feel the urge to move MeatConsumptionRate</a:t>
            </a:r>
          </a:p>
          <a:p>
            <a:r>
              <a:rPr lang="en-US" sz="3200" dirty="0"/>
              <a:t>to the DomainEukarya base class…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4" y="1510391"/>
            <a:ext cx="3390476" cy="6285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1510391"/>
            <a:ext cx="3704762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Our First Bias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30" y="688988"/>
            <a:ext cx="1961905" cy="514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3234" y="757880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Most Recent Shared Node</a:t>
            </a:r>
          </a:p>
        </p:txBody>
      </p:sp>
      <p:cxnSp>
        <p:nvCxnSpPr>
          <p:cNvPr id="10" name="Straight Arrow Connector 9"/>
          <p:cNvCxnSpPr>
            <a:stCxn id="6" idx="1"/>
            <a:endCxn id="36" idx="3"/>
          </p:cNvCxnSpPr>
          <p:nvPr/>
        </p:nvCxnSpPr>
        <p:spPr>
          <a:xfrm flipH="1">
            <a:off x="6650535" y="942546"/>
            <a:ext cx="522699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8154" y="2474651"/>
            <a:ext cx="92197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may feel the urge to move MeatConsumptionRate</a:t>
            </a:r>
          </a:p>
          <a:p>
            <a:r>
              <a:rPr lang="en-US" sz="3200" dirty="0"/>
              <a:t>to the DomainEukarya base class…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4" y="1510391"/>
            <a:ext cx="3390476" cy="6285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1" y="1510391"/>
            <a:ext cx="3704762" cy="6571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8154" y="3675921"/>
            <a:ext cx="1069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urge is a bias; this is an urge to share shape via inheritance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69858" y="4576904"/>
            <a:ext cx="3599447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Inherited Shape Bias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7107" y="5200888"/>
            <a:ext cx="1472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*Not an official term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98154" y="5530223"/>
            <a:ext cx="95075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bias often results in shape appearing in parts of the</a:t>
            </a:r>
          </a:p>
          <a:p>
            <a:r>
              <a:rPr lang="en-US" sz="3200" dirty="0"/>
              <a:t>class hierarchy where it does not make sense</a:t>
            </a:r>
          </a:p>
        </p:txBody>
      </p:sp>
    </p:spTree>
    <p:extLst>
      <p:ext uri="{BB962C8B-B14F-4D97-AF65-F5344CB8AC3E}">
        <p14:creationId xmlns:p14="http://schemas.microsoft.com/office/powerpoint/2010/main" val="121731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Spellbound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47" y="1747065"/>
            <a:ext cx="8215845" cy="294147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4563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Spellbound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2" y="2455190"/>
            <a:ext cx="5100737" cy="18261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72" y="1117213"/>
            <a:ext cx="5414204" cy="201146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71" y="3635920"/>
            <a:ext cx="5455393" cy="205666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8806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Spellbound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4688" y="883445"/>
            <a:ext cx="3599447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Inherited Shape Bias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98" y="1625065"/>
            <a:ext cx="4148243" cy="124447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51" y="3011889"/>
            <a:ext cx="4703414" cy="125520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51" y="4434572"/>
            <a:ext cx="4692968" cy="1338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51" y="1625065"/>
            <a:ext cx="4674160" cy="121934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912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Spellbound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4849905" y="681776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Spell</a:t>
            </a:r>
          </a:p>
          <a:p>
            <a:r>
              <a:rPr lang="en-US" sz="1200" dirty="0"/>
              <a:t>Mana</a:t>
            </a:r>
          </a:p>
          <a:p>
            <a:r>
              <a:rPr lang="en-US" sz="1200" dirty="0"/>
              <a:t>CastTime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268070" y="2062341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SproutsOfNature</a:t>
            </a:r>
          </a:p>
          <a:p>
            <a:r>
              <a:rPr lang="en-US" sz="1200" dirty="0"/>
              <a:t>SproutQuantity</a:t>
            </a:r>
          </a:p>
          <a:p>
            <a:r>
              <a:rPr lang="en-US" sz="1200" dirty="0"/>
              <a:t>SproutLevel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885764" y="2062341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Meteor</a:t>
            </a:r>
          </a:p>
          <a:p>
            <a:r>
              <a:rPr lang="en-US" sz="1200" dirty="0"/>
              <a:t>Damage</a:t>
            </a:r>
          </a:p>
          <a:p>
            <a:r>
              <a:rPr lang="en-US" sz="1200" dirty="0"/>
              <a:t>DamageOverTime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503458" y="2062340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HolyLight</a:t>
            </a:r>
          </a:p>
          <a:p>
            <a:r>
              <a:rPr lang="en-US" sz="1200" dirty="0"/>
              <a:t>Heal</a:t>
            </a:r>
          </a:p>
          <a:p>
            <a:r>
              <a:rPr lang="en-US" sz="1200" dirty="0"/>
              <a:t>HealOverTime</a:t>
            </a:r>
          </a:p>
        </p:txBody>
      </p:sp>
      <p:cxnSp>
        <p:nvCxnSpPr>
          <p:cNvPr id="19" name="Straight Arrow Connector 18"/>
          <p:cNvCxnSpPr>
            <a:stCxn id="9" idx="0"/>
          </p:cNvCxnSpPr>
          <p:nvPr/>
        </p:nvCxnSpPr>
        <p:spPr>
          <a:xfrm flipV="1">
            <a:off x="3402106" y="1506071"/>
            <a:ext cx="1483658" cy="55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0"/>
          </p:cNvCxnSpPr>
          <p:nvPr/>
        </p:nvCxnSpPr>
        <p:spPr>
          <a:xfrm flipH="1" flipV="1">
            <a:off x="5977216" y="1642371"/>
            <a:ext cx="42584" cy="41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3" idx="0"/>
          </p:cNvCxnSpPr>
          <p:nvPr/>
        </p:nvCxnSpPr>
        <p:spPr>
          <a:xfrm flipH="1" flipV="1">
            <a:off x="7078754" y="1506071"/>
            <a:ext cx="1558740" cy="55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61404" y="3818726"/>
            <a:ext cx="10645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Now we want Lightning Strike, which has Damage, but no DoT</a:t>
            </a:r>
          </a:p>
        </p:txBody>
      </p:sp>
    </p:spTree>
    <p:extLst>
      <p:ext uri="{BB962C8B-B14F-4D97-AF65-F5344CB8AC3E}">
        <p14:creationId xmlns:p14="http://schemas.microsoft.com/office/powerpoint/2010/main" val="9376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  <p:bldP spid="13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Spellbound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4849905" y="681776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Spell</a:t>
            </a:r>
          </a:p>
          <a:p>
            <a:r>
              <a:rPr lang="en-US" sz="1200" dirty="0"/>
              <a:t>Mana</a:t>
            </a:r>
          </a:p>
          <a:p>
            <a:r>
              <a:rPr lang="en-US" sz="1200" dirty="0"/>
              <a:t>CastTime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268070" y="2062341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SproutsOfNature</a:t>
            </a:r>
          </a:p>
          <a:p>
            <a:r>
              <a:rPr lang="en-US" sz="1200" dirty="0"/>
              <a:t>SproutQuantity</a:t>
            </a:r>
          </a:p>
          <a:p>
            <a:r>
              <a:rPr lang="en-US" sz="1200" dirty="0"/>
              <a:t>SproutLevel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885764" y="2062341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DirectDamage</a:t>
            </a:r>
          </a:p>
          <a:p>
            <a:r>
              <a:rPr lang="en-US" sz="1200" dirty="0"/>
              <a:t>Damage</a:t>
            </a:r>
          </a:p>
          <a:p>
            <a:endParaRPr lang="en-US" sz="12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7503458" y="2062340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HolyLight</a:t>
            </a:r>
          </a:p>
          <a:p>
            <a:r>
              <a:rPr lang="en-US" sz="1200" dirty="0"/>
              <a:t>Heal</a:t>
            </a:r>
          </a:p>
          <a:p>
            <a:r>
              <a:rPr lang="en-US" sz="1200" dirty="0"/>
              <a:t>HealOverTime</a:t>
            </a:r>
          </a:p>
        </p:txBody>
      </p:sp>
      <p:cxnSp>
        <p:nvCxnSpPr>
          <p:cNvPr id="19" name="Straight Arrow Connector 18"/>
          <p:cNvCxnSpPr>
            <a:stCxn id="9" idx="0"/>
          </p:cNvCxnSpPr>
          <p:nvPr/>
        </p:nvCxnSpPr>
        <p:spPr>
          <a:xfrm flipV="1">
            <a:off x="3402106" y="1506071"/>
            <a:ext cx="1483658" cy="55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0"/>
          </p:cNvCxnSpPr>
          <p:nvPr/>
        </p:nvCxnSpPr>
        <p:spPr>
          <a:xfrm flipH="1" flipV="1">
            <a:off x="5977216" y="1642371"/>
            <a:ext cx="42584" cy="41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3" idx="0"/>
          </p:cNvCxnSpPr>
          <p:nvPr/>
        </p:nvCxnSpPr>
        <p:spPr>
          <a:xfrm flipH="1" flipV="1">
            <a:off x="7078754" y="1506071"/>
            <a:ext cx="1558740" cy="55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3751729" y="3711846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Meteor</a:t>
            </a:r>
          </a:p>
          <a:p>
            <a:r>
              <a:rPr lang="en-US" sz="1200" dirty="0"/>
              <a:t>DamageOverTime</a:t>
            </a:r>
          </a:p>
        </p:txBody>
      </p:sp>
      <p:cxnSp>
        <p:nvCxnSpPr>
          <p:cNvPr id="14" name="Straight Arrow Connector 13"/>
          <p:cNvCxnSpPr>
            <a:cxnSpLocks/>
            <a:stCxn id="12" idx="0"/>
            <a:endCxn id="11" idx="2"/>
          </p:cNvCxnSpPr>
          <p:nvPr/>
        </p:nvCxnSpPr>
        <p:spPr>
          <a:xfrm flipV="1">
            <a:off x="4885765" y="3022936"/>
            <a:ext cx="1134035" cy="68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tangle: Rounded Corners 15"/>
          <p:cNvSpPr/>
          <p:nvPr/>
        </p:nvSpPr>
        <p:spPr>
          <a:xfrm>
            <a:off x="6898341" y="3711845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LightningStrike</a:t>
            </a:r>
          </a:p>
          <a:p>
            <a:r>
              <a:rPr lang="en-US" sz="1200" dirty="0"/>
              <a:t>Voltage</a:t>
            </a:r>
          </a:p>
        </p:txBody>
      </p:sp>
      <p:cxnSp>
        <p:nvCxnSpPr>
          <p:cNvPr id="17" name="Straight Arrow Connector 16"/>
          <p:cNvCxnSpPr>
            <a:cxnSpLocks/>
            <a:stCxn id="16" idx="0"/>
          </p:cNvCxnSpPr>
          <p:nvPr/>
        </p:nvCxnSpPr>
        <p:spPr>
          <a:xfrm flipH="1" flipV="1">
            <a:off x="6669743" y="3022937"/>
            <a:ext cx="1362634" cy="68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4412" y="5244727"/>
            <a:ext cx="63200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had to refactor the hierarchy;</a:t>
            </a:r>
          </a:p>
          <a:p>
            <a:r>
              <a:rPr lang="en-US" sz="3200" dirty="0"/>
              <a:t>We are beginning to fight our classes</a:t>
            </a:r>
          </a:p>
        </p:txBody>
      </p:sp>
    </p:spTree>
    <p:extLst>
      <p:ext uri="{BB962C8B-B14F-4D97-AF65-F5344CB8AC3E}">
        <p14:creationId xmlns:p14="http://schemas.microsoft.com/office/powerpoint/2010/main" val="327030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Spellbound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4849905" y="681776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Spell</a:t>
            </a:r>
          </a:p>
          <a:p>
            <a:r>
              <a:rPr lang="en-US" sz="1200" dirty="0"/>
              <a:t>Mana</a:t>
            </a:r>
          </a:p>
          <a:p>
            <a:r>
              <a:rPr lang="en-US" sz="1200" dirty="0"/>
              <a:t>CastTime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268070" y="2062341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SproutsOfNature</a:t>
            </a:r>
          </a:p>
          <a:p>
            <a:r>
              <a:rPr lang="en-US" sz="1200" dirty="0"/>
              <a:t>SproutQuantity</a:t>
            </a:r>
          </a:p>
          <a:p>
            <a:r>
              <a:rPr lang="en-US" sz="1200" dirty="0"/>
              <a:t>SproutLevel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885764" y="2062341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DirectDamage</a:t>
            </a:r>
          </a:p>
          <a:p>
            <a:r>
              <a:rPr lang="en-US" sz="1200" dirty="0"/>
              <a:t>Damage</a:t>
            </a:r>
          </a:p>
          <a:p>
            <a:endParaRPr lang="en-US" sz="12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7503458" y="2062340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HolyLight</a:t>
            </a:r>
          </a:p>
          <a:p>
            <a:r>
              <a:rPr lang="en-US" sz="1200" dirty="0"/>
              <a:t>Heal</a:t>
            </a:r>
          </a:p>
          <a:p>
            <a:r>
              <a:rPr lang="en-US" sz="1200" dirty="0"/>
              <a:t>HealOverTime</a:t>
            </a:r>
          </a:p>
        </p:txBody>
      </p:sp>
      <p:cxnSp>
        <p:nvCxnSpPr>
          <p:cNvPr id="19" name="Straight Arrow Connector 18"/>
          <p:cNvCxnSpPr>
            <a:stCxn id="9" idx="0"/>
          </p:cNvCxnSpPr>
          <p:nvPr/>
        </p:nvCxnSpPr>
        <p:spPr>
          <a:xfrm flipV="1">
            <a:off x="3402106" y="1506071"/>
            <a:ext cx="1483658" cy="55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0"/>
          </p:cNvCxnSpPr>
          <p:nvPr/>
        </p:nvCxnSpPr>
        <p:spPr>
          <a:xfrm flipH="1" flipV="1">
            <a:off x="5977216" y="1642371"/>
            <a:ext cx="42584" cy="41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3" idx="0"/>
          </p:cNvCxnSpPr>
          <p:nvPr/>
        </p:nvCxnSpPr>
        <p:spPr>
          <a:xfrm flipH="1" flipV="1">
            <a:off x="7078754" y="1506071"/>
            <a:ext cx="1558740" cy="55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3751729" y="3711846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Meteor</a:t>
            </a:r>
          </a:p>
          <a:p>
            <a:r>
              <a:rPr lang="en-US" sz="1200" dirty="0"/>
              <a:t>DamageOverTime</a:t>
            </a:r>
          </a:p>
        </p:txBody>
      </p:sp>
      <p:cxnSp>
        <p:nvCxnSpPr>
          <p:cNvPr id="14" name="Straight Arrow Connector 13"/>
          <p:cNvCxnSpPr>
            <a:cxnSpLocks/>
            <a:stCxn id="12" idx="0"/>
            <a:endCxn id="11" idx="2"/>
          </p:cNvCxnSpPr>
          <p:nvPr/>
        </p:nvCxnSpPr>
        <p:spPr>
          <a:xfrm flipV="1">
            <a:off x="4885765" y="3022936"/>
            <a:ext cx="1134035" cy="68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tangle: Rounded Corners 15"/>
          <p:cNvSpPr/>
          <p:nvPr/>
        </p:nvSpPr>
        <p:spPr>
          <a:xfrm>
            <a:off x="6898341" y="3711845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LightningStrike</a:t>
            </a:r>
          </a:p>
          <a:p>
            <a:r>
              <a:rPr lang="en-US" sz="1200" dirty="0"/>
              <a:t>Voltage</a:t>
            </a:r>
          </a:p>
        </p:txBody>
      </p:sp>
      <p:cxnSp>
        <p:nvCxnSpPr>
          <p:cNvPr id="17" name="Straight Arrow Connector 16"/>
          <p:cNvCxnSpPr>
            <a:cxnSpLocks/>
            <a:stCxn id="16" idx="0"/>
          </p:cNvCxnSpPr>
          <p:nvPr/>
        </p:nvCxnSpPr>
        <p:spPr>
          <a:xfrm flipH="1" flipV="1">
            <a:off x="6669743" y="3022937"/>
            <a:ext cx="1362634" cy="68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6141" y="5119221"/>
            <a:ext cx="89055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Dark Pact:  A high-efficiency downtime healing spell;</a:t>
            </a:r>
          </a:p>
          <a:p>
            <a:r>
              <a:rPr lang="en-US" sz="3200" dirty="0"/>
              <a:t>It damages the target, then heals over time.</a:t>
            </a:r>
          </a:p>
          <a:p>
            <a:r>
              <a:rPr lang="en-US" sz="3200" dirty="0"/>
              <a:t>It does NOT immediately heal</a:t>
            </a:r>
          </a:p>
        </p:txBody>
      </p:sp>
    </p:spTree>
    <p:extLst>
      <p:ext uri="{BB962C8B-B14F-4D97-AF65-F5344CB8AC3E}">
        <p14:creationId xmlns:p14="http://schemas.microsoft.com/office/powerpoint/2010/main" val="161272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Spellbound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4849905" y="681776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Spell</a:t>
            </a:r>
          </a:p>
          <a:p>
            <a:r>
              <a:rPr lang="en-US" sz="1200" dirty="0"/>
              <a:t>Mana</a:t>
            </a:r>
          </a:p>
          <a:p>
            <a:r>
              <a:rPr lang="en-US" sz="1200" dirty="0"/>
              <a:t>CastTime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268070" y="2062341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SproutsOfNature</a:t>
            </a:r>
          </a:p>
          <a:p>
            <a:r>
              <a:rPr lang="en-US" sz="1200" dirty="0"/>
              <a:t>SproutQuantity</a:t>
            </a:r>
          </a:p>
          <a:p>
            <a:r>
              <a:rPr lang="en-US" sz="1200" dirty="0"/>
              <a:t>SproutLevel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885764" y="2062341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DirectDamage</a:t>
            </a:r>
          </a:p>
          <a:p>
            <a:r>
              <a:rPr lang="en-US" sz="1200" dirty="0"/>
              <a:t>Damage</a:t>
            </a:r>
          </a:p>
          <a:p>
            <a:endParaRPr lang="en-US" sz="12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7503458" y="2062340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HolyLight</a:t>
            </a:r>
          </a:p>
          <a:p>
            <a:r>
              <a:rPr lang="en-US" sz="1200" dirty="0"/>
              <a:t>Heal</a:t>
            </a:r>
          </a:p>
          <a:p>
            <a:r>
              <a:rPr lang="en-US" sz="1200" dirty="0"/>
              <a:t>HealOverTime</a:t>
            </a:r>
          </a:p>
        </p:txBody>
      </p:sp>
      <p:cxnSp>
        <p:nvCxnSpPr>
          <p:cNvPr id="19" name="Straight Arrow Connector 18"/>
          <p:cNvCxnSpPr>
            <a:stCxn id="9" idx="0"/>
          </p:cNvCxnSpPr>
          <p:nvPr/>
        </p:nvCxnSpPr>
        <p:spPr>
          <a:xfrm flipV="1">
            <a:off x="3402106" y="1506071"/>
            <a:ext cx="1483658" cy="55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0"/>
          </p:cNvCxnSpPr>
          <p:nvPr/>
        </p:nvCxnSpPr>
        <p:spPr>
          <a:xfrm flipH="1" flipV="1">
            <a:off x="5977216" y="1642371"/>
            <a:ext cx="42584" cy="41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3" idx="0"/>
          </p:cNvCxnSpPr>
          <p:nvPr/>
        </p:nvCxnSpPr>
        <p:spPr>
          <a:xfrm flipH="1" flipV="1">
            <a:off x="7078754" y="1506071"/>
            <a:ext cx="1558740" cy="55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3751729" y="3711846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Meteor</a:t>
            </a:r>
          </a:p>
          <a:p>
            <a:r>
              <a:rPr lang="en-US" sz="1200" dirty="0"/>
              <a:t>DamageOverTime</a:t>
            </a:r>
          </a:p>
        </p:txBody>
      </p:sp>
      <p:cxnSp>
        <p:nvCxnSpPr>
          <p:cNvPr id="14" name="Straight Arrow Connector 13"/>
          <p:cNvCxnSpPr>
            <a:cxnSpLocks/>
            <a:stCxn id="12" idx="0"/>
            <a:endCxn id="11" idx="2"/>
          </p:cNvCxnSpPr>
          <p:nvPr/>
        </p:nvCxnSpPr>
        <p:spPr>
          <a:xfrm flipV="1">
            <a:off x="4885765" y="3022936"/>
            <a:ext cx="1134035" cy="68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tangle: Rounded Corners 15"/>
          <p:cNvSpPr/>
          <p:nvPr/>
        </p:nvSpPr>
        <p:spPr>
          <a:xfrm>
            <a:off x="6898341" y="3711845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LightningStrike</a:t>
            </a:r>
          </a:p>
          <a:p>
            <a:r>
              <a:rPr lang="en-US" sz="1200" dirty="0"/>
              <a:t>Voltage</a:t>
            </a:r>
          </a:p>
        </p:txBody>
      </p:sp>
      <p:cxnSp>
        <p:nvCxnSpPr>
          <p:cNvPr id="17" name="Straight Arrow Connector 16"/>
          <p:cNvCxnSpPr>
            <a:cxnSpLocks/>
            <a:stCxn id="16" idx="0"/>
          </p:cNvCxnSpPr>
          <p:nvPr/>
        </p:nvCxnSpPr>
        <p:spPr>
          <a:xfrm flipH="1" flipV="1">
            <a:off x="6669743" y="3022937"/>
            <a:ext cx="1362634" cy="68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95223" y="4776573"/>
            <a:ext cx="4992521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Where can we put this spell?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16489" y="5361348"/>
            <a:ext cx="8272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Needs: Mana, CastTime, Damage, HealOverTime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16489" y="5946123"/>
            <a:ext cx="6846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Should not contain irrelevant properties</a:t>
            </a:r>
          </a:p>
        </p:txBody>
      </p:sp>
    </p:spTree>
    <p:extLst>
      <p:ext uri="{BB962C8B-B14F-4D97-AF65-F5344CB8AC3E}">
        <p14:creationId xmlns:p14="http://schemas.microsoft.com/office/powerpoint/2010/main" val="230343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Spellbound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4849905" y="681776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Spell</a:t>
            </a:r>
          </a:p>
          <a:p>
            <a:r>
              <a:rPr lang="en-US" sz="1200" dirty="0"/>
              <a:t>Mana</a:t>
            </a:r>
          </a:p>
          <a:p>
            <a:r>
              <a:rPr lang="en-US" sz="1200" dirty="0"/>
              <a:t>CastTime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268070" y="2062341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SproutsOfNature</a:t>
            </a:r>
          </a:p>
          <a:p>
            <a:r>
              <a:rPr lang="en-US" sz="1200" dirty="0"/>
              <a:t>SproutQuantity</a:t>
            </a:r>
          </a:p>
          <a:p>
            <a:r>
              <a:rPr lang="en-US" sz="1200" dirty="0"/>
              <a:t>SproutLevel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885764" y="2062341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DirectDamage</a:t>
            </a:r>
          </a:p>
          <a:p>
            <a:r>
              <a:rPr lang="en-US" sz="1200" dirty="0"/>
              <a:t>Damage</a:t>
            </a:r>
          </a:p>
          <a:p>
            <a:endParaRPr lang="en-US" sz="12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7503458" y="2062340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HolyLight</a:t>
            </a:r>
          </a:p>
          <a:p>
            <a:r>
              <a:rPr lang="en-US" sz="1200" dirty="0"/>
              <a:t>Heal</a:t>
            </a:r>
          </a:p>
          <a:p>
            <a:r>
              <a:rPr lang="en-US" sz="1200" dirty="0"/>
              <a:t>HealOverTime</a:t>
            </a:r>
          </a:p>
        </p:txBody>
      </p:sp>
      <p:cxnSp>
        <p:nvCxnSpPr>
          <p:cNvPr id="19" name="Straight Arrow Connector 18"/>
          <p:cNvCxnSpPr>
            <a:stCxn id="9" idx="0"/>
          </p:cNvCxnSpPr>
          <p:nvPr/>
        </p:nvCxnSpPr>
        <p:spPr>
          <a:xfrm flipV="1">
            <a:off x="3402106" y="1506071"/>
            <a:ext cx="1483658" cy="55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0"/>
          </p:cNvCxnSpPr>
          <p:nvPr/>
        </p:nvCxnSpPr>
        <p:spPr>
          <a:xfrm flipH="1" flipV="1">
            <a:off x="5977216" y="1642371"/>
            <a:ext cx="42584" cy="41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3" idx="0"/>
          </p:cNvCxnSpPr>
          <p:nvPr/>
        </p:nvCxnSpPr>
        <p:spPr>
          <a:xfrm flipH="1" flipV="1">
            <a:off x="7078754" y="1506071"/>
            <a:ext cx="1558740" cy="55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3751729" y="3711846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Meteor</a:t>
            </a:r>
          </a:p>
          <a:p>
            <a:r>
              <a:rPr lang="en-US" sz="1200" dirty="0"/>
              <a:t>DamageOverTime</a:t>
            </a:r>
          </a:p>
        </p:txBody>
      </p:sp>
      <p:cxnSp>
        <p:nvCxnSpPr>
          <p:cNvPr id="14" name="Straight Arrow Connector 13"/>
          <p:cNvCxnSpPr>
            <a:cxnSpLocks/>
            <a:stCxn id="12" idx="0"/>
            <a:endCxn id="11" idx="2"/>
          </p:cNvCxnSpPr>
          <p:nvPr/>
        </p:nvCxnSpPr>
        <p:spPr>
          <a:xfrm flipV="1">
            <a:off x="4885765" y="3022936"/>
            <a:ext cx="1134035" cy="68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tangle: Rounded Corners 15"/>
          <p:cNvSpPr/>
          <p:nvPr/>
        </p:nvSpPr>
        <p:spPr>
          <a:xfrm>
            <a:off x="6898341" y="3711845"/>
            <a:ext cx="2268071" cy="9605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LightningStrike</a:t>
            </a:r>
          </a:p>
          <a:p>
            <a:r>
              <a:rPr lang="en-US" sz="1200" dirty="0"/>
              <a:t>Voltage</a:t>
            </a:r>
          </a:p>
        </p:txBody>
      </p:sp>
      <p:cxnSp>
        <p:nvCxnSpPr>
          <p:cNvPr id="17" name="Straight Arrow Connector 16"/>
          <p:cNvCxnSpPr>
            <a:cxnSpLocks/>
            <a:stCxn id="16" idx="0"/>
          </p:cNvCxnSpPr>
          <p:nvPr/>
        </p:nvCxnSpPr>
        <p:spPr>
          <a:xfrm flipH="1" flipV="1">
            <a:off x="6669743" y="3022937"/>
            <a:ext cx="1362634" cy="68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1118" y="5477890"/>
            <a:ext cx="8252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bias for shape-sharing has made life difficult</a:t>
            </a:r>
          </a:p>
        </p:txBody>
      </p:sp>
    </p:spTree>
    <p:extLst>
      <p:ext uri="{BB962C8B-B14F-4D97-AF65-F5344CB8AC3E}">
        <p14:creationId xmlns:p14="http://schemas.microsoft.com/office/powerpoint/2010/main" val="318128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Remove The Goal</a:t>
            </a:r>
          </a:p>
        </p:txBody>
      </p:sp>
      <p:sp>
        <p:nvSpPr>
          <p:cNvPr id="4" name="Flowchart: Punched Tape 3"/>
          <p:cNvSpPr/>
          <p:nvPr/>
        </p:nvSpPr>
        <p:spPr>
          <a:xfrm rot="5400000">
            <a:off x="343554" y="1352872"/>
            <a:ext cx="5638800" cy="4545105"/>
          </a:xfrm>
          <a:prstGeom prst="flowChartPunchedTap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1343" y="806024"/>
            <a:ext cx="306205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SRP</a:t>
            </a:r>
          </a:p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OCP</a:t>
            </a:r>
          </a:p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LSP</a:t>
            </a:r>
          </a:p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ISP</a:t>
            </a:r>
          </a:p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DIP</a:t>
            </a:r>
          </a:p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No duplicate code</a:t>
            </a:r>
          </a:p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No duplicate properties</a:t>
            </a:r>
          </a:p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Encapsulation</a:t>
            </a:r>
          </a:p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No service locator anti-pattern</a:t>
            </a:r>
          </a:p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Minimal comments</a:t>
            </a:r>
          </a:p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Well-named methods</a:t>
            </a:r>
          </a:p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Short argument lists</a:t>
            </a:r>
          </a:p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…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2169459" y="3505200"/>
            <a:ext cx="2324398" cy="259976"/>
          </a:xfrm>
          <a:custGeom>
            <a:avLst/>
            <a:gdLst>
              <a:gd name="connsiteX0" fmla="*/ 8965 w 2324398"/>
              <a:gd name="connsiteY0" fmla="*/ 0 h 259976"/>
              <a:gd name="connsiteX1" fmla="*/ 80682 w 2324398"/>
              <a:gd name="connsiteY1" fmla="*/ 26894 h 259976"/>
              <a:gd name="connsiteX2" fmla="*/ 170329 w 2324398"/>
              <a:gd name="connsiteY2" fmla="*/ 44824 h 259976"/>
              <a:gd name="connsiteX3" fmla="*/ 215153 w 2324398"/>
              <a:gd name="connsiteY3" fmla="*/ 53788 h 259976"/>
              <a:gd name="connsiteX4" fmla="*/ 421341 w 2324398"/>
              <a:gd name="connsiteY4" fmla="*/ 62753 h 259976"/>
              <a:gd name="connsiteX5" fmla="*/ 1030941 w 2324398"/>
              <a:gd name="connsiteY5" fmla="*/ 53788 h 259976"/>
              <a:gd name="connsiteX6" fmla="*/ 1371600 w 2324398"/>
              <a:gd name="connsiteY6" fmla="*/ 35859 h 259976"/>
              <a:gd name="connsiteX7" fmla="*/ 1532965 w 2324398"/>
              <a:gd name="connsiteY7" fmla="*/ 17929 h 259976"/>
              <a:gd name="connsiteX8" fmla="*/ 1810870 w 2324398"/>
              <a:gd name="connsiteY8" fmla="*/ 26894 h 259976"/>
              <a:gd name="connsiteX9" fmla="*/ 1873623 w 2324398"/>
              <a:gd name="connsiteY9" fmla="*/ 35859 h 259976"/>
              <a:gd name="connsiteX10" fmla="*/ 1909482 w 2324398"/>
              <a:gd name="connsiteY10" fmla="*/ 44824 h 259976"/>
              <a:gd name="connsiteX11" fmla="*/ 1999129 w 2324398"/>
              <a:gd name="connsiteY11" fmla="*/ 53788 h 259976"/>
              <a:gd name="connsiteX12" fmla="*/ 2160494 w 2324398"/>
              <a:gd name="connsiteY12" fmla="*/ 44824 h 259976"/>
              <a:gd name="connsiteX13" fmla="*/ 2205317 w 2324398"/>
              <a:gd name="connsiteY13" fmla="*/ 53788 h 259976"/>
              <a:gd name="connsiteX14" fmla="*/ 2169459 w 2324398"/>
              <a:gd name="connsiteY14" fmla="*/ 62753 h 259976"/>
              <a:gd name="connsiteX15" fmla="*/ 2124635 w 2324398"/>
              <a:gd name="connsiteY15" fmla="*/ 71718 h 259976"/>
              <a:gd name="connsiteX16" fmla="*/ 2097741 w 2324398"/>
              <a:gd name="connsiteY16" fmla="*/ 80682 h 259976"/>
              <a:gd name="connsiteX17" fmla="*/ 2026023 w 2324398"/>
              <a:gd name="connsiteY17" fmla="*/ 89647 h 259976"/>
              <a:gd name="connsiteX18" fmla="*/ 1954306 w 2324398"/>
              <a:gd name="connsiteY18" fmla="*/ 107576 h 259976"/>
              <a:gd name="connsiteX19" fmla="*/ 1810870 w 2324398"/>
              <a:gd name="connsiteY19" fmla="*/ 125506 h 259976"/>
              <a:gd name="connsiteX20" fmla="*/ 1515035 w 2324398"/>
              <a:gd name="connsiteY20" fmla="*/ 116541 h 259976"/>
              <a:gd name="connsiteX21" fmla="*/ 1398494 w 2324398"/>
              <a:gd name="connsiteY21" fmla="*/ 107576 h 259976"/>
              <a:gd name="connsiteX22" fmla="*/ 1102659 w 2324398"/>
              <a:gd name="connsiteY22" fmla="*/ 89647 h 259976"/>
              <a:gd name="connsiteX23" fmla="*/ 672353 w 2324398"/>
              <a:gd name="connsiteY23" fmla="*/ 98612 h 259976"/>
              <a:gd name="connsiteX24" fmla="*/ 519953 w 2324398"/>
              <a:gd name="connsiteY24" fmla="*/ 116541 h 259976"/>
              <a:gd name="connsiteX25" fmla="*/ 394447 w 2324398"/>
              <a:gd name="connsiteY25" fmla="*/ 134471 h 259976"/>
              <a:gd name="connsiteX26" fmla="*/ 233082 w 2324398"/>
              <a:gd name="connsiteY26" fmla="*/ 143435 h 259976"/>
              <a:gd name="connsiteX27" fmla="*/ 179294 w 2324398"/>
              <a:gd name="connsiteY27" fmla="*/ 152400 h 259976"/>
              <a:gd name="connsiteX28" fmla="*/ 233082 w 2324398"/>
              <a:gd name="connsiteY28" fmla="*/ 170329 h 259976"/>
              <a:gd name="connsiteX29" fmla="*/ 259976 w 2324398"/>
              <a:gd name="connsiteY29" fmla="*/ 179294 h 259976"/>
              <a:gd name="connsiteX30" fmla="*/ 412376 w 2324398"/>
              <a:gd name="connsiteY30" fmla="*/ 161365 h 259976"/>
              <a:gd name="connsiteX31" fmla="*/ 484094 w 2324398"/>
              <a:gd name="connsiteY31" fmla="*/ 143435 h 259976"/>
              <a:gd name="connsiteX32" fmla="*/ 618565 w 2324398"/>
              <a:gd name="connsiteY32" fmla="*/ 125506 h 259976"/>
              <a:gd name="connsiteX33" fmla="*/ 1246094 w 2324398"/>
              <a:gd name="connsiteY33" fmla="*/ 107576 h 259976"/>
              <a:gd name="connsiteX34" fmla="*/ 1398494 w 2324398"/>
              <a:gd name="connsiteY34" fmla="*/ 98612 h 259976"/>
              <a:gd name="connsiteX35" fmla="*/ 1443317 w 2324398"/>
              <a:gd name="connsiteY35" fmla="*/ 107576 h 259976"/>
              <a:gd name="connsiteX36" fmla="*/ 1658470 w 2324398"/>
              <a:gd name="connsiteY36" fmla="*/ 116541 h 259976"/>
              <a:gd name="connsiteX37" fmla="*/ 1882588 w 2324398"/>
              <a:gd name="connsiteY37" fmla="*/ 134471 h 259976"/>
              <a:gd name="connsiteX38" fmla="*/ 1954306 w 2324398"/>
              <a:gd name="connsiteY38" fmla="*/ 143435 h 259976"/>
              <a:gd name="connsiteX39" fmla="*/ 2124635 w 2324398"/>
              <a:gd name="connsiteY39" fmla="*/ 152400 h 259976"/>
              <a:gd name="connsiteX40" fmla="*/ 2286000 w 2324398"/>
              <a:gd name="connsiteY40" fmla="*/ 152400 h 259976"/>
              <a:gd name="connsiteX41" fmla="*/ 2321859 w 2324398"/>
              <a:gd name="connsiteY41" fmla="*/ 143435 h 259976"/>
              <a:gd name="connsiteX42" fmla="*/ 2214282 w 2324398"/>
              <a:gd name="connsiteY42" fmla="*/ 152400 h 259976"/>
              <a:gd name="connsiteX43" fmla="*/ 1577788 w 2324398"/>
              <a:gd name="connsiteY43" fmla="*/ 143435 h 259976"/>
              <a:gd name="connsiteX44" fmla="*/ 1120588 w 2324398"/>
              <a:gd name="connsiteY44" fmla="*/ 161365 h 259976"/>
              <a:gd name="connsiteX45" fmla="*/ 1021976 w 2324398"/>
              <a:gd name="connsiteY45" fmla="*/ 170329 h 259976"/>
              <a:gd name="connsiteX46" fmla="*/ 887506 w 2324398"/>
              <a:gd name="connsiteY46" fmla="*/ 179294 h 259976"/>
              <a:gd name="connsiteX47" fmla="*/ 753035 w 2324398"/>
              <a:gd name="connsiteY47" fmla="*/ 197224 h 259976"/>
              <a:gd name="connsiteX48" fmla="*/ 663388 w 2324398"/>
              <a:gd name="connsiteY48" fmla="*/ 206188 h 259976"/>
              <a:gd name="connsiteX49" fmla="*/ 591670 w 2324398"/>
              <a:gd name="connsiteY49" fmla="*/ 215153 h 259976"/>
              <a:gd name="connsiteX50" fmla="*/ 466165 w 2324398"/>
              <a:gd name="connsiteY50" fmla="*/ 233082 h 259976"/>
              <a:gd name="connsiteX51" fmla="*/ 376517 w 2324398"/>
              <a:gd name="connsiteY51" fmla="*/ 242047 h 259976"/>
              <a:gd name="connsiteX52" fmla="*/ 242047 w 2324398"/>
              <a:gd name="connsiteY52" fmla="*/ 259976 h 259976"/>
              <a:gd name="connsiteX53" fmla="*/ 125506 w 2324398"/>
              <a:gd name="connsiteY53" fmla="*/ 251012 h 259976"/>
              <a:gd name="connsiteX54" fmla="*/ 71717 w 2324398"/>
              <a:gd name="connsiteY54" fmla="*/ 233082 h 259976"/>
              <a:gd name="connsiteX55" fmla="*/ 44823 w 2324398"/>
              <a:gd name="connsiteY55" fmla="*/ 224118 h 259976"/>
              <a:gd name="connsiteX56" fmla="*/ 0 w 2324398"/>
              <a:gd name="connsiteY56" fmla="*/ 197224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324398" h="259976">
                <a:moveTo>
                  <a:pt x="8965" y="0"/>
                </a:moveTo>
                <a:cubicBezTo>
                  <a:pt x="32642" y="9471"/>
                  <a:pt x="56092" y="19868"/>
                  <a:pt x="80682" y="26894"/>
                </a:cubicBezTo>
                <a:cubicBezTo>
                  <a:pt x="122301" y="38786"/>
                  <a:pt x="121905" y="36020"/>
                  <a:pt x="170329" y="44824"/>
                </a:cubicBezTo>
                <a:cubicBezTo>
                  <a:pt x="185320" y="47550"/>
                  <a:pt x="199955" y="52702"/>
                  <a:pt x="215153" y="53788"/>
                </a:cubicBezTo>
                <a:cubicBezTo>
                  <a:pt x="283772" y="58689"/>
                  <a:pt x="352612" y="59765"/>
                  <a:pt x="421341" y="62753"/>
                </a:cubicBezTo>
                <a:lnTo>
                  <a:pt x="1030941" y="53788"/>
                </a:lnTo>
                <a:cubicBezTo>
                  <a:pt x="1070426" y="52891"/>
                  <a:pt x="1324791" y="38460"/>
                  <a:pt x="1371600" y="35859"/>
                </a:cubicBezTo>
                <a:cubicBezTo>
                  <a:pt x="1429136" y="26269"/>
                  <a:pt x="1470119" y="17929"/>
                  <a:pt x="1532965" y="17929"/>
                </a:cubicBezTo>
                <a:cubicBezTo>
                  <a:pt x="1625648" y="17929"/>
                  <a:pt x="1718235" y="23906"/>
                  <a:pt x="1810870" y="26894"/>
                </a:cubicBezTo>
                <a:cubicBezTo>
                  <a:pt x="1831788" y="29882"/>
                  <a:pt x="1852834" y="32079"/>
                  <a:pt x="1873623" y="35859"/>
                </a:cubicBezTo>
                <a:cubicBezTo>
                  <a:pt x="1885745" y="38063"/>
                  <a:pt x="1897285" y="43082"/>
                  <a:pt x="1909482" y="44824"/>
                </a:cubicBezTo>
                <a:cubicBezTo>
                  <a:pt x="1939212" y="49071"/>
                  <a:pt x="1969247" y="50800"/>
                  <a:pt x="1999129" y="53788"/>
                </a:cubicBezTo>
                <a:cubicBezTo>
                  <a:pt x="2052917" y="50800"/>
                  <a:pt x="2106623" y="44824"/>
                  <a:pt x="2160494" y="44824"/>
                </a:cubicBezTo>
                <a:cubicBezTo>
                  <a:pt x="2175731" y="44824"/>
                  <a:pt x="2198503" y="40160"/>
                  <a:pt x="2205317" y="53788"/>
                </a:cubicBezTo>
                <a:cubicBezTo>
                  <a:pt x="2210827" y="64808"/>
                  <a:pt x="2181486" y="60080"/>
                  <a:pt x="2169459" y="62753"/>
                </a:cubicBezTo>
                <a:cubicBezTo>
                  <a:pt x="2154585" y="66059"/>
                  <a:pt x="2139417" y="68023"/>
                  <a:pt x="2124635" y="71718"/>
                </a:cubicBezTo>
                <a:cubicBezTo>
                  <a:pt x="2115468" y="74010"/>
                  <a:pt x="2107038" y="78992"/>
                  <a:pt x="2097741" y="80682"/>
                </a:cubicBezTo>
                <a:cubicBezTo>
                  <a:pt x="2074038" y="84992"/>
                  <a:pt x="2049929" y="86659"/>
                  <a:pt x="2026023" y="89647"/>
                </a:cubicBezTo>
                <a:cubicBezTo>
                  <a:pt x="2002117" y="95623"/>
                  <a:pt x="1978757" y="104520"/>
                  <a:pt x="1954306" y="107576"/>
                </a:cubicBezTo>
                <a:lnTo>
                  <a:pt x="1810870" y="125506"/>
                </a:lnTo>
                <a:lnTo>
                  <a:pt x="1515035" y="116541"/>
                </a:lnTo>
                <a:cubicBezTo>
                  <a:pt x="1476110" y="114849"/>
                  <a:pt x="1437380" y="110006"/>
                  <a:pt x="1398494" y="107576"/>
                </a:cubicBezTo>
                <a:cubicBezTo>
                  <a:pt x="951760" y="79656"/>
                  <a:pt x="1457882" y="115021"/>
                  <a:pt x="1102659" y="89647"/>
                </a:cubicBezTo>
                <a:lnTo>
                  <a:pt x="672353" y="98612"/>
                </a:lnTo>
                <a:cubicBezTo>
                  <a:pt x="590433" y="101389"/>
                  <a:pt x="587137" y="106463"/>
                  <a:pt x="519953" y="116541"/>
                </a:cubicBezTo>
                <a:cubicBezTo>
                  <a:pt x="478160" y="122810"/>
                  <a:pt x="436642" y="132127"/>
                  <a:pt x="394447" y="134471"/>
                </a:cubicBezTo>
                <a:lnTo>
                  <a:pt x="233082" y="143435"/>
                </a:lnTo>
                <a:lnTo>
                  <a:pt x="179294" y="152400"/>
                </a:lnTo>
                <a:cubicBezTo>
                  <a:pt x="179294" y="171299"/>
                  <a:pt x="215153" y="164353"/>
                  <a:pt x="233082" y="170329"/>
                </a:cubicBezTo>
                <a:lnTo>
                  <a:pt x="259976" y="179294"/>
                </a:lnTo>
                <a:lnTo>
                  <a:pt x="412376" y="161365"/>
                </a:lnTo>
                <a:cubicBezTo>
                  <a:pt x="436596" y="156824"/>
                  <a:pt x="459700" y="146920"/>
                  <a:pt x="484094" y="143435"/>
                </a:cubicBezTo>
                <a:cubicBezTo>
                  <a:pt x="510498" y="139663"/>
                  <a:pt x="594518" y="127287"/>
                  <a:pt x="618565" y="125506"/>
                </a:cubicBezTo>
                <a:cubicBezTo>
                  <a:pt x="814131" y="111019"/>
                  <a:pt x="1072489" y="110980"/>
                  <a:pt x="1246094" y="107576"/>
                </a:cubicBezTo>
                <a:cubicBezTo>
                  <a:pt x="1296894" y="104588"/>
                  <a:pt x="1347606" y="98612"/>
                  <a:pt x="1398494" y="98612"/>
                </a:cubicBezTo>
                <a:cubicBezTo>
                  <a:pt x="1413731" y="98612"/>
                  <a:pt x="1428116" y="106528"/>
                  <a:pt x="1443317" y="107576"/>
                </a:cubicBezTo>
                <a:cubicBezTo>
                  <a:pt x="1514927" y="112515"/>
                  <a:pt x="1586789" y="112768"/>
                  <a:pt x="1658470" y="116541"/>
                </a:cubicBezTo>
                <a:cubicBezTo>
                  <a:pt x="1711674" y="119341"/>
                  <a:pt x="1825013" y="128411"/>
                  <a:pt x="1882588" y="134471"/>
                </a:cubicBezTo>
                <a:cubicBezTo>
                  <a:pt x="1906548" y="136993"/>
                  <a:pt x="1930280" y="141655"/>
                  <a:pt x="1954306" y="143435"/>
                </a:cubicBezTo>
                <a:cubicBezTo>
                  <a:pt x="2011006" y="147635"/>
                  <a:pt x="2067859" y="149412"/>
                  <a:pt x="2124635" y="152400"/>
                </a:cubicBezTo>
                <a:cubicBezTo>
                  <a:pt x="2212749" y="130371"/>
                  <a:pt x="2108834" y="152400"/>
                  <a:pt x="2286000" y="152400"/>
                </a:cubicBezTo>
                <a:cubicBezTo>
                  <a:pt x="2298321" y="152400"/>
                  <a:pt x="2334180" y="143435"/>
                  <a:pt x="2321859" y="143435"/>
                </a:cubicBezTo>
                <a:cubicBezTo>
                  <a:pt x="2285876" y="143435"/>
                  <a:pt x="2250141" y="149412"/>
                  <a:pt x="2214282" y="152400"/>
                </a:cubicBezTo>
                <a:lnTo>
                  <a:pt x="1577788" y="143435"/>
                </a:lnTo>
                <a:cubicBezTo>
                  <a:pt x="1517427" y="143435"/>
                  <a:pt x="1208374" y="155879"/>
                  <a:pt x="1120588" y="161365"/>
                </a:cubicBezTo>
                <a:cubicBezTo>
                  <a:pt x="1087646" y="163424"/>
                  <a:pt x="1054885" y="167798"/>
                  <a:pt x="1021976" y="170329"/>
                </a:cubicBezTo>
                <a:cubicBezTo>
                  <a:pt x="977185" y="173774"/>
                  <a:pt x="932329" y="176306"/>
                  <a:pt x="887506" y="179294"/>
                </a:cubicBezTo>
                <a:cubicBezTo>
                  <a:pt x="836475" y="186584"/>
                  <a:pt x="805161" y="191432"/>
                  <a:pt x="753035" y="197224"/>
                </a:cubicBezTo>
                <a:cubicBezTo>
                  <a:pt x="723187" y="200540"/>
                  <a:pt x="693236" y="202872"/>
                  <a:pt x="663388" y="206188"/>
                </a:cubicBezTo>
                <a:cubicBezTo>
                  <a:pt x="639443" y="208848"/>
                  <a:pt x="615541" y="211898"/>
                  <a:pt x="591670" y="215153"/>
                </a:cubicBezTo>
                <a:cubicBezTo>
                  <a:pt x="549798" y="220863"/>
                  <a:pt x="508215" y="228877"/>
                  <a:pt x="466165" y="233082"/>
                </a:cubicBezTo>
                <a:lnTo>
                  <a:pt x="376517" y="242047"/>
                </a:lnTo>
                <a:cubicBezTo>
                  <a:pt x="328831" y="251585"/>
                  <a:pt x="294458" y="259976"/>
                  <a:pt x="242047" y="259976"/>
                </a:cubicBezTo>
                <a:cubicBezTo>
                  <a:pt x="203085" y="259976"/>
                  <a:pt x="164353" y="254000"/>
                  <a:pt x="125506" y="251012"/>
                </a:cubicBezTo>
                <a:lnTo>
                  <a:pt x="71717" y="233082"/>
                </a:lnTo>
                <a:lnTo>
                  <a:pt x="44823" y="224118"/>
                </a:lnTo>
                <a:cubicBezTo>
                  <a:pt x="12370" y="202482"/>
                  <a:pt x="27566" y="211006"/>
                  <a:pt x="0" y="19722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35507" y="681776"/>
            <a:ext cx="5408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Remove the shape-sharing goal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5507" y="1350681"/>
            <a:ext cx="5816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Base class properties can be great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35507" y="2019586"/>
            <a:ext cx="4996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Allow them to arise naturally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35507" y="2738375"/>
            <a:ext cx="5609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Stop trying to create taxonomies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53523" y="4076185"/>
            <a:ext cx="3510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about DRY???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73268" y="4745090"/>
            <a:ext cx="6367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Assertion: Bugs often appear in logic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2362" y="5413995"/>
            <a:ext cx="6647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Assertion: Bugs rarely appear in shape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92362" y="6082900"/>
            <a:ext cx="389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Option: Use interfaces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53523" y="3407280"/>
            <a:ext cx="4625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Taxonomies are distracting</a:t>
            </a:r>
          </a:p>
        </p:txBody>
      </p:sp>
    </p:spTree>
    <p:extLst>
      <p:ext uri="{BB962C8B-B14F-4D97-AF65-F5344CB8AC3E}">
        <p14:creationId xmlns:p14="http://schemas.microsoft.com/office/powerpoint/2010/main" val="172192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21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778350"/>
            <a:ext cx="9655218" cy="56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778350"/>
            <a:ext cx="9655218" cy="5668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778350"/>
            <a:ext cx="9631429" cy="56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1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5" y="1728691"/>
            <a:ext cx="5896353" cy="34618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728691"/>
            <a:ext cx="5881825" cy="346187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476465" y="5513749"/>
            <a:ext cx="7235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Plenty of duplication… DRY comes to mind</a:t>
            </a:r>
          </a:p>
        </p:txBody>
      </p:sp>
    </p:spTree>
    <p:extLst>
      <p:ext uri="{BB962C8B-B14F-4D97-AF65-F5344CB8AC3E}">
        <p14:creationId xmlns:p14="http://schemas.microsoft.com/office/powerpoint/2010/main" val="7277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0" y="3279585"/>
            <a:ext cx="5896353" cy="34618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76" y="3279585"/>
            <a:ext cx="5881825" cy="34618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24" y="681776"/>
            <a:ext cx="2295238" cy="47619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320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0" y="3279585"/>
            <a:ext cx="5896353" cy="34618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76" y="3279585"/>
            <a:ext cx="5881825" cy="34618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24" y="681776"/>
            <a:ext cx="2295238" cy="47619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788894" y="4760259"/>
            <a:ext cx="8130988" cy="1792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24" y="681776"/>
            <a:ext cx="3695238" cy="107619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8581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3809" y="1635853"/>
            <a:ext cx="571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3600" dirty="0"/>
              <a:t>ingle Responsibility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3808" y="2282184"/>
            <a:ext cx="432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US" sz="3600" dirty="0"/>
              <a:t>pen/Closed Principle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3809" y="2928515"/>
            <a:ext cx="5414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sz="3600" dirty="0"/>
              <a:t>iskov Substitution Principle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3809" y="3574846"/>
            <a:ext cx="590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3600" dirty="0"/>
              <a:t>nterface Segregation Principle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3809" y="4221177"/>
            <a:ext cx="6071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3600" dirty="0"/>
              <a:t>ependency Inversion Principle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59102" y="2728460"/>
            <a:ext cx="20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Inheritance-Heavy</a:t>
            </a:r>
          </a:p>
        </p:txBody>
      </p:sp>
    </p:spTree>
    <p:extLst>
      <p:ext uri="{BB962C8B-B14F-4D97-AF65-F5344CB8AC3E}">
        <p14:creationId xmlns:p14="http://schemas.microsoft.com/office/powerpoint/2010/main" val="83718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5" grpId="0"/>
      <p:bldP spid="6" grpId="0"/>
      <p:bldP spid="6" grpId="1"/>
      <p:bldP spid="7" grpId="0"/>
      <p:bldP spid="7" grpId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9" y="3279585"/>
            <a:ext cx="5939489" cy="34618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24" y="681776"/>
            <a:ext cx="3695238" cy="107619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77" y="3279585"/>
            <a:ext cx="5850289" cy="323775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528917" y="5611906"/>
            <a:ext cx="9646024" cy="9861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52" y="681776"/>
            <a:ext cx="3752381" cy="20095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7" y="3287052"/>
            <a:ext cx="5922643" cy="24413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95" y="3287052"/>
            <a:ext cx="5938835" cy="244139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761999" y="4418102"/>
            <a:ext cx="8821271" cy="1718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70" y="681776"/>
            <a:ext cx="4657143" cy="27904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7" y="4244633"/>
            <a:ext cx="5922643" cy="23758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29" y="4244633"/>
            <a:ext cx="5945379" cy="23758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3004695" y="3555192"/>
            <a:ext cx="6151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we feel about this refactor?</a:t>
            </a:r>
          </a:p>
        </p:txBody>
      </p:sp>
    </p:spTree>
    <p:extLst>
      <p:ext uri="{BB962C8B-B14F-4D97-AF65-F5344CB8AC3E}">
        <p14:creationId xmlns:p14="http://schemas.microsoft.com/office/powerpoint/2010/main" val="21142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70" y="681776"/>
            <a:ext cx="4657143" cy="27904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7" y="4244633"/>
            <a:ext cx="5922643" cy="23758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29" y="4244633"/>
            <a:ext cx="5945379" cy="23758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3004695" y="3555192"/>
            <a:ext cx="6151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we feel about this refactor?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65" y="681776"/>
            <a:ext cx="7180952" cy="96190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1355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7" y="4244633"/>
            <a:ext cx="5922643" cy="23758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29" y="4244633"/>
            <a:ext cx="5945379" cy="23758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36" y="3211011"/>
            <a:ext cx="7180952" cy="9619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53801" y="946462"/>
            <a:ext cx="5971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Some duplicate code was removed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53801" y="1531237"/>
            <a:ext cx="3325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Classes are smaller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3800" y="2157388"/>
            <a:ext cx="4313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this the right solution?</a:t>
            </a:r>
          </a:p>
        </p:txBody>
      </p:sp>
    </p:spTree>
    <p:extLst>
      <p:ext uri="{BB962C8B-B14F-4D97-AF65-F5344CB8AC3E}">
        <p14:creationId xmlns:p14="http://schemas.microsoft.com/office/powerpoint/2010/main" val="119886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7" y="4244633"/>
            <a:ext cx="5922643" cy="23758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29" y="4244633"/>
            <a:ext cx="5945379" cy="23758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36" y="3211011"/>
            <a:ext cx="7180952" cy="9619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453801" y="946462"/>
            <a:ext cx="6560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transporters may forget to derive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3801" y="1493961"/>
            <a:ext cx="9392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transporters may forget to call base class methods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801" y="2078737"/>
            <a:ext cx="6283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class relationship is backwards…</a:t>
            </a:r>
          </a:p>
        </p:txBody>
      </p:sp>
    </p:spTree>
    <p:extLst>
      <p:ext uri="{BB962C8B-B14F-4D97-AF65-F5344CB8AC3E}">
        <p14:creationId xmlns:p14="http://schemas.microsoft.com/office/powerpoint/2010/main" val="300236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7" y="4244633"/>
            <a:ext cx="5922643" cy="23758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29" y="4244633"/>
            <a:ext cx="5945379" cy="23758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36" y="3211011"/>
            <a:ext cx="7180952" cy="96190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3218329" y="3989294"/>
            <a:ext cx="851647" cy="1416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021106" y="3691963"/>
            <a:ext cx="1438834" cy="2072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1979501" y="3762035"/>
            <a:ext cx="2017554" cy="2124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4787153" y="3989294"/>
            <a:ext cx="3307976" cy="1447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4514225" y="3691963"/>
            <a:ext cx="3884753" cy="2072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 flipV="1">
            <a:off x="4514224" y="3762035"/>
            <a:ext cx="2986524" cy="21662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3801" y="946462"/>
            <a:ext cx="7456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Derived classes point to base class methods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53801" y="1561926"/>
            <a:ext cx="6590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Base class never points to child classes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53801" y="2117412"/>
            <a:ext cx="8908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Reality:  The base class is actually a dependent class,</a:t>
            </a:r>
          </a:p>
          <a:p>
            <a:r>
              <a:rPr lang="en-US" sz="3200" dirty="0"/>
              <a:t>masquerading as a base class</a:t>
            </a:r>
          </a:p>
        </p:txBody>
      </p:sp>
    </p:spTree>
    <p:extLst>
      <p:ext uri="{BB962C8B-B14F-4D97-AF65-F5344CB8AC3E}">
        <p14:creationId xmlns:p14="http://schemas.microsoft.com/office/powerpoint/2010/main" val="3022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7" y="4244633"/>
            <a:ext cx="5922643" cy="23758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29" y="4244633"/>
            <a:ext cx="5945379" cy="23758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36" y="3211011"/>
            <a:ext cx="7180952" cy="9619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194199" y="991286"/>
            <a:ext cx="5232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Inheritance is a one-trick pony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94199" y="1647778"/>
            <a:ext cx="10857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Once a class inherits from another, this trick cannot be repeated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4198" y="2304270"/>
            <a:ext cx="8966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urge to use base classes as method bins is a bias</a:t>
            </a:r>
          </a:p>
        </p:txBody>
      </p:sp>
    </p:spTree>
    <p:extLst>
      <p:ext uri="{BB962C8B-B14F-4D97-AF65-F5344CB8AC3E}">
        <p14:creationId xmlns:p14="http://schemas.microsoft.com/office/powerpoint/2010/main" val="18573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Our Second Bias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7" y="4244633"/>
            <a:ext cx="5922643" cy="23758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29" y="4244633"/>
            <a:ext cx="5945379" cy="23758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36" y="3211011"/>
            <a:ext cx="7180952" cy="9619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307005" y="753493"/>
            <a:ext cx="342792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Inherited Logic Bias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4254" y="1377477"/>
            <a:ext cx="1472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*Not an official term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213" y="1894134"/>
            <a:ext cx="117272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Just like the Inherited Shape Bias, this bias can also result in</a:t>
            </a:r>
          </a:p>
          <a:p>
            <a:r>
              <a:rPr lang="en-US" sz="3200" dirty="0"/>
              <a:t>methods being present that are irrelevant for some 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4070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Our Second Bias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7" y="4244633"/>
            <a:ext cx="5922643" cy="23758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29" y="4244633"/>
            <a:ext cx="5945379" cy="23758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36" y="3211011"/>
            <a:ext cx="7180952" cy="9619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307005" y="753493"/>
            <a:ext cx="342792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Inherited Logic Bias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4254" y="1377477"/>
            <a:ext cx="1472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*Not an official term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3031" y="1969744"/>
            <a:ext cx="7635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may end up fighting these classes as well</a:t>
            </a:r>
          </a:p>
        </p:txBody>
      </p:sp>
    </p:spTree>
    <p:extLst>
      <p:ext uri="{BB962C8B-B14F-4D97-AF65-F5344CB8AC3E}">
        <p14:creationId xmlns:p14="http://schemas.microsoft.com/office/powerpoint/2010/main" val="296762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Two Biases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8750" y="1250372"/>
            <a:ext cx="7893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Unofficial – May exist under other names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8750" y="3002744"/>
            <a:ext cx="9419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Two things to avoid – Common enough to discuss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750" y="4755116"/>
            <a:ext cx="5485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Examples first – Names later</a:t>
            </a:r>
          </a:p>
        </p:txBody>
      </p:sp>
    </p:spTree>
    <p:extLst>
      <p:ext uri="{BB962C8B-B14F-4D97-AF65-F5344CB8AC3E}">
        <p14:creationId xmlns:p14="http://schemas.microsoft.com/office/powerpoint/2010/main" val="341907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Two biases, both alike in indignity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2823" y="3709587"/>
            <a:ext cx="342792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Inherited Logic Bias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2823" y="1466151"/>
            <a:ext cx="3599447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Inherited Shape Bias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2349" y="2247650"/>
            <a:ext cx="741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bias to use base classes for shape-sharing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22349" y="2832425"/>
            <a:ext cx="9342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Results in taxonomies that may not handle change well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22349" y="4491086"/>
            <a:ext cx="7193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bias to use base classes for logic-sharing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22348" y="5087162"/>
            <a:ext cx="9006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Results in base classes become large vats of methods</a:t>
            </a:r>
          </a:p>
        </p:txBody>
      </p:sp>
    </p:spTree>
    <p:extLst>
      <p:ext uri="{BB962C8B-B14F-4D97-AF65-F5344CB8AC3E}">
        <p14:creationId xmlns:p14="http://schemas.microsoft.com/office/powerpoint/2010/main" val="25667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Two biases, both alike in indignity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2823" y="3709587"/>
            <a:ext cx="342792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Inherited Logic Bias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2823" y="1466151"/>
            <a:ext cx="3599447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Inherited Shape Bias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2349" y="2247650"/>
            <a:ext cx="741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bias to use base classes for shape-sharing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22349" y="2832425"/>
            <a:ext cx="9342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Results in taxonomies that may not handle change well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22349" y="4491086"/>
            <a:ext cx="7193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bias to use base classes for logic-sharing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22348" y="5087162"/>
            <a:ext cx="9006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Results in base classes become large vats of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0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1" animBg="1"/>
      <p:bldP spid="13" grpId="1" animBg="1"/>
      <p:bldP spid="15" grpId="1"/>
      <p:bldP spid="16" grpId="1"/>
      <p:bldP spid="17" grpId="1"/>
      <p:bldP spid="18" grpId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6858000"/>
            <a:ext cx="2838450" cy="2857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23867" y="4616591"/>
            <a:ext cx="574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sun will come out tomorrow!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904468" y="6642556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Image from Schwekendiek</a:t>
            </a:r>
          </a:p>
        </p:txBody>
      </p:sp>
    </p:spTree>
    <p:extLst>
      <p:ext uri="{BB962C8B-B14F-4D97-AF65-F5344CB8AC3E}">
        <p14:creationId xmlns:p14="http://schemas.microsoft.com/office/powerpoint/2010/main" val="71633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00586 -0.97963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48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A new day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1738" y="1243603"/>
            <a:ext cx="688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Object-Oriented languages are powerful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1737" y="2462803"/>
            <a:ext cx="4609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Inheritance is a good thing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1737" y="3682003"/>
            <a:ext cx="9275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Inheritance is more about behavior varying by subtype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2915" y="4901203"/>
            <a:ext cx="4597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Let’s revisit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28202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 Redux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36" y="814292"/>
            <a:ext cx="5028571" cy="295238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64515" y="4336427"/>
            <a:ext cx="720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have one class; no inheritance needed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4515" y="5322544"/>
            <a:ext cx="135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Ship it!</a:t>
            </a:r>
          </a:p>
        </p:txBody>
      </p:sp>
    </p:spTree>
    <p:extLst>
      <p:ext uri="{BB962C8B-B14F-4D97-AF65-F5344CB8AC3E}">
        <p14:creationId xmlns:p14="http://schemas.microsoft.com/office/powerpoint/2010/main" val="27090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 Redux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5" y="850151"/>
            <a:ext cx="5028571" cy="295238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18" y="859675"/>
            <a:ext cx="5000000" cy="294285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78102" y="4327462"/>
            <a:ext cx="10760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Now we have two concretions; now we can form an abstraction</a:t>
            </a:r>
          </a:p>
        </p:txBody>
      </p:sp>
    </p:spTree>
    <p:extLst>
      <p:ext uri="{BB962C8B-B14F-4D97-AF65-F5344CB8AC3E}">
        <p14:creationId xmlns:p14="http://schemas.microsoft.com/office/powerpoint/2010/main" val="366463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 Redux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5" y="850151"/>
            <a:ext cx="5028571" cy="295238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78102" y="4327462"/>
            <a:ext cx="754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want new implementations to be simple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8102" y="5080497"/>
            <a:ext cx="9161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want new implementers to be guided into success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8102" y="5833532"/>
            <a:ext cx="4439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 memorization needed</a:t>
            </a:r>
          </a:p>
        </p:txBody>
      </p:sp>
    </p:spTree>
    <p:extLst>
      <p:ext uri="{BB962C8B-B14F-4D97-AF65-F5344CB8AC3E}">
        <p14:creationId xmlns:p14="http://schemas.microsoft.com/office/powerpoint/2010/main" val="406504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 Redux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5" y="850151"/>
            <a:ext cx="5028571" cy="295238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78102" y="4327462"/>
            <a:ext cx="6531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Let’s create a base class that enforces: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55" y="4912237"/>
            <a:ext cx="3886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steps are critical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8055" y="5497012"/>
            <a:ext cx="3859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order of the steps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4793" y="6081787"/>
            <a:ext cx="4623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transportation occurs</a:t>
            </a:r>
          </a:p>
        </p:txBody>
      </p:sp>
    </p:spTree>
    <p:extLst>
      <p:ext uri="{BB962C8B-B14F-4D97-AF65-F5344CB8AC3E}">
        <p14:creationId xmlns:p14="http://schemas.microsoft.com/office/powerpoint/2010/main" val="36240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 Redux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0" y="1156905"/>
            <a:ext cx="11586684" cy="436535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6470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 Redux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16" y="681776"/>
            <a:ext cx="7457143" cy="280952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9" y="3599459"/>
            <a:ext cx="8577514" cy="157519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06" y="5174650"/>
            <a:ext cx="7472394" cy="1575191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231479" y="1171242"/>
            <a:ext cx="466913" cy="31730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5298890" y="1171242"/>
            <a:ext cx="2339039" cy="47275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82504" y="1132430"/>
            <a:ext cx="3016723" cy="95410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Base class points to</a:t>
            </a:r>
          </a:p>
          <a:p>
            <a:r>
              <a:rPr lang="en-US" sz="2800" dirty="0"/>
              <a:t>derived classes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5812" y="5050866"/>
            <a:ext cx="4272580" cy="95410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Derived classes only contain</a:t>
            </a:r>
          </a:p>
          <a:p>
            <a:r>
              <a:rPr lang="en-US" sz="2800" dirty="0"/>
              <a:t>what makes them different</a:t>
            </a:r>
          </a:p>
        </p:txBody>
      </p:sp>
    </p:spTree>
    <p:extLst>
      <p:ext uri="{BB962C8B-B14F-4D97-AF65-F5344CB8AC3E}">
        <p14:creationId xmlns:p14="http://schemas.microsoft.com/office/powerpoint/2010/main" val="167513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Biological Classification - Taxonomy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58" y="1070722"/>
            <a:ext cx="7548283" cy="4849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35623" y="6063219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Image by Annina Breen</a:t>
            </a:r>
          </a:p>
        </p:txBody>
      </p:sp>
    </p:spTree>
    <p:extLst>
      <p:ext uri="{BB962C8B-B14F-4D97-AF65-F5344CB8AC3E}">
        <p14:creationId xmlns:p14="http://schemas.microsoft.com/office/powerpoint/2010/main" val="87369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 Redux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16" y="681776"/>
            <a:ext cx="7457143" cy="28095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065490" y="4712944"/>
            <a:ext cx="5863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Let’s add a new Solar Transporter!</a:t>
            </a:r>
          </a:p>
        </p:txBody>
      </p:sp>
    </p:spTree>
    <p:extLst>
      <p:ext uri="{BB962C8B-B14F-4D97-AF65-F5344CB8AC3E}">
        <p14:creationId xmlns:p14="http://schemas.microsoft.com/office/powerpoint/2010/main" val="377184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 Redux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16" y="681776"/>
            <a:ext cx="7457143" cy="280952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5" y="3773686"/>
            <a:ext cx="10919351" cy="283330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230234" y="1858572"/>
            <a:ext cx="3601050" cy="95410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IDE tells new developer</a:t>
            </a:r>
          </a:p>
          <a:p>
            <a:r>
              <a:rPr lang="en-US" sz="2800" dirty="0"/>
              <a:t>what needs to be done</a:t>
            </a:r>
          </a:p>
        </p:txBody>
      </p:sp>
    </p:spTree>
    <p:extLst>
      <p:ext uri="{BB962C8B-B14F-4D97-AF65-F5344CB8AC3E}">
        <p14:creationId xmlns:p14="http://schemas.microsoft.com/office/powerpoint/2010/main" val="79643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 Redux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16" y="681776"/>
            <a:ext cx="7457143" cy="280952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8" y="3831350"/>
            <a:ext cx="10731700" cy="2417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3843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 Redux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16" y="681776"/>
            <a:ext cx="7457143" cy="28095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5903" y="3880688"/>
            <a:ext cx="4816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classes are easy to add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5903" y="4556031"/>
            <a:ext cx="7500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developers can start work immediately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5903" y="5231374"/>
            <a:ext cx="10572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Abstract members may cause developer to ask good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903" y="5906717"/>
            <a:ext cx="10706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 algorithm changes, compiler will drive changes (not memory)</a:t>
            </a:r>
          </a:p>
        </p:txBody>
      </p:sp>
    </p:spTree>
    <p:extLst>
      <p:ext uri="{BB962C8B-B14F-4D97-AF65-F5344CB8AC3E}">
        <p14:creationId xmlns:p14="http://schemas.microsoft.com/office/powerpoint/2010/main" val="233168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 Redux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16" y="681776"/>
            <a:ext cx="7457143" cy="28095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5903" y="3880688"/>
            <a:ext cx="98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this example, behavior did not change much by subtype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5903" y="4562463"/>
            <a:ext cx="8974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this example, primarily values changed by subtype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5903" y="5244238"/>
            <a:ext cx="11261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Solar Transporter had different behavior (i.e. no fuel consumption)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5903" y="5926013"/>
            <a:ext cx="9784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More complex solutions will have more behavior variance</a:t>
            </a:r>
          </a:p>
        </p:txBody>
      </p:sp>
    </p:spTree>
    <p:extLst>
      <p:ext uri="{BB962C8B-B14F-4D97-AF65-F5344CB8AC3E}">
        <p14:creationId xmlns:p14="http://schemas.microsoft.com/office/powerpoint/2010/main" val="15664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 Redux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16" y="681776"/>
            <a:ext cx="7457143" cy="28095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5903" y="3880688"/>
            <a:ext cx="790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Shape could show up in Transporter base class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5903" y="4562463"/>
            <a:ext cx="3894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Example: IsCompleted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903" y="5244238"/>
            <a:ext cx="9537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Boolean value would be private; derived classes clueless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5903" y="5926013"/>
            <a:ext cx="5406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There is a pattern hiding here…</a:t>
            </a:r>
          </a:p>
        </p:txBody>
      </p:sp>
    </p:spTree>
    <p:extLst>
      <p:ext uri="{BB962C8B-B14F-4D97-AF65-F5344CB8AC3E}">
        <p14:creationId xmlns:p14="http://schemas.microsoft.com/office/powerpoint/2010/main" val="37551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Transportation Redux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16" y="681776"/>
            <a:ext cx="7457143" cy="28095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58479" y="3966888"/>
            <a:ext cx="447186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Template Method Pattern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2416" y="5419749"/>
            <a:ext cx="11523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Deliberate avoidance of inheritance biases can lead to great patterns</a:t>
            </a:r>
          </a:p>
        </p:txBody>
      </p:sp>
    </p:spTree>
    <p:extLst>
      <p:ext uri="{BB962C8B-B14F-4D97-AF65-F5344CB8AC3E}">
        <p14:creationId xmlns:p14="http://schemas.microsoft.com/office/powerpoint/2010/main" val="33231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3456" y="1074735"/>
            <a:ext cx="7894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Shape/State/Properties/Fields </a:t>
            </a:r>
            <a:r>
              <a:rPr lang="en-US" sz="3200"/>
              <a:t>are good things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33456" y="1760081"/>
            <a:ext cx="8951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Avoid building taxonomies; shape duplication is okay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3456" y="2445427"/>
            <a:ext cx="3524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Shared code is good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3456" y="3130773"/>
            <a:ext cx="8617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Avoid using base classes as shared code containers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3455" y="3816119"/>
            <a:ext cx="6783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polymorphic shape, favor interfaces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3455" y="4501465"/>
            <a:ext cx="6075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Favor composition over inheritance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3455" y="5186811"/>
            <a:ext cx="7523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base classes to enforce non-negotiables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3455" y="5879437"/>
            <a:ext cx="813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derived classes to vary behavior by subtype</a:t>
            </a:r>
          </a:p>
        </p:txBody>
      </p:sp>
    </p:spTree>
    <p:extLst>
      <p:ext uri="{BB962C8B-B14F-4D97-AF65-F5344CB8AC3E}">
        <p14:creationId xmlns:p14="http://schemas.microsoft.com/office/powerpoint/2010/main" val="356212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943" y="3872752"/>
            <a:ext cx="7332264" cy="95410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"When debugging, novices insert corrective code;</a:t>
            </a:r>
          </a:p>
          <a:p>
            <a:r>
              <a:rPr lang="en-US" sz="2800" i="1" dirty="0"/>
              <a:t>experts remove defective code.”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3943" y="4826859"/>
            <a:ext cx="1767150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-Richard E. Pattis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Pandas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14" y="1454728"/>
            <a:ext cx="3368874" cy="2525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663" y="1490587"/>
            <a:ext cx="3683128" cy="24538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556710" y="3998259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Photo by Greg Hume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05863" y="3944471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Photo by J. Patrick Fischer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3079" y="4358834"/>
            <a:ext cx="8455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Previously both in the family Ursidae (bears)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03079" y="5173307"/>
            <a:ext cx="893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Red Panda moved to family Ailuridae (racoons)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3079" y="5987780"/>
            <a:ext cx="700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Giant Panda belongs to order Carnivora, although its diet is 99% Bamboo</a:t>
            </a:r>
          </a:p>
        </p:txBody>
      </p:sp>
    </p:spTree>
    <p:extLst>
      <p:ext uri="{BB962C8B-B14F-4D97-AF65-F5344CB8AC3E}">
        <p14:creationId xmlns:p14="http://schemas.microsoft.com/office/powerpoint/2010/main" val="297118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Giant Panda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663" y="1490587"/>
            <a:ext cx="3683128" cy="24538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105863" y="3944471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Photo by J. Patrick Fischer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6260" y="1443890"/>
            <a:ext cx="3324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Kingdom: Animalia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6260" y="2203162"/>
            <a:ext cx="316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Phylum: Chordata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6260" y="2927091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Class: Mammalia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6260" y="3651020"/>
            <a:ext cx="296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Order: Carnivora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6260" y="4374949"/>
            <a:ext cx="2737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Family: Ursidae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6260" y="5098878"/>
            <a:ext cx="3286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Genus: Ailuropoda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6260" y="5822807"/>
            <a:ext cx="4204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Species: A. melanoleuca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6260" y="681776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Domain: Eukarya</a:t>
            </a:r>
          </a:p>
        </p:txBody>
      </p:sp>
    </p:spTree>
    <p:extLst>
      <p:ext uri="{BB962C8B-B14F-4D97-AF65-F5344CB8AC3E}">
        <p14:creationId xmlns:p14="http://schemas.microsoft.com/office/powerpoint/2010/main" val="84973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0" grpId="0"/>
      <p:bldP spid="11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Giant Panda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6260" y="1443890"/>
            <a:ext cx="3324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Kingdom: Animalia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6260" y="2203162"/>
            <a:ext cx="316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Phylum: Chordata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6260" y="2927091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Class: Mammalia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6260" y="3651020"/>
            <a:ext cx="296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Order: Carnivora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6260" y="4374949"/>
            <a:ext cx="2737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Family: Ursidae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6260" y="5098878"/>
            <a:ext cx="3286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Genus: Ailuropoda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6260" y="5822807"/>
            <a:ext cx="4204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Species: A. melanoleuca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6260" y="681776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Domain: Eukarya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32" y="717020"/>
            <a:ext cx="1961905" cy="5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32" y="1417229"/>
            <a:ext cx="3152381" cy="6380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32" y="2167341"/>
            <a:ext cx="3533333" cy="6476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31" y="2895857"/>
            <a:ext cx="3066667" cy="6476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31" y="3631503"/>
            <a:ext cx="3390476" cy="6285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32" y="4414955"/>
            <a:ext cx="3066667" cy="50476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96" y="5143646"/>
            <a:ext cx="3133333" cy="49523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32" y="5858051"/>
            <a:ext cx="3609524" cy="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It’s a trap!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2" y="1210515"/>
            <a:ext cx="2867025" cy="3038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8406919" y="4248990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Image by PlantHut on Etsy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6260" y="1443890"/>
            <a:ext cx="3113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Kingdom: Plantae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6260" y="2203162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Clade: Angiosperms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6260" y="2927091"/>
            <a:ext cx="2731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Clade: Eudicots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6260" y="3651020"/>
            <a:ext cx="377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Order: Caryophyllales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6260" y="4374949"/>
            <a:ext cx="354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Family: Droseraceae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6260" y="5098878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Genus: Dionaea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6260" y="5822807"/>
            <a:ext cx="3767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Species: D. muscipula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6260" y="681776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Domain: Eukarya</a:t>
            </a:r>
          </a:p>
        </p:txBody>
      </p:sp>
    </p:spTree>
    <p:extLst>
      <p:ext uri="{BB962C8B-B14F-4D97-AF65-F5344CB8AC3E}">
        <p14:creationId xmlns:p14="http://schemas.microsoft.com/office/powerpoint/2010/main" val="79243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1494</TotalTime>
  <Words>1240</Words>
  <Application>Microsoft Office PowerPoint</Application>
  <PresentationFormat>Widescreen</PresentationFormat>
  <Paragraphs>316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Freestyle Script</vt:lpstr>
      <vt:lpstr>Trebuchet MS</vt:lpstr>
      <vt:lpstr>Tw Cen MT</vt:lpstr>
      <vt:lpstr>Circuit</vt:lpstr>
      <vt:lpstr>Base Class Biases</vt:lpstr>
      <vt:lpstr>Introduction</vt:lpstr>
      <vt:lpstr>Warm-Up</vt:lpstr>
      <vt:lpstr>Two Biases</vt:lpstr>
      <vt:lpstr>Biological Classification - Taxonomy</vt:lpstr>
      <vt:lpstr>Pandas</vt:lpstr>
      <vt:lpstr>Giant Panda</vt:lpstr>
      <vt:lpstr>Giant Panda</vt:lpstr>
      <vt:lpstr>It’s a trap!</vt:lpstr>
      <vt:lpstr>It’s a trap!</vt:lpstr>
      <vt:lpstr>Two species, both alike in dignity</vt:lpstr>
      <vt:lpstr>Two species, both alike in dignity</vt:lpstr>
      <vt:lpstr>Two species, both alike in dignity</vt:lpstr>
      <vt:lpstr>Two species, both alike in dignity</vt:lpstr>
      <vt:lpstr>Our First Bias</vt:lpstr>
      <vt:lpstr>Spellbound</vt:lpstr>
      <vt:lpstr>Spellbound</vt:lpstr>
      <vt:lpstr>Spellbound</vt:lpstr>
      <vt:lpstr>Spellbound</vt:lpstr>
      <vt:lpstr>Spellbound</vt:lpstr>
      <vt:lpstr>Spellbound</vt:lpstr>
      <vt:lpstr>Spellbound</vt:lpstr>
      <vt:lpstr>Spellbound</vt:lpstr>
      <vt:lpstr>Remove The Goal</vt:lpstr>
      <vt:lpstr>Transportation</vt:lpstr>
      <vt:lpstr>Transportation</vt:lpstr>
      <vt:lpstr>Transportation</vt:lpstr>
      <vt:lpstr>Transportation</vt:lpstr>
      <vt:lpstr>Transportation</vt:lpstr>
      <vt:lpstr>Transportation</vt:lpstr>
      <vt:lpstr>Transportation</vt:lpstr>
      <vt:lpstr>Transportation</vt:lpstr>
      <vt:lpstr>Transportation</vt:lpstr>
      <vt:lpstr>Transportation</vt:lpstr>
      <vt:lpstr>Transportation</vt:lpstr>
      <vt:lpstr>Transportation</vt:lpstr>
      <vt:lpstr>Transportation</vt:lpstr>
      <vt:lpstr>Our Second Bias</vt:lpstr>
      <vt:lpstr>Our Second Bias</vt:lpstr>
      <vt:lpstr>Two biases, both alike in indignity</vt:lpstr>
      <vt:lpstr>Two biases, both alike in indignity</vt:lpstr>
      <vt:lpstr>PowerPoint Presentation</vt:lpstr>
      <vt:lpstr>A new day</vt:lpstr>
      <vt:lpstr>Transportation Redux</vt:lpstr>
      <vt:lpstr>Transportation Redux</vt:lpstr>
      <vt:lpstr>Transportation Redux</vt:lpstr>
      <vt:lpstr>Transportation Redux</vt:lpstr>
      <vt:lpstr>Transportation Redux</vt:lpstr>
      <vt:lpstr>Transportation Redux</vt:lpstr>
      <vt:lpstr>Transportation Redux</vt:lpstr>
      <vt:lpstr>Transportation Redux</vt:lpstr>
      <vt:lpstr>Transportation Redux</vt:lpstr>
      <vt:lpstr>Transportation Redux</vt:lpstr>
      <vt:lpstr>Transportation Redux</vt:lpstr>
      <vt:lpstr>Transportation Redux</vt:lpstr>
      <vt:lpstr>Transportation Redux</vt:lpstr>
      <vt:lpstr>Final Thoughts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347</cp:revision>
  <dcterms:created xsi:type="dcterms:W3CDTF">2016-12-17T19:36:34Z</dcterms:created>
  <dcterms:modified xsi:type="dcterms:W3CDTF">2017-05-21T21:53:28Z</dcterms:modified>
</cp:coreProperties>
</file>