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4" r:id="rId24"/>
    <p:sldId id="345" r:id="rId25"/>
    <p:sldId id="343" r:id="rId26"/>
    <p:sldId id="347" r:id="rId27"/>
    <p:sldId id="346" r:id="rId28"/>
    <p:sldId id="342" r:id="rId29"/>
    <p:sldId id="348" r:id="rId30"/>
    <p:sldId id="350" r:id="rId31"/>
    <p:sldId id="351" r:id="rId32"/>
    <p:sldId id="357" r:id="rId33"/>
    <p:sldId id="356" r:id="rId34"/>
    <p:sldId id="355" r:id="rId35"/>
    <p:sldId id="354" r:id="rId36"/>
    <p:sldId id="353" r:id="rId37"/>
    <p:sldId id="352" r:id="rId38"/>
    <p:sldId id="358" r:id="rId39"/>
    <p:sldId id="360" r:id="rId40"/>
    <p:sldId id="359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71" r:id="rId49"/>
    <p:sldId id="370" r:id="rId50"/>
    <p:sldId id="369" r:id="rId51"/>
    <p:sldId id="368" r:id="rId52"/>
    <p:sldId id="372" r:id="rId53"/>
    <p:sldId id="374" r:id="rId54"/>
    <p:sldId id="373" r:id="rId55"/>
    <p:sldId id="377" r:id="rId56"/>
    <p:sldId id="376" r:id="rId57"/>
    <p:sldId id="375" r:id="rId58"/>
    <p:sldId id="378" r:id="rId59"/>
    <p:sldId id="380" r:id="rId60"/>
    <p:sldId id="379" r:id="rId61"/>
    <p:sldId id="381" r:id="rId62"/>
    <p:sldId id="383" r:id="rId63"/>
    <p:sldId id="382" r:id="rId64"/>
    <p:sldId id="384" r:id="rId65"/>
    <p:sldId id="321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092"/>
    <a:srgbClr val="E08B7A"/>
    <a:srgbClr val="1F5275"/>
    <a:srgbClr val="A70101"/>
    <a:srgbClr val="FF3300"/>
    <a:srgbClr val="3EBED6"/>
    <a:srgbClr val="3696B2"/>
    <a:srgbClr val="10335A"/>
    <a:srgbClr val="327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126D73-E5BB-4867-8286-34693393041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08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6D73-E5BB-4867-8286-34693393041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84941" cy="2387600"/>
          </a:xfrm>
        </p:spPr>
        <p:txBody>
          <a:bodyPr/>
          <a:lstStyle/>
          <a:p>
            <a:r>
              <a:rPr lang="en-US" dirty="0"/>
              <a:t>Circle Of Wealth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architecture for a fun game</a:t>
            </a:r>
          </a:p>
        </p:txBody>
      </p:sp>
    </p:spTree>
    <p:extLst>
      <p:ext uri="{BB962C8B-B14F-4D97-AF65-F5344CB8AC3E}">
        <p14:creationId xmlns:p14="http://schemas.microsoft.com/office/powerpoint/2010/main" val="313313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9A341-A7A5-4A60-BF8F-ADD9549FD7B6}"/>
              </a:ext>
            </a:extLst>
          </p:cNvPr>
          <p:cNvSpPr txBox="1"/>
          <p:nvPr/>
        </p:nvSpPr>
        <p:spPr>
          <a:xfrm>
            <a:off x="1540812" y="1016834"/>
            <a:ext cx="2975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Start New Game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5B74C-685D-48C8-8345-758BB775E522}"/>
              </a:ext>
            </a:extLst>
          </p:cNvPr>
          <p:cNvSpPr txBox="1"/>
          <p:nvPr/>
        </p:nvSpPr>
        <p:spPr>
          <a:xfrm>
            <a:off x="1540812" y="1810574"/>
            <a:ext cx="4890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Input:  A set of player names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7D4A87-A1D1-45E7-BD8E-400461D27BC9}"/>
              </a:ext>
            </a:extLst>
          </p:cNvPr>
          <p:cNvSpPr txBox="1"/>
          <p:nvPr/>
        </p:nvSpPr>
        <p:spPr>
          <a:xfrm>
            <a:off x="1540811" y="2604314"/>
            <a:ext cx="84581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Output:  A game identifier, the initial blank phrase,</a:t>
            </a:r>
          </a:p>
          <a:p>
            <a:r>
              <a:rPr lang="en-US" sz="3200" dirty="0"/>
              <a:t>and the current player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72B3B7-95E4-4548-9D1C-CEA04940F5E9}"/>
              </a:ext>
            </a:extLst>
          </p:cNvPr>
          <p:cNvSpPr txBox="1"/>
          <p:nvPr/>
        </p:nvSpPr>
        <p:spPr>
          <a:xfrm>
            <a:off x="1540812" y="3890497"/>
            <a:ext cx="88926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Description:  All players start with no money.  The first</a:t>
            </a:r>
          </a:p>
          <a:p>
            <a:r>
              <a:rPr lang="en-US" sz="3200" dirty="0"/>
              <a:t>player starts the game.</a:t>
            </a:r>
          </a:p>
        </p:txBody>
      </p:sp>
    </p:spTree>
    <p:extLst>
      <p:ext uri="{BB962C8B-B14F-4D97-AF65-F5344CB8AC3E}">
        <p14:creationId xmlns:p14="http://schemas.microsoft.com/office/powerpoint/2010/main" val="254866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9A341-A7A5-4A60-BF8F-ADD9549FD7B6}"/>
              </a:ext>
            </a:extLst>
          </p:cNvPr>
          <p:cNvSpPr txBox="1"/>
          <p:nvPr/>
        </p:nvSpPr>
        <p:spPr>
          <a:xfrm>
            <a:off x="1540812" y="101683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Spin Circle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5B74C-685D-48C8-8345-758BB775E522}"/>
              </a:ext>
            </a:extLst>
          </p:cNvPr>
          <p:cNvSpPr txBox="1"/>
          <p:nvPr/>
        </p:nvSpPr>
        <p:spPr>
          <a:xfrm>
            <a:off x="1540812" y="1810574"/>
            <a:ext cx="3890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Input:  Game identifier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7D4A87-A1D1-45E7-BD8E-400461D27BC9}"/>
              </a:ext>
            </a:extLst>
          </p:cNvPr>
          <p:cNvSpPr txBox="1"/>
          <p:nvPr/>
        </p:nvSpPr>
        <p:spPr>
          <a:xfrm>
            <a:off x="1540811" y="2604314"/>
            <a:ext cx="9035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Output:  A description of the result of the spin, a value</a:t>
            </a:r>
          </a:p>
          <a:p>
            <a:r>
              <a:rPr lang="en-US" sz="3200" dirty="0"/>
              <a:t>indicating if a letter should be picked, and the current</a:t>
            </a:r>
          </a:p>
          <a:p>
            <a:r>
              <a:rPr lang="en-US" sz="3200" dirty="0"/>
              <a:t>player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72B3B7-95E4-4548-9D1C-CEA04940F5E9}"/>
              </a:ext>
            </a:extLst>
          </p:cNvPr>
          <p:cNvSpPr txBox="1"/>
          <p:nvPr/>
        </p:nvSpPr>
        <p:spPr>
          <a:xfrm>
            <a:off x="1540811" y="4382939"/>
            <a:ext cx="105589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Description:  Spin is random.  If Bankrupt or LoseTurn,</a:t>
            </a:r>
          </a:p>
          <a:p>
            <a:r>
              <a:rPr lang="en-US" sz="3200" dirty="0"/>
              <a:t>no letter pick allowed, play moves to next player.  If dollar</a:t>
            </a:r>
          </a:p>
          <a:p>
            <a:r>
              <a:rPr lang="en-US" sz="3200" dirty="0"/>
              <a:t>amount, requests a letter pick, and play stays on current player.</a:t>
            </a:r>
          </a:p>
        </p:txBody>
      </p:sp>
    </p:spTree>
    <p:extLst>
      <p:ext uri="{BB962C8B-B14F-4D97-AF65-F5344CB8AC3E}">
        <p14:creationId xmlns:p14="http://schemas.microsoft.com/office/powerpoint/2010/main" val="91286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9A341-A7A5-4A60-BF8F-ADD9549FD7B6}"/>
              </a:ext>
            </a:extLst>
          </p:cNvPr>
          <p:cNvSpPr txBox="1"/>
          <p:nvPr/>
        </p:nvSpPr>
        <p:spPr>
          <a:xfrm>
            <a:off x="1540812" y="1016834"/>
            <a:ext cx="1866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Pick Letter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5B74C-685D-48C8-8345-758BB775E522}"/>
              </a:ext>
            </a:extLst>
          </p:cNvPr>
          <p:cNvSpPr txBox="1"/>
          <p:nvPr/>
        </p:nvSpPr>
        <p:spPr>
          <a:xfrm>
            <a:off x="1540812" y="1810574"/>
            <a:ext cx="6077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Input:  Game identifier, and a letter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7D4A87-A1D1-45E7-BD8E-400461D27BC9}"/>
              </a:ext>
            </a:extLst>
          </p:cNvPr>
          <p:cNvSpPr txBox="1"/>
          <p:nvPr/>
        </p:nvSpPr>
        <p:spPr>
          <a:xfrm>
            <a:off x="1540811" y="2604314"/>
            <a:ext cx="8262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Output:  Current phrase, and current player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72B3B7-95E4-4548-9D1C-CEA04940F5E9}"/>
              </a:ext>
            </a:extLst>
          </p:cNvPr>
          <p:cNvSpPr txBox="1"/>
          <p:nvPr/>
        </p:nvSpPr>
        <p:spPr>
          <a:xfrm>
            <a:off x="1540811" y="3398054"/>
            <a:ext cx="101311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Description:  If at least one letter is found, player gets money</a:t>
            </a:r>
          </a:p>
          <a:p>
            <a:r>
              <a:rPr lang="en-US" sz="3200" dirty="0"/>
              <a:t>for each letter found, and gets to continue playing.  If letter</a:t>
            </a:r>
          </a:p>
          <a:p>
            <a:r>
              <a:rPr lang="en-US" sz="3200" dirty="0"/>
              <a:t>is not found, play moves to next player.</a:t>
            </a:r>
          </a:p>
        </p:txBody>
      </p:sp>
    </p:spTree>
    <p:extLst>
      <p:ext uri="{BB962C8B-B14F-4D97-AF65-F5344CB8AC3E}">
        <p14:creationId xmlns:p14="http://schemas.microsoft.com/office/powerpoint/2010/main" val="311626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9A341-A7A5-4A60-BF8F-ADD9549FD7B6}"/>
              </a:ext>
            </a:extLst>
          </p:cNvPr>
          <p:cNvSpPr txBox="1"/>
          <p:nvPr/>
        </p:nvSpPr>
        <p:spPr>
          <a:xfrm>
            <a:off x="1540812" y="1016834"/>
            <a:ext cx="2355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Guess Phrase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5B74C-685D-48C8-8345-758BB775E522}"/>
              </a:ext>
            </a:extLst>
          </p:cNvPr>
          <p:cNvSpPr txBox="1"/>
          <p:nvPr/>
        </p:nvSpPr>
        <p:spPr>
          <a:xfrm>
            <a:off x="1540812" y="1810574"/>
            <a:ext cx="6034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Input:  Game identifier, and a guess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7D4A87-A1D1-45E7-BD8E-400461D27BC9}"/>
              </a:ext>
            </a:extLst>
          </p:cNvPr>
          <p:cNvSpPr txBox="1"/>
          <p:nvPr/>
        </p:nvSpPr>
        <p:spPr>
          <a:xfrm>
            <a:off x="1540811" y="2604314"/>
            <a:ext cx="9628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Output:  Current phrase, current player name, and reward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72B3B7-95E4-4548-9D1C-CEA04940F5E9}"/>
              </a:ext>
            </a:extLst>
          </p:cNvPr>
          <p:cNvSpPr txBox="1"/>
          <p:nvPr/>
        </p:nvSpPr>
        <p:spPr>
          <a:xfrm>
            <a:off x="1540811" y="3398054"/>
            <a:ext cx="104190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Description:  If guess is correct, show complete phrase,</a:t>
            </a:r>
          </a:p>
          <a:p>
            <a:r>
              <a:rPr lang="en-US" sz="3200" dirty="0"/>
              <a:t>reward current player, and end the game.  If guess is incorrect,</a:t>
            </a:r>
          </a:p>
          <a:p>
            <a:r>
              <a:rPr lang="en-US" sz="3200" dirty="0"/>
              <a:t>play moves to next player.</a:t>
            </a:r>
          </a:p>
        </p:txBody>
      </p:sp>
    </p:spTree>
    <p:extLst>
      <p:ext uri="{BB962C8B-B14F-4D97-AF65-F5344CB8AC3E}">
        <p14:creationId xmlns:p14="http://schemas.microsoft.com/office/powerpoint/2010/main" val="363026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Solution Layout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78AEE7-388A-4A08-B44E-D47BD51E428A}"/>
              </a:ext>
            </a:extLst>
          </p:cNvPr>
          <p:cNvSpPr/>
          <p:nvPr/>
        </p:nvSpPr>
        <p:spPr>
          <a:xfrm>
            <a:off x="1535185" y="1431991"/>
            <a:ext cx="8875553" cy="44293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142389-4314-4D2B-8CAF-1E1B68CF25A7}"/>
              </a:ext>
            </a:extLst>
          </p:cNvPr>
          <p:cNvSpPr/>
          <p:nvPr/>
        </p:nvSpPr>
        <p:spPr>
          <a:xfrm>
            <a:off x="6283353" y="1728132"/>
            <a:ext cx="3791823" cy="14764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Business Objects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EFF0BC6-16A1-41AD-B36B-72D3189AA248}"/>
              </a:ext>
            </a:extLst>
          </p:cNvPr>
          <p:cNvSpPr/>
          <p:nvPr/>
        </p:nvSpPr>
        <p:spPr>
          <a:xfrm>
            <a:off x="6283354" y="3949547"/>
            <a:ext cx="3791824" cy="14764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Business Object Unit Tests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0B63B-39BB-4FC8-ADD9-38B2C9E2EDE7}"/>
              </a:ext>
            </a:extLst>
          </p:cNvPr>
          <p:cNvSpPr/>
          <p:nvPr/>
        </p:nvSpPr>
        <p:spPr>
          <a:xfrm>
            <a:off x="1863753" y="1728132"/>
            <a:ext cx="3791823" cy="14764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 Cases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A1F62B-D2BE-47E0-9EE9-0DE5F5A9BC86}"/>
              </a:ext>
            </a:extLst>
          </p:cNvPr>
          <p:cNvSpPr/>
          <p:nvPr/>
        </p:nvSpPr>
        <p:spPr>
          <a:xfrm>
            <a:off x="1863752" y="3949547"/>
            <a:ext cx="3791823" cy="14764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 Case Unit Tests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4AE42C1-9624-40C0-A977-70B5448220C4}"/>
              </a:ext>
            </a:extLst>
          </p:cNvPr>
          <p:cNvSpPr/>
          <p:nvPr/>
        </p:nvSpPr>
        <p:spPr>
          <a:xfrm>
            <a:off x="8049234" y="3204593"/>
            <a:ext cx="260059" cy="74495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58401D58-BFDA-4729-9A3D-37169768F01A}"/>
              </a:ext>
            </a:extLst>
          </p:cNvPr>
          <p:cNvSpPr/>
          <p:nvPr/>
        </p:nvSpPr>
        <p:spPr>
          <a:xfrm>
            <a:off x="3629633" y="3204593"/>
            <a:ext cx="260059" cy="74495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BC15600C-BF4D-4E73-86E0-89D8C1BFD5C9}"/>
              </a:ext>
            </a:extLst>
          </p:cNvPr>
          <p:cNvSpPr/>
          <p:nvPr/>
        </p:nvSpPr>
        <p:spPr>
          <a:xfrm rot="5400000">
            <a:off x="5839434" y="2152904"/>
            <a:ext cx="260059" cy="62777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BB8ED-4BF7-4FEB-B8FC-FE9E57471BF6}"/>
              </a:ext>
            </a:extLst>
          </p:cNvPr>
          <p:cNvSpPr txBox="1"/>
          <p:nvPr/>
        </p:nvSpPr>
        <p:spPr>
          <a:xfrm>
            <a:off x="9292683" y="1901568"/>
            <a:ext cx="1790875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No Dependencies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CBA525-0509-4C74-876D-909E2168D706}"/>
              </a:ext>
            </a:extLst>
          </p:cNvPr>
          <p:cNvSpPr txBox="1"/>
          <p:nvPr/>
        </p:nvSpPr>
        <p:spPr>
          <a:xfrm>
            <a:off x="9290888" y="4103263"/>
            <a:ext cx="128413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No Mocking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7FEB6D-5DA9-4D4E-8158-9C0059CE4DF5}"/>
              </a:ext>
            </a:extLst>
          </p:cNvPr>
          <p:cNvSpPr txBox="1"/>
          <p:nvPr/>
        </p:nvSpPr>
        <p:spPr>
          <a:xfrm>
            <a:off x="729232" y="1900233"/>
            <a:ext cx="145745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Dependencies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8C95DE-3C3B-4354-9146-1AED16E92DBA}"/>
              </a:ext>
            </a:extLst>
          </p:cNvPr>
          <p:cNvSpPr txBox="1"/>
          <p:nvPr/>
        </p:nvSpPr>
        <p:spPr>
          <a:xfrm>
            <a:off x="1235973" y="4163654"/>
            <a:ext cx="950709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Mocking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F957A5-350A-4831-95D1-7341102F626F}"/>
              </a:ext>
            </a:extLst>
          </p:cNvPr>
          <p:cNvSpPr txBox="1"/>
          <p:nvPr/>
        </p:nvSpPr>
        <p:spPr>
          <a:xfrm>
            <a:off x="2137085" y="6401881"/>
            <a:ext cx="8051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75000"/>
                  </a:schemeClr>
                </a:solidFill>
              </a:rPr>
              <a:t>“Dependency”: Not just a technical reliance upon; a class we will not write anywhere in the core of our application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0BB96C-FDE8-4E1D-AB3C-9DFE88961C7E}"/>
              </a:ext>
            </a:extLst>
          </p:cNvPr>
          <p:cNvSpPr txBox="1"/>
          <p:nvPr/>
        </p:nvSpPr>
        <p:spPr>
          <a:xfrm>
            <a:off x="3321080" y="1757503"/>
            <a:ext cx="87716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  <a:effectLst>
            <a:softEdge rad="12700"/>
          </a:effectLst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</a:schemeClr>
                </a:solidFill>
              </a:rPr>
              <a:t>Interfaces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2252FA-86A7-4345-85E0-A62D13AC91C6}"/>
              </a:ext>
            </a:extLst>
          </p:cNvPr>
          <p:cNvSpPr txBox="1"/>
          <p:nvPr/>
        </p:nvSpPr>
        <p:spPr>
          <a:xfrm>
            <a:off x="7832046" y="1757503"/>
            <a:ext cx="67999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  <a:effectLst>
            <a:softEdge rad="12700"/>
          </a:effectLst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</a:schemeClr>
                </a:solidFill>
              </a:rPr>
              <a:t>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52699-35B9-4E65-88AB-ECA9E9C63A0C}"/>
              </a:ext>
            </a:extLst>
          </p:cNvPr>
          <p:cNvSpPr txBox="1"/>
          <p:nvPr/>
        </p:nvSpPr>
        <p:spPr>
          <a:xfrm>
            <a:off x="7683061" y="2570945"/>
            <a:ext cx="97975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(Logic)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517754-43FC-42D2-B4DE-DCF4434D2A5A}"/>
              </a:ext>
            </a:extLst>
          </p:cNvPr>
          <p:cNvSpPr txBox="1"/>
          <p:nvPr/>
        </p:nvSpPr>
        <p:spPr>
          <a:xfrm>
            <a:off x="2774002" y="2608569"/>
            <a:ext cx="2005357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(Orchestration)</a:t>
            </a:r>
          </a:p>
        </p:txBody>
      </p:sp>
    </p:spTree>
    <p:extLst>
      <p:ext uri="{BB962C8B-B14F-4D97-AF65-F5344CB8AC3E}">
        <p14:creationId xmlns:p14="http://schemas.microsoft.com/office/powerpoint/2010/main" val="383604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4" grpId="0" animBg="1"/>
      <p:bldP spid="15" grpId="0" animBg="1"/>
      <p:bldP spid="17" grpId="0" animBg="1"/>
      <p:bldP spid="4" grpId="0" animBg="1"/>
      <p:bldP spid="18" grpId="0" animBg="1"/>
      <p:bldP spid="19" grpId="0" animBg="1"/>
      <p:bldP spid="5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An example 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E95D504-9081-413A-AFEB-1933822BAF4B}"/>
              </a:ext>
            </a:extLst>
          </p:cNvPr>
          <p:cNvSpPr/>
          <p:nvPr/>
        </p:nvSpPr>
        <p:spPr>
          <a:xfrm>
            <a:off x="932574" y="1896551"/>
            <a:ext cx="5929620" cy="2258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5F2F6-7D57-41B6-993D-F74DDCAE6A29}"/>
              </a:ext>
            </a:extLst>
          </p:cNvPr>
          <p:cNvSpPr txBox="1"/>
          <p:nvPr/>
        </p:nvSpPr>
        <p:spPr>
          <a:xfrm>
            <a:off x="1873542" y="1258349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Case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146D49-4A7B-43CE-A936-95A01A20F1F5}"/>
              </a:ext>
            </a:extLst>
          </p:cNvPr>
          <p:cNvSpPr txBox="1"/>
          <p:nvPr/>
        </p:nvSpPr>
        <p:spPr>
          <a:xfrm>
            <a:off x="1192695" y="2066252"/>
            <a:ext cx="4081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Load User object from IUserDatabase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412A98-F38F-463B-AB00-2D6162035770}"/>
              </a:ext>
            </a:extLst>
          </p:cNvPr>
          <p:cNvSpPr txBox="1"/>
          <p:nvPr/>
        </p:nvSpPr>
        <p:spPr>
          <a:xfrm>
            <a:off x="1192694" y="2636064"/>
            <a:ext cx="3424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Call Deactivate() on User object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6BCAE2-CD3C-4C8F-89E8-4BD41ED61EC5}"/>
              </a:ext>
            </a:extLst>
          </p:cNvPr>
          <p:cNvSpPr txBox="1"/>
          <p:nvPr/>
        </p:nvSpPr>
        <p:spPr>
          <a:xfrm>
            <a:off x="1192694" y="3205876"/>
            <a:ext cx="386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Save User object via IUserDatabase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519B3EBD-D52E-4BD0-8055-361C095FA54C}"/>
              </a:ext>
            </a:extLst>
          </p:cNvPr>
          <p:cNvSpPr/>
          <p:nvPr/>
        </p:nvSpPr>
        <p:spPr>
          <a:xfrm>
            <a:off x="10318458" y="4899172"/>
            <a:ext cx="1479489" cy="180943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AE7CFD-7CB2-4D8E-9160-E84BA034E80A}"/>
              </a:ext>
            </a:extLst>
          </p:cNvPr>
          <p:cNvSpPr/>
          <p:nvPr/>
        </p:nvSpPr>
        <p:spPr>
          <a:xfrm>
            <a:off x="10480759" y="5658954"/>
            <a:ext cx="1154886" cy="6584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ECB5163-DA87-417C-9098-69380F2F075F}"/>
              </a:ext>
            </a:extLst>
          </p:cNvPr>
          <p:cNvSpPr/>
          <p:nvPr/>
        </p:nvSpPr>
        <p:spPr>
          <a:xfrm>
            <a:off x="7343163" y="4899172"/>
            <a:ext cx="2280407" cy="79270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400" dirty="0"/>
              <a:t>IUserDatabase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983F00-FB3F-4E92-AF20-8989F8D01699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773662" y="4021584"/>
            <a:ext cx="1709705" cy="877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DED31A0-78E5-423B-AEC6-FDF5AF598B8E}"/>
              </a:ext>
            </a:extLst>
          </p:cNvPr>
          <p:cNvSpPr/>
          <p:nvPr/>
        </p:nvSpPr>
        <p:spPr>
          <a:xfrm>
            <a:off x="4941114" y="2526123"/>
            <a:ext cx="1154886" cy="6584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78438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85185E-6 L -0.45417 -0.4576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08" y="-2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0.45442 0.4569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73" y="2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/>
      <p:bldP spid="29" grpId="0"/>
      <p:bldP spid="30" grpId="0"/>
      <p:bldP spid="31" grpId="0"/>
      <p:bldP spid="8" grpId="0" animBg="1"/>
      <p:bldP spid="28" grpId="0" animBg="1"/>
      <p:bldP spid="28" grpId="1" animBg="1"/>
      <p:bldP spid="28" grpId="2" animBg="1"/>
      <p:bldP spid="33" grpId="0" animBg="1"/>
      <p:bldP spid="34" grpId="0" animBg="1"/>
      <p:bldP spid="34" grpId="1" animBg="1"/>
      <p:bldP spid="34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Naming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D20CE5-CA17-459A-B24B-03A33FB6BCAD}"/>
              </a:ext>
            </a:extLst>
          </p:cNvPr>
          <p:cNvSpPr/>
          <p:nvPr/>
        </p:nvSpPr>
        <p:spPr>
          <a:xfrm>
            <a:off x="6283353" y="1728132"/>
            <a:ext cx="3791823" cy="14764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Business Objects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A60574-EE2A-402A-9982-7F0901EA743B}"/>
              </a:ext>
            </a:extLst>
          </p:cNvPr>
          <p:cNvSpPr/>
          <p:nvPr/>
        </p:nvSpPr>
        <p:spPr>
          <a:xfrm>
            <a:off x="1863753" y="1728132"/>
            <a:ext cx="3791823" cy="14764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 Cases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4482DA-73F5-4AC0-AD98-68FD66643203}"/>
              </a:ext>
            </a:extLst>
          </p:cNvPr>
          <p:cNvSpPr/>
          <p:nvPr/>
        </p:nvSpPr>
        <p:spPr>
          <a:xfrm>
            <a:off x="6283353" y="3653407"/>
            <a:ext cx="3791823" cy="14764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Entities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178661-8232-4C2F-812A-536E5B95269C}"/>
              </a:ext>
            </a:extLst>
          </p:cNvPr>
          <p:cNvSpPr/>
          <p:nvPr/>
        </p:nvSpPr>
        <p:spPr>
          <a:xfrm>
            <a:off x="1863753" y="3653407"/>
            <a:ext cx="3791823" cy="14764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Interactors</a:t>
            </a:r>
          </a:p>
        </p:txBody>
      </p:sp>
    </p:spTree>
    <p:extLst>
      <p:ext uri="{BB962C8B-B14F-4D97-AF65-F5344CB8AC3E}">
        <p14:creationId xmlns:p14="http://schemas.microsoft.com/office/powerpoint/2010/main" val="308925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Easy Stuff First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654209-E252-4B88-BF95-348A3D1D2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5" y="967794"/>
            <a:ext cx="7658342" cy="556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30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Easy Stuff First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129E5-CB67-4C2D-8F64-E5F7002C0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44" y="1364900"/>
            <a:ext cx="11158955" cy="29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82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Easy Stuff First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0144B9-4FB7-4CD2-A792-51A58F6AF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2" y="1053917"/>
            <a:ext cx="11633126" cy="565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1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33929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Easy Stuff First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58A6F-088D-46EC-8CE8-F2C6D578D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8" y="1244083"/>
            <a:ext cx="11810963" cy="362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57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Easy Stuff First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9DA4E-B2B1-46D9-A16A-2C81CCF6D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3" y="929966"/>
            <a:ext cx="11857362" cy="457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94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Easy Stuff First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68438-6368-4DB6-ADBB-EAF9A5AD8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06" y="0"/>
            <a:ext cx="3471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91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Easy Stuff First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18112-B74B-4D56-8CC4-C0686384D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93" y="1161096"/>
            <a:ext cx="11247874" cy="54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79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Easy Stuff First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B899DB-1504-4BC8-8FEB-57444BEAE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1" y="1307590"/>
            <a:ext cx="11905257" cy="431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99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Easy Stuff First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A4DCC7-E677-4826-BF0C-2D7C6F0B7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36" y="0"/>
            <a:ext cx="529876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AB4D44-D157-442F-ACE1-B5E657870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550" y="0"/>
            <a:ext cx="6702641" cy="1198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89DC9-63B4-4B88-945C-F590F481B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54" y="1290806"/>
            <a:ext cx="3720845" cy="5570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44D06E-BA46-48BD-B9A3-570A67D7F1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286" y="5422895"/>
            <a:ext cx="2885714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29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Easy Stuff First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F1101-28A2-4C80-B4F7-6460D59B7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13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40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Easy Stuff First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FC773-A871-4F51-B1CF-2090EE54B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28" y="0"/>
            <a:ext cx="8467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93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Easy Stuff First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959683-E718-4DD0-A2C0-679F0E3F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3" y="1317211"/>
            <a:ext cx="11816147" cy="199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52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Game Is 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51B4F-1346-400C-8131-9655966D5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8" y="807868"/>
            <a:ext cx="11941672" cy="49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7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D65B1-C516-48B9-95B6-0AF7736F9014}"/>
              </a:ext>
            </a:extLst>
          </p:cNvPr>
          <p:cNvSpPr txBox="1"/>
          <p:nvPr/>
        </p:nvSpPr>
        <p:spPr>
          <a:xfrm>
            <a:off x="1551964" y="1350628"/>
            <a:ext cx="4453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Conversations with people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DE88B-05BB-4E99-8147-518F42E5B94E}"/>
              </a:ext>
            </a:extLst>
          </p:cNvPr>
          <p:cNvSpPr txBox="1"/>
          <p:nvPr/>
        </p:nvSpPr>
        <p:spPr>
          <a:xfrm>
            <a:off x="1551964" y="2249649"/>
            <a:ext cx="9151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Discussions about what classes are really dependencies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F1A31-3659-43AA-9EC5-E9B17539350F}"/>
              </a:ext>
            </a:extLst>
          </p:cNvPr>
          <p:cNvSpPr txBox="1"/>
          <p:nvPr/>
        </p:nvSpPr>
        <p:spPr>
          <a:xfrm>
            <a:off x="1551964" y="3148670"/>
            <a:ext cx="5405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Difficulty of testing some 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A8D5D-8929-4CA0-8300-5BAB1EAD0257}"/>
              </a:ext>
            </a:extLst>
          </p:cNvPr>
          <p:cNvSpPr txBox="1"/>
          <p:nvPr/>
        </p:nvSpPr>
        <p:spPr>
          <a:xfrm>
            <a:off x="1551964" y="4047691"/>
            <a:ext cx="8427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a business object?  DTO?  Entity?  Service?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02ABE-BAAA-4729-BC0A-4AEFD107CBD2}"/>
              </a:ext>
            </a:extLst>
          </p:cNvPr>
          <p:cNvSpPr txBox="1"/>
          <p:nvPr/>
        </p:nvSpPr>
        <p:spPr>
          <a:xfrm>
            <a:off x="1551964" y="4946712"/>
            <a:ext cx="3562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Pulling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4598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Game Is 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6A5D47-5C75-41E3-A796-FD16993E6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55" y="899162"/>
            <a:ext cx="8187903" cy="580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82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Game Is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3524D-25B6-4FF2-A5B1-3B39A2C93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22" y="-1"/>
            <a:ext cx="7412854" cy="68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94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Game Is 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B143B-D65D-46EC-A3E8-5D3EC91F0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717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1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Game Is 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80EDA-C3D9-4B82-9EED-9872DC66C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851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62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Game Is 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8B7E4-FD21-4C7F-A704-D2651D446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457243" cy="68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51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Game Is 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1B65A0-76B2-494C-80ED-FD0D02ECD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260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23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Game Is 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3C907B-EB78-4BE9-87CD-9711AF841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2427" cy="688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24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Game Is 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AD5124-DB68-4BA3-97D1-19C5BCBFF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5" y="734627"/>
            <a:ext cx="12194715" cy="53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01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Game Is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5AE44-D5A6-4F84-B57F-41401FCB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64" y="736807"/>
            <a:ext cx="8594235" cy="603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23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Game Is 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82B9A-9842-4AFD-8FFA-66AD93408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4" y="807869"/>
            <a:ext cx="11483751" cy="590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7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Starting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AA8B1-33C8-44C5-BB73-F297AF068285}"/>
              </a:ext>
            </a:extLst>
          </p:cNvPr>
          <p:cNvSpPr txBox="1"/>
          <p:nvPr/>
        </p:nvSpPr>
        <p:spPr>
          <a:xfrm>
            <a:off x="1551964" y="1350628"/>
            <a:ext cx="4672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Unit Test vs Integration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0AD62-E802-4926-98ED-1EB84C0382C0}"/>
              </a:ext>
            </a:extLst>
          </p:cNvPr>
          <p:cNvSpPr txBox="1"/>
          <p:nvPr/>
        </p:nvSpPr>
        <p:spPr>
          <a:xfrm>
            <a:off x="1551964" y="2185774"/>
            <a:ext cx="906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Unit testing classes without any dependencies is easy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1F526-FB84-4AD2-B05E-52987E1B5C25}"/>
              </a:ext>
            </a:extLst>
          </p:cNvPr>
          <p:cNvSpPr txBox="1"/>
          <p:nvPr/>
        </p:nvSpPr>
        <p:spPr>
          <a:xfrm>
            <a:off x="1551964" y="3020920"/>
            <a:ext cx="58867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Unit testing multiple related classes</a:t>
            </a:r>
          </a:p>
          <a:p>
            <a:r>
              <a:rPr lang="en-US" sz="3200" dirty="0"/>
              <a:t>without dependencies is easy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43E21-DB3D-4FBB-A893-263F60FFAAF9}"/>
              </a:ext>
            </a:extLst>
          </p:cNvPr>
          <p:cNvSpPr txBox="1"/>
          <p:nvPr/>
        </p:nvSpPr>
        <p:spPr>
          <a:xfrm>
            <a:off x="1551964" y="4348509"/>
            <a:ext cx="66511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Unit testing classes with dependencies is</a:t>
            </a:r>
          </a:p>
          <a:p>
            <a:r>
              <a:rPr lang="en-US" sz="3200" dirty="0"/>
              <a:t>intermediate/moderate difficulty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E24B93-5996-453C-96DE-FAA30EDEF4FA}"/>
              </a:ext>
            </a:extLst>
          </p:cNvPr>
          <p:cNvSpPr txBox="1"/>
          <p:nvPr/>
        </p:nvSpPr>
        <p:spPr>
          <a:xfrm>
            <a:off x="1551964" y="5676098"/>
            <a:ext cx="4763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Integration tests are difficult</a:t>
            </a:r>
          </a:p>
        </p:txBody>
      </p:sp>
    </p:spTree>
    <p:extLst>
      <p:ext uri="{BB962C8B-B14F-4D97-AF65-F5344CB8AC3E}">
        <p14:creationId xmlns:p14="http://schemas.microsoft.com/office/powerpoint/2010/main" val="138349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Game Is 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5F5A94-4E13-4979-A75E-FC409C030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" y="1043676"/>
            <a:ext cx="11931191" cy="360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8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Game Is 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C392F1-2728-4ABD-AC09-F2C3C0BDB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7" y="807869"/>
            <a:ext cx="9025842" cy="596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82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Game Is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2984F-56BE-4F26-B215-5C883AA5F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399" y="4156127"/>
            <a:ext cx="8038095" cy="13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81283D-D00E-4831-B229-29E614210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399" y="2554031"/>
            <a:ext cx="7933333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35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Game Is 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0825B-EFEF-443E-A6AA-CD7433DA9428}"/>
              </a:ext>
            </a:extLst>
          </p:cNvPr>
          <p:cNvSpPr txBox="1"/>
          <p:nvPr/>
        </p:nvSpPr>
        <p:spPr>
          <a:xfrm>
            <a:off x="4030462" y="2982897"/>
            <a:ext cx="3818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Entities are finished!</a:t>
            </a:r>
          </a:p>
        </p:txBody>
      </p:sp>
    </p:spTree>
    <p:extLst>
      <p:ext uri="{BB962C8B-B14F-4D97-AF65-F5344CB8AC3E}">
        <p14:creationId xmlns:p14="http://schemas.microsoft.com/office/powerpoint/2010/main" val="65394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Interactors - Dependencies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8CE43-4BF4-44FF-B14F-4A274A9B8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77" y="994301"/>
            <a:ext cx="6106903" cy="1667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580DFE-7503-4070-9517-154FC3FEA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77" y="2790905"/>
            <a:ext cx="6222942" cy="1667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76C9F7-BAF3-4199-AC5F-83A45A8C6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77" y="4587508"/>
            <a:ext cx="6120515" cy="1751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55D79B-333C-4CA2-AA09-C32C362E4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326" y="5930284"/>
            <a:ext cx="2879805" cy="77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58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Interactors - Consistency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EF680-4DD5-43D8-9E3A-A63452E39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5" y="1107826"/>
            <a:ext cx="8010824" cy="1314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C6FD99-2122-415B-B160-F2AFEBB15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5" y="2770521"/>
            <a:ext cx="11627768" cy="11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349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Use Case - Start New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2E69D-58EB-4EE7-B41E-C8EE4AC30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6" y="807869"/>
            <a:ext cx="10981529" cy="596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21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Use Case - Start New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63AB-2D1F-4DF9-9CD2-6EBD4ACD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7" y="1083091"/>
            <a:ext cx="6825751" cy="17488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D8F741-311F-4802-97A6-74AF5EAF6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7" y="4988032"/>
            <a:ext cx="5662569" cy="1573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E22619-2537-44B0-A7E5-9F138BAD5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7" y="3287020"/>
            <a:ext cx="11461488" cy="14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057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Use Case - Start New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2D9AE3-6C52-41A1-8DEA-63A0EFECC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96761" cy="68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966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Use Case - Start New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D19D27-38EC-4370-A458-6ED08A46E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1" y="1855447"/>
            <a:ext cx="11846685" cy="183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7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Starting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AA8B1-33C8-44C5-BB73-F297AF068285}"/>
              </a:ext>
            </a:extLst>
          </p:cNvPr>
          <p:cNvSpPr txBox="1"/>
          <p:nvPr/>
        </p:nvSpPr>
        <p:spPr>
          <a:xfrm>
            <a:off x="1551964" y="1350628"/>
            <a:ext cx="5791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Customers are buying functionality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4334F1-7B39-4122-AB79-6631F20E4B2C}"/>
              </a:ext>
            </a:extLst>
          </p:cNvPr>
          <p:cNvSpPr txBox="1"/>
          <p:nvPr/>
        </p:nvSpPr>
        <p:spPr>
          <a:xfrm>
            <a:off x="1551964" y="2185774"/>
            <a:ext cx="7033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will prioritize their business needs first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C11978-F6E7-41BF-882B-2E74B666F1F8}"/>
              </a:ext>
            </a:extLst>
          </p:cNvPr>
          <p:cNvSpPr txBox="1"/>
          <p:nvPr/>
        </p:nvSpPr>
        <p:spPr>
          <a:xfrm>
            <a:off x="1551964" y="3020920"/>
            <a:ext cx="5972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will write the business logic first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010E8-A757-4B16-8AB4-1333CB744896}"/>
              </a:ext>
            </a:extLst>
          </p:cNvPr>
          <p:cNvSpPr txBox="1"/>
          <p:nvPr/>
        </p:nvSpPr>
        <p:spPr>
          <a:xfrm>
            <a:off x="1551964" y="3856066"/>
            <a:ext cx="7406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will defer most implementation decisions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CBE81E-87E1-4660-B6D3-A15B44C97E2D}"/>
              </a:ext>
            </a:extLst>
          </p:cNvPr>
          <p:cNvSpPr txBox="1"/>
          <p:nvPr/>
        </p:nvSpPr>
        <p:spPr>
          <a:xfrm>
            <a:off x="2256639" y="4691212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Databases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606BE3-93A0-472A-83EC-389D346FF358}"/>
              </a:ext>
            </a:extLst>
          </p:cNvPr>
          <p:cNvSpPr txBox="1"/>
          <p:nvPr/>
        </p:nvSpPr>
        <p:spPr>
          <a:xfrm>
            <a:off x="2256639" y="5507372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UIs</a:t>
            </a:r>
          </a:p>
        </p:txBody>
      </p:sp>
    </p:spTree>
    <p:extLst>
      <p:ext uri="{BB962C8B-B14F-4D97-AF65-F5344CB8AC3E}">
        <p14:creationId xmlns:p14="http://schemas.microsoft.com/office/powerpoint/2010/main" val="33601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  <p:bldP spid="17" grpId="0"/>
      <p:bldP spid="18" grpId="0"/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Use Case - Start New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06566-0153-4E91-B0AE-C6902C3D7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3" y="878611"/>
            <a:ext cx="11778005" cy="519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67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Use Case - Start New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84D20-E202-4801-9A26-1A841A588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98" y="0"/>
            <a:ext cx="9227346" cy="683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91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Use Case - Spin Circle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75F5D-709C-43C0-A725-1948FB15C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07869"/>
            <a:ext cx="11433949" cy="60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228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Use Case - Spin Circle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887D83-B736-412B-851D-FF65E1F38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869"/>
            <a:ext cx="11880578" cy="590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839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Use Case - Spin Circle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B93B1-2768-4CA9-898B-23E582FCB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8239"/>
            <a:ext cx="11944877" cy="598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534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Use Case - Spin Circle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783B9C-D371-4F71-BEEC-BC0164FEB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" y="807869"/>
            <a:ext cx="11896910" cy="590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496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Use Case - Spin Circle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E0FEC4-97FA-49DB-8BED-F6AD5BCEB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5" y="1097491"/>
            <a:ext cx="9557441" cy="528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2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Use Case - Spin Circle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4FDDE-A932-466F-8CBD-833723EEF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5" y="0"/>
            <a:ext cx="8954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111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Use Case - Pick Letter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09D23-9321-4E29-81CC-CE4B94271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869"/>
            <a:ext cx="10999306" cy="574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543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Use Case - Pick Letter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BF4BFB-37C8-438A-9EEE-D897B31FE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5" y="-1"/>
            <a:ext cx="5616478" cy="68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3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Starting 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AB9EB-5B7A-4B05-8E44-C277D3353C8E}"/>
              </a:ext>
            </a:extLst>
          </p:cNvPr>
          <p:cNvSpPr txBox="1"/>
          <p:nvPr/>
        </p:nvSpPr>
        <p:spPr>
          <a:xfrm>
            <a:off x="1551964" y="1350628"/>
            <a:ext cx="1236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Given: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6763B5-9763-4359-AEE7-7AB4D1FF98E2}"/>
              </a:ext>
            </a:extLst>
          </p:cNvPr>
          <p:cNvSpPr txBox="1"/>
          <p:nvPr/>
        </p:nvSpPr>
        <p:spPr>
          <a:xfrm>
            <a:off x="1551964" y="2185774"/>
            <a:ext cx="4423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Writing business logic first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854F8B-DE95-4569-98CF-E99477332F30}"/>
              </a:ext>
            </a:extLst>
          </p:cNvPr>
          <p:cNvSpPr txBox="1"/>
          <p:nvPr/>
        </p:nvSpPr>
        <p:spPr>
          <a:xfrm>
            <a:off x="1551964" y="3020920"/>
            <a:ext cx="8805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Unit tests are more difficult when using dependencies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9C04D-0AC7-4121-A3C5-DDB298B84498}"/>
              </a:ext>
            </a:extLst>
          </p:cNvPr>
          <p:cNvSpPr txBox="1"/>
          <p:nvPr/>
        </p:nvSpPr>
        <p:spPr>
          <a:xfrm>
            <a:off x="1551964" y="3856066"/>
            <a:ext cx="889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will break the core of our project into two pieces: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D3C8F7-DB82-4F32-8300-906DC0EFF0B3}"/>
              </a:ext>
            </a:extLst>
          </p:cNvPr>
          <p:cNvSpPr txBox="1"/>
          <p:nvPr/>
        </p:nvSpPr>
        <p:spPr>
          <a:xfrm>
            <a:off x="2169986" y="4691212"/>
            <a:ext cx="4487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Classes with dependencies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1D91FE-7619-4749-9AA1-A87129E38AE7}"/>
              </a:ext>
            </a:extLst>
          </p:cNvPr>
          <p:cNvSpPr txBox="1"/>
          <p:nvPr/>
        </p:nvSpPr>
        <p:spPr>
          <a:xfrm>
            <a:off x="2169986" y="5524150"/>
            <a:ext cx="4982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Classes without dependencies</a:t>
            </a:r>
          </a:p>
        </p:txBody>
      </p:sp>
    </p:spTree>
    <p:extLst>
      <p:ext uri="{BB962C8B-B14F-4D97-AF65-F5344CB8AC3E}">
        <p14:creationId xmlns:p14="http://schemas.microsoft.com/office/powerpoint/2010/main" val="402502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2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Use Case - Pick Letter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1E141-2A25-430D-9A49-480BA968D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70128" cy="683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814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Use Case - Guess Phrase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342E9-7D56-4665-8F4A-9EFB489DB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4400"/>
            <a:ext cx="11159637" cy="59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718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Use Case - Guess Phrase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27AAB-B531-4033-A870-A49782A7C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69" y="0"/>
            <a:ext cx="5157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61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Use Case - Guess Phrase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9E6E63-8147-4C2B-8D4D-CBF825686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708994" cy="686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075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5FADC-D41D-4F89-8EFD-A651572BA99B}"/>
              </a:ext>
            </a:extLst>
          </p:cNvPr>
          <p:cNvSpPr txBox="1"/>
          <p:nvPr/>
        </p:nvSpPr>
        <p:spPr>
          <a:xfrm>
            <a:off x="1457706" y="1006490"/>
            <a:ext cx="8587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Customers talk about logic first; let’s write logic first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196F40-D188-41D2-9B8F-544239FE1396}"/>
              </a:ext>
            </a:extLst>
          </p:cNvPr>
          <p:cNvSpPr txBox="1"/>
          <p:nvPr/>
        </p:nvSpPr>
        <p:spPr>
          <a:xfrm>
            <a:off x="1457705" y="1789886"/>
            <a:ext cx="966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Customers talk about use cases; let’s write use case 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DB686-84C6-42A1-A196-C81008D7A7CE}"/>
              </a:ext>
            </a:extLst>
          </p:cNvPr>
          <p:cNvSpPr txBox="1"/>
          <p:nvPr/>
        </p:nvSpPr>
        <p:spPr>
          <a:xfrm>
            <a:off x="1457705" y="2573282"/>
            <a:ext cx="1033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classes that are easy to test; less dependencies is better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D7157-F224-47C2-AB0A-65592A8775A0}"/>
              </a:ext>
            </a:extLst>
          </p:cNvPr>
          <p:cNvSpPr txBox="1"/>
          <p:nvPr/>
        </p:nvSpPr>
        <p:spPr>
          <a:xfrm>
            <a:off x="1457704" y="3356678"/>
            <a:ext cx="10085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Business logic goes in dependency-free classes called Entities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A724A-9D78-447C-A526-11C952EEB6D6}"/>
              </a:ext>
            </a:extLst>
          </p:cNvPr>
          <p:cNvSpPr txBox="1"/>
          <p:nvPr/>
        </p:nvSpPr>
        <p:spPr>
          <a:xfrm>
            <a:off x="1457704" y="4140074"/>
            <a:ext cx="9840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case flow goes in Interactors, which have dependencies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C5383-D201-42AA-8033-90B1B0865FAE}"/>
              </a:ext>
            </a:extLst>
          </p:cNvPr>
          <p:cNvSpPr txBox="1"/>
          <p:nvPr/>
        </p:nvSpPr>
        <p:spPr>
          <a:xfrm>
            <a:off x="1457704" y="4923470"/>
            <a:ext cx="5254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Unit test Entities and Interactors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EA04FF-9B65-4C76-B228-6567FBFD5DDE}"/>
              </a:ext>
            </a:extLst>
          </p:cNvPr>
          <p:cNvSpPr txBox="1"/>
          <p:nvPr/>
        </p:nvSpPr>
        <p:spPr>
          <a:xfrm>
            <a:off x="1457703" y="5706866"/>
            <a:ext cx="6993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Push as much logic into Entities as possible</a:t>
            </a:r>
          </a:p>
        </p:txBody>
      </p:sp>
    </p:spTree>
    <p:extLst>
      <p:ext uri="{BB962C8B-B14F-4D97-AF65-F5344CB8AC3E}">
        <p14:creationId xmlns:p14="http://schemas.microsoft.com/office/powerpoint/2010/main" val="108472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28819"/>
          </a:xfrm>
        </p:spPr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09609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Starting Points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D3C8F7-DB82-4F32-8300-906DC0EFF0B3}"/>
              </a:ext>
            </a:extLst>
          </p:cNvPr>
          <p:cNvSpPr txBox="1"/>
          <p:nvPr/>
        </p:nvSpPr>
        <p:spPr>
          <a:xfrm>
            <a:off x="1565979" y="1302060"/>
            <a:ext cx="6946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Many teams describe customer needs via: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E0A42-2A48-4AD4-AB19-ED01DBD0E030}"/>
              </a:ext>
            </a:extLst>
          </p:cNvPr>
          <p:cNvSpPr txBox="1"/>
          <p:nvPr/>
        </p:nvSpPr>
        <p:spPr>
          <a:xfrm>
            <a:off x="2130804" y="2088638"/>
            <a:ext cx="1840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Cases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C7EC23-75CB-4D86-8870-05BEC51ADF39}"/>
              </a:ext>
            </a:extLst>
          </p:cNvPr>
          <p:cNvSpPr txBox="1"/>
          <p:nvPr/>
        </p:nvSpPr>
        <p:spPr>
          <a:xfrm>
            <a:off x="2130804" y="2875216"/>
            <a:ext cx="2113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User Stories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7E0E92-0EE9-40AA-B4F1-063A5BD78ECA}"/>
              </a:ext>
            </a:extLst>
          </p:cNvPr>
          <p:cNvSpPr txBox="1"/>
          <p:nvPr/>
        </p:nvSpPr>
        <p:spPr>
          <a:xfrm>
            <a:off x="2130804" y="3661794"/>
            <a:ext cx="2401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Specifications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9DFAD6-CE49-40C6-93F2-9D226D44F4B1}"/>
              </a:ext>
            </a:extLst>
          </p:cNvPr>
          <p:cNvSpPr txBox="1"/>
          <p:nvPr/>
        </p:nvSpPr>
        <p:spPr>
          <a:xfrm>
            <a:off x="2130804" y="4448372"/>
            <a:ext cx="1512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Etcetera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160DB3-B2BA-4BEE-98B3-66FDE9C52F48}"/>
              </a:ext>
            </a:extLst>
          </p:cNvPr>
          <p:cNvSpPr txBox="1"/>
          <p:nvPr/>
        </p:nvSpPr>
        <p:spPr>
          <a:xfrm>
            <a:off x="1565979" y="5263552"/>
            <a:ext cx="94865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Wouldn’t it be nice if there was a one-to-one relationship</a:t>
            </a:r>
          </a:p>
          <a:p>
            <a:r>
              <a:rPr lang="en-US" sz="3200" dirty="0"/>
              <a:t>between Use Cases and classes in our code?</a:t>
            </a:r>
          </a:p>
        </p:txBody>
      </p:sp>
    </p:spTree>
    <p:extLst>
      <p:ext uri="{BB962C8B-B14F-4D97-AF65-F5344CB8AC3E}">
        <p14:creationId xmlns:p14="http://schemas.microsoft.com/office/powerpoint/2010/main" val="23599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Starting Points Summary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D3C8F7-DB82-4F32-8300-906DC0EFF0B3}"/>
              </a:ext>
            </a:extLst>
          </p:cNvPr>
          <p:cNvSpPr txBox="1"/>
          <p:nvPr/>
        </p:nvSpPr>
        <p:spPr>
          <a:xfrm>
            <a:off x="1565979" y="1302060"/>
            <a:ext cx="630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Prioritize the ease of writing unit tests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B664E-DC54-4100-B244-F522E7E1C17A}"/>
              </a:ext>
            </a:extLst>
          </p:cNvPr>
          <p:cNvSpPr txBox="1"/>
          <p:nvPr/>
        </p:nvSpPr>
        <p:spPr>
          <a:xfrm>
            <a:off x="1565979" y="2088638"/>
            <a:ext cx="9479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Prioritize customer needs, instead of databases/UIs/etc.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D6B09-F5CF-44D1-AC34-C7C9FC56952B}"/>
              </a:ext>
            </a:extLst>
          </p:cNvPr>
          <p:cNvSpPr txBox="1"/>
          <p:nvPr/>
        </p:nvSpPr>
        <p:spPr>
          <a:xfrm>
            <a:off x="1565978" y="2875216"/>
            <a:ext cx="5622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Separate classes into two groups: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6423E-E1B2-488B-91F5-03D57DF712C1}"/>
              </a:ext>
            </a:extLst>
          </p:cNvPr>
          <p:cNvSpPr txBox="1"/>
          <p:nvPr/>
        </p:nvSpPr>
        <p:spPr>
          <a:xfrm>
            <a:off x="2087495" y="3661794"/>
            <a:ext cx="3331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With dependencies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94F3FE-A581-4650-AD68-544EA6E6C083}"/>
              </a:ext>
            </a:extLst>
          </p:cNvPr>
          <p:cNvSpPr txBox="1"/>
          <p:nvPr/>
        </p:nvSpPr>
        <p:spPr>
          <a:xfrm>
            <a:off x="2087495" y="4448372"/>
            <a:ext cx="3826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Without dependencies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E25883-CB0F-4942-BBF0-6ECAA1711AF1}"/>
              </a:ext>
            </a:extLst>
          </p:cNvPr>
          <p:cNvSpPr txBox="1"/>
          <p:nvPr/>
        </p:nvSpPr>
        <p:spPr>
          <a:xfrm>
            <a:off x="1565979" y="5234950"/>
            <a:ext cx="5195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Create one class per Use Case</a:t>
            </a:r>
          </a:p>
        </p:txBody>
      </p:sp>
    </p:spTree>
    <p:extLst>
      <p:ext uri="{BB962C8B-B14F-4D97-AF65-F5344CB8AC3E}">
        <p14:creationId xmlns:p14="http://schemas.microsoft.com/office/powerpoint/2010/main" val="144649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1" grpId="0"/>
      <p:bldP spid="12" grpId="0"/>
      <p:bldP spid="13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Game Design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D3C8F7-DB82-4F32-8300-906DC0EFF0B3}"/>
              </a:ext>
            </a:extLst>
          </p:cNvPr>
          <p:cNvSpPr txBox="1"/>
          <p:nvPr/>
        </p:nvSpPr>
        <p:spPr>
          <a:xfrm>
            <a:off x="1192695" y="1042001"/>
            <a:ext cx="9216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simple game, where contestants try to guess a phrase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48578-1B24-407A-B57B-F4710AF1B40E}"/>
              </a:ext>
            </a:extLst>
          </p:cNvPr>
          <p:cNvSpPr txBox="1"/>
          <p:nvPr/>
        </p:nvSpPr>
        <p:spPr>
          <a:xfrm>
            <a:off x="1190898" y="1790670"/>
            <a:ext cx="4750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blank phrase is presented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B96A33-5EF2-4BC3-9AF4-3DFD1F59CA31}"/>
              </a:ext>
            </a:extLst>
          </p:cNvPr>
          <p:cNvSpPr txBox="1"/>
          <p:nvPr/>
        </p:nvSpPr>
        <p:spPr>
          <a:xfrm>
            <a:off x="1190898" y="2537893"/>
            <a:ext cx="10667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Each turn, a player can either spin the circle, or guess the phrase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524AE6-CB2E-4950-9071-90BAA27A5CF1}"/>
              </a:ext>
            </a:extLst>
          </p:cNvPr>
          <p:cNvSpPr txBox="1"/>
          <p:nvPr/>
        </p:nvSpPr>
        <p:spPr>
          <a:xfrm>
            <a:off x="1191796" y="3283487"/>
            <a:ext cx="9217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spin is either a dollar amount, a lost turn, or bankrupt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B7C04-8F17-43F5-8BF9-0B6AA117BB9E}"/>
              </a:ext>
            </a:extLst>
          </p:cNvPr>
          <p:cNvSpPr txBox="1"/>
          <p:nvPr/>
        </p:nvSpPr>
        <p:spPr>
          <a:xfrm>
            <a:off x="1190898" y="4029081"/>
            <a:ext cx="670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Dollar spins allow the picking of a letter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09AF21-585F-4209-B718-811061C6733B}"/>
              </a:ext>
            </a:extLst>
          </p:cNvPr>
          <p:cNvSpPr txBox="1"/>
          <p:nvPr/>
        </p:nvSpPr>
        <p:spPr>
          <a:xfrm>
            <a:off x="1190898" y="4717447"/>
            <a:ext cx="7222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Successful picks allow another spin or guess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4BB424-A48D-45DC-8674-0A61E3CEDA1F}"/>
              </a:ext>
            </a:extLst>
          </p:cNvPr>
          <p:cNvSpPr txBox="1"/>
          <p:nvPr/>
        </p:nvSpPr>
        <p:spPr>
          <a:xfrm>
            <a:off x="1190898" y="5434427"/>
            <a:ext cx="10387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Unsuccessful picks, lost turns, and bankrupt ends a player’s turn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60B6FD-5D19-4F3B-B1DA-1AE6BAE949CF}"/>
              </a:ext>
            </a:extLst>
          </p:cNvPr>
          <p:cNvSpPr txBox="1"/>
          <p:nvPr/>
        </p:nvSpPr>
        <p:spPr>
          <a:xfrm>
            <a:off x="1190898" y="6123834"/>
            <a:ext cx="8009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successful guess wins the game for that player</a:t>
            </a:r>
          </a:p>
        </p:txBody>
      </p:sp>
    </p:spTree>
    <p:extLst>
      <p:ext uri="{BB962C8B-B14F-4D97-AF65-F5344CB8AC3E}">
        <p14:creationId xmlns:p14="http://schemas.microsoft.com/office/powerpoint/2010/main" val="229754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3217</TotalTime>
  <Words>888</Words>
  <Application>Microsoft Office PowerPoint</Application>
  <PresentationFormat>Widescreen</PresentationFormat>
  <Paragraphs>173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Trebuchet MS</vt:lpstr>
      <vt:lpstr>Tw Cen MT</vt:lpstr>
      <vt:lpstr>Circuit</vt:lpstr>
      <vt:lpstr>Circle Of Wealth</vt:lpstr>
      <vt:lpstr>Introduction</vt:lpstr>
      <vt:lpstr>Motivation</vt:lpstr>
      <vt:lpstr>Starting Points</vt:lpstr>
      <vt:lpstr>Starting Points</vt:lpstr>
      <vt:lpstr>Starting Points</vt:lpstr>
      <vt:lpstr>Starting Points</vt:lpstr>
      <vt:lpstr>Starting Points Summary</vt:lpstr>
      <vt:lpstr>Game Design</vt:lpstr>
      <vt:lpstr>Use Cases</vt:lpstr>
      <vt:lpstr>Use Cases</vt:lpstr>
      <vt:lpstr>Use Cases</vt:lpstr>
      <vt:lpstr>Use Cases</vt:lpstr>
      <vt:lpstr>Solution Layout</vt:lpstr>
      <vt:lpstr>An example Flow</vt:lpstr>
      <vt:lpstr>Naming</vt:lpstr>
      <vt:lpstr>Easy Stuff First</vt:lpstr>
      <vt:lpstr>Easy Stuff First</vt:lpstr>
      <vt:lpstr>Easy Stuff First</vt:lpstr>
      <vt:lpstr>Easy Stuff First</vt:lpstr>
      <vt:lpstr>Easy Stuff First</vt:lpstr>
      <vt:lpstr>Easy Stuff First</vt:lpstr>
      <vt:lpstr>Easy Stuff First</vt:lpstr>
      <vt:lpstr>Easy Stuff First</vt:lpstr>
      <vt:lpstr>Easy Stuff First</vt:lpstr>
      <vt:lpstr>Easy Stuff First</vt:lpstr>
      <vt:lpstr>Easy Stuff First</vt:lpstr>
      <vt:lpstr>Easy Stuff First</vt:lpstr>
      <vt:lpstr>The Game Is On</vt:lpstr>
      <vt:lpstr>The Game Is On</vt:lpstr>
      <vt:lpstr>The Game Is On</vt:lpstr>
      <vt:lpstr>The Game Is On</vt:lpstr>
      <vt:lpstr>The Game Is On</vt:lpstr>
      <vt:lpstr>The Game Is On</vt:lpstr>
      <vt:lpstr>The Game Is On</vt:lpstr>
      <vt:lpstr>The Game Is On</vt:lpstr>
      <vt:lpstr>The Game Is On</vt:lpstr>
      <vt:lpstr>The Game Is On</vt:lpstr>
      <vt:lpstr>The Game Is On</vt:lpstr>
      <vt:lpstr>The Game Is On</vt:lpstr>
      <vt:lpstr>The Game Is On</vt:lpstr>
      <vt:lpstr>The Game Is On</vt:lpstr>
      <vt:lpstr>The Game Is On</vt:lpstr>
      <vt:lpstr>Interactors - Dependencies</vt:lpstr>
      <vt:lpstr>Interactors - Consistency</vt:lpstr>
      <vt:lpstr>Use Case - Start New Game</vt:lpstr>
      <vt:lpstr>Use Case - Start New Game</vt:lpstr>
      <vt:lpstr>Use Case - Start New Game</vt:lpstr>
      <vt:lpstr>Use Case - Start New Game</vt:lpstr>
      <vt:lpstr>Use Case - Start New Game</vt:lpstr>
      <vt:lpstr>Use Case - Start New Game</vt:lpstr>
      <vt:lpstr>Use Case - Spin Circle</vt:lpstr>
      <vt:lpstr>Use Case - Spin Circle</vt:lpstr>
      <vt:lpstr>Use Case - Spin Circle</vt:lpstr>
      <vt:lpstr>Use Case - Spin Circle</vt:lpstr>
      <vt:lpstr>Use Case - Spin Circle</vt:lpstr>
      <vt:lpstr>Use Case - Spin Circle</vt:lpstr>
      <vt:lpstr>Use Case - Pick Letter</vt:lpstr>
      <vt:lpstr>Use Case - Pick Letter</vt:lpstr>
      <vt:lpstr>Use Case - Pick Letter</vt:lpstr>
      <vt:lpstr>Use Case - Guess Phrase</vt:lpstr>
      <vt:lpstr>Use Case - Guess Phrase</vt:lpstr>
      <vt:lpstr>Use Case - Guess Phrase</vt:lpstr>
      <vt:lpstr>Summary</vt:lpstr>
      <vt:lpstr>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Derick Linkous</dc:creator>
  <cp:lastModifiedBy>Derick Linkous</cp:lastModifiedBy>
  <cp:revision>672</cp:revision>
  <dcterms:created xsi:type="dcterms:W3CDTF">2016-12-17T19:36:34Z</dcterms:created>
  <dcterms:modified xsi:type="dcterms:W3CDTF">2018-07-25T00:20:02Z</dcterms:modified>
</cp:coreProperties>
</file>