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3" r:id="rId4"/>
    <p:sldId id="322" r:id="rId5"/>
    <p:sldId id="327" r:id="rId6"/>
    <p:sldId id="328" r:id="rId7"/>
    <p:sldId id="329" r:id="rId8"/>
    <p:sldId id="325" r:id="rId9"/>
    <p:sldId id="324" r:id="rId10"/>
    <p:sldId id="326" r:id="rId11"/>
    <p:sldId id="330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39" r:id="rId20"/>
    <p:sldId id="340" r:id="rId21"/>
    <p:sldId id="334" r:id="rId22"/>
    <p:sldId id="341" r:id="rId23"/>
    <p:sldId id="342" r:id="rId24"/>
    <p:sldId id="343" r:id="rId25"/>
    <p:sldId id="344" r:id="rId26"/>
    <p:sldId id="345" r:id="rId27"/>
    <p:sldId id="346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ED6"/>
    <a:srgbClr val="1F5275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“Don’t Depend on things you don’t need”  -Robert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Perspective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56A2F2-FBEF-4E83-9A9A-D81F707CE0E4}"/>
              </a:ext>
            </a:extLst>
          </p:cNvPr>
          <p:cNvSpPr/>
          <p:nvPr/>
        </p:nvSpPr>
        <p:spPr>
          <a:xfrm>
            <a:off x="1192695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8FE3E-0233-43C8-B716-02328076625E}"/>
              </a:ext>
            </a:extLst>
          </p:cNvPr>
          <p:cNvSpPr/>
          <p:nvPr/>
        </p:nvSpPr>
        <p:spPr>
          <a:xfrm>
            <a:off x="5042823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A7C0FB-BD12-4CFE-998F-D780515A01BA}"/>
              </a:ext>
            </a:extLst>
          </p:cNvPr>
          <p:cNvSpPr/>
          <p:nvPr/>
        </p:nvSpPr>
        <p:spPr>
          <a:xfrm>
            <a:off x="8892953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E7E3BC-BF87-467D-8C33-D2373DF9A3E3}"/>
              </a:ext>
            </a:extLst>
          </p:cNvPr>
          <p:cNvSpPr/>
          <p:nvPr/>
        </p:nvSpPr>
        <p:spPr>
          <a:xfrm>
            <a:off x="3598544" y="1394330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6582D3-5941-492F-AE4F-8BDBABA01850}"/>
              </a:ext>
            </a:extLst>
          </p:cNvPr>
          <p:cNvSpPr/>
          <p:nvPr/>
        </p:nvSpPr>
        <p:spPr>
          <a:xfrm rot="10800000">
            <a:off x="7448672" y="1394329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B22F9-CEF1-4624-84E7-2CA905552474}"/>
              </a:ext>
            </a:extLst>
          </p:cNvPr>
          <p:cNvSpPr txBox="1"/>
          <p:nvPr/>
        </p:nvSpPr>
        <p:spPr>
          <a:xfrm>
            <a:off x="2133367" y="214671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71F9F-1CE6-4566-AB95-C912CD514D89}"/>
              </a:ext>
            </a:extLst>
          </p:cNvPr>
          <p:cNvSpPr txBox="1"/>
          <p:nvPr/>
        </p:nvSpPr>
        <p:spPr>
          <a:xfrm>
            <a:off x="5983495" y="214671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FB80E-DC07-4C06-8591-4C9F3DDDA9EF}"/>
              </a:ext>
            </a:extLst>
          </p:cNvPr>
          <p:cNvSpPr txBox="1"/>
          <p:nvPr/>
        </p:nvSpPr>
        <p:spPr>
          <a:xfrm>
            <a:off x="9833623" y="214671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9529DF-EDB7-4106-966F-AD8731E9FAD5}"/>
              </a:ext>
            </a:extLst>
          </p:cNvPr>
          <p:cNvSpPr/>
          <p:nvPr/>
        </p:nvSpPr>
        <p:spPr>
          <a:xfrm>
            <a:off x="1192695" y="3213513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82A633-007E-4DDD-9C1A-49AC60D1CC9B}"/>
              </a:ext>
            </a:extLst>
          </p:cNvPr>
          <p:cNvSpPr/>
          <p:nvPr/>
        </p:nvSpPr>
        <p:spPr>
          <a:xfrm>
            <a:off x="5042823" y="3213513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028B00-BC38-4ACE-888B-12D197B97C08}"/>
              </a:ext>
            </a:extLst>
          </p:cNvPr>
          <p:cNvSpPr/>
          <p:nvPr/>
        </p:nvSpPr>
        <p:spPr>
          <a:xfrm>
            <a:off x="8892953" y="3213513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9A90201-A51B-48D0-AF7F-0428F082771B}"/>
              </a:ext>
            </a:extLst>
          </p:cNvPr>
          <p:cNvSpPr/>
          <p:nvPr/>
        </p:nvSpPr>
        <p:spPr>
          <a:xfrm>
            <a:off x="3598544" y="3508695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16ADA3A-DFF7-4C58-BE51-C9383D36B3A9}"/>
              </a:ext>
            </a:extLst>
          </p:cNvPr>
          <p:cNvSpPr/>
          <p:nvPr/>
        </p:nvSpPr>
        <p:spPr>
          <a:xfrm rot="10800000">
            <a:off x="7448672" y="3508694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42CB8-C6A9-4638-B6A9-1FFDCEFDD01F}"/>
              </a:ext>
            </a:extLst>
          </p:cNvPr>
          <p:cNvSpPr txBox="1"/>
          <p:nvPr/>
        </p:nvSpPr>
        <p:spPr>
          <a:xfrm>
            <a:off x="1192695" y="4416778"/>
            <a:ext cx="6325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Consuming code is written 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6FE834-DE9E-4138-AAAD-50C5A96E092D}"/>
              </a:ext>
            </a:extLst>
          </p:cNvPr>
          <p:cNvSpPr txBox="1"/>
          <p:nvPr/>
        </p:nvSpPr>
        <p:spPr>
          <a:xfrm>
            <a:off x="1192695" y="5124664"/>
            <a:ext cx="6197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Interfaces created as needed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91DFF4-965C-4E10-94C2-8B9182CAAE6A}"/>
              </a:ext>
            </a:extLst>
          </p:cNvPr>
          <p:cNvSpPr txBox="1"/>
          <p:nvPr/>
        </p:nvSpPr>
        <p:spPr>
          <a:xfrm>
            <a:off x="1192695" y="5832550"/>
            <a:ext cx="5606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implementations last</a:t>
            </a:r>
          </a:p>
        </p:txBody>
      </p:sp>
    </p:spTree>
    <p:extLst>
      <p:ext uri="{BB962C8B-B14F-4D97-AF65-F5344CB8AC3E}">
        <p14:creationId xmlns:p14="http://schemas.microsoft.com/office/powerpoint/2010/main" val="29483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F691D-86BF-4E82-A59C-D6D02615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7" y="803965"/>
            <a:ext cx="7364637" cy="3794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0E56B-33F1-4753-8D5E-590F2FD39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3" y="4285009"/>
            <a:ext cx="6516381" cy="2355488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4B69A-D5BD-4FA5-98FA-AA9C5222D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35" y="4285008"/>
            <a:ext cx="4792054" cy="1902727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2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Add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8A798-1812-442F-93BC-68A3FBFA5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89" y="1956572"/>
            <a:ext cx="8499855" cy="23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62608-F20D-4AAA-9E6C-8CB285C3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964380"/>
            <a:ext cx="6077102" cy="150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C8947-5C0B-4E2D-A560-0BD7203E6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64379"/>
            <a:ext cx="6624959" cy="1761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D4CF7-C8E2-465E-81DB-968FEDE01E1F}"/>
              </a:ext>
            </a:extLst>
          </p:cNvPr>
          <p:cNvSpPr txBox="1"/>
          <p:nvPr/>
        </p:nvSpPr>
        <p:spPr>
          <a:xfrm>
            <a:off x="1192694" y="3008372"/>
            <a:ext cx="661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Stop and write database class?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B4D6-7E0A-40DD-8233-197E6E5EEB00}"/>
              </a:ext>
            </a:extLst>
          </p:cNvPr>
          <p:cNvSpPr txBox="1"/>
          <p:nvPr/>
        </p:nvSpPr>
        <p:spPr>
          <a:xfrm>
            <a:off x="3714117" y="3808520"/>
            <a:ext cx="1034257" cy="707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NO!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297313-ABE5-4C33-8196-5CD4650A9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" y="5264458"/>
            <a:ext cx="11473969" cy="12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966D4-3CA2-4A18-B884-B1A7B735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" y="2885858"/>
            <a:ext cx="10351137" cy="228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FFD98-09FD-43E2-A4ED-8620AD3D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" y="5264458"/>
            <a:ext cx="11473969" cy="1240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BDE70-2873-4DF2-A06C-7ACA495A3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64379"/>
            <a:ext cx="6624959" cy="1761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CE81E7-25E4-4C8F-AEFA-83669CE7C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94611"/>
            <a:ext cx="7767130" cy="17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E81E7-25E4-4C8F-AEFA-83669CE7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94611"/>
            <a:ext cx="7767130" cy="17939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988FA-5F30-40D3-842D-5C9E356585EE}"/>
              </a:ext>
            </a:extLst>
          </p:cNvPr>
          <p:cNvSpPr txBox="1"/>
          <p:nvPr/>
        </p:nvSpPr>
        <p:spPr>
          <a:xfrm>
            <a:off x="1192694" y="2979239"/>
            <a:ext cx="903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have created the dependency we want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AF95B-3FA0-4CFC-AFE3-01492AFE1B78}"/>
              </a:ext>
            </a:extLst>
          </p:cNvPr>
          <p:cNvSpPr txBox="1"/>
          <p:nvPr/>
        </p:nvSpPr>
        <p:spPr>
          <a:xfrm>
            <a:off x="1192693" y="3687125"/>
            <a:ext cx="823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That dependency is shaped as we want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ED255-F3C2-4C29-846A-82A8B1E7CF13}"/>
              </a:ext>
            </a:extLst>
          </p:cNvPr>
          <p:cNvSpPr txBox="1"/>
          <p:nvPr/>
        </p:nvSpPr>
        <p:spPr>
          <a:xfrm>
            <a:off x="1192693" y="4395011"/>
            <a:ext cx="8797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allow the dependency to be injected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9FEBF-EAA7-4776-8A00-9239CC2871CD}"/>
              </a:ext>
            </a:extLst>
          </p:cNvPr>
          <p:cNvSpPr txBox="1"/>
          <p:nvPr/>
        </p:nvSpPr>
        <p:spPr>
          <a:xfrm>
            <a:off x="1192693" y="5102897"/>
            <a:ext cx="8381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We continue forward on our current task</a:t>
            </a:r>
          </a:p>
        </p:txBody>
      </p:sp>
    </p:spTree>
    <p:extLst>
      <p:ext uri="{BB962C8B-B14F-4D97-AF65-F5344CB8AC3E}">
        <p14:creationId xmlns:p14="http://schemas.microsoft.com/office/powerpoint/2010/main" val="36122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E81E7-25E4-4C8F-AEFA-83669CE7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94611"/>
            <a:ext cx="7767130" cy="17939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CA11A-763C-43A3-AB44-C817B84A7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94610"/>
            <a:ext cx="10820686" cy="2822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6ABC4D-8924-4CB1-B28F-7C37F2A2E61E}"/>
              </a:ext>
            </a:extLst>
          </p:cNvPr>
          <p:cNvSpPr txBox="1"/>
          <p:nvPr/>
        </p:nvSpPr>
        <p:spPr>
          <a:xfrm>
            <a:off x="1192694" y="4008042"/>
            <a:ext cx="7353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discount retrieval code here?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11A2B-A3F3-47CD-9494-D00B4536CD6A}"/>
              </a:ext>
            </a:extLst>
          </p:cNvPr>
          <p:cNvSpPr txBox="1"/>
          <p:nvPr/>
        </p:nvSpPr>
        <p:spPr>
          <a:xfrm>
            <a:off x="1192694" y="4715928"/>
            <a:ext cx="6245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Write discount retrieval class?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C8335-A0FD-4024-B93F-793AEE37C8D1}"/>
              </a:ext>
            </a:extLst>
          </p:cNvPr>
          <p:cNvSpPr txBox="1"/>
          <p:nvPr/>
        </p:nvSpPr>
        <p:spPr>
          <a:xfrm>
            <a:off x="1192694" y="5423814"/>
            <a:ext cx="9005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Get distracted by tasks other than this one?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7B9B9-7BC7-47AA-ABDA-5E8FEB4F71F6}"/>
              </a:ext>
            </a:extLst>
          </p:cNvPr>
          <p:cNvSpPr txBox="1"/>
          <p:nvPr/>
        </p:nvSpPr>
        <p:spPr>
          <a:xfrm>
            <a:off x="9546746" y="4379739"/>
            <a:ext cx="1034257" cy="707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2418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CA11A-763C-43A3-AB44-C817B84A7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94610"/>
            <a:ext cx="10820686" cy="28227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422CE-88D1-4E0C-918D-0704265C8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96" y="4451926"/>
            <a:ext cx="5178694" cy="1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2082A-1E25-4EF4-9CB4-1A0EBBFA4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3" y="873793"/>
            <a:ext cx="8634356" cy="1902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A5477-0809-47EC-B989-DA842964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3" y="873793"/>
            <a:ext cx="10852804" cy="22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1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1F9A2B-975B-4380-A901-96CDB066A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" y="1123561"/>
            <a:ext cx="8756514" cy="22843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FFA0F-DD73-4512-B8B6-A5CDDCF4E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" y="1123561"/>
            <a:ext cx="11625894" cy="49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FFA0F-DD73-4512-B8B6-A5CDDCF4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" y="1123561"/>
            <a:ext cx="11625894" cy="49221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C6C71-1F26-49E6-AEB8-A350FB07B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" y="1123561"/>
            <a:ext cx="11625002" cy="26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Receipts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5324C-3162-4A38-AC99-0BFB4BE4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3" y="1123561"/>
            <a:ext cx="11625002" cy="2676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ABF833-710A-48BC-99E4-87A799E6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3927983"/>
            <a:ext cx="11623328" cy="125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2000A-5758-4251-94EE-6C3001962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5312899"/>
            <a:ext cx="4547547" cy="124361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F9EAB9-04B1-4F15-A35B-3BE9C3365861}"/>
              </a:ext>
            </a:extLst>
          </p:cNvPr>
          <p:cNvCxnSpPr/>
          <p:nvPr/>
        </p:nvCxnSpPr>
        <p:spPr>
          <a:xfrm>
            <a:off x="2414726" y="1917577"/>
            <a:ext cx="435006" cy="210400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97D41-1C20-4F51-B001-5E7D633B846A}"/>
              </a:ext>
            </a:extLst>
          </p:cNvPr>
          <p:cNvCxnSpPr>
            <a:cxnSpLocks/>
          </p:cNvCxnSpPr>
          <p:nvPr/>
        </p:nvCxnSpPr>
        <p:spPr>
          <a:xfrm flipH="1">
            <a:off x="3551068" y="2461602"/>
            <a:ext cx="2371818" cy="293602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Outcome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F833-710A-48BC-99E4-87A799E6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3927983"/>
            <a:ext cx="11623328" cy="125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2000A-5758-4251-94EE-6C300196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5312899"/>
            <a:ext cx="4547547" cy="1243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4CC0A-9338-4D25-B441-8975706A755D}"/>
              </a:ext>
            </a:extLst>
          </p:cNvPr>
          <p:cNvSpPr txBox="1"/>
          <p:nvPr/>
        </p:nvSpPr>
        <p:spPr>
          <a:xfrm>
            <a:off x="1086162" y="1052785"/>
            <a:ext cx="7491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GenerateReceipt method’s class</a:t>
            </a:r>
          </a:p>
          <a:p>
            <a:r>
              <a:rPr lang="en-US" sz="4000" u="sng" dirty="0"/>
              <a:t>automatically</a:t>
            </a:r>
            <a:r>
              <a:rPr lang="en-US" sz="4000" dirty="0"/>
              <a:t> follows the ISP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1F6D7-A6A1-4104-ADE2-B1D7EE2F302C}"/>
              </a:ext>
            </a:extLst>
          </p:cNvPr>
          <p:cNvSpPr txBox="1"/>
          <p:nvPr/>
        </p:nvSpPr>
        <p:spPr>
          <a:xfrm>
            <a:off x="1086162" y="2376224"/>
            <a:ext cx="9064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Both of its dependencies are interfaces that</a:t>
            </a:r>
          </a:p>
          <a:p>
            <a:r>
              <a:rPr lang="en-US" sz="4000" dirty="0"/>
              <a:t>do exactly what the class needs…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06890-6B50-4E7A-A075-FB55B3ECA632}"/>
              </a:ext>
            </a:extLst>
          </p:cNvPr>
          <p:cNvSpPr txBox="1"/>
          <p:nvPr/>
        </p:nvSpPr>
        <p:spPr>
          <a:xfrm>
            <a:off x="7373212" y="5184559"/>
            <a:ext cx="2056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A1247-E10B-4C83-86A6-7D77CDB01A8D}"/>
              </a:ext>
            </a:extLst>
          </p:cNvPr>
          <p:cNvSpPr txBox="1"/>
          <p:nvPr/>
        </p:nvSpPr>
        <p:spPr>
          <a:xfrm>
            <a:off x="7373212" y="5826047"/>
            <a:ext cx="1742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less.</a:t>
            </a:r>
          </a:p>
        </p:txBody>
      </p:sp>
    </p:spTree>
    <p:extLst>
      <p:ext uri="{BB962C8B-B14F-4D97-AF65-F5344CB8AC3E}">
        <p14:creationId xmlns:p14="http://schemas.microsoft.com/office/powerpoint/2010/main" val="382102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Outcome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F833-710A-48BC-99E4-87A799E6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3927983"/>
            <a:ext cx="11623328" cy="125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2000A-5758-4251-94EE-6C300196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2" y="5312899"/>
            <a:ext cx="4547547" cy="12436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4CC0A-9338-4D25-B441-8975706A755D}"/>
              </a:ext>
            </a:extLst>
          </p:cNvPr>
          <p:cNvSpPr txBox="1"/>
          <p:nvPr/>
        </p:nvSpPr>
        <p:spPr>
          <a:xfrm>
            <a:off x="1086162" y="1052785"/>
            <a:ext cx="9937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interfaces may have different data sources;</a:t>
            </a:r>
          </a:p>
          <a:p>
            <a:r>
              <a:rPr lang="en-US" sz="4000" dirty="0"/>
              <a:t>There may be two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CBC2D-358D-4EF4-B181-ACAE802C6CDF}"/>
              </a:ext>
            </a:extLst>
          </p:cNvPr>
          <p:cNvSpPr txBox="1"/>
          <p:nvPr/>
        </p:nvSpPr>
        <p:spPr>
          <a:xfrm>
            <a:off x="1086162" y="2470696"/>
            <a:ext cx="9793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interfaces may have the same data source;</a:t>
            </a:r>
          </a:p>
          <a:p>
            <a:r>
              <a:rPr lang="en-US" sz="4000" dirty="0"/>
              <a:t>One class could implement both interfaces</a:t>
            </a:r>
          </a:p>
        </p:txBody>
      </p:sp>
    </p:spTree>
    <p:extLst>
      <p:ext uri="{BB962C8B-B14F-4D97-AF65-F5344CB8AC3E}">
        <p14:creationId xmlns:p14="http://schemas.microsoft.com/office/powerpoint/2010/main" val="19682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Perspective Revisited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8C2DBD-627B-435D-8E50-316CB18611A9}"/>
              </a:ext>
            </a:extLst>
          </p:cNvPr>
          <p:cNvGrpSpPr/>
          <p:nvPr/>
        </p:nvGrpSpPr>
        <p:grpSpPr>
          <a:xfrm>
            <a:off x="1192695" y="1099148"/>
            <a:ext cx="10106107" cy="3028765"/>
            <a:chOff x="1192695" y="1099148"/>
            <a:chExt cx="10106107" cy="302876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418427-C0D0-40C4-BA58-A37D3640D4C6}"/>
                </a:ext>
              </a:extLst>
            </p:cNvPr>
            <p:cNvSpPr/>
            <p:nvPr/>
          </p:nvSpPr>
          <p:spPr>
            <a:xfrm>
              <a:off x="1192695" y="1099148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5C86DC-029E-4EE9-82CB-F6B8991A000D}"/>
                </a:ext>
              </a:extLst>
            </p:cNvPr>
            <p:cNvSpPr/>
            <p:nvPr/>
          </p:nvSpPr>
          <p:spPr>
            <a:xfrm>
              <a:off x="5042823" y="1099148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Specification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9CBC61-54A4-4113-A43F-D4442CB96F51}"/>
                </a:ext>
              </a:extLst>
            </p:cNvPr>
            <p:cNvSpPr/>
            <p:nvPr/>
          </p:nvSpPr>
          <p:spPr>
            <a:xfrm>
              <a:off x="8892953" y="1099148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6996AF7-C9EE-4B35-A022-CE668969538C}"/>
                </a:ext>
              </a:extLst>
            </p:cNvPr>
            <p:cNvSpPr/>
            <p:nvPr/>
          </p:nvSpPr>
          <p:spPr>
            <a:xfrm>
              <a:off x="3598544" y="1394330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DAEEBD4-BCCA-4694-BAE9-93620606528E}"/>
                </a:ext>
              </a:extLst>
            </p:cNvPr>
            <p:cNvSpPr/>
            <p:nvPr/>
          </p:nvSpPr>
          <p:spPr>
            <a:xfrm rot="10800000">
              <a:off x="7448672" y="1394329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3E29DA-EE14-457C-9A7F-ACD054DD34F7}"/>
                </a:ext>
              </a:extLst>
            </p:cNvPr>
            <p:cNvSpPr txBox="1"/>
            <p:nvPr/>
          </p:nvSpPr>
          <p:spPr>
            <a:xfrm>
              <a:off x="2133367" y="2146714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08DEEF-848A-4D10-B062-2131B78EA3BB}"/>
                </a:ext>
              </a:extLst>
            </p:cNvPr>
            <p:cNvSpPr txBox="1"/>
            <p:nvPr/>
          </p:nvSpPr>
          <p:spPr>
            <a:xfrm>
              <a:off x="5983495" y="2146713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67408-B675-40C0-B2FF-B1CB768C332E}"/>
                </a:ext>
              </a:extLst>
            </p:cNvPr>
            <p:cNvSpPr txBox="1"/>
            <p:nvPr/>
          </p:nvSpPr>
          <p:spPr>
            <a:xfrm>
              <a:off x="9833623" y="214671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3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DA9B44C-75FE-4853-85DA-BFF815CF6DE7}"/>
                </a:ext>
              </a:extLst>
            </p:cNvPr>
            <p:cNvSpPr/>
            <p:nvPr/>
          </p:nvSpPr>
          <p:spPr>
            <a:xfrm>
              <a:off x="1192695" y="3213513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2F4A5FE-0503-4CB8-BA33-D231FFFD7BCB}"/>
                </a:ext>
              </a:extLst>
            </p:cNvPr>
            <p:cNvSpPr/>
            <p:nvPr/>
          </p:nvSpPr>
          <p:spPr>
            <a:xfrm>
              <a:off x="5042823" y="3213513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Interface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633DCE-058D-4839-A9C9-176B5B4235D0}"/>
                </a:ext>
              </a:extLst>
            </p:cNvPr>
            <p:cNvSpPr/>
            <p:nvPr/>
          </p:nvSpPr>
          <p:spPr>
            <a:xfrm>
              <a:off x="8892953" y="3213513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528905E-2FB7-45A0-ACB7-0270E27B88A3}"/>
                </a:ext>
              </a:extLst>
            </p:cNvPr>
            <p:cNvSpPr/>
            <p:nvPr/>
          </p:nvSpPr>
          <p:spPr>
            <a:xfrm>
              <a:off x="3598544" y="3508695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C824CD5-4585-4EB5-9015-FAC3C7AFD6D5}"/>
                </a:ext>
              </a:extLst>
            </p:cNvPr>
            <p:cNvSpPr/>
            <p:nvPr/>
          </p:nvSpPr>
          <p:spPr>
            <a:xfrm rot="10800000">
              <a:off x="7448672" y="3508694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91437D-821C-4879-AFC9-987865A53A5F}"/>
              </a:ext>
            </a:extLst>
          </p:cNvPr>
          <p:cNvSpPr/>
          <p:nvPr/>
        </p:nvSpPr>
        <p:spPr>
          <a:xfrm>
            <a:off x="1192695" y="5327875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D5BAFF-023B-4F92-8268-FF2F6CCADCB7}"/>
              </a:ext>
            </a:extLst>
          </p:cNvPr>
          <p:cNvSpPr/>
          <p:nvPr/>
        </p:nvSpPr>
        <p:spPr>
          <a:xfrm>
            <a:off x="5042823" y="5327875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31A4A9-5C60-4BBE-8AE7-7330CC69D3AF}"/>
              </a:ext>
            </a:extLst>
          </p:cNvPr>
          <p:cNvSpPr/>
          <p:nvPr/>
        </p:nvSpPr>
        <p:spPr>
          <a:xfrm>
            <a:off x="8892953" y="5327875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Implementations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7D88E0-986C-4859-BC2F-237725714BCD}"/>
              </a:ext>
            </a:extLst>
          </p:cNvPr>
          <p:cNvSpPr/>
          <p:nvPr/>
        </p:nvSpPr>
        <p:spPr>
          <a:xfrm>
            <a:off x="3598544" y="5623057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506E184-D703-4DA0-A9C9-BEE76A428426}"/>
              </a:ext>
            </a:extLst>
          </p:cNvPr>
          <p:cNvSpPr/>
          <p:nvPr/>
        </p:nvSpPr>
        <p:spPr>
          <a:xfrm rot="10800000">
            <a:off x="7448672" y="5623056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Perspective Revisited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91437D-821C-4879-AFC9-987865A53A5F}"/>
              </a:ext>
            </a:extLst>
          </p:cNvPr>
          <p:cNvSpPr/>
          <p:nvPr/>
        </p:nvSpPr>
        <p:spPr>
          <a:xfrm>
            <a:off x="4616695" y="942099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5F91C9-259E-4C99-81AE-2EEB67E4356B}"/>
              </a:ext>
            </a:extLst>
          </p:cNvPr>
          <p:cNvGrpSpPr/>
          <p:nvPr/>
        </p:nvGrpSpPr>
        <p:grpSpPr>
          <a:xfrm>
            <a:off x="3444263" y="1598926"/>
            <a:ext cx="4190590" cy="1444279"/>
            <a:chOff x="3444263" y="1598926"/>
            <a:chExt cx="4190590" cy="1444279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67D88E0-986C-4859-BC2F-237725714BCD}"/>
                </a:ext>
              </a:extLst>
            </p:cNvPr>
            <p:cNvSpPr/>
            <p:nvPr/>
          </p:nvSpPr>
          <p:spPr>
            <a:xfrm rot="8100000">
              <a:off x="3444263" y="2160320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506E184-D703-4DA0-A9C9-BEE76A428426}"/>
                </a:ext>
              </a:extLst>
            </p:cNvPr>
            <p:cNvSpPr/>
            <p:nvPr/>
          </p:nvSpPr>
          <p:spPr>
            <a:xfrm rot="2700000">
              <a:off x="6750696" y="2159048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BC549-6729-4BEC-9278-4BD29BAA1F31}"/>
              </a:ext>
            </a:extLst>
          </p:cNvPr>
          <p:cNvGrpSpPr/>
          <p:nvPr/>
        </p:nvGrpSpPr>
        <p:grpSpPr>
          <a:xfrm>
            <a:off x="2604246" y="2829978"/>
            <a:ext cx="6696707" cy="914400"/>
            <a:chOff x="2604246" y="2829978"/>
            <a:chExt cx="6696707" cy="9144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D5BAFF-023B-4F92-8268-FF2F6CCADCB7}"/>
                </a:ext>
              </a:extLst>
            </p:cNvPr>
            <p:cNvSpPr/>
            <p:nvPr/>
          </p:nvSpPr>
          <p:spPr>
            <a:xfrm>
              <a:off x="2604246" y="2829978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IItemStore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F30F864-F21A-41E6-AFC4-D9C2F2020E99}"/>
                </a:ext>
              </a:extLst>
            </p:cNvPr>
            <p:cNvSpPr/>
            <p:nvPr/>
          </p:nvSpPr>
          <p:spPr>
            <a:xfrm>
              <a:off x="6895104" y="2829978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IDiscountProvider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2E4875-9346-404F-9DD9-DD8586E0512E}"/>
              </a:ext>
            </a:extLst>
          </p:cNvPr>
          <p:cNvGrpSpPr/>
          <p:nvPr/>
        </p:nvGrpSpPr>
        <p:grpSpPr>
          <a:xfrm>
            <a:off x="2604246" y="5188657"/>
            <a:ext cx="6696707" cy="914400"/>
            <a:chOff x="2604246" y="5188657"/>
            <a:chExt cx="6696707" cy="9144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B31A4A9-5C60-4BBE-8AE7-7330CC69D3AF}"/>
                </a:ext>
              </a:extLst>
            </p:cNvPr>
            <p:cNvSpPr/>
            <p:nvPr/>
          </p:nvSpPr>
          <p:spPr>
            <a:xfrm>
              <a:off x="2604246" y="5188657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SqlServer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99B9149-AECC-4190-9D3D-C8560E6DC32A}"/>
                </a:ext>
              </a:extLst>
            </p:cNvPr>
            <p:cNvSpPr/>
            <p:nvPr/>
          </p:nvSpPr>
          <p:spPr>
            <a:xfrm>
              <a:off x="6895104" y="5188657"/>
              <a:ext cx="2405849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Mongo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BD1B9-1FD8-43C7-8CA1-2FB735887C69}"/>
              </a:ext>
            </a:extLst>
          </p:cNvPr>
          <p:cNvGrpSpPr/>
          <p:nvPr/>
        </p:nvGrpSpPr>
        <p:grpSpPr>
          <a:xfrm>
            <a:off x="3645152" y="3744378"/>
            <a:ext cx="4614895" cy="1444279"/>
            <a:chOff x="3645152" y="3744378"/>
            <a:chExt cx="4614895" cy="1444279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567F9CA-2506-415E-AD02-8CA9A2E94962}"/>
                </a:ext>
              </a:extLst>
            </p:cNvPr>
            <p:cNvSpPr/>
            <p:nvPr/>
          </p:nvSpPr>
          <p:spPr>
            <a:xfrm rot="16200000">
              <a:off x="3085030" y="4304500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80E5009-D2E8-4D6A-8E24-3068FB9B895F}"/>
                </a:ext>
              </a:extLst>
            </p:cNvPr>
            <p:cNvSpPr/>
            <p:nvPr/>
          </p:nvSpPr>
          <p:spPr>
            <a:xfrm rot="16200000">
              <a:off x="7375890" y="4304500"/>
              <a:ext cx="1444279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18D23C-E98E-4494-B3F1-6D8C5526205F}"/>
              </a:ext>
            </a:extLst>
          </p:cNvPr>
          <p:cNvSpPr/>
          <p:nvPr/>
        </p:nvSpPr>
        <p:spPr>
          <a:xfrm>
            <a:off x="4749675" y="5188657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SqlServer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7F65D5-6A61-4188-B787-40AA7744167F}"/>
              </a:ext>
            </a:extLst>
          </p:cNvPr>
          <p:cNvGrpSpPr/>
          <p:nvPr/>
        </p:nvGrpSpPr>
        <p:grpSpPr>
          <a:xfrm>
            <a:off x="4234607" y="3614409"/>
            <a:ext cx="3427026" cy="1714054"/>
            <a:chOff x="4234607" y="3614409"/>
            <a:chExt cx="3427026" cy="1714054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74CD241-2F8A-4B4F-A811-3014C0C3DFC8}"/>
                </a:ext>
              </a:extLst>
            </p:cNvPr>
            <p:cNvSpPr/>
            <p:nvPr/>
          </p:nvSpPr>
          <p:spPr>
            <a:xfrm rot="18000000">
              <a:off x="6647507" y="4314337"/>
              <a:ext cx="1704217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A1A07A11-ACCF-4240-97DB-81E68E34C586}"/>
                </a:ext>
              </a:extLst>
            </p:cNvPr>
            <p:cNvSpPr/>
            <p:nvPr/>
          </p:nvSpPr>
          <p:spPr>
            <a:xfrm rot="14400000">
              <a:off x="3544516" y="4304500"/>
              <a:ext cx="1704217" cy="32403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1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6F1A7-BF68-45D0-BF3E-A861CC1E3B55}"/>
              </a:ext>
            </a:extLst>
          </p:cNvPr>
          <p:cNvSpPr txBox="1"/>
          <p:nvPr/>
        </p:nvSpPr>
        <p:spPr>
          <a:xfrm>
            <a:off x="1566408" y="1152939"/>
            <a:ext cx="8350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Add dependencies to classes as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062B3-AFEB-4A0F-A234-F6EEA4E39256}"/>
              </a:ext>
            </a:extLst>
          </p:cNvPr>
          <p:cNvSpPr txBox="1"/>
          <p:nvPr/>
        </p:nvSpPr>
        <p:spPr>
          <a:xfrm>
            <a:off x="1566408" y="2024431"/>
            <a:ext cx="9582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When adding a dependency, use an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FFE16-3A7F-4FC3-9094-FAC731925355}"/>
              </a:ext>
            </a:extLst>
          </p:cNvPr>
          <p:cNvSpPr txBox="1"/>
          <p:nvPr/>
        </p:nvSpPr>
        <p:spPr>
          <a:xfrm>
            <a:off x="1566408" y="2895923"/>
            <a:ext cx="782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Build the interface definitions selfishly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0582B-A531-4BFF-B687-BD040B97A25C}"/>
              </a:ext>
            </a:extLst>
          </p:cNvPr>
          <p:cNvSpPr txBox="1"/>
          <p:nvPr/>
        </p:nvSpPr>
        <p:spPr>
          <a:xfrm>
            <a:off x="1566408" y="3767415"/>
            <a:ext cx="868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Give top priority to the needs of the class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1B334F-DFCB-49D9-9CA6-FC0F19F6F813}"/>
              </a:ext>
            </a:extLst>
          </p:cNvPr>
          <p:cNvSpPr txBox="1"/>
          <p:nvPr/>
        </p:nvSpPr>
        <p:spPr>
          <a:xfrm>
            <a:off x="1566408" y="4638907"/>
            <a:ext cx="9635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Ignore how dependencies will be implemented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97D2F-2181-4DC9-8B6F-06FD5C4C7A22}"/>
              </a:ext>
            </a:extLst>
          </p:cNvPr>
          <p:cNvSpPr txBox="1"/>
          <p:nvPr/>
        </p:nvSpPr>
        <p:spPr>
          <a:xfrm>
            <a:off x="1566408" y="5510399"/>
            <a:ext cx="9687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Interfaces are cheap; add as many as needed</a:t>
            </a:r>
          </a:p>
        </p:txBody>
      </p:sp>
    </p:spTree>
    <p:extLst>
      <p:ext uri="{BB962C8B-B14F-4D97-AF65-F5344CB8AC3E}">
        <p14:creationId xmlns:p14="http://schemas.microsoft.com/office/powerpoint/2010/main" val="16201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6F1A7-BF68-45D0-BF3E-A861CC1E3B55}"/>
              </a:ext>
            </a:extLst>
          </p:cNvPr>
          <p:cNvSpPr txBox="1"/>
          <p:nvPr/>
        </p:nvSpPr>
        <p:spPr>
          <a:xfrm>
            <a:off x="1566408" y="1152939"/>
            <a:ext cx="5112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ISP is a simple principle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47F0B-796A-4803-8ED7-CAF38F88652A}"/>
              </a:ext>
            </a:extLst>
          </p:cNvPr>
          <p:cNvSpPr txBox="1"/>
          <p:nvPr/>
        </p:nvSpPr>
        <p:spPr>
          <a:xfrm>
            <a:off x="1566408" y="2015553"/>
            <a:ext cx="668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ISP also keeps your code simple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E6C2F-99D3-4B73-BF6B-7C199E750E19}"/>
              </a:ext>
            </a:extLst>
          </p:cNvPr>
          <p:cNvSpPr txBox="1"/>
          <p:nvPr/>
        </p:nvSpPr>
        <p:spPr>
          <a:xfrm>
            <a:off x="1566408" y="2878167"/>
            <a:ext cx="7148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 your dependencies only contain: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37759-DCBC-4325-BD08-5BCCDB17F48C}"/>
              </a:ext>
            </a:extLst>
          </p:cNvPr>
          <p:cNvSpPr txBox="1"/>
          <p:nvPr/>
        </p:nvSpPr>
        <p:spPr>
          <a:xfrm>
            <a:off x="2136058" y="3740781"/>
            <a:ext cx="720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the consuming class needs…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8AD13-D22F-42EF-AC29-1B57AAAD5002}"/>
              </a:ext>
            </a:extLst>
          </p:cNvPr>
          <p:cNvSpPr txBox="1"/>
          <p:nvPr/>
        </p:nvSpPr>
        <p:spPr>
          <a:xfrm>
            <a:off x="2136058" y="4486397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and nothing more…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04A3F-7FE1-4FA5-942B-31AB235A69D4}"/>
              </a:ext>
            </a:extLst>
          </p:cNvPr>
          <p:cNvSpPr txBox="1"/>
          <p:nvPr/>
        </p:nvSpPr>
        <p:spPr>
          <a:xfrm>
            <a:off x="1566408" y="5399425"/>
            <a:ext cx="8969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Congratulations!  You are following the ISP!</a:t>
            </a:r>
          </a:p>
        </p:txBody>
      </p:sp>
    </p:spTree>
    <p:extLst>
      <p:ext uri="{BB962C8B-B14F-4D97-AF65-F5344CB8AC3E}">
        <p14:creationId xmlns:p14="http://schemas.microsoft.com/office/powerpoint/2010/main" val="130940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8535798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“Any fool can write code that a computer can understand.</a:t>
            </a:r>
          </a:p>
          <a:p>
            <a:r>
              <a:rPr lang="en-US" sz="2800" i="1" dirty="0"/>
              <a:t>Good programmers write code that humans can understand.”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826859"/>
            <a:ext cx="1532664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 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389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3809" y="1635853"/>
            <a:ext cx="571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3600" dirty="0"/>
              <a:t>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3808" y="2282184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3600" dirty="0"/>
              <a:t>pen/Closed Principle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3809" y="2928515"/>
            <a:ext cx="541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3600" dirty="0"/>
              <a:t>iskov Substitution Principle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809" y="3574846"/>
            <a:ext cx="590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3600" dirty="0"/>
              <a:t>nterface Segregation Principle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3809" y="4221177"/>
            <a:ext cx="607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3600" dirty="0"/>
              <a:t>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Interfaces And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57EEB-7ED0-44B4-B3E1-264678424A4A}"/>
              </a:ext>
            </a:extLst>
          </p:cNvPr>
          <p:cNvSpPr txBox="1"/>
          <p:nvPr/>
        </p:nvSpPr>
        <p:spPr>
          <a:xfrm>
            <a:off x="1566408" y="1152939"/>
            <a:ext cx="771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All about interfaces as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DEEC-F255-484E-A16E-92063A98D722}"/>
              </a:ext>
            </a:extLst>
          </p:cNvPr>
          <p:cNvSpPr txBox="1"/>
          <p:nvPr/>
        </p:nvSpPr>
        <p:spPr>
          <a:xfrm>
            <a:off x="1566408" y="2401514"/>
            <a:ext cx="8037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Don’t depend on things you don’t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3FCF4-E673-4BE4-859D-C6336EECA16B}"/>
              </a:ext>
            </a:extLst>
          </p:cNvPr>
          <p:cNvSpPr txBox="1"/>
          <p:nvPr/>
        </p:nvSpPr>
        <p:spPr>
          <a:xfrm>
            <a:off x="1566408" y="3826123"/>
            <a:ext cx="10048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Consumers should only see what they care about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B0913-88E1-4467-96AE-14C17D45F2C9}"/>
              </a:ext>
            </a:extLst>
          </p:cNvPr>
          <p:cNvSpPr txBox="1"/>
          <p:nvPr/>
        </p:nvSpPr>
        <p:spPr>
          <a:xfrm>
            <a:off x="1582923" y="5155316"/>
            <a:ext cx="579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Embrace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15696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Interface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003E6-2347-4543-A723-94497957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982781"/>
            <a:ext cx="9182078" cy="146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9B2F0-8460-487E-ABD9-3D541D95B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2527734"/>
            <a:ext cx="9197079" cy="149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FD55F-4499-4098-B7DA-DBFCC9FF6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4170102"/>
            <a:ext cx="5287834" cy="1422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E54973-D5B3-4334-8B2B-5B9B7497A0E8}"/>
              </a:ext>
            </a:extLst>
          </p:cNvPr>
          <p:cNvSpPr txBox="1"/>
          <p:nvPr/>
        </p:nvSpPr>
        <p:spPr>
          <a:xfrm>
            <a:off x="6964032" y="4597475"/>
            <a:ext cx="3873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good feature…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56AA8-0BF7-4277-9A1A-52319BF8008C}"/>
              </a:ext>
            </a:extLst>
          </p:cNvPr>
          <p:cNvSpPr txBox="1"/>
          <p:nvPr/>
        </p:nvSpPr>
        <p:spPr>
          <a:xfrm>
            <a:off x="5164382" y="5741449"/>
            <a:ext cx="5747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 but its use is backwards.</a:t>
            </a:r>
          </a:p>
        </p:txBody>
      </p:sp>
    </p:spTree>
    <p:extLst>
      <p:ext uri="{BB962C8B-B14F-4D97-AF65-F5344CB8AC3E}">
        <p14:creationId xmlns:p14="http://schemas.microsoft.com/office/powerpoint/2010/main" val="24964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Interface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4549B-B280-4E9A-8DD2-C1FDFBD8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934630"/>
            <a:ext cx="9881157" cy="5617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75235-6A19-437A-AA71-554871B01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95" y="4933343"/>
            <a:ext cx="3823726" cy="1138983"/>
          </a:xfrm>
          <a:prstGeom prst="rec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84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Interface Extraction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2D32C-40B4-4446-86AE-03C8D2226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1006085"/>
            <a:ext cx="9655819" cy="4269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769FC1-A089-495F-8E5B-D6273A08A588}"/>
              </a:ext>
            </a:extLst>
          </p:cNvPr>
          <p:cNvSpPr/>
          <p:nvPr/>
        </p:nvSpPr>
        <p:spPr>
          <a:xfrm>
            <a:off x="1192694" y="1006085"/>
            <a:ext cx="5767399" cy="396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9EC0CB-0F44-4CB4-BE9E-0B41C55EA90B}"/>
              </a:ext>
            </a:extLst>
          </p:cNvPr>
          <p:cNvSpPr/>
          <p:nvPr/>
        </p:nvSpPr>
        <p:spPr>
          <a:xfrm>
            <a:off x="2783277" y="3741887"/>
            <a:ext cx="2587714" cy="396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4406C-32B2-42DA-AEC0-65278481AF67}"/>
              </a:ext>
            </a:extLst>
          </p:cNvPr>
          <p:cNvSpPr txBox="1"/>
          <p:nvPr/>
        </p:nvSpPr>
        <p:spPr>
          <a:xfrm>
            <a:off x="1192694" y="5383054"/>
            <a:ext cx="968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interface has not abstracted the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ECDE5-178A-4677-9DA7-931B2E98A5FB}"/>
              </a:ext>
            </a:extLst>
          </p:cNvPr>
          <p:cNvSpPr txBox="1"/>
          <p:nvPr/>
        </p:nvSpPr>
        <p:spPr>
          <a:xfrm>
            <a:off x="1192694" y="5977857"/>
            <a:ext cx="670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value of this interface is low</a:t>
            </a:r>
          </a:p>
        </p:txBody>
      </p:sp>
    </p:spTree>
    <p:extLst>
      <p:ext uri="{BB962C8B-B14F-4D97-AF65-F5344CB8AC3E}">
        <p14:creationId xmlns:p14="http://schemas.microsoft.com/office/powerpoint/2010/main" val="18304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57EEB-7ED0-44B4-B3E1-264678424A4A}"/>
              </a:ext>
            </a:extLst>
          </p:cNvPr>
          <p:cNvSpPr txBox="1"/>
          <p:nvPr/>
        </p:nvSpPr>
        <p:spPr>
          <a:xfrm>
            <a:off x="1566408" y="1152939"/>
            <a:ext cx="4680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Customers have needs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DEEC-F255-484E-A16E-92063A98D722}"/>
              </a:ext>
            </a:extLst>
          </p:cNvPr>
          <p:cNvSpPr txBox="1"/>
          <p:nvPr/>
        </p:nvSpPr>
        <p:spPr>
          <a:xfrm>
            <a:off x="1566408" y="2401514"/>
            <a:ext cx="922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Those needs are described in a specification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3FCF4-E673-4BE4-859D-C6336EECA16B}"/>
              </a:ext>
            </a:extLst>
          </p:cNvPr>
          <p:cNvSpPr txBox="1"/>
          <p:nvPr/>
        </p:nvSpPr>
        <p:spPr>
          <a:xfrm>
            <a:off x="1566408" y="3826123"/>
            <a:ext cx="6134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Developers are implementers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B0913-88E1-4467-96AE-14C17D45F2C9}"/>
              </a:ext>
            </a:extLst>
          </p:cNvPr>
          <p:cNvSpPr txBox="1"/>
          <p:nvPr/>
        </p:nvSpPr>
        <p:spPr>
          <a:xfrm>
            <a:off x="1582923" y="5155316"/>
            <a:ext cx="4726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order is important</a:t>
            </a:r>
          </a:p>
        </p:txBody>
      </p:sp>
    </p:spTree>
    <p:extLst>
      <p:ext uri="{BB962C8B-B14F-4D97-AF65-F5344CB8AC3E}">
        <p14:creationId xmlns:p14="http://schemas.microsoft.com/office/powerpoint/2010/main" val="21029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45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Perspective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56A2F2-FBEF-4E83-9A9A-D81F707CE0E4}"/>
              </a:ext>
            </a:extLst>
          </p:cNvPr>
          <p:cNvSpPr/>
          <p:nvPr/>
        </p:nvSpPr>
        <p:spPr>
          <a:xfrm>
            <a:off x="1192695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8FE3E-0233-43C8-B716-02328076625E}"/>
              </a:ext>
            </a:extLst>
          </p:cNvPr>
          <p:cNvSpPr/>
          <p:nvPr/>
        </p:nvSpPr>
        <p:spPr>
          <a:xfrm>
            <a:off x="5042823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A7C0FB-BD12-4CFE-998F-D780515A01BA}"/>
              </a:ext>
            </a:extLst>
          </p:cNvPr>
          <p:cNvSpPr/>
          <p:nvPr/>
        </p:nvSpPr>
        <p:spPr>
          <a:xfrm>
            <a:off x="8892953" y="1099148"/>
            <a:ext cx="2405849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E7E3BC-BF87-467D-8C33-D2373DF9A3E3}"/>
              </a:ext>
            </a:extLst>
          </p:cNvPr>
          <p:cNvSpPr/>
          <p:nvPr/>
        </p:nvSpPr>
        <p:spPr>
          <a:xfrm>
            <a:off x="3598544" y="1394330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6582D3-5941-492F-AE4F-8BDBABA01850}"/>
              </a:ext>
            </a:extLst>
          </p:cNvPr>
          <p:cNvSpPr/>
          <p:nvPr/>
        </p:nvSpPr>
        <p:spPr>
          <a:xfrm rot="10800000">
            <a:off x="7448672" y="1394329"/>
            <a:ext cx="1444279" cy="32403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B22F9-CEF1-4624-84E7-2CA905552474}"/>
              </a:ext>
            </a:extLst>
          </p:cNvPr>
          <p:cNvSpPr txBox="1"/>
          <p:nvPr/>
        </p:nvSpPr>
        <p:spPr>
          <a:xfrm>
            <a:off x="2133367" y="214671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71F9F-1CE6-4566-AB95-C912CD514D89}"/>
              </a:ext>
            </a:extLst>
          </p:cNvPr>
          <p:cNvSpPr txBox="1"/>
          <p:nvPr/>
        </p:nvSpPr>
        <p:spPr>
          <a:xfrm>
            <a:off x="5983495" y="2146713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FB80E-DC07-4C06-8591-4C9F3DDDA9EF}"/>
              </a:ext>
            </a:extLst>
          </p:cNvPr>
          <p:cNvSpPr txBox="1"/>
          <p:nvPr/>
        </p:nvSpPr>
        <p:spPr>
          <a:xfrm>
            <a:off x="9833623" y="214671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56E76-5686-4271-A03D-540C38049F03}"/>
              </a:ext>
            </a:extLst>
          </p:cNvPr>
          <p:cNvSpPr txBox="1"/>
          <p:nvPr/>
        </p:nvSpPr>
        <p:spPr>
          <a:xfrm>
            <a:off x="1192695" y="3212559"/>
            <a:ext cx="859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customer chooses what is to be 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2D009-DCDC-40D5-A50F-EE03F8AF6877}"/>
              </a:ext>
            </a:extLst>
          </p:cNvPr>
          <p:cNvSpPr txBox="1"/>
          <p:nvPr/>
        </p:nvSpPr>
        <p:spPr>
          <a:xfrm>
            <a:off x="1192695" y="3877637"/>
            <a:ext cx="8255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customer describes the specification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6ECD9-CB27-4DDD-87CC-7C45BF0499D4}"/>
              </a:ext>
            </a:extLst>
          </p:cNvPr>
          <p:cNvSpPr txBox="1"/>
          <p:nvPr/>
        </p:nvSpPr>
        <p:spPr>
          <a:xfrm>
            <a:off x="1192695" y="4585523"/>
            <a:ext cx="888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developer chooses how to do the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00813-E1A7-4AA2-97CA-3A6AB67A2BB4}"/>
              </a:ext>
            </a:extLst>
          </p:cNvPr>
          <p:cNvSpPr txBox="1"/>
          <p:nvPr/>
        </p:nvSpPr>
        <p:spPr>
          <a:xfrm>
            <a:off x="1192695" y="5293409"/>
            <a:ext cx="10359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developer is </a:t>
            </a:r>
            <a:r>
              <a:rPr lang="en-US" sz="4000" u="sng" dirty="0"/>
              <a:t>not</a:t>
            </a:r>
            <a:r>
              <a:rPr lang="en-US" sz="4000" dirty="0"/>
              <a:t> in charge of the specification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73622-AE32-4541-B9F5-0D1942BBDD9F}"/>
              </a:ext>
            </a:extLst>
          </p:cNvPr>
          <p:cNvSpPr txBox="1"/>
          <p:nvPr/>
        </p:nvSpPr>
        <p:spPr>
          <a:xfrm>
            <a:off x="1192694" y="5958487"/>
            <a:ext cx="682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developer is the last to work</a:t>
            </a:r>
          </a:p>
        </p:txBody>
      </p:sp>
    </p:spTree>
    <p:extLst>
      <p:ext uri="{BB962C8B-B14F-4D97-AF65-F5344CB8AC3E}">
        <p14:creationId xmlns:p14="http://schemas.microsoft.com/office/powerpoint/2010/main" val="240574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 animBg="1"/>
      <p:bldP spid="3" grpId="0" animBg="1"/>
      <p:bldP spid="15" grpId="0" animBg="1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2167</TotalTime>
  <Words>447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Tw Cen MT</vt:lpstr>
      <vt:lpstr>Circuit</vt:lpstr>
      <vt:lpstr>Interface Segregation Principle</vt:lpstr>
      <vt:lpstr>Introduction</vt:lpstr>
      <vt:lpstr>Warm-Up</vt:lpstr>
      <vt:lpstr>Interfaces And Dependencies</vt:lpstr>
      <vt:lpstr>Interface Extraction</vt:lpstr>
      <vt:lpstr>Interface Extraction</vt:lpstr>
      <vt:lpstr>Interface Extraction</vt:lpstr>
      <vt:lpstr>Perspective</vt:lpstr>
      <vt:lpstr>Perspective</vt:lpstr>
      <vt:lpstr>Perspective</vt:lpstr>
      <vt:lpstr>Receipts</vt:lpstr>
      <vt:lpstr>Add Item</vt:lpstr>
      <vt:lpstr>Receipts</vt:lpstr>
      <vt:lpstr>Receipts</vt:lpstr>
      <vt:lpstr>Receipts</vt:lpstr>
      <vt:lpstr>Receipts</vt:lpstr>
      <vt:lpstr>Receipts</vt:lpstr>
      <vt:lpstr>Receipts</vt:lpstr>
      <vt:lpstr>Receipts</vt:lpstr>
      <vt:lpstr>Receipts</vt:lpstr>
      <vt:lpstr>Receipts</vt:lpstr>
      <vt:lpstr>Outcome</vt:lpstr>
      <vt:lpstr>Outcome</vt:lpstr>
      <vt:lpstr>Perspective Revisited</vt:lpstr>
      <vt:lpstr>Perspective Revisited</vt:lpstr>
      <vt:lpstr>Summary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443</cp:revision>
  <dcterms:created xsi:type="dcterms:W3CDTF">2016-12-17T19:36:34Z</dcterms:created>
  <dcterms:modified xsi:type="dcterms:W3CDTF">2017-09-24T03:17:13Z</dcterms:modified>
</cp:coreProperties>
</file>