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2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5275"/>
    <a:srgbClr val="3696B2"/>
    <a:srgbClr val="10335A"/>
    <a:srgbClr val="327F9E"/>
    <a:srgbClr val="3EBE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6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4" y="24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2126D73-E5BB-4867-8286-34693393041C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11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4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92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8081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26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81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62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26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8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3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65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18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1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1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9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24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26D73-E5BB-4867-8286-34693393041C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77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Liskov Substitution Principle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Successful Subtype Substitution</a:t>
            </a:r>
          </a:p>
        </p:txBody>
      </p:sp>
    </p:spTree>
    <p:extLst>
      <p:ext uri="{BB962C8B-B14F-4D97-AF65-F5344CB8AC3E}">
        <p14:creationId xmlns:p14="http://schemas.microsoft.com/office/powerpoint/2010/main" val="3133132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8389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Ordering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12F8DB-4FAE-49F0-A7B4-17F9993C4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119" y="424778"/>
            <a:ext cx="6711133" cy="6265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484559-E3DF-432E-AE04-E3B27543E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21" y="1127910"/>
            <a:ext cx="4430419" cy="33182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62E795-BC57-43D9-BEBF-E22E54C131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119" y="496496"/>
            <a:ext cx="6711133" cy="621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79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8389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Ordering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B153F3-1BC0-4DAA-A43F-607BD5953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661" y="599119"/>
            <a:ext cx="4276880" cy="563494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52073FB-9567-43B9-8E5C-B8C15E1EB873}"/>
              </a:ext>
            </a:extLst>
          </p:cNvPr>
          <p:cNvSpPr/>
          <p:nvPr/>
        </p:nvSpPr>
        <p:spPr>
          <a:xfrm>
            <a:off x="5844988" y="1927411"/>
            <a:ext cx="1317812" cy="3316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5CCA75-DBE7-413F-AA49-996DC18B2566}"/>
              </a:ext>
            </a:extLst>
          </p:cNvPr>
          <p:cNvSpPr/>
          <p:nvPr/>
        </p:nvSpPr>
        <p:spPr>
          <a:xfrm>
            <a:off x="6822142" y="3223846"/>
            <a:ext cx="1317812" cy="3316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B914D18-BF27-4B8E-A396-1DC4BE78F229}"/>
              </a:ext>
            </a:extLst>
          </p:cNvPr>
          <p:cNvGrpSpPr/>
          <p:nvPr/>
        </p:nvGrpSpPr>
        <p:grpSpPr>
          <a:xfrm>
            <a:off x="9476407" y="1544739"/>
            <a:ext cx="1264028" cy="3273751"/>
            <a:chOff x="9476407" y="1544739"/>
            <a:chExt cx="1264028" cy="327375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D9C5482-C773-4F56-AC11-EE0CC19FE665}"/>
                </a:ext>
              </a:extLst>
            </p:cNvPr>
            <p:cNvSpPr/>
            <p:nvPr/>
          </p:nvSpPr>
          <p:spPr>
            <a:xfrm>
              <a:off x="9476412" y="1544739"/>
              <a:ext cx="1264023" cy="636495"/>
            </a:xfrm>
            <a:prstGeom prst="roundRect">
              <a:avLst/>
            </a:prstGeom>
            <a:solidFill>
              <a:srgbClr val="3696B2"/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5F3C3AA-552C-4B5B-98FB-2423E236AFAD}"/>
                </a:ext>
              </a:extLst>
            </p:cNvPr>
            <p:cNvSpPr/>
            <p:nvPr/>
          </p:nvSpPr>
          <p:spPr>
            <a:xfrm>
              <a:off x="9476412" y="2863367"/>
              <a:ext cx="1264023" cy="636495"/>
            </a:xfrm>
            <a:prstGeom prst="roundRect">
              <a:avLst/>
            </a:prstGeom>
            <a:solidFill>
              <a:srgbClr val="3696B2"/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B83CBA6-439E-4162-A7F5-32C3861F1A42}"/>
                </a:ext>
              </a:extLst>
            </p:cNvPr>
            <p:cNvSpPr/>
            <p:nvPr/>
          </p:nvSpPr>
          <p:spPr>
            <a:xfrm>
              <a:off x="9476411" y="4181995"/>
              <a:ext cx="1264023" cy="636495"/>
            </a:xfrm>
            <a:prstGeom prst="roundRect">
              <a:avLst/>
            </a:prstGeom>
            <a:solidFill>
              <a:srgbClr val="3696B2"/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13" name="Arrow: Up 12">
              <a:extLst>
                <a:ext uri="{FF2B5EF4-FFF2-40B4-BE49-F238E27FC236}">
                  <a16:creationId xmlns:a16="http://schemas.microsoft.com/office/drawing/2014/main" id="{F1B1B5DB-01F6-433D-9640-390FB29C7E57}"/>
                </a:ext>
              </a:extLst>
            </p:cNvPr>
            <p:cNvSpPr/>
            <p:nvPr/>
          </p:nvSpPr>
          <p:spPr>
            <a:xfrm>
              <a:off x="10026944" y="3499862"/>
              <a:ext cx="162955" cy="682133"/>
            </a:xfrm>
            <a:prstGeom prst="up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row: Up 13">
              <a:extLst>
                <a:ext uri="{FF2B5EF4-FFF2-40B4-BE49-F238E27FC236}">
                  <a16:creationId xmlns:a16="http://schemas.microsoft.com/office/drawing/2014/main" id="{E830E3F8-5224-4C3D-95EC-47172DF68F11}"/>
                </a:ext>
              </a:extLst>
            </p:cNvPr>
            <p:cNvSpPr/>
            <p:nvPr/>
          </p:nvSpPr>
          <p:spPr>
            <a:xfrm rot="10800000">
              <a:off x="10026944" y="2181234"/>
              <a:ext cx="162955" cy="682133"/>
            </a:xfrm>
            <a:prstGeom prst="up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1187D8B-5656-420C-BFE5-671AAF9F6C77}"/>
                </a:ext>
              </a:extLst>
            </p:cNvPr>
            <p:cNvSpPr/>
            <p:nvPr/>
          </p:nvSpPr>
          <p:spPr>
            <a:xfrm>
              <a:off x="9476409" y="4181995"/>
              <a:ext cx="1264023" cy="636495"/>
            </a:xfrm>
            <a:prstGeom prst="roundRect">
              <a:avLst/>
            </a:prstGeom>
            <a:solidFill>
              <a:srgbClr val="3696B2"/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S2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27300F9-B95C-46AD-B522-CF1B47D15CDE}"/>
                </a:ext>
              </a:extLst>
            </p:cNvPr>
            <p:cNvSpPr/>
            <p:nvPr/>
          </p:nvSpPr>
          <p:spPr>
            <a:xfrm>
              <a:off x="9476409" y="4181995"/>
              <a:ext cx="1264023" cy="636495"/>
            </a:xfrm>
            <a:prstGeom prst="roundRect">
              <a:avLst/>
            </a:prstGeom>
            <a:solidFill>
              <a:srgbClr val="3696B2"/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S3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FDE0AB57-D26A-4A44-BD06-D7D54B32FB3C}"/>
                </a:ext>
              </a:extLst>
            </p:cNvPr>
            <p:cNvSpPr/>
            <p:nvPr/>
          </p:nvSpPr>
          <p:spPr>
            <a:xfrm>
              <a:off x="9476409" y="4181995"/>
              <a:ext cx="1264023" cy="636495"/>
            </a:xfrm>
            <a:prstGeom prst="roundRect">
              <a:avLst/>
            </a:prstGeom>
            <a:solidFill>
              <a:srgbClr val="3696B2"/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S4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F63EC36-7DF5-42FD-BF1F-8DB51A4055F4}"/>
                </a:ext>
              </a:extLst>
            </p:cNvPr>
            <p:cNvSpPr/>
            <p:nvPr/>
          </p:nvSpPr>
          <p:spPr>
            <a:xfrm>
              <a:off x="9476407" y="4181995"/>
              <a:ext cx="1264023" cy="636495"/>
            </a:xfrm>
            <a:prstGeom prst="roundRect">
              <a:avLst/>
            </a:prstGeom>
            <a:solidFill>
              <a:srgbClr val="3696B2"/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S1/S2</a:t>
              </a:r>
            </a:p>
          </p:txBody>
        </p:sp>
      </p:grpSp>
      <p:sp>
        <p:nvSpPr>
          <p:cNvPr id="20" name="Arrow: Curved Right 19">
            <a:extLst>
              <a:ext uri="{FF2B5EF4-FFF2-40B4-BE49-F238E27FC236}">
                <a16:creationId xmlns:a16="http://schemas.microsoft.com/office/drawing/2014/main" id="{5C47F6DC-DF8C-4C14-875E-0D3B085CDED4}"/>
              </a:ext>
            </a:extLst>
          </p:cNvPr>
          <p:cNvSpPr/>
          <p:nvPr/>
        </p:nvSpPr>
        <p:spPr>
          <a:xfrm>
            <a:off x="8965881" y="1785368"/>
            <a:ext cx="470516" cy="2848776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10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8389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User Management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C51623-9CE0-4107-8404-87FC0321C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139" y="279199"/>
            <a:ext cx="4432430" cy="24569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C90B24-2614-46E3-9A7E-23AB5D8544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18" y="940996"/>
            <a:ext cx="4667799" cy="210404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07278F6-01E3-4E08-80F7-472FBEA9C5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83" y="3220371"/>
            <a:ext cx="4661542" cy="33917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6A85EA7-5AAE-473B-959F-5D46C1EFA9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616" y="3045040"/>
            <a:ext cx="6117566" cy="340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2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8389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User Management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9CA851-2D31-4B87-9039-FE9109D55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247" y="209111"/>
            <a:ext cx="3745498" cy="39456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F140A0-3072-4F34-A14F-8423F95FB1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491" y="217989"/>
            <a:ext cx="5840919" cy="645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54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8389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Vehicles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E3FE56-29DC-43D4-8B40-635C7D0D9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91" y="765666"/>
            <a:ext cx="5759162" cy="18177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9C0D3C-2101-47A2-8D9B-5073361D38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91" y="2784225"/>
            <a:ext cx="5738398" cy="12995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65DA31-A47C-4EA2-AB2E-DCE2DA6282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421" y="3433976"/>
            <a:ext cx="5060117" cy="25989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6A0145-CEBC-4850-B720-3907EFA6F4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90" y="4421980"/>
            <a:ext cx="5724685" cy="205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99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8389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Vehicles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65C7B7-8F46-412A-B8B8-D4B1F09A4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591" y="1044489"/>
            <a:ext cx="4756515" cy="41223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8B7EA4-600A-42DE-B2FB-1093FB8471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590" y="1044489"/>
            <a:ext cx="5127853" cy="42554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BAD291-8447-45F9-9ECB-1604752F81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14" y="5578792"/>
            <a:ext cx="6081152" cy="10261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D5EC29-0C18-45D0-B566-B8C5EE575B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746" y="5578792"/>
            <a:ext cx="4509042" cy="10261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7B41008-1582-4ACD-99CB-8924338554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589" y="1044489"/>
            <a:ext cx="4909543" cy="415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83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8389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Storage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79E098-F498-4DB3-902D-C2213A565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429" y="1974833"/>
            <a:ext cx="6912609" cy="230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5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8389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Storage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A9F948-9A4C-40EA-9633-164B360B3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461" y="424778"/>
            <a:ext cx="8330184" cy="61446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7D5459-70E4-4BC5-A559-AA6FA44E9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55" y="2453285"/>
            <a:ext cx="3239619" cy="139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16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8389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Storage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EC3856-AADE-4CA4-B927-7A0815A8E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81" y="833055"/>
            <a:ext cx="11304422" cy="19819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DEE108-DC22-4A4E-BCE9-E11B1322C0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82" y="3138427"/>
            <a:ext cx="11304422" cy="296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1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8389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Music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474347-3703-44BD-B188-5AD7F094F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041" y="571841"/>
            <a:ext cx="5013587" cy="594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78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Derick Linkous</a:t>
            </a:r>
          </a:p>
          <a:p>
            <a:r>
              <a:rPr lang="en-US" dirty="0"/>
              <a:t>dl@steadyscience.com</a:t>
            </a:r>
          </a:p>
        </p:txBody>
      </p:sp>
    </p:spTree>
    <p:extLst>
      <p:ext uri="{BB962C8B-B14F-4D97-AF65-F5344CB8AC3E}">
        <p14:creationId xmlns:p14="http://schemas.microsoft.com/office/powerpoint/2010/main" val="1339291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8389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Music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184109-663F-45F4-B0BF-10D13861D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50" y="1759965"/>
            <a:ext cx="10296523" cy="374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57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8389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Music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00468E-B2CE-4D29-9FEF-9DBE1EBC1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869" y="424778"/>
            <a:ext cx="8428129" cy="625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04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8389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Music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1EC2A2-C28C-4BF4-B5B4-E9B01074C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567" y="908838"/>
            <a:ext cx="8865479" cy="2464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E7144B-5A94-4D97-8D93-8C91628B02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566" y="3516685"/>
            <a:ext cx="8865479" cy="321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2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8389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Summary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A25652-3D8C-4267-99B2-7ED3F4CB9078}"/>
              </a:ext>
            </a:extLst>
          </p:cNvPr>
          <p:cNvGrpSpPr/>
          <p:nvPr/>
        </p:nvGrpSpPr>
        <p:grpSpPr>
          <a:xfrm>
            <a:off x="757233" y="2000134"/>
            <a:ext cx="1264028" cy="3273751"/>
            <a:chOff x="9476407" y="1544739"/>
            <a:chExt cx="1264028" cy="327375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748E65-0AC0-4B49-89A6-A76052DCF745}"/>
                </a:ext>
              </a:extLst>
            </p:cNvPr>
            <p:cNvSpPr/>
            <p:nvPr/>
          </p:nvSpPr>
          <p:spPr>
            <a:xfrm>
              <a:off x="9476412" y="1544739"/>
              <a:ext cx="1264023" cy="636495"/>
            </a:xfrm>
            <a:prstGeom prst="roundRect">
              <a:avLst/>
            </a:prstGeom>
            <a:solidFill>
              <a:srgbClr val="3696B2"/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33517DB-43BA-4862-9650-039F4B164445}"/>
                </a:ext>
              </a:extLst>
            </p:cNvPr>
            <p:cNvSpPr/>
            <p:nvPr/>
          </p:nvSpPr>
          <p:spPr>
            <a:xfrm>
              <a:off x="9476412" y="2863367"/>
              <a:ext cx="1264023" cy="636495"/>
            </a:xfrm>
            <a:prstGeom prst="roundRect">
              <a:avLst/>
            </a:prstGeom>
            <a:solidFill>
              <a:srgbClr val="3696B2"/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D21948E-BB60-45EC-BC40-66A0F332F386}"/>
                </a:ext>
              </a:extLst>
            </p:cNvPr>
            <p:cNvSpPr/>
            <p:nvPr/>
          </p:nvSpPr>
          <p:spPr>
            <a:xfrm>
              <a:off x="9476411" y="4181995"/>
              <a:ext cx="1264023" cy="636495"/>
            </a:xfrm>
            <a:prstGeom prst="roundRect">
              <a:avLst/>
            </a:prstGeom>
            <a:solidFill>
              <a:srgbClr val="3696B2"/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10" name="Arrow: Up 9">
              <a:extLst>
                <a:ext uri="{FF2B5EF4-FFF2-40B4-BE49-F238E27FC236}">
                  <a16:creationId xmlns:a16="http://schemas.microsoft.com/office/drawing/2014/main" id="{E55B7A76-E6CA-4981-94B8-FE079B002BA4}"/>
                </a:ext>
              </a:extLst>
            </p:cNvPr>
            <p:cNvSpPr/>
            <p:nvPr/>
          </p:nvSpPr>
          <p:spPr>
            <a:xfrm>
              <a:off x="10026944" y="3499862"/>
              <a:ext cx="162955" cy="682133"/>
            </a:xfrm>
            <a:prstGeom prst="up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row: Up 10">
              <a:extLst>
                <a:ext uri="{FF2B5EF4-FFF2-40B4-BE49-F238E27FC236}">
                  <a16:creationId xmlns:a16="http://schemas.microsoft.com/office/drawing/2014/main" id="{0321222C-45B5-4C1C-8055-67F65EA14306}"/>
                </a:ext>
              </a:extLst>
            </p:cNvPr>
            <p:cNvSpPr/>
            <p:nvPr/>
          </p:nvSpPr>
          <p:spPr>
            <a:xfrm rot="10800000">
              <a:off x="10026944" y="2181234"/>
              <a:ext cx="162955" cy="682133"/>
            </a:xfrm>
            <a:prstGeom prst="up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2C6A772-0CE6-48FB-9164-3F6D3D085211}"/>
                </a:ext>
              </a:extLst>
            </p:cNvPr>
            <p:cNvSpPr/>
            <p:nvPr/>
          </p:nvSpPr>
          <p:spPr>
            <a:xfrm>
              <a:off x="9476409" y="4181995"/>
              <a:ext cx="1264023" cy="636495"/>
            </a:xfrm>
            <a:prstGeom prst="roundRect">
              <a:avLst/>
            </a:prstGeom>
            <a:solidFill>
              <a:srgbClr val="3696B2"/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S2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6F776B5-E020-45F6-95FE-E280AB93CE8E}"/>
                </a:ext>
              </a:extLst>
            </p:cNvPr>
            <p:cNvSpPr/>
            <p:nvPr/>
          </p:nvSpPr>
          <p:spPr>
            <a:xfrm>
              <a:off x="9476409" y="4181995"/>
              <a:ext cx="1264023" cy="636495"/>
            </a:xfrm>
            <a:prstGeom prst="roundRect">
              <a:avLst/>
            </a:prstGeom>
            <a:solidFill>
              <a:srgbClr val="3696B2"/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S3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6C975F-2088-47CA-8793-610EB01E1E00}"/>
                </a:ext>
              </a:extLst>
            </p:cNvPr>
            <p:cNvSpPr/>
            <p:nvPr/>
          </p:nvSpPr>
          <p:spPr>
            <a:xfrm>
              <a:off x="9476409" y="4181995"/>
              <a:ext cx="1264023" cy="636495"/>
            </a:xfrm>
            <a:prstGeom prst="roundRect">
              <a:avLst/>
            </a:prstGeom>
            <a:solidFill>
              <a:srgbClr val="3696B2"/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S4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61D997B3-54B7-47C4-9ADC-98486DE3D2A9}"/>
                </a:ext>
              </a:extLst>
            </p:cNvPr>
            <p:cNvSpPr/>
            <p:nvPr/>
          </p:nvSpPr>
          <p:spPr>
            <a:xfrm>
              <a:off x="9476407" y="4181995"/>
              <a:ext cx="1264023" cy="636495"/>
            </a:xfrm>
            <a:prstGeom prst="roundRect">
              <a:avLst/>
            </a:prstGeom>
            <a:solidFill>
              <a:srgbClr val="3696B2"/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S1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206F713-3208-4B31-B161-3DB04CCCF863}"/>
              </a:ext>
            </a:extLst>
          </p:cNvPr>
          <p:cNvSpPr txBox="1"/>
          <p:nvPr/>
        </p:nvSpPr>
        <p:spPr>
          <a:xfrm>
            <a:off x="2796789" y="1403271"/>
            <a:ext cx="6040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Use subtypes to vary/add behavior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829154-800D-45A3-9B7E-0F1A03C5FBBD}"/>
              </a:ext>
            </a:extLst>
          </p:cNvPr>
          <p:cNvSpPr txBox="1"/>
          <p:nvPr/>
        </p:nvSpPr>
        <p:spPr>
          <a:xfrm>
            <a:off x="2796789" y="2250836"/>
            <a:ext cx="7128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to use supertypes/abstractions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639E02-27D2-456A-AFCA-2925295CC892}"/>
              </a:ext>
            </a:extLst>
          </p:cNvPr>
          <p:cNvSpPr txBox="1"/>
          <p:nvPr/>
        </p:nvSpPr>
        <p:spPr>
          <a:xfrm>
            <a:off x="2796789" y="3098401"/>
            <a:ext cx="728032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All subtypes should be “swappable”,</a:t>
            </a:r>
          </a:p>
          <a:p>
            <a:r>
              <a:rPr lang="en-US" sz="3200" dirty="0"/>
              <a:t>without changes to consuming code (e.g. ‘P’)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EBC985-CF92-4048-92D6-BA3CFA7DCECD}"/>
              </a:ext>
            </a:extLst>
          </p:cNvPr>
          <p:cNvSpPr txBox="1"/>
          <p:nvPr/>
        </p:nvSpPr>
        <p:spPr>
          <a:xfrm>
            <a:off x="2796789" y="4438409"/>
            <a:ext cx="785561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If your code attempts to “peek” into subtypes,</a:t>
            </a:r>
          </a:p>
          <a:p>
            <a:r>
              <a:rPr lang="en-US" sz="3200" dirty="0"/>
              <a:t>either directly or directly, you may be violating</a:t>
            </a:r>
          </a:p>
          <a:p>
            <a:r>
              <a:rPr lang="en-US" sz="3200" dirty="0"/>
              <a:t>the LSP (and you made need a redesign)</a:t>
            </a:r>
          </a:p>
        </p:txBody>
      </p:sp>
    </p:spTree>
    <p:extLst>
      <p:ext uri="{BB962C8B-B14F-4D97-AF65-F5344CB8AC3E}">
        <p14:creationId xmlns:p14="http://schemas.microsoft.com/office/powerpoint/2010/main" val="411283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228819"/>
          </a:xfrm>
        </p:spPr>
        <p:txBody>
          <a:bodyPr/>
          <a:lstStyle/>
          <a:p>
            <a:r>
              <a:rPr lang="en-US" dirty="0"/>
              <a:t>Derick Linkous</a:t>
            </a:r>
          </a:p>
          <a:p>
            <a:r>
              <a:rPr lang="en-US" dirty="0"/>
              <a:t>dl@steadyscience.com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3943" y="3872752"/>
            <a:ext cx="5719579" cy="523220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/>
              <a:t>“Simplicity is prerequisite for reliability.”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43943" y="4395972"/>
            <a:ext cx="2274982" cy="369332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- Edsger Wybe Dijkstra</a:t>
            </a:r>
          </a:p>
        </p:txBody>
      </p:sp>
    </p:spTree>
    <p:extLst>
      <p:ext uri="{BB962C8B-B14F-4D97-AF65-F5344CB8AC3E}">
        <p14:creationId xmlns:p14="http://schemas.microsoft.com/office/powerpoint/2010/main" val="109609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8389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Warm-Up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83809" y="1635853"/>
            <a:ext cx="5719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sz="3600" dirty="0"/>
              <a:t>ingle Responsibility Principle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83808" y="2282184"/>
            <a:ext cx="4323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O</a:t>
            </a:r>
            <a:r>
              <a:rPr lang="en-US" sz="3600" dirty="0"/>
              <a:t>pen/Closed Principle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83809" y="2928515"/>
            <a:ext cx="5414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L</a:t>
            </a:r>
            <a:r>
              <a:rPr lang="en-US" sz="3600" dirty="0"/>
              <a:t>iskov Substitution Principle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83809" y="3574846"/>
            <a:ext cx="5903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3600" dirty="0"/>
              <a:t>nterface Segregation Principle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83809" y="4221177"/>
            <a:ext cx="6071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D</a:t>
            </a:r>
            <a:r>
              <a:rPr lang="en-US" sz="3600" dirty="0"/>
              <a:t>ependency Inversion Principle</a:t>
            </a:r>
          </a:p>
        </p:txBody>
      </p:sp>
    </p:spTree>
    <p:extLst>
      <p:ext uri="{BB962C8B-B14F-4D97-AF65-F5344CB8AC3E}">
        <p14:creationId xmlns:p14="http://schemas.microsoft.com/office/powerpoint/2010/main" val="83718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8389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1331" y="1952283"/>
            <a:ext cx="979608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“What is wanted here is something like the following</a:t>
            </a:r>
          </a:p>
          <a:p>
            <a:r>
              <a:rPr lang="en-US" sz="3600" dirty="0"/>
              <a:t>substitution property: If for each object o1 of type S</a:t>
            </a:r>
          </a:p>
          <a:p>
            <a:r>
              <a:rPr lang="en-US" sz="3600" dirty="0"/>
              <a:t>there is an object o2 of type T such that</a:t>
            </a:r>
          </a:p>
          <a:p>
            <a:r>
              <a:rPr lang="en-US" sz="3600" dirty="0"/>
              <a:t>for all programs P defined in terms of T,</a:t>
            </a:r>
          </a:p>
          <a:p>
            <a:r>
              <a:rPr lang="en-US" sz="3600" dirty="0"/>
              <a:t>the behavior of P is unchanged when</a:t>
            </a:r>
          </a:p>
          <a:p>
            <a:r>
              <a:rPr lang="en-US" sz="3600" dirty="0"/>
              <a:t>o1 is substituted for o2 then S is a subtype of T.”</a:t>
            </a:r>
          </a:p>
        </p:txBody>
      </p:sp>
    </p:spTree>
    <p:extLst>
      <p:ext uri="{BB962C8B-B14F-4D97-AF65-F5344CB8AC3E}">
        <p14:creationId xmlns:p14="http://schemas.microsoft.com/office/powerpoint/2010/main" val="5261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8389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A picture is worth…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48E830D-8184-483B-A574-BB7D643464B6}"/>
              </a:ext>
            </a:extLst>
          </p:cNvPr>
          <p:cNvSpPr/>
          <p:nvPr/>
        </p:nvSpPr>
        <p:spPr>
          <a:xfrm>
            <a:off x="2405435" y="1810870"/>
            <a:ext cx="1264023" cy="636495"/>
          </a:xfrm>
          <a:prstGeom prst="roundRect">
            <a:avLst/>
          </a:prstGeom>
          <a:solidFill>
            <a:srgbClr val="3696B2"/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EB0AEE2-A794-45D5-BEFF-FB63613CADA3}"/>
              </a:ext>
            </a:extLst>
          </p:cNvPr>
          <p:cNvSpPr/>
          <p:nvPr/>
        </p:nvSpPr>
        <p:spPr>
          <a:xfrm>
            <a:off x="2405435" y="3129498"/>
            <a:ext cx="1264023" cy="636495"/>
          </a:xfrm>
          <a:prstGeom prst="roundRect">
            <a:avLst/>
          </a:prstGeom>
          <a:solidFill>
            <a:srgbClr val="3696B2"/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5A5C11-B2B9-403F-94FA-1EBCA3A8EA31}"/>
              </a:ext>
            </a:extLst>
          </p:cNvPr>
          <p:cNvSpPr/>
          <p:nvPr/>
        </p:nvSpPr>
        <p:spPr>
          <a:xfrm>
            <a:off x="2405434" y="4448126"/>
            <a:ext cx="1264023" cy="636495"/>
          </a:xfrm>
          <a:prstGeom prst="roundRect">
            <a:avLst/>
          </a:prstGeom>
          <a:solidFill>
            <a:srgbClr val="3696B2"/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F9303B-CDFB-4383-9F9C-A85DDE5C1786}"/>
              </a:ext>
            </a:extLst>
          </p:cNvPr>
          <p:cNvSpPr txBox="1"/>
          <p:nvPr/>
        </p:nvSpPr>
        <p:spPr>
          <a:xfrm>
            <a:off x="4096871" y="1836729"/>
            <a:ext cx="1581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Program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19EAF-9137-41C6-8277-3E10E8D12A46}"/>
              </a:ext>
            </a:extLst>
          </p:cNvPr>
          <p:cNvSpPr txBox="1"/>
          <p:nvPr/>
        </p:nvSpPr>
        <p:spPr>
          <a:xfrm>
            <a:off x="4096871" y="3155357"/>
            <a:ext cx="41111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Class (possibly abstract)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30D7E6-3FAC-43B1-ACCF-AE09107FB265}"/>
              </a:ext>
            </a:extLst>
          </p:cNvPr>
          <p:cNvSpPr txBox="1"/>
          <p:nvPr/>
        </p:nvSpPr>
        <p:spPr>
          <a:xfrm>
            <a:off x="4098705" y="4473985"/>
            <a:ext cx="1542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Subclass</a:t>
            </a: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F4175E6D-FB7A-4A66-8240-E9D50AA4FD34}"/>
              </a:ext>
            </a:extLst>
          </p:cNvPr>
          <p:cNvSpPr/>
          <p:nvPr/>
        </p:nvSpPr>
        <p:spPr>
          <a:xfrm>
            <a:off x="2955967" y="3765993"/>
            <a:ext cx="162955" cy="682133"/>
          </a:xfrm>
          <a:prstGeom prst="up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17AEF042-67A1-450E-BF6C-6FB360F09D14}"/>
              </a:ext>
            </a:extLst>
          </p:cNvPr>
          <p:cNvSpPr/>
          <p:nvPr/>
        </p:nvSpPr>
        <p:spPr>
          <a:xfrm rot="10800000">
            <a:off x="2955967" y="2447365"/>
            <a:ext cx="162955" cy="682133"/>
          </a:xfrm>
          <a:prstGeom prst="up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6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7" grpId="1"/>
      <p:bldP spid="8" grpId="0"/>
      <p:bldP spid="8" grpId="1"/>
      <p:bldP spid="9" grpId="0"/>
      <p:bldP spid="9" grpId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8389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A picture is worth…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48E830D-8184-483B-A574-BB7D643464B6}"/>
              </a:ext>
            </a:extLst>
          </p:cNvPr>
          <p:cNvSpPr/>
          <p:nvPr/>
        </p:nvSpPr>
        <p:spPr>
          <a:xfrm>
            <a:off x="5372753" y="1981200"/>
            <a:ext cx="1264023" cy="636495"/>
          </a:xfrm>
          <a:prstGeom prst="roundRect">
            <a:avLst/>
          </a:prstGeom>
          <a:solidFill>
            <a:srgbClr val="3696B2"/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EB0AEE2-A794-45D5-BEFF-FB63613CADA3}"/>
              </a:ext>
            </a:extLst>
          </p:cNvPr>
          <p:cNvSpPr/>
          <p:nvPr/>
        </p:nvSpPr>
        <p:spPr>
          <a:xfrm>
            <a:off x="5372753" y="3299828"/>
            <a:ext cx="1264023" cy="636495"/>
          </a:xfrm>
          <a:prstGeom prst="roundRect">
            <a:avLst/>
          </a:prstGeom>
          <a:solidFill>
            <a:srgbClr val="3696B2"/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5A5C11-B2B9-403F-94FA-1EBCA3A8EA31}"/>
              </a:ext>
            </a:extLst>
          </p:cNvPr>
          <p:cNvSpPr/>
          <p:nvPr/>
        </p:nvSpPr>
        <p:spPr>
          <a:xfrm>
            <a:off x="5372752" y="4618456"/>
            <a:ext cx="1264023" cy="636495"/>
          </a:xfrm>
          <a:prstGeom prst="roundRect">
            <a:avLst/>
          </a:prstGeom>
          <a:solidFill>
            <a:srgbClr val="3696B2"/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F4175E6D-FB7A-4A66-8240-E9D50AA4FD34}"/>
              </a:ext>
            </a:extLst>
          </p:cNvPr>
          <p:cNvSpPr/>
          <p:nvPr/>
        </p:nvSpPr>
        <p:spPr>
          <a:xfrm>
            <a:off x="5923285" y="3936323"/>
            <a:ext cx="162955" cy="682133"/>
          </a:xfrm>
          <a:prstGeom prst="up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17AEF042-67A1-450E-BF6C-6FB360F09D14}"/>
              </a:ext>
            </a:extLst>
          </p:cNvPr>
          <p:cNvSpPr/>
          <p:nvPr/>
        </p:nvSpPr>
        <p:spPr>
          <a:xfrm rot="10800000">
            <a:off x="5923285" y="2617695"/>
            <a:ext cx="162955" cy="682133"/>
          </a:xfrm>
          <a:prstGeom prst="up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50D5581-CD9B-42A7-9581-67E7A9C16968}"/>
              </a:ext>
            </a:extLst>
          </p:cNvPr>
          <p:cNvSpPr/>
          <p:nvPr/>
        </p:nvSpPr>
        <p:spPr>
          <a:xfrm>
            <a:off x="5372750" y="4618456"/>
            <a:ext cx="1264023" cy="636495"/>
          </a:xfrm>
          <a:prstGeom prst="roundRect">
            <a:avLst/>
          </a:prstGeom>
          <a:solidFill>
            <a:srgbClr val="3696B2"/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350D8C-7C57-415C-99FB-7F114DB063F2}"/>
              </a:ext>
            </a:extLst>
          </p:cNvPr>
          <p:cNvSpPr/>
          <p:nvPr/>
        </p:nvSpPr>
        <p:spPr>
          <a:xfrm>
            <a:off x="5372750" y="4618456"/>
            <a:ext cx="1264023" cy="636495"/>
          </a:xfrm>
          <a:prstGeom prst="roundRect">
            <a:avLst/>
          </a:prstGeom>
          <a:solidFill>
            <a:srgbClr val="3696B2"/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DEE03-2859-44C0-AB1B-E08DA75FA0E2}"/>
              </a:ext>
            </a:extLst>
          </p:cNvPr>
          <p:cNvSpPr/>
          <p:nvPr/>
        </p:nvSpPr>
        <p:spPr>
          <a:xfrm>
            <a:off x="5372750" y="4618456"/>
            <a:ext cx="1264023" cy="636495"/>
          </a:xfrm>
          <a:prstGeom prst="roundRect">
            <a:avLst/>
          </a:prstGeom>
          <a:solidFill>
            <a:srgbClr val="3696B2"/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S4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971D48B-3018-4EFA-AD57-DDA76B9489E0}"/>
              </a:ext>
            </a:extLst>
          </p:cNvPr>
          <p:cNvSpPr/>
          <p:nvPr/>
        </p:nvSpPr>
        <p:spPr>
          <a:xfrm>
            <a:off x="5372748" y="4618456"/>
            <a:ext cx="1264023" cy="636495"/>
          </a:xfrm>
          <a:prstGeom prst="roundRect">
            <a:avLst/>
          </a:prstGeom>
          <a:solidFill>
            <a:srgbClr val="3696B2"/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266254-A234-4A2C-9DAD-8787C982E450}"/>
              </a:ext>
            </a:extLst>
          </p:cNvPr>
          <p:cNvSpPr txBox="1"/>
          <p:nvPr/>
        </p:nvSpPr>
        <p:spPr>
          <a:xfrm>
            <a:off x="6902824" y="2007059"/>
            <a:ext cx="3722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 remains unchanged!</a:t>
            </a:r>
          </a:p>
        </p:txBody>
      </p:sp>
    </p:spTree>
    <p:extLst>
      <p:ext uri="{BB962C8B-B14F-4D97-AF65-F5344CB8AC3E}">
        <p14:creationId xmlns:p14="http://schemas.microsoft.com/office/powerpoint/2010/main" val="231962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32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000"/>
                            </p:stCondLst>
                            <p:childTnLst>
                              <p:par>
                                <p:cTn id="22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000"/>
                            </p:stCondLst>
                            <p:childTnLst>
                              <p:par>
                                <p:cTn id="27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0"/>
                            </p:stCondLst>
                            <p:childTnLst>
                              <p:par>
                                <p:cTn id="32" presetID="32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5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7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000"/>
                            </p:stCondLst>
                            <p:childTnLst>
                              <p:par>
                                <p:cTn id="39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2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4000"/>
                            </p:stCondLst>
                            <p:childTnLst>
                              <p:par>
                                <p:cTn id="44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6000"/>
                            </p:stCondLst>
                            <p:childTnLst>
                              <p:par>
                                <p:cTn id="49" presetID="32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2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4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8000"/>
                            </p:stCondLst>
                            <p:childTnLst>
                              <p:par>
                                <p:cTn id="56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0"/>
                            </p:stCondLst>
                            <p:childTnLst>
                              <p:par>
                                <p:cTn id="61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2000"/>
                            </p:stCondLst>
                            <p:childTnLst>
                              <p:par>
                                <p:cTn id="66" presetID="32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8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9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1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4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1" animBg="1"/>
      <p:bldP spid="15" grpId="2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8389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Varying Behavior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48E830D-8184-483B-A574-BB7D643464B6}"/>
              </a:ext>
            </a:extLst>
          </p:cNvPr>
          <p:cNvSpPr/>
          <p:nvPr/>
        </p:nvSpPr>
        <p:spPr>
          <a:xfrm>
            <a:off x="1338635" y="1703293"/>
            <a:ext cx="1264023" cy="636495"/>
          </a:xfrm>
          <a:prstGeom prst="roundRect">
            <a:avLst/>
          </a:prstGeom>
          <a:solidFill>
            <a:srgbClr val="3696B2"/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EB0AEE2-A794-45D5-BEFF-FB63613CADA3}"/>
              </a:ext>
            </a:extLst>
          </p:cNvPr>
          <p:cNvSpPr/>
          <p:nvPr/>
        </p:nvSpPr>
        <p:spPr>
          <a:xfrm>
            <a:off x="1338635" y="3021921"/>
            <a:ext cx="1264023" cy="636495"/>
          </a:xfrm>
          <a:prstGeom prst="roundRect">
            <a:avLst/>
          </a:prstGeom>
          <a:solidFill>
            <a:srgbClr val="3696B2"/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5A5C11-B2B9-403F-94FA-1EBCA3A8EA31}"/>
              </a:ext>
            </a:extLst>
          </p:cNvPr>
          <p:cNvSpPr/>
          <p:nvPr/>
        </p:nvSpPr>
        <p:spPr>
          <a:xfrm>
            <a:off x="1338634" y="4340549"/>
            <a:ext cx="1264023" cy="636495"/>
          </a:xfrm>
          <a:prstGeom prst="roundRect">
            <a:avLst/>
          </a:prstGeom>
          <a:solidFill>
            <a:srgbClr val="3696B2"/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F4175E6D-FB7A-4A66-8240-E9D50AA4FD34}"/>
              </a:ext>
            </a:extLst>
          </p:cNvPr>
          <p:cNvSpPr/>
          <p:nvPr/>
        </p:nvSpPr>
        <p:spPr>
          <a:xfrm>
            <a:off x="1889167" y="3658416"/>
            <a:ext cx="162955" cy="682133"/>
          </a:xfrm>
          <a:prstGeom prst="up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17AEF042-67A1-450E-BF6C-6FB360F09D14}"/>
              </a:ext>
            </a:extLst>
          </p:cNvPr>
          <p:cNvSpPr/>
          <p:nvPr/>
        </p:nvSpPr>
        <p:spPr>
          <a:xfrm rot="10800000">
            <a:off x="1889167" y="2339788"/>
            <a:ext cx="162955" cy="682133"/>
          </a:xfrm>
          <a:prstGeom prst="up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E7927A6-69E1-48E0-ACFB-D35D8BE4DF5C}"/>
              </a:ext>
            </a:extLst>
          </p:cNvPr>
          <p:cNvSpPr/>
          <p:nvPr/>
        </p:nvSpPr>
        <p:spPr>
          <a:xfrm>
            <a:off x="2046846" y="4734997"/>
            <a:ext cx="1264023" cy="636495"/>
          </a:xfrm>
          <a:prstGeom prst="roundRect">
            <a:avLst/>
          </a:prstGeom>
          <a:solidFill>
            <a:srgbClr val="3696B2"/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20DA7BA-1CD6-4019-A1C9-6905E8A52D8E}"/>
              </a:ext>
            </a:extLst>
          </p:cNvPr>
          <p:cNvSpPr/>
          <p:nvPr/>
        </p:nvSpPr>
        <p:spPr>
          <a:xfrm>
            <a:off x="2831257" y="5129445"/>
            <a:ext cx="1264023" cy="636495"/>
          </a:xfrm>
          <a:prstGeom prst="roundRect">
            <a:avLst/>
          </a:prstGeom>
          <a:solidFill>
            <a:srgbClr val="3696B2"/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01E1A41-E04F-4C60-8B3C-5A4E3016ABEA}"/>
              </a:ext>
            </a:extLst>
          </p:cNvPr>
          <p:cNvSpPr/>
          <p:nvPr/>
        </p:nvSpPr>
        <p:spPr>
          <a:xfrm>
            <a:off x="3615668" y="5489665"/>
            <a:ext cx="1264023" cy="636495"/>
          </a:xfrm>
          <a:prstGeom prst="roundRect">
            <a:avLst/>
          </a:prstGeom>
          <a:solidFill>
            <a:srgbClr val="3696B2"/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S4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FE21C3B-E985-49DA-8762-FDD2673A05D2}"/>
              </a:ext>
            </a:extLst>
          </p:cNvPr>
          <p:cNvSpPr/>
          <p:nvPr/>
        </p:nvSpPr>
        <p:spPr>
          <a:xfrm>
            <a:off x="4400079" y="5878412"/>
            <a:ext cx="1264023" cy="636495"/>
          </a:xfrm>
          <a:prstGeom prst="roundRect">
            <a:avLst/>
          </a:prstGeom>
          <a:solidFill>
            <a:srgbClr val="3696B2"/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6D0D77-C5DC-4953-878A-7DF398367DC0}"/>
              </a:ext>
            </a:extLst>
          </p:cNvPr>
          <p:cNvSpPr txBox="1"/>
          <p:nvPr/>
        </p:nvSpPr>
        <p:spPr>
          <a:xfrm>
            <a:off x="3790479" y="4072173"/>
            <a:ext cx="70549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Subclasses are all about varying behavior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A015BB-EDD5-46DA-BADC-CB5B975FC12A}"/>
              </a:ext>
            </a:extLst>
          </p:cNvPr>
          <p:cNvSpPr txBox="1"/>
          <p:nvPr/>
        </p:nvSpPr>
        <p:spPr>
          <a:xfrm>
            <a:off x="4894949" y="4753307"/>
            <a:ext cx="5950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Different implementations are okay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E76C1B-E330-4702-AF6A-A19AC33F96DA}"/>
              </a:ext>
            </a:extLst>
          </p:cNvPr>
          <p:cNvSpPr txBox="1"/>
          <p:nvPr/>
        </p:nvSpPr>
        <p:spPr>
          <a:xfrm>
            <a:off x="2938832" y="1729152"/>
            <a:ext cx="74576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 should </a:t>
            </a:r>
            <a:r>
              <a:rPr lang="en-US" sz="3200" u="sng" dirty="0"/>
              <a:t>not</a:t>
            </a:r>
            <a:r>
              <a:rPr lang="en-US" sz="3200" dirty="0"/>
              <a:t> be changed based on subtypes!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02B5ED-A7B1-409B-8E2A-142A509A1486}"/>
              </a:ext>
            </a:extLst>
          </p:cNvPr>
          <p:cNvSpPr txBox="1"/>
          <p:nvPr/>
        </p:nvSpPr>
        <p:spPr>
          <a:xfrm>
            <a:off x="2938832" y="2338237"/>
            <a:ext cx="7666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If P is aware of a subtype, likely </a:t>
            </a:r>
            <a:r>
              <a:rPr lang="en-US" sz="3200"/>
              <a:t>LSP violation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9039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8389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Ordering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AE8A01-1B48-43AC-B986-D453A4592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869" y="993592"/>
            <a:ext cx="7015456" cy="525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2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8389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Ordering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12F8DB-4FAE-49F0-A7B4-17F9993C4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119" y="424778"/>
            <a:ext cx="6711133" cy="6265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484559-E3DF-432E-AE04-E3B27543E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21" y="1127910"/>
            <a:ext cx="4430419" cy="331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56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1980</TotalTime>
  <Words>280</Words>
  <Application>Microsoft Office PowerPoint</Application>
  <PresentationFormat>Widescreen</PresentationFormat>
  <Paragraphs>88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Trebuchet MS</vt:lpstr>
      <vt:lpstr>Tw Cen MT</vt:lpstr>
      <vt:lpstr>Circuit</vt:lpstr>
      <vt:lpstr>Liskov Substitution Principle</vt:lpstr>
      <vt:lpstr>Introduction</vt:lpstr>
      <vt:lpstr>Warm-Up</vt:lpstr>
      <vt:lpstr>Terminology</vt:lpstr>
      <vt:lpstr>A picture is worth…</vt:lpstr>
      <vt:lpstr>A picture is worth…</vt:lpstr>
      <vt:lpstr>Varying Behavior</vt:lpstr>
      <vt:lpstr>Ordering</vt:lpstr>
      <vt:lpstr>Ordering</vt:lpstr>
      <vt:lpstr>Ordering</vt:lpstr>
      <vt:lpstr>Ordering</vt:lpstr>
      <vt:lpstr>User Management</vt:lpstr>
      <vt:lpstr>User Management</vt:lpstr>
      <vt:lpstr>Vehicles</vt:lpstr>
      <vt:lpstr>Vehicles</vt:lpstr>
      <vt:lpstr>Storage</vt:lpstr>
      <vt:lpstr>Storage</vt:lpstr>
      <vt:lpstr>Storage</vt:lpstr>
      <vt:lpstr>Music</vt:lpstr>
      <vt:lpstr>Music</vt:lpstr>
      <vt:lpstr>Music</vt:lpstr>
      <vt:lpstr>Music</vt:lpstr>
      <vt:lpstr>Summary</vt:lpstr>
      <vt:lpstr>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Mocking</dc:title>
  <dc:creator>Derick Linkous</dc:creator>
  <cp:lastModifiedBy>Derick Linkous</cp:lastModifiedBy>
  <cp:revision>393</cp:revision>
  <dcterms:created xsi:type="dcterms:W3CDTF">2016-12-17T19:36:34Z</dcterms:created>
  <dcterms:modified xsi:type="dcterms:W3CDTF">2017-08-23T02:12:12Z</dcterms:modified>
</cp:coreProperties>
</file>