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2" r:id="rId33"/>
    <p:sldId id="353" r:id="rId34"/>
    <p:sldId id="351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21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092"/>
    <a:srgbClr val="E08B7A"/>
    <a:srgbClr val="1F5275"/>
    <a:srgbClr val="A70101"/>
    <a:srgbClr val="FF3300"/>
    <a:srgbClr val="3EBED6"/>
    <a:srgbClr val="3696B2"/>
    <a:srgbClr val="10335A"/>
    <a:srgbClr val="327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9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081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1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6D73-E5BB-4867-8286-34693393041C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E85F-AF17-4C6A-B4C9-C80903FD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7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84941" cy="2387600"/>
          </a:xfrm>
        </p:spPr>
        <p:txBody>
          <a:bodyPr/>
          <a:lstStyle/>
          <a:p>
            <a:r>
              <a:rPr lang="en-US" dirty="0"/>
              <a:t>Memory Leaks &amp; Massive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Stable code.  Fast code.</a:t>
            </a:r>
          </a:p>
        </p:txBody>
      </p:sp>
    </p:spTree>
    <p:extLst>
      <p:ext uri="{BB962C8B-B14F-4D97-AF65-F5344CB8AC3E}">
        <p14:creationId xmlns:p14="http://schemas.microsoft.com/office/powerpoint/2010/main" val="31331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Retrieving An Item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439EB-1377-48AA-B9A7-2A397A57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" y="922842"/>
            <a:ext cx="11920969" cy="173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D7F94-676E-480E-AC08-ADCC0DD52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" y="2773229"/>
            <a:ext cx="11922090" cy="349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B4368-15B0-4011-8465-F68D80F36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1" y="1549006"/>
            <a:ext cx="6749142" cy="27984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272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Retrieving An Item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439EB-1377-48AA-B9A7-2A397A57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" y="922842"/>
            <a:ext cx="11920969" cy="173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B4368-15B0-4011-8465-F68D80F3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1" y="1549006"/>
            <a:ext cx="6749142" cy="27984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E008E-8CA8-4A89-AA79-50DA6BF3F4C0}"/>
              </a:ext>
            </a:extLst>
          </p:cNvPr>
          <p:cNvSpPr txBox="1"/>
          <p:nvPr/>
        </p:nvSpPr>
        <p:spPr>
          <a:xfrm>
            <a:off x="1442185" y="4681207"/>
            <a:ext cx="6723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Computers cannot handle 2000 items???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8AFFD-A5F3-43BD-A03D-384E01E67DCE}"/>
              </a:ext>
            </a:extLst>
          </p:cNvPr>
          <p:cNvSpPr txBox="1"/>
          <p:nvPr/>
        </p:nvSpPr>
        <p:spPr>
          <a:xfrm>
            <a:off x="1442185" y="5307370"/>
            <a:ext cx="6809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need 2000 database connections???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111BD-FD49-4180-ABDD-B659C6E56012}"/>
              </a:ext>
            </a:extLst>
          </p:cNvPr>
          <p:cNvSpPr txBox="1"/>
          <p:nvPr/>
        </p:nvSpPr>
        <p:spPr>
          <a:xfrm>
            <a:off x="1442184" y="5933533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65871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6933D3-0DDC-4247-BC74-35B8F933F606}"/>
              </a:ext>
            </a:extLst>
          </p:cNvPr>
          <p:cNvSpPr/>
          <p:nvPr/>
        </p:nvSpPr>
        <p:spPr>
          <a:xfrm>
            <a:off x="810979" y="1637355"/>
            <a:ext cx="4740676" cy="33291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AD494-3076-4321-88CE-130951ADCFCD}"/>
              </a:ext>
            </a:extLst>
          </p:cNvPr>
          <p:cNvSpPr txBox="1"/>
          <p:nvPr/>
        </p:nvSpPr>
        <p:spPr>
          <a:xfrm>
            <a:off x="1530961" y="1052580"/>
            <a:ext cx="3300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C# Managed 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DF3BE-8AC8-4A15-B683-2ABDF0255546}"/>
              </a:ext>
            </a:extLst>
          </p:cNvPr>
          <p:cNvSpPr/>
          <p:nvPr/>
        </p:nvSpPr>
        <p:spPr>
          <a:xfrm>
            <a:off x="1192695" y="1948648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C2FBD-5CC4-478D-B68A-7C10979C8F95}"/>
              </a:ext>
            </a:extLst>
          </p:cNvPr>
          <p:cNvSpPr/>
          <p:nvPr/>
        </p:nvSpPr>
        <p:spPr>
          <a:xfrm>
            <a:off x="1192695" y="2622488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CEEBC-6399-474C-B9EB-724F2C5017A0}"/>
              </a:ext>
            </a:extLst>
          </p:cNvPr>
          <p:cNvSpPr/>
          <p:nvPr/>
        </p:nvSpPr>
        <p:spPr>
          <a:xfrm>
            <a:off x="1192695" y="3269406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3F7C5-81FD-431B-97B3-A49E9BE93837}"/>
              </a:ext>
            </a:extLst>
          </p:cNvPr>
          <p:cNvSpPr txBox="1"/>
          <p:nvPr/>
        </p:nvSpPr>
        <p:spPr>
          <a:xfrm>
            <a:off x="1434287" y="5220645"/>
            <a:ext cx="568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object no longer needed…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7FD49-B008-48DE-8343-B34A7911A27A}"/>
              </a:ext>
            </a:extLst>
          </p:cNvPr>
          <p:cNvSpPr txBox="1"/>
          <p:nvPr/>
        </p:nvSpPr>
        <p:spPr>
          <a:xfrm>
            <a:off x="1434287" y="5887949"/>
            <a:ext cx="7427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Runtime can clean up all the data in memory</a:t>
            </a:r>
          </a:p>
        </p:txBody>
      </p:sp>
    </p:spTree>
    <p:extLst>
      <p:ext uri="{BB962C8B-B14F-4D97-AF65-F5344CB8AC3E}">
        <p14:creationId xmlns:p14="http://schemas.microsoft.com/office/powerpoint/2010/main" val="14949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Managed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6933D3-0DDC-4247-BC74-35B8F933F606}"/>
              </a:ext>
            </a:extLst>
          </p:cNvPr>
          <p:cNvSpPr/>
          <p:nvPr/>
        </p:nvSpPr>
        <p:spPr>
          <a:xfrm>
            <a:off x="810979" y="1637355"/>
            <a:ext cx="4740676" cy="33291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AD494-3076-4321-88CE-130951ADCFCD}"/>
              </a:ext>
            </a:extLst>
          </p:cNvPr>
          <p:cNvSpPr txBox="1"/>
          <p:nvPr/>
        </p:nvSpPr>
        <p:spPr>
          <a:xfrm>
            <a:off x="1530961" y="1052580"/>
            <a:ext cx="3300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C# Managed 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DF3BE-8AC8-4A15-B683-2ABDF0255546}"/>
              </a:ext>
            </a:extLst>
          </p:cNvPr>
          <p:cNvSpPr/>
          <p:nvPr/>
        </p:nvSpPr>
        <p:spPr>
          <a:xfrm>
            <a:off x="1192695" y="1948648"/>
            <a:ext cx="1728058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SqlConnection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1C2FBD-5CC4-478D-B68A-7C10979C8F95}"/>
              </a:ext>
            </a:extLst>
          </p:cNvPr>
          <p:cNvSpPr/>
          <p:nvPr/>
        </p:nvSpPr>
        <p:spPr>
          <a:xfrm>
            <a:off x="1192694" y="2622488"/>
            <a:ext cx="1728057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SqlCommand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ACEEBC-6399-474C-B9EB-724F2C5017A0}"/>
              </a:ext>
            </a:extLst>
          </p:cNvPr>
          <p:cNvSpPr/>
          <p:nvPr/>
        </p:nvSpPr>
        <p:spPr>
          <a:xfrm>
            <a:off x="1192695" y="3269406"/>
            <a:ext cx="1728056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SqlDataReader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6A538-BC5B-4832-BF90-0696CC2C7AE0}"/>
              </a:ext>
            </a:extLst>
          </p:cNvPr>
          <p:cNvSpPr/>
          <p:nvPr/>
        </p:nvSpPr>
        <p:spPr>
          <a:xfrm>
            <a:off x="6640347" y="1632053"/>
            <a:ext cx="4740676" cy="1430743"/>
          </a:xfrm>
          <a:prstGeom prst="roundRect">
            <a:avLst/>
          </a:prstGeom>
          <a:solidFill>
            <a:srgbClr val="E6A09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4DB05-9CD9-4607-A649-A026213D7FC9}"/>
              </a:ext>
            </a:extLst>
          </p:cNvPr>
          <p:cNvSpPr txBox="1"/>
          <p:nvPr/>
        </p:nvSpPr>
        <p:spPr>
          <a:xfrm>
            <a:off x="7485363" y="1047278"/>
            <a:ext cx="305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Unmanaged RAM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A343808-E67B-4580-AAB9-32D9835AB36A}"/>
              </a:ext>
            </a:extLst>
          </p:cNvPr>
          <p:cNvSpPr/>
          <p:nvPr/>
        </p:nvSpPr>
        <p:spPr>
          <a:xfrm>
            <a:off x="6640347" y="3673855"/>
            <a:ext cx="1420427" cy="1639368"/>
          </a:xfrm>
          <a:prstGeom prst="flowChartMagneticDisk">
            <a:avLst/>
          </a:prstGeom>
          <a:solidFill>
            <a:srgbClr val="E6A09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F807F-A03D-46F9-BDA8-FD0CC2F8C3AE}"/>
              </a:ext>
            </a:extLst>
          </p:cNvPr>
          <p:cNvSpPr txBox="1"/>
          <p:nvPr/>
        </p:nvSpPr>
        <p:spPr>
          <a:xfrm>
            <a:off x="6455924" y="3136612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Database</a:t>
            </a: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0F961DA0-9EFA-42A6-B603-E09CF953F0BB}"/>
              </a:ext>
            </a:extLst>
          </p:cNvPr>
          <p:cNvSpPr/>
          <p:nvPr/>
        </p:nvSpPr>
        <p:spPr>
          <a:xfrm>
            <a:off x="9115579" y="3778167"/>
            <a:ext cx="1420427" cy="1430743"/>
          </a:xfrm>
          <a:prstGeom prst="donut">
            <a:avLst/>
          </a:prstGeom>
          <a:solidFill>
            <a:srgbClr val="E6A09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C3712-35C7-4C8E-A026-08D3C7329868}"/>
              </a:ext>
            </a:extLst>
          </p:cNvPr>
          <p:cNvSpPr txBox="1"/>
          <p:nvPr/>
        </p:nvSpPr>
        <p:spPr>
          <a:xfrm>
            <a:off x="8786982" y="3136612"/>
            <a:ext cx="2077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Drives/Files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D28A3A08-5B7B-4059-A501-51BF4741A6E0}"/>
              </a:ext>
            </a:extLst>
          </p:cNvPr>
          <p:cNvSpPr/>
          <p:nvPr/>
        </p:nvSpPr>
        <p:spPr>
          <a:xfrm>
            <a:off x="9267384" y="4129811"/>
            <a:ext cx="1116816" cy="836670"/>
          </a:xfrm>
          <a:prstGeom prst="flowChartMultidocument">
            <a:avLst/>
          </a:prstGeom>
          <a:solidFill>
            <a:srgbClr val="E6A09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A3EAF85D-CD5A-4C01-9366-502B77BCE864}"/>
              </a:ext>
            </a:extLst>
          </p:cNvPr>
          <p:cNvSpPr/>
          <p:nvPr/>
        </p:nvSpPr>
        <p:spPr>
          <a:xfrm>
            <a:off x="10658681" y="5678799"/>
            <a:ext cx="1280242" cy="1029810"/>
          </a:xfrm>
          <a:prstGeom prst="rightArrowCallout">
            <a:avLst/>
          </a:prstGeom>
          <a:solidFill>
            <a:srgbClr val="E6A09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5DA150-646E-4063-98BA-314A442CB315}"/>
              </a:ext>
            </a:extLst>
          </p:cNvPr>
          <p:cNvSpPr txBox="1"/>
          <p:nvPr/>
        </p:nvSpPr>
        <p:spPr>
          <a:xfrm>
            <a:off x="7589636" y="6110652"/>
            <a:ext cx="3069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Ports/Connections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371D1-B2F6-4FEE-A98A-628006A3675C}"/>
              </a:ext>
            </a:extLst>
          </p:cNvPr>
          <p:cNvCxnSpPr>
            <a:stCxn id="4" idx="3"/>
            <a:endCxn id="3" idx="2"/>
          </p:cNvCxnSpPr>
          <p:nvPr/>
        </p:nvCxnSpPr>
        <p:spPr>
          <a:xfrm>
            <a:off x="2920753" y="2210540"/>
            <a:ext cx="3719594" cy="228299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6DCDD-D895-4E1D-9183-C018D6DA547E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920751" y="2884379"/>
            <a:ext cx="3719596" cy="1609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1919B2-CE9D-415B-B071-5569482A30A4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920751" y="3531297"/>
            <a:ext cx="3719596" cy="96224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3A3D563-6C29-436E-9237-1BDC164A40E2}"/>
              </a:ext>
            </a:extLst>
          </p:cNvPr>
          <p:cNvSpPr/>
          <p:nvPr/>
        </p:nvSpPr>
        <p:spPr>
          <a:xfrm>
            <a:off x="1192695" y="3954167"/>
            <a:ext cx="1728056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CB602F-4F55-45A5-BAD7-46AA982CBABE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2920751" y="2445922"/>
            <a:ext cx="4160552" cy="177013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1D7C46-2D7D-4EBF-8FE1-D263C7EA896E}"/>
              </a:ext>
            </a:extLst>
          </p:cNvPr>
          <p:cNvSpPr/>
          <p:nvPr/>
        </p:nvSpPr>
        <p:spPr>
          <a:xfrm>
            <a:off x="7081303" y="2184030"/>
            <a:ext cx="1728056" cy="523783"/>
          </a:xfrm>
          <a:prstGeom prst="rect">
            <a:avLst/>
          </a:prstGeom>
          <a:solidFill>
            <a:srgbClr val="E6A09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879BC-E307-4861-A8F1-F66D9372D8FA}"/>
              </a:ext>
            </a:extLst>
          </p:cNvPr>
          <p:cNvCxnSpPr>
            <a:cxnSpLocks/>
            <a:stCxn id="25" idx="3"/>
            <a:endCxn id="5" idx="2"/>
          </p:cNvCxnSpPr>
          <p:nvPr/>
        </p:nvCxnSpPr>
        <p:spPr>
          <a:xfrm>
            <a:off x="2920751" y="4216059"/>
            <a:ext cx="6194828" cy="27748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04BF594-DA73-4B0C-B398-808F7C3A834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20751" y="4223110"/>
            <a:ext cx="7737930" cy="197059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3447AD-2E1D-4EE5-A0D8-56E17B389F08}"/>
              </a:ext>
            </a:extLst>
          </p:cNvPr>
          <p:cNvCxnSpPr/>
          <p:nvPr/>
        </p:nvCxnSpPr>
        <p:spPr>
          <a:xfrm>
            <a:off x="5948039" y="1047278"/>
            <a:ext cx="0" cy="521147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67598F-80F9-4F5E-BA87-46159A40011F}"/>
              </a:ext>
            </a:extLst>
          </p:cNvPr>
          <p:cNvSpPr txBox="1"/>
          <p:nvPr/>
        </p:nvSpPr>
        <p:spPr>
          <a:xfrm>
            <a:off x="1066132" y="5115910"/>
            <a:ext cx="4753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need a way to clean up</a:t>
            </a:r>
          </a:p>
          <a:p>
            <a:r>
              <a:rPr lang="en-US" sz="3200" dirty="0"/>
              <a:t>resources on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555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0" grpId="0"/>
      <p:bldP spid="3" grpId="0" animBg="1"/>
      <p:bldP spid="14" grpId="0"/>
      <p:bldP spid="5" grpId="0" animBg="1"/>
      <p:bldP spid="15" grpId="0"/>
      <p:bldP spid="6" grpId="0" animBg="1"/>
      <p:bldP spid="7" grpId="0" animBg="1"/>
      <p:bldP spid="16" grpId="0"/>
      <p:bldP spid="25" grpId="0" animBg="1"/>
      <p:bldP spid="29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IDisposable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EB56AE-25A6-48E6-BA03-8255B23AB4AD}"/>
              </a:ext>
            </a:extLst>
          </p:cNvPr>
          <p:cNvSpPr txBox="1"/>
          <p:nvPr/>
        </p:nvSpPr>
        <p:spPr>
          <a:xfrm>
            <a:off x="1691740" y="1252327"/>
            <a:ext cx="4461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IDiposable is an interface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B5A2F-FA14-4D25-8FD5-CC933BBD3FB7}"/>
              </a:ext>
            </a:extLst>
          </p:cNvPr>
          <p:cNvSpPr txBox="1"/>
          <p:nvPr/>
        </p:nvSpPr>
        <p:spPr>
          <a:xfrm>
            <a:off x="1691740" y="228156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Comes with .NET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D5F17-D62A-4991-BD09-D994C4E336CF}"/>
              </a:ext>
            </a:extLst>
          </p:cNvPr>
          <p:cNvSpPr txBox="1"/>
          <p:nvPr/>
        </p:nvSpPr>
        <p:spPr>
          <a:xfrm>
            <a:off x="1691740" y="3310793"/>
            <a:ext cx="5363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Contains one method:  Dispose()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4BCBE-B012-4695-B861-662ACB6B0D3E}"/>
              </a:ext>
            </a:extLst>
          </p:cNvPr>
          <p:cNvSpPr txBox="1"/>
          <p:nvPr/>
        </p:nvSpPr>
        <p:spPr>
          <a:xfrm>
            <a:off x="1691739" y="4340026"/>
            <a:ext cx="8127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Dispose() must clean up all unmanaged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EF5ED7-8FAC-4158-9A68-806BE7FDF8AF}"/>
              </a:ext>
            </a:extLst>
          </p:cNvPr>
          <p:cNvSpPr txBox="1"/>
          <p:nvPr/>
        </p:nvSpPr>
        <p:spPr>
          <a:xfrm>
            <a:off x="1691739" y="5369259"/>
            <a:ext cx="6457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C# contains special statement:  “using”</a:t>
            </a:r>
          </a:p>
        </p:txBody>
      </p:sp>
    </p:spTree>
    <p:extLst>
      <p:ext uri="{BB962C8B-B14F-4D97-AF65-F5344CB8AC3E}">
        <p14:creationId xmlns:p14="http://schemas.microsoft.com/office/powerpoint/2010/main" val="13945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Refactor With Using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00C6-76AF-4301-8A20-769DB275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6" y="3038411"/>
            <a:ext cx="11884744" cy="2512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A15DC5-B29B-462E-A34A-6D4AC0594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6" y="925399"/>
            <a:ext cx="11250944" cy="1637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F8F79-8205-4023-95F8-A9D74540D02E}"/>
              </a:ext>
            </a:extLst>
          </p:cNvPr>
          <p:cNvSpPr/>
          <p:nvPr/>
        </p:nvSpPr>
        <p:spPr>
          <a:xfrm>
            <a:off x="443883" y="3429000"/>
            <a:ext cx="585927" cy="29074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DE9B16-DECD-4439-8C5A-D91A5E8C0476}"/>
              </a:ext>
            </a:extLst>
          </p:cNvPr>
          <p:cNvSpPr/>
          <p:nvPr/>
        </p:nvSpPr>
        <p:spPr>
          <a:xfrm>
            <a:off x="818225" y="4022505"/>
            <a:ext cx="585927" cy="29074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BD0CD-BAAD-47C5-8884-351AAE5E7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50" y="4992469"/>
            <a:ext cx="5903650" cy="1730380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2A720B-54EA-4E5D-885B-EC81FDBB90A9}"/>
              </a:ext>
            </a:extLst>
          </p:cNvPr>
          <p:cNvSpPr txBox="1"/>
          <p:nvPr/>
        </p:nvSpPr>
        <p:spPr>
          <a:xfrm>
            <a:off x="2140023" y="5932601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2199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Effectively A Try-Finally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00C6-76AF-4301-8A20-769DB275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8" y="807869"/>
            <a:ext cx="9727219" cy="2056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148E8-EB5D-4C5C-A275-58B00354F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30" y="2994323"/>
            <a:ext cx="8561905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When To Use 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8A9E-1F18-4AA4-895D-E5FD060DA67C}"/>
              </a:ext>
            </a:extLst>
          </p:cNvPr>
          <p:cNvSpPr txBox="1"/>
          <p:nvPr/>
        </p:nvSpPr>
        <p:spPr>
          <a:xfrm>
            <a:off x="1647351" y="2042440"/>
            <a:ext cx="8247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know some things need unmanaged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9FDB-6FB5-4FE6-8052-A70073F16313}"/>
              </a:ext>
            </a:extLst>
          </p:cNvPr>
          <p:cNvSpPr txBox="1"/>
          <p:nvPr/>
        </p:nvSpPr>
        <p:spPr>
          <a:xfrm>
            <a:off x="1647351" y="3071673"/>
            <a:ext cx="925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know how to safely use these resources (i.e. “using”)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AD0B01-9111-4D16-BA75-BF75C302A042}"/>
              </a:ext>
            </a:extLst>
          </p:cNvPr>
          <p:cNvSpPr txBox="1"/>
          <p:nvPr/>
        </p:nvSpPr>
        <p:spPr>
          <a:xfrm>
            <a:off x="1647350" y="4100906"/>
            <a:ext cx="7189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But how do we know WHEN to use “using”?</a:t>
            </a:r>
          </a:p>
        </p:txBody>
      </p:sp>
    </p:spTree>
    <p:extLst>
      <p:ext uri="{BB962C8B-B14F-4D97-AF65-F5344CB8AC3E}">
        <p14:creationId xmlns:p14="http://schemas.microsoft.com/office/powerpoint/2010/main" val="14320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When To Use Using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8A9E-1F18-4AA4-895D-E5FD060DA67C}"/>
              </a:ext>
            </a:extLst>
          </p:cNvPr>
          <p:cNvSpPr txBox="1"/>
          <p:nvPr/>
        </p:nvSpPr>
        <p:spPr>
          <a:xfrm>
            <a:off x="768928" y="1634069"/>
            <a:ext cx="1095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Simple:  If you instantiate an object that implements IDisposable…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28DC8-20A0-412E-A914-D94575E8ECE5}"/>
              </a:ext>
            </a:extLst>
          </p:cNvPr>
          <p:cNvSpPr txBox="1"/>
          <p:nvPr/>
        </p:nvSpPr>
        <p:spPr>
          <a:xfrm>
            <a:off x="768928" y="2530713"/>
            <a:ext cx="6924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use the “using” statement/block!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33FA47-D817-4773-996E-79BEFBA5964F}"/>
              </a:ext>
            </a:extLst>
          </p:cNvPr>
          <p:cNvSpPr txBox="1"/>
          <p:nvPr/>
        </p:nvSpPr>
        <p:spPr>
          <a:xfrm>
            <a:off x="768928" y="3427357"/>
            <a:ext cx="744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you know it implements IDisposable?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2B904-8A23-482F-BF97-92DABEE2A7A1}"/>
              </a:ext>
            </a:extLst>
          </p:cNvPr>
          <p:cNvSpPr txBox="1"/>
          <p:nvPr/>
        </p:nvSpPr>
        <p:spPr>
          <a:xfrm>
            <a:off x="768928" y="4324001"/>
            <a:ext cx="683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F12, Object browser, documentation, etc.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5911F-1BBF-4C1F-AFAA-EBE449AC6A9F}"/>
              </a:ext>
            </a:extLst>
          </p:cNvPr>
          <p:cNvSpPr txBox="1"/>
          <p:nvPr/>
        </p:nvSpPr>
        <p:spPr>
          <a:xfrm>
            <a:off x="768928" y="5220645"/>
            <a:ext cx="651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will always have a Dispose() method.</a:t>
            </a:r>
          </a:p>
        </p:txBody>
      </p:sp>
    </p:spTree>
    <p:extLst>
      <p:ext uri="{BB962C8B-B14F-4D97-AF65-F5344CB8AC3E}">
        <p14:creationId xmlns:p14="http://schemas.microsoft.com/office/powerpoint/2010/main" val="16637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Tip: Create Helpers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D7572-7821-4124-8EF0-F591C3253CE9}"/>
              </a:ext>
            </a:extLst>
          </p:cNvPr>
          <p:cNvSpPr txBox="1"/>
          <p:nvPr/>
        </p:nvSpPr>
        <p:spPr>
          <a:xfrm>
            <a:off x="1192695" y="2231665"/>
            <a:ext cx="8666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Feel free to create helpers that use “using” correctly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F87019-D01D-4866-A17A-9961AEE51520}"/>
              </a:ext>
            </a:extLst>
          </p:cNvPr>
          <p:cNvSpPr txBox="1"/>
          <p:nvPr/>
        </p:nvSpPr>
        <p:spPr>
          <a:xfrm>
            <a:off x="1192695" y="3075044"/>
            <a:ext cx="883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way you do not need to remember to use “using”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97805-D385-4C4E-8487-3CB9435F895C}"/>
              </a:ext>
            </a:extLst>
          </p:cNvPr>
          <p:cNvSpPr txBox="1"/>
          <p:nvPr/>
        </p:nvSpPr>
        <p:spPr>
          <a:xfrm>
            <a:off x="1192695" y="3918423"/>
            <a:ext cx="8350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Teammates do not need to know/remember either</a:t>
            </a:r>
          </a:p>
        </p:txBody>
      </p:sp>
    </p:spTree>
    <p:extLst>
      <p:ext uri="{BB962C8B-B14F-4D97-AF65-F5344CB8AC3E}">
        <p14:creationId xmlns:p14="http://schemas.microsoft.com/office/powerpoint/2010/main" val="28769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33929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Tip: Create Helpers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ABB86-CA8F-4FCF-AAC5-920A3B9D8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6" y="807869"/>
            <a:ext cx="11852893" cy="2405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048DC-0D0F-4A00-82BD-5F130E85C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6" y="3429000"/>
            <a:ext cx="11831800" cy="2962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3DB0A-5384-4AF7-9B17-068E81514485}"/>
              </a:ext>
            </a:extLst>
          </p:cNvPr>
          <p:cNvSpPr txBox="1"/>
          <p:nvPr/>
        </p:nvSpPr>
        <p:spPr>
          <a:xfrm>
            <a:off x="5939161" y="2736663"/>
            <a:ext cx="5513561" cy="95410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Sometimes a little complexity is worth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protection against memory leaks</a:t>
            </a:r>
          </a:p>
        </p:txBody>
      </p:sp>
    </p:spTree>
    <p:extLst>
      <p:ext uri="{BB962C8B-B14F-4D97-AF65-F5344CB8AC3E}">
        <p14:creationId xmlns:p14="http://schemas.microsoft.com/office/powerpoint/2010/main" val="36546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IDisposable Is Everywhere!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F811D-9F40-46C8-AEE5-FF9A0D9C9BF6}"/>
              </a:ext>
            </a:extLst>
          </p:cNvPr>
          <p:cNvSpPr txBox="1"/>
          <p:nvPr/>
        </p:nvSpPr>
        <p:spPr>
          <a:xfrm>
            <a:off x="1410193" y="1095324"/>
            <a:ext cx="4835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classes in System.Data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93769-64E6-4FA4-A8B5-877EB03B54A8}"/>
              </a:ext>
            </a:extLst>
          </p:cNvPr>
          <p:cNvSpPr txBox="1"/>
          <p:nvPr/>
        </p:nvSpPr>
        <p:spPr>
          <a:xfrm>
            <a:off x="1410193" y="1842528"/>
            <a:ext cx="5400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classes in System.Drawing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D8C2B-332D-4C30-8A0E-CE3487706B44}"/>
              </a:ext>
            </a:extLst>
          </p:cNvPr>
          <p:cNvSpPr txBox="1"/>
          <p:nvPr/>
        </p:nvSpPr>
        <p:spPr>
          <a:xfrm>
            <a:off x="1410193" y="2589732"/>
            <a:ext cx="4429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classes in System.IO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64DE8-19DD-44B9-B77A-23823E6738A2}"/>
              </a:ext>
            </a:extLst>
          </p:cNvPr>
          <p:cNvSpPr txBox="1"/>
          <p:nvPr/>
        </p:nvSpPr>
        <p:spPr>
          <a:xfrm>
            <a:off x="1410193" y="3461962"/>
            <a:ext cx="4614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classes in System.Net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89E22-43B5-45F2-B343-8E0972A31317}"/>
              </a:ext>
            </a:extLst>
          </p:cNvPr>
          <p:cNvSpPr txBox="1"/>
          <p:nvPr/>
        </p:nvSpPr>
        <p:spPr>
          <a:xfrm>
            <a:off x="1410193" y="4209166"/>
            <a:ext cx="769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classes in System.Security.Cryptography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CCB74-4DB6-41EC-AFC7-8BC5C5751240}"/>
              </a:ext>
            </a:extLst>
          </p:cNvPr>
          <p:cNvSpPr txBox="1"/>
          <p:nvPr/>
        </p:nvSpPr>
        <p:spPr>
          <a:xfrm>
            <a:off x="1410193" y="4956370"/>
            <a:ext cx="6554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classes in System.Windows.Forms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D2E3B-96DB-4F97-918C-B7F4CB652979}"/>
              </a:ext>
            </a:extLst>
          </p:cNvPr>
          <p:cNvSpPr txBox="1"/>
          <p:nvPr/>
        </p:nvSpPr>
        <p:spPr>
          <a:xfrm>
            <a:off x="1410192" y="5703574"/>
            <a:ext cx="828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 many more, including those from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78976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Be On The Lookout!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CD729-3A5D-467B-93F5-E2481A2F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25" y="964732"/>
            <a:ext cx="10490876" cy="51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4A1D1-EB23-4F0B-8BF6-32C6DE0E52C9}"/>
              </a:ext>
            </a:extLst>
          </p:cNvPr>
          <p:cNvSpPr txBox="1"/>
          <p:nvPr/>
        </p:nvSpPr>
        <p:spPr>
          <a:xfrm>
            <a:off x="1410193" y="1095324"/>
            <a:ext cx="10042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is possible to implement IDisposable on your own classes…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24E42-3350-4C94-8689-9AAF9129846A}"/>
              </a:ext>
            </a:extLst>
          </p:cNvPr>
          <p:cNvSpPr txBox="1"/>
          <p:nvPr/>
        </p:nvSpPr>
        <p:spPr>
          <a:xfrm>
            <a:off x="1410193" y="1967554"/>
            <a:ext cx="2020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However…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03A9F3-2E95-4102-B853-0B6FC555C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31" y="1788849"/>
            <a:ext cx="6668233" cy="4789505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Octagon 9">
            <a:extLst>
              <a:ext uri="{FF2B5EF4-FFF2-40B4-BE49-F238E27FC236}">
                <a16:creationId xmlns:a16="http://schemas.microsoft.com/office/drawing/2014/main" id="{A75D00BB-892D-4698-84F9-6FBAC906EED9}"/>
              </a:ext>
            </a:extLst>
          </p:cNvPr>
          <p:cNvSpPr/>
          <p:nvPr/>
        </p:nvSpPr>
        <p:spPr>
          <a:xfrm>
            <a:off x="1751988" y="2839784"/>
            <a:ext cx="2527049" cy="2527049"/>
          </a:xfrm>
          <a:prstGeom prst="oct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Here Be Dragons!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90967-510A-42A6-B06C-0E3E37850EF8}"/>
              </a:ext>
            </a:extLst>
          </p:cNvPr>
          <p:cNvSpPr txBox="1"/>
          <p:nvPr/>
        </p:nvSpPr>
        <p:spPr>
          <a:xfrm>
            <a:off x="8824403" y="6570109"/>
            <a:ext cx="273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</a:schemeClr>
                </a:solidFill>
              </a:rPr>
              <a:t>Photo Credit: National Library of Sweden</a:t>
            </a:r>
          </a:p>
        </p:txBody>
      </p:sp>
    </p:spTree>
    <p:extLst>
      <p:ext uri="{BB962C8B-B14F-4D97-AF65-F5344CB8AC3E}">
        <p14:creationId xmlns:p14="http://schemas.microsoft.com/office/powerpoint/2010/main" val="13113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4A1D1-EB23-4F0B-8BF6-32C6DE0E52C9}"/>
              </a:ext>
            </a:extLst>
          </p:cNvPr>
          <p:cNvSpPr txBox="1"/>
          <p:nvPr/>
        </p:nvSpPr>
        <p:spPr>
          <a:xfrm>
            <a:off x="1410193" y="1095324"/>
            <a:ext cx="100263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full discussion on the proper way to implement IDisposable</a:t>
            </a:r>
          </a:p>
          <a:p>
            <a:r>
              <a:rPr lang="en-US" sz="3200" dirty="0"/>
              <a:t>is outside the scope of this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5509E-1E0E-425E-8338-9E227C5C1389}"/>
              </a:ext>
            </a:extLst>
          </p:cNvPr>
          <p:cNvSpPr txBox="1"/>
          <p:nvPr/>
        </p:nvSpPr>
        <p:spPr>
          <a:xfrm>
            <a:off x="1410193" y="2459997"/>
            <a:ext cx="8492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goal is to show that it is possible, how to begin,</a:t>
            </a:r>
          </a:p>
          <a:p>
            <a:r>
              <a:rPr lang="en-US" sz="3200" dirty="0"/>
              <a:t>and how to learn more about the proper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7F4B9-76CC-4CC4-BB30-0EB6D1ECBA5A}"/>
              </a:ext>
            </a:extLst>
          </p:cNvPr>
          <p:cNvSpPr txBox="1"/>
          <p:nvPr/>
        </p:nvSpPr>
        <p:spPr>
          <a:xfrm>
            <a:off x="1410193" y="3824670"/>
            <a:ext cx="1007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example shown next is not a recommended best practice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690A4-7427-4ED2-8135-4F7C9186516F}"/>
              </a:ext>
            </a:extLst>
          </p:cNvPr>
          <p:cNvSpPr txBox="1"/>
          <p:nvPr/>
        </p:nvSpPr>
        <p:spPr>
          <a:xfrm>
            <a:off x="1410193" y="4696900"/>
            <a:ext cx="9161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purpose of the example is to be an introduction</a:t>
            </a:r>
          </a:p>
          <a:p>
            <a:r>
              <a:rPr lang="en-US" sz="3200" dirty="0"/>
              <a:t>to the subject, with further learning left to the audience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93B7DB-12C8-444D-BE13-0E6422F3E859}"/>
              </a:ext>
            </a:extLst>
          </p:cNvPr>
          <p:cNvCxnSpPr>
            <a:cxnSpLocks/>
          </p:cNvCxnSpPr>
          <p:nvPr/>
        </p:nvCxnSpPr>
        <p:spPr>
          <a:xfrm>
            <a:off x="5833903" y="4306282"/>
            <a:ext cx="589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4A1D1-EB23-4F0B-8BF6-32C6DE0E52C9}"/>
              </a:ext>
            </a:extLst>
          </p:cNvPr>
          <p:cNvSpPr txBox="1"/>
          <p:nvPr/>
        </p:nvSpPr>
        <p:spPr>
          <a:xfrm>
            <a:off x="1401315" y="1920948"/>
            <a:ext cx="100533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There may be times when you need a class, which has a long</a:t>
            </a:r>
          </a:p>
          <a:p>
            <a:r>
              <a:rPr lang="en-US" sz="3200" dirty="0"/>
              <a:t>lifetime, and itself uses an unmanaged resource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C34CB-7E69-4558-8FE1-52E20F5F71E0}"/>
              </a:ext>
            </a:extLst>
          </p:cNvPr>
          <p:cNvSpPr txBox="1"/>
          <p:nvPr/>
        </p:nvSpPr>
        <p:spPr>
          <a:xfrm>
            <a:off x="1401315" y="3285621"/>
            <a:ext cx="100026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Imagine a class with a long lifecycle, which reads from a file</a:t>
            </a:r>
          </a:p>
          <a:p>
            <a:r>
              <a:rPr lang="en-US" sz="3200" dirty="0"/>
              <a:t>over the course of its long lifecycle</a:t>
            </a:r>
          </a:p>
        </p:txBody>
      </p:sp>
    </p:spTree>
    <p:extLst>
      <p:ext uri="{BB962C8B-B14F-4D97-AF65-F5344CB8AC3E}">
        <p14:creationId xmlns:p14="http://schemas.microsoft.com/office/powerpoint/2010/main" val="173509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94AFB-1752-43E9-898F-B3DEC98C7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2" y="807869"/>
            <a:ext cx="6552638" cy="5905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8946C-D065-4C9F-909F-F806A52E9DBE}"/>
              </a:ext>
            </a:extLst>
          </p:cNvPr>
          <p:cNvSpPr txBox="1"/>
          <p:nvPr/>
        </p:nvSpPr>
        <p:spPr>
          <a:xfrm>
            <a:off x="4737936" y="721433"/>
            <a:ext cx="135806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IDisposable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4FC46-90ED-4D3A-BBF7-38B54C1254E5}"/>
              </a:ext>
            </a:extLst>
          </p:cNvPr>
          <p:cNvSpPr txBox="1"/>
          <p:nvPr/>
        </p:nvSpPr>
        <p:spPr>
          <a:xfrm>
            <a:off x="7216285" y="1121543"/>
            <a:ext cx="234519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Unmanaged resource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A552C7-2630-45E4-980B-F178DB71A527}"/>
              </a:ext>
            </a:extLst>
          </p:cNvPr>
          <p:cNvSpPr txBox="1"/>
          <p:nvPr/>
        </p:nvSpPr>
        <p:spPr>
          <a:xfrm>
            <a:off x="4244371" y="1521653"/>
            <a:ext cx="110158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Dispose()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16192E-6220-43E7-BA44-ACD47AFDD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8" y="4234650"/>
            <a:ext cx="4996428" cy="247396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5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94AFB-1752-43E9-898F-B3DEC98C7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2" y="807869"/>
            <a:ext cx="6552638" cy="590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D0B33A-B8DC-4A45-B250-65DE547A0ADE}"/>
              </a:ext>
            </a:extLst>
          </p:cNvPr>
          <p:cNvSpPr txBox="1"/>
          <p:nvPr/>
        </p:nvSpPr>
        <p:spPr>
          <a:xfrm>
            <a:off x="4808957" y="1538178"/>
            <a:ext cx="4363695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safe only under strict circumstances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5435F-E3CE-406F-A4F6-B91F392B33A0}"/>
              </a:ext>
            </a:extLst>
          </p:cNvPr>
          <p:cNvSpPr txBox="1"/>
          <p:nvPr/>
        </p:nvSpPr>
        <p:spPr>
          <a:xfrm>
            <a:off x="5831369" y="2043030"/>
            <a:ext cx="328974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developer; no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C585D-C3B6-4458-8978-17B4DF14B35E}"/>
              </a:ext>
            </a:extLst>
          </p:cNvPr>
          <p:cNvSpPr txBox="1"/>
          <p:nvPr/>
        </p:nvSpPr>
        <p:spPr>
          <a:xfrm>
            <a:off x="5843241" y="2542928"/>
            <a:ext cx="289502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Sealed; no derived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D62FE-3DAA-412F-8423-0F52909ECB97}"/>
              </a:ext>
            </a:extLst>
          </p:cNvPr>
          <p:cNvSpPr txBox="1"/>
          <p:nvPr/>
        </p:nvSpPr>
        <p:spPr>
          <a:xfrm>
            <a:off x="5843241" y="3042826"/>
            <a:ext cx="473110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Perfect use of “using” by all consuming code</a:t>
            </a:r>
          </a:p>
        </p:txBody>
      </p:sp>
    </p:spTree>
    <p:extLst>
      <p:ext uri="{BB962C8B-B14F-4D97-AF65-F5344CB8AC3E}">
        <p14:creationId xmlns:p14="http://schemas.microsoft.com/office/powerpoint/2010/main" val="9010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DFD64-08F4-4CD4-B254-068F7E2ADFC0}"/>
              </a:ext>
            </a:extLst>
          </p:cNvPr>
          <p:cNvSpPr txBox="1"/>
          <p:nvPr/>
        </p:nvSpPr>
        <p:spPr>
          <a:xfrm>
            <a:off x="1446554" y="2963536"/>
            <a:ext cx="9298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Proper disposal has a pattern, stubbed by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5765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Implementing IDisposable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B53B4-C543-4214-B1C1-7D46D4E81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6" y="0"/>
            <a:ext cx="10106107" cy="68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3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Presentation Plan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519B7C-871D-4DC7-A977-94506B355A38}"/>
              </a:ext>
            </a:extLst>
          </p:cNvPr>
          <p:cNvSpPr/>
          <p:nvPr/>
        </p:nvSpPr>
        <p:spPr>
          <a:xfrm>
            <a:off x="1779850" y="1826031"/>
            <a:ext cx="302003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 Leaks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A5C2C-AE12-41F6-9F23-528592DFE3C9}"/>
              </a:ext>
            </a:extLst>
          </p:cNvPr>
          <p:cNvSpPr/>
          <p:nvPr/>
        </p:nvSpPr>
        <p:spPr>
          <a:xfrm>
            <a:off x="7091480" y="1826031"/>
            <a:ext cx="302003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Massive Loops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DF9F77-DE2D-4C44-997F-6CABDFDAAE36}"/>
              </a:ext>
            </a:extLst>
          </p:cNvPr>
          <p:cNvSpPr/>
          <p:nvPr/>
        </p:nvSpPr>
        <p:spPr>
          <a:xfrm>
            <a:off x="1779850" y="3073893"/>
            <a:ext cx="302003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IDisposable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31E75B-3388-41C4-AD86-EC69AFA9EEC1}"/>
              </a:ext>
            </a:extLst>
          </p:cNvPr>
          <p:cNvSpPr/>
          <p:nvPr/>
        </p:nvSpPr>
        <p:spPr>
          <a:xfrm>
            <a:off x="7091480" y="3073893"/>
            <a:ext cx="302003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IEnumerable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30C8A3-DA2A-49A9-AA6A-E8986F7E99F0}"/>
              </a:ext>
            </a:extLst>
          </p:cNvPr>
          <p:cNvSpPr/>
          <p:nvPr/>
        </p:nvSpPr>
        <p:spPr>
          <a:xfrm>
            <a:off x="984293" y="4493030"/>
            <a:ext cx="2305575" cy="743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Consumption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6BC53E-47F2-40BB-8CEE-FA23D4856103}"/>
              </a:ext>
            </a:extLst>
          </p:cNvPr>
          <p:cNvSpPr/>
          <p:nvPr/>
        </p:nvSpPr>
        <p:spPr>
          <a:xfrm>
            <a:off x="3289868" y="4493031"/>
            <a:ext cx="2305575" cy="743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8D9FE2-5888-4262-8338-28AEEA7505F3}"/>
              </a:ext>
            </a:extLst>
          </p:cNvPr>
          <p:cNvSpPr/>
          <p:nvPr/>
        </p:nvSpPr>
        <p:spPr>
          <a:xfrm>
            <a:off x="6295923" y="4493029"/>
            <a:ext cx="2305575" cy="743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Consumption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64CD00-8DF9-4365-B65B-33CBD1755C3F}"/>
              </a:ext>
            </a:extLst>
          </p:cNvPr>
          <p:cNvSpPr/>
          <p:nvPr/>
        </p:nvSpPr>
        <p:spPr>
          <a:xfrm>
            <a:off x="8601498" y="4493029"/>
            <a:ext cx="2305575" cy="743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Creation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C1022-3842-4401-B4EB-A9A084BBB70E}"/>
              </a:ext>
            </a:extLst>
          </p:cNvPr>
          <p:cNvSpPr txBox="1"/>
          <p:nvPr/>
        </p:nvSpPr>
        <p:spPr>
          <a:xfrm>
            <a:off x="4086275" y="5236154"/>
            <a:ext cx="712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Shallow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1295C-3A38-4896-B43F-0171367A1AC7}"/>
              </a:ext>
            </a:extLst>
          </p:cNvPr>
          <p:cNvSpPr txBox="1"/>
          <p:nvPr/>
        </p:nvSpPr>
        <p:spPr>
          <a:xfrm>
            <a:off x="9398758" y="5236153"/>
            <a:ext cx="712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Shallow</a:t>
            </a:r>
          </a:p>
        </p:txBody>
      </p:sp>
    </p:spTree>
    <p:extLst>
      <p:ext uri="{BB962C8B-B14F-4D97-AF65-F5344CB8AC3E}">
        <p14:creationId xmlns:p14="http://schemas.microsoft.com/office/powerpoint/2010/main" val="24598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3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Idisposable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A91DC-C041-431F-9E7A-C0211EDF87F5}"/>
              </a:ext>
            </a:extLst>
          </p:cNvPr>
          <p:cNvSpPr txBox="1"/>
          <p:nvPr/>
        </p:nvSpPr>
        <p:spPr>
          <a:xfrm>
            <a:off x="1544210" y="860926"/>
            <a:ext cx="4913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Managed constructs are safe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02A2F-F62F-4134-AE62-C0F9C23CE3D9}"/>
              </a:ext>
            </a:extLst>
          </p:cNvPr>
          <p:cNvSpPr txBox="1"/>
          <p:nvPr/>
        </p:nvSpPr>
        <p:spPr>
          <a:xfrm>
            <a:off x="1544209" y="1612770"/>
            <a:ext cx="6585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Unmanaged constructs require clean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CA302-2707-4ED3-86FA-D60A89788F46}"/>
              </a:ext>
            </a:extLst>
          </p:cNvPr>
          <p:cNvSpPr txBox="1"/>
          <p:nvPr/>
        </p:nvSpPr>
        <p:spPr>
          <a:xfrm>
            <a:off x="1544208" y="2364614"/>
            <a:ext cx="792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Convention for clean up is IDisposable.Dispose()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FECB-9B1D-4ADB-B5EA-04BD6AA5A36E}"/>
              </a:ext>
            </a:extLst>
          </p:cNvPr>
          <p:cNvSpPr txBox="1"/>
          <p:nvPr/>
        </p:nvSpPr>
        <p:spPr>
          <a:xfrm>
            <a:off x="1544207" y="3116458"/>
            <a:ext cx="9086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“using” statement is bound to IDisposable.Dispose()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8279B-318F-453B-A7A3-3FAD0C025063}"/>
              </a:ext>
            </a:extLst>
          </p:cNvPr>
          <p:cNvSpPr txBox="1"/>
          <p:nvPr/>
        </p:nvSpPr>
        <p:spPr>
          <a:xfrm>
            <a:off x="1561422" y="3868302"/>
            <a:ext cx="7282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“using” statement basically a try-finally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0E78C-E7B4-44BA-9542-484F362C6AD5}"/>
              </a:ext>
            </a:extLst>
          </p:cNvPr>
          <p:cNvSpPr txBox="1"/>
          <p:nvPr/>
        </p:nvSpPr>
        <p:spPr>
          <a:xfrm>
            <a:off x="1561422" y="4620146"/>
            <a:ext cx="8819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rule is simple: Always use “using” on IDisposables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C5E94-6D81-4E55-B59F-014ECFAAAFC5}"/>
              </a:ext>
            </a:extLst>
          </p:cNvPr>
          <p:cNvSpPr txBox="1"/>
          <p:nvPr/>
        </p:nvSpPr>
        <p:spPr>
          <a:xfrm>
            <a:off x="1544207" y="5371990"/>
            <a:ext cx="6064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I/O on a system is unmanaged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5BFEF-C806-492B-B7F5-EA7A70357895}"/>
              </a:ext>
            </a:extLst>
          </p:cNvPr>
          <p:cNvSpPr txBox="1"/>
          <p:nvPr/>
        </p:nvSpPr>
        <p:spPr>
          <a:xfrm>
            <a:off x="1561422" y="6123834"/>
            <a:ext cx="912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 very careful if you choose to implement IDisposable</a:t>
            </a:r>
          </a:p>
        </p:txBody>
      </p:sp>
    </p:spTree>
    <p:extLst>
      <p:ext uri="{BB962C8B-B14F-4D97-AF65-F5344CB8AC3E}">
        <p14:creationId xmlns:p14="http://schemas.microsoft.com/office/powerpoint/2010/main" val="2939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Big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71110-63A6-475E-AC50-81D3EDC63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807869"/>
            <a:ext cx="8835469" cy="26211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0C42DE-1F51-44FB-AFAF-DF64C7175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3585133"/>
            <a:ext cx="5630138" cy="2105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729E8D-FA80-44CC-A7DB-81AD7D9AA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" y="6050131"/>
            <a:ext cx="12040627" cy="2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Big 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869638-27BE-4C16-A4AB-B5D71AB1E7B1}"/>
              </a:ext>
            </a:extLst>
          </p:cNvPr>
          <p:cNvSpPr/>
          <p:nvPr/>
        </p:nvSpPr>
        <p:spPr>
          <a:xfrm>
            <a:off x="810979" y="1637355"/>
            <a:ext cx="4740676" cy="33291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000C1-7190-4D2F-A53F-06F489D5848D}"/>
              </a:ext>
            </a:extLst>
          </p:cNvPr>
          <p:cNvSpPr/>
          <p:nvPr/>
        </p:nvSpPr>
        <p:spPr>
          <a:xfrm>
            <a:off x="1192695" y="1948648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7229E-AC46-411B-956F-E6E480282E8E}"/>
              </a:ext>
            </a:extLst>
          </p:cNvPr>
          <p:cNvSpPr/>
          <p:nvPr/>
        </p:nvSpPr>
        <p:spPr>
          <a:xfrm>
            <a:off x="1192695" y="2521832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24322-2797-43C6-B186-A8B23A2A37AB}"/>
              </a:ext>
            </a:extLst>
          </p:cNvPr>
          <p:cNvSpPr/>
          <p:nvPr/>
        </p:nvSpPr>
        <p:spPr>
          <a:xfrm>
            <a:off x="1192695" y="3095016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0DD26-ABDC-4B2B-9348-8D23BDF91635}"/>
              </a:ext>
            </a:extLst>
          </p:cNvPr>
          <p:cNvSpPr/>
          <p:nvPr/>
        </p:nvSpPr>
        <p:spPr>
          <a:xfrm>
            <a:off x="1192695" y="3668200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C9E97-6369-4473-B26D-537E325B9763}"/>
              </a:ext>
            </a:extLst>
          </p:cNvPr>
          <p:cNvSpPr/>
          <p:nvPr/>
        </p:nvSpPr>
        <p:spPr>
          <a:xfrm>
            <a:off x="1192695" y="4236371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BA642E-5FE3-4514-B64F-786C7854C38A}"/>
              </a:ext>
            </a:extLst>
          </p:cNvPr>
          <p:cNvSpPr/>
          <p:nvPr/>
        </p:nvSpPr>
        <p:spPr>
          <a:xfrm>
            <a:off x="4212583" y="3095016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D76ED-8827-4039-BF92-A9EC5CC387D4}"/>
              </a:ext>
            </a:extLst>
          </p:cNvPr>
          <p:cNvSpPr txBox="1"/>
          <p:nvPr/>
        </p:nvSpPr>
        <p:spPr>
          <a:xfrm>
            <a:off x="5858756" y="3034024"/>
            <a:ext cx="5881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Then we loop over each in memory</a:t>
            </a:r>
          </a:p>
        </p:txBody>
      </p:sp>
    </p:spTree>
    <p:extLst>
      <p:ext uri="{BB962C8B-B14F-4D97-AF65-F5344CB8AC3E}">
        <p14:creationId xmlns:p14="http://schemas.microsoft.com/office/powerpoint/2010/main" val="35056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Big List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869638-27BE-4C16-A4AB-B5D71AB1E7B1}"/>
              </a:ext>
            </a:extLst>
          </p:cNvPr>
          <p:cNvSpPr/>
          <p:nvPr/>
        </p:nvSpPr>
        <p:spPr>
          <a:xfrm>
            <a:off x="810979" y="1637355"/>
            <a:ext cx="4740676" cy="33291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000C1-7190-4D2F-A53F-06F489D5848D}"/>
              </a:ext>
            </a:extLst>
          </p:cNvPr>
          <p:cNvSpPr/>
          <p:nvPr/>
        </p:nvSpPr>
        <p:spPr>
          <a:xfrm>
            <a:off x="1192695" y="1948648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7229E-AC46-411B-956F-E6E480282E8E}"/>
              </a:ext>
            </a:extLst>
          </p:cNvPr>
          <p:cNvSpPr/>
          <p:nvPr/>
        </p:nvSpPr>
        <p:spPr>
          <a:xfrm>
            <a:off x="1192695" y="2521832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24322-2797-43C6-B186-A8B23A2A37AB}"/>
              </a:ext>
            </a:extLst>
          </p:cNvPr>
          <p:cNvSpPr/>
          <p:nvPr/>
        </p:nvSpPr>
        <p:spPr>
          <a:xfrm>
            <a:off x="1192695" y="3095016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0DD26-ABDC-4B2B-9348-8D23BDF91635}"/>
              </a:ext>
            </a:extLst>
          </p:cNvPr>
          <p:cNvSpPr/>
          <p:nvPr/>
        </p:nvSpPr>
        <p:spPr>
          <a:xfrm>
            <a:off x="1192695" y="3668200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EC9E97-6369-4473-B26D-537E325B9763}"/>
              </a:ext>
            </a:extLst>
          </p:cNvPr>
          <p:cNvSpPr/>
          <p:nvPr/>
        </p:nvSpPr>
        <p:spPr>
          <a:xfrm>
            <a:off x="1192695" y="4236371"/>
            <a:ext cx="1127464" cy="523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70D08-997B-487C-8629-A1F926E15F04}"/>
              </a:ext>
            </a:extLst>
          </p:cNvPr>
          <p:cNvSpPr txBox="1"/>
          <p:nvPr/>
        </p:nvSpPr>
        <p:spPr>
          <a:xfrm>
            <a:off x="5787734" y="1918151"/>
            <a:ext cx="303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Process the movie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8BB7D-1857-4660-A8B8-010A97ECFE8C}"/>
              </a:ext>
            </a:extLst>
          </p:cNvPr>
          <p:cNvSpPr txBox="1"/>
          <p:nvPr/>
        </p:nvSpPr>
        <p:spPr>
          <a:xfrm>
            <a:off x="5787734" y="2491335"/>
            <a:ext cx="303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Process the movie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8B731-0E1C-4EE8-9F86-6F5375CB55CA}"/>
              </a:ext>
            </a:extLst>
          </p:cNvPr>
          <p:cNvSpPr txBox="1"/>
          <p:nvPr/>
        </p:nvSpPr>
        <p:spPr>
          <a:xfrm>
            <a:off x="5787734" y="3064519"/>
            <a:ext cx="303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Process the movie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98E70-CDE0-48C1-9112-45358CAC3990}"/>
              </a:ext>
            </a:extLst>
          </p:cNvPr>
          <p:cNvSpPr txBox="1"/>
          <p:nvPr/>
        </p:nvSpPr>
        <p:spPr>
          <a:xfrm>
            <a:off x="5787734" y="3637703"/>
            <a:ext cx="303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Process the movie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45E301-BDD9-45E0-A313-8EAB25FAEC98}"/>
              </a:ext>
            </a:extLst>
          </p:cNvPr>
          <p:cNvSpPr txBox="1"/>
          <p:nvPr/>
        </p:nvSpPr>
        <p:spPr>
          <a:xfrm>
            <a:off x="5787734" y="4205874"/>
            <a:ext cx="3036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Process the movie</a:t>
            </a:r>
          </a:p>
        </p:txBody>
      </p:sp>
    </p:spTree>
    <p:extLst>
      <p:ext uri="{BB962C8B-B14F-4D97-AF65-F5344CB8AC3E}">
        <p14:creationId xmlns:p14="http://schemas.microsoft.com/office/powerpoint/2010/main" val="1653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One At A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B527EA-CE4B-4A63-B89E-E9930D03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8" y="881152"/>
            <a:ext cx="8588443" cy="2547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E273C-BB52-47D4-9101-1B1F9EA0C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8" y="3587479"/>
            <a:ext cx="8562270" cy="18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One At A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EC355-5B6A-4511-BF77-FAA50AA1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7" y="983976"/>
            <a:ext cx="6538176" cy="2445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3A63D-D067-4106-8C3A-775D7FDF9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27" y="3627862"/>
            <a:ext cx="6560723" cy="21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One At A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E68F0-4FD7-4B31-AFD3-4A7D10E9BA32}"/>
              </a:ext>
            </a:extLst>
          </p:cNvPr>
          <p:cNvSpPr txBox="1"/>
          <p:nvPr/>
        </p:nvSpPr>
        <p:spPr>
          <a:xfrm>
            <a:off x="1828294" y="2844225"/>
            <a:ext cx="7223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Yielding one at a time has other benefits…</a:t>
            </a:r>
          </a:p>
        </p:txBody>
      </p:sp>
    </p:spTree>
    <p:extLst>
      <p:ext uri="{BB962C8B-B14F-4D97-AF65-F5344CB8AC3E}">
        <p14:creationId xmlns:p14="http://schemas.microsoft.com/office/powerpoint/2010/main" val="34966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Evacuating Early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08117-E907-4E6F-92BD-436032705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" y="807869"/>
            <a:ext cx="11873510" cy="1642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3F764-20DD-459B-9184-EF71B2F1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" y="2522049"/>
            <a:ext cx="7421628" cy="4186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07EDC7-6B80-4C47-BFDA-AAB5D1827098}"/>
              </a:ext>
            </a:extLst>
          </p:cNvPr>
          <p:cNvSpPr txBox="1"/>
          <p:nvPr/>
        </p:nvSpPr>
        <p:spPr>
          <a:xfrm>
            <a:off x="6841943" y="2321994"/>
            <a:ext cx="300915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3 reads actually occur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D648F-1D7F-44AC-B4AC-6E311A74869B}"/>
              </a:ext>
            </a:extLst>
          </p:cNvPr>
          <p:cNvSpPr txBox="1"/>
          <p:nvPr/>
        </p:nvSpPr>
        <p:spPr>
          <a:xfrm>
            <a:off x="3086843" y="5421781"/>
            <a:ext cx="3251146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Breaking out of the foreach…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723D9-7E72-445A-91E7-60BDB236C0E6}"/>
              </a:ext>
            </a:extLst>
          </p:cNvPr>
          <p:cNvSpPr txBox="1"/>
          <p:nvPr/>
        </p:nvSpPr>
        <p:spPr>
          <a:xfrm>
            <a:off x="3353931" y="1266292"/>
            <a:ext cx="3199274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…effectively “ends” this loop.</a:t>
            </a:r>
          </a:p>
        </p:txBody>
      </p:sp>
    </p:spTree>
    <p:extLst>
      <p:ext uri="{BB962C8B-B14F-4D97-AF65-F5344CB8AC3E}">
        <p14:creationId xmlns:p14="http://schemas.microsoft.com/office/powerpoint/2010/main" val="23408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Evacuating Early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08117-E907-4E6F-92BD-436032705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" y="807869"/>
            <a:ext cx="11873510" cy="1642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71A39B-82BB-40A6-AC6A-75B26E8E8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2" y="2618238"/>
            <a:ext cx="5421407" cy="16423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76FE71-F0DE-40DF-BA8A-AE893C01FB63}"/>
              </a:ext>
            </a:extLst>
          </p:cNvPr>
          <p:cNvSpPr txBox="1"/>
          <p:nvPr/>
        </p:nvSpPr>
        <p:spPr>
          <a:xfrm>
            <a:off x="1626667" y="5205684"/>
            <a:ext cx="893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read; we broke from the loop after one iteration</a:t>
            </a:r>
          </a:p>
        </p:txBody>
      </p:sp>
    </p:spTree>
    <p:extLst>
      <p:ext uri="{BB962C8B-B14F-4D97-AF65-F5344CB8AC3E}">
        <p14:creationId xmlns:p14="http://schemas.microsoft.com/office/powerpoint/2010/main" val="22222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Promise To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4E1AA-407A-4DD9-B0F7-6B23915E5388}"/>
              </a:ext>
            </a:extLst>
          </p:cNvPr>
          <p:cNvSpPr txBox="1"/>
          <p:nvPr/>
        </p:nvSpPr>
        <p:spPr>
          <a:xfrm>
            <a:off x="1464310" y="2107378"/>
            <a:ext cx="549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IEnumerable is a promise to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B6CB-AED5-41AC-88C3-048FCEB178B5}"/>
              </a:ext>
            </a:extLst>
          </p:cNvPr>
          <p:cNvSpPr txBox="1"/>
          <p:nvPr/>
        </p:nvSpPr>
        <p:spPr>
          <a:xfrm>
            <a:off x="1464310" y="3015118"/>
            <a:ext cx="844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Every request to loop (i.e. “foreach”) is a new loop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8E1D2-0FA6-4946-B2B3-BA4588899EF7}"/>
              </a:ext>
            </a:extLst>
          </p:cNvPr>
          <p:cNvSpPr txBox="1"/>
          <p:nvPr/>
        </p:nvSpPr>
        <p:spPr>
          <a:xfrm>
            <a:off x="1464309" y="3922858"/>
            <a:ext cx="4861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is not a lazy-loaded cache</a:t>
            </a:r>
          </a:p>
        </p:txBody>
      </p:sp>
    </p:spTree>
    <p:extLst>
      <p:ext uri="{BB962C8B-B14F-4D97-AF65-F5344CB8AC3E}">
        <p14:creationId xmlns:p14="http://schemas.microsoft.com/office/powerpoint/2010/main" val="1601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Why these two interfaces?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DBEE6-C477-49BA-A9D9-B49B643156B7}"/>
              </a:ext>
            </a:extLst>
          </p:cNvPr>
          <p:cNvSpPr txBox="1"/>
          <p:nvPr/>
        </p:nvSpPr>
        <p:spPr>
          <a:xfrm>
            <a:off x="1806170" y="1692059"/>
            <a:ext cx="5210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Both are specialized interfaces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E5364-6ADF-49B3-B264-23D161334025}"/>
              </a:ext>
            </a:extLst>
          </p:cNvPr>
          <p:cNvSpPr txBox="1"/>
          <p:nvPr/>
        </p:nvSpPr>
        <p:spPr>
          <a:xfrm>
            <a:off x="1806170" y="3136612"/>
            <a:ext cx="8579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Both involve specialized keywords in the 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C5282-C9B5-4BC0-A95C-69D58DA4F703}"/>
              </a:ext>
            </a:extLst>
          </p:cNvPr>
          <p:cNvSpPr txBox="1"/>
          <p:nvPr/>
        </p:nvSpPr>
        <p:spPr>
          <a:xfrm>
            <a:off x="1806170" y="4581165"/>
            <a:ext cx="7822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Both have many uses in the majority of projects</a:t>
            </a:r>
          </a:p>
        </p:txBody>
      </p:sp>
    </p:spTree>
    <p:extLst>
      <p:ext uri="{BB962C8B-B14F-4D97-AF65-F5344CB8AC3E}">
        <p14:creationId xmlns:p14="http://schemas.microsoft.com/office/powerpoint/2010/main" val="19089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Promise To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837DB-27B9-4FB5-8EFC-DCFA914E3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" y="716352"/>
            <a:ext cx="12051466" cy="1894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5DD40-963A-417B-9F73-DCFC054D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2712760"/>
            <a:ext cx="5026800" cy="1798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534FEF-CA41-4FB1-92A7-FF1AB6B3E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4612403"/>
            <a:ext cx="3940867" cy="2096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47F4E-C5CE-44C5-B618-8660ADDE6F3E}"/>
              </a:ext>
            </a:extLst>
          </p:cNvPr>
          <p:cNvSpPr txBox="1"/>
          <p:nvPr/>
        </p:nvSpPr>
        <p:spPr>
          <a:xfrm>
            <a:off x="5714479" y="3846568"/>
            <a:ext cx="3560911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see three lines on the console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B261-9820-4537-867E-D06EB87B0049}"/>
              </a:ext>
            </a:extLst>
          </p:cNvPr>
          <p:cNvSpPr txBox="1"/>
          <p:nvPr/>
        </p:nvSpPr>
        <p:spPr>
          <a:xfrm>
            <a:off x="4703903" y="6065191"/>
            <a:ext cx="3307637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see six lines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5928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Ienumerable Preferred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B3251-CAB3-4C20-807D-144A6FD5DB72}"/>
              </a:ext>
            </a:extLst>
          </p:cNvPr>
          <p:cNvSpPr txBox="1"/>
          <p:nvPr/>
        </p:nvSpPr>
        <p:spPr>
          <a:xfrm>
            <a:off x="1331145" y="895689"/>
            <a:ext cx="10455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 if calling code wants a List, leave it to the caller to decide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B399A-D45F-472E-B654-19959BC9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0" y="1711705"/>
            <a:ext cx="11949883" cy="1652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530B30-AE18-46CC-AE10-2718CE11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" y="3595878"/>
            <a:ext cx="6252105" cy="145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Nesting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8E9DC-B02B-4231-9623-C45C9020C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0" y="807869"/>
            <a:ext cx="11937694" cy="1651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B0E7B-EA4E-48FA-8E37-94CED1337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0" y="2553385"/>
            <a:ext cx="8520718" cy="1845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91C65-5ECB-4874-8288-328C79806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9" y="4572015"/>
            <a:ext cx="8313713" cy="184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6B48E4-3163-4BDC-B604-AB1CFB458885}"/>
              </a:ext>
            </a:extLst>
          </p:cNvPr>
          <p:cNvSpPr txBox="1"/>
          <p:nvPr/>
        </p:nvSpPr>
        <p:spPr>
          <a:xfrm>
            <a:off x="6353672" y="2345625"/>
            <a:ext cx="2523768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Both loops break early</a:t>
            </a:r>
          </a:p>
        </p:txBody>
      </p:sp>
    </p:spTree>
    <p:extLst>
      <p:ext uri="{BB962C8B-B14F-4D97-AF65-F5344CB8AC3E}">
        <p14:creationId xmlns:p14="http://schemas.microsoft.com/office/powerpoint/2010/main" val="348915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Enumeration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53757-6DCA-411B-9C56-0E6A73B11E5E}"/>
              </a:ext>
            </a:extLst>
          </p:cNvPr>
          <p:cNvSpPr txBox="1"/>
          <p:nvPr/>
        </p:nvSpPr>
        <p:spPr>
          <a:xfrm>
            <a:off x="1192695" y="979914"/>
            <a:ext cx="8382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is possible to write your own enumerable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12824-083E-4703-AA5A-F48FC6293696}"/>
              </a:ext>
            </a:extLst>
          </p:cNvPr>
          <p:cNvSpPr txBox="1"/>
          <p:nvPr/>
        </p:nvSpPr>
        <p:spPr>
          <a:xfrm>
            <a:off x="1192695" y="1754489"/>
            <a:ext cx="6021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Extremely rare that this is necessary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25E75-3F33-418E-BB3A-698DD0DDF477}"/>
              </a:ext>
            </a:extLst>
          </p:cNvPr>
          <p:cNvSpPr txBox="1"/>
          <p:nvPr/>
        </p:nvSpPr>
        <p:spPr>
          <a:xfrm>
            <a:off x="1192695" y="2529064"/>
            <a:ext cx="887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educational purposes, it can be fun to experiment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B03A3-7F82-4633-AA3F-EBB0709A146C}"/>
              </a:ext>
            </a:extLst>
          </p:cNvPr>
          <p:cNvSpPr txBox="1"/>
          <p:nvPr/>
        </p:nvSpPr>
        <p:spPr>
          <a:xfrm>
            <a:off x="1192694" y="3303639"/>
            <a:ext cx="3961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interfaces at work: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582A23-3C88-4E0E-8273-7115B6B42A75}"/>
              </a:ext>
            </a:extLst>
          </p:cNvPr>
          <p:cNvSpPr txBox="1"/>
          <p:nvPr/>
        </p:nvSpPr>
        <p:spPr>
          <a:xfrm>
            <a:off x="1602546" y="4078214"/>
            <a:ext cx="1033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IEnumerable – An object that can be enumerated (i.e. foreach)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88A40-AC5F-468B-81E5-189B81A5F86B}"/>
              </a:ext>
            </a:extLst>
          </p:cNvPr>
          <p:cNvSpPr txBox="1"/>
          <p:nvPr/>
        </p:nvSpPr>
        <p:spPr>
          <a:xfrm>
            <a:off x="1602546" y="4852789"/>
            <a:ext cx="891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IEnumerator – An object that knows how to enumerate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DEEB0-D069-41A6-B661-D0D1C0E5AD6E}"/>
              </a:ext>
            </a:extLst>
          </p:cNvPr>
          <p:cNvSpPr txBox="1"/>
          <p:nvPr/>
        </p:nvSpPr>
        <p:spPr>
          <a:xfrm>
            <a:off x="1192694" y="5627364"/>
            <a:ext cx="7626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Due to rareness, only basics will be presented</a:t>
            </a:r>
          </a:p>
        </p:txBody>
      </p:sp>
    </p:spTree>
    <p:extLst>
      <p:ext uri="{BB962C8B-B14F-4D97-AF65-F5344CB8AC3E}">
        <p14:creationId xmlns:p14="http://schemas.microsoft.com/office/powerpoint/2010/main" val="11026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Enumeration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0F35D-C755-4332-83A0-8521B0C726CC}"/>
              </a:ext>
            </a:extLst>
          </p:cNvPr>
          <p:cNvSpPr txBox="1"/>
          <p:nvPr/>
        </p:nvSpPr>
        <p:spPr>
          <a:xfrm>
            <a:off x="1192695" y="979914"/>
            <a:ext cx="9591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 requirement:  An object that knows how to enumerate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DAAFC-986A-4C7B-A4A2-B79102FA30F0}"/>
              </a:ext>
            </a:extLst>
          </p:cNvPr>
          <p:cNvSpPr txBox="1"/>
          <p:nvPr/>
        </p:nvSpPr>
        <p:spPr>
          <a:xfrm>
            <a:off x="1192695" y="1736734"/>
            <a:ext cx="6474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 be generic type, or weakly-typed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0730E-AB16-4F1B-8F14-706187B7C978}"/>
              </a:ext>
            </a:extLst>
          </p:cNvPr>
          <p:cNvSpPr txBox="1"/>
          <p:nvPr/>
        </p:nvSpPr>
        <p:spPr>
          <a:xfrm>
            <a:off x="1192695" y="2493554"/>
            <a:ext cx="426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Minimum implementation: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99A2A3-08BA-4966-B7B3-9A2F540E6D1C}"/>
              </a:ext>
            </a:extLst>
          </p:cNvPr>
          <p:cNvSpPr txBox="1"/>
          <p:nvPr/>
        </p:nvSpPr>
        <p:spPr>
          <a:xfrm>
            <a:off x="1981247" y="3078329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– The current 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93E36-F523-4F07-B88B-91F59804ACEB}"/>
              </a:ext>
            </a:extLst>
          </p:cNvPr>
          <p:cNvSpPr txBox="1"/>
          <p:nvPr/>
        </p:nvSpPr>
        <p:spPr>
          <a:xfrm>
            <a:off x="1981247" y="3835149"/>
            <a:ext cx="792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MoveNext – Move to the next object if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BA194-9397-47F6-BC92-4C2F6DC759D7}"/>
              </a:ext>
            </a:extLst>
          </p:cNvPr>
          <p:cNvSpPr txBox="1"/>
          <p:nvPr/>
        </p:nvSpPr>
        <p:spPr>
          <a:xfrm>
            <a:off x="1981247" y="4591969"/>
            <a:ext cx="7895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Reset – Start the enumeration over from scratch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1BBA7-4F8A-47CB-B908-CF1B30F3AA51}"/>
              </a:ext>
            </a:extLst>
          </p:cNvPr>
          <p:cNvSpPr txBox="1"/>
          <p:nvPr/>
        </p:nvSpPr>
        <p:spPr>
          <a:xfrm>
            <a:off x="1192695" y="5348789"/>
            <a:ext cx="9778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Generic-typed enumerators have two “Current” properties,</a:t>
            </a:r>
          </a:p>
          <a:p>
            <a:r>
              <a:rPr lang="en-US" sz="3200" dirty="0"/>
              <a:t>and are IDisposable (called at the end of the loop)</a:t>
            </a:r>
          </a:p>
        </p:txBody>
      </p:sp>
    </p:spTree>
    <p:extLst>
      <p:ext uri="{BB962C8B-B14F-4D97-AF65-F5344CB8AC3E}">
        <p14:creationId xmlns:p14="http://schemas.microsoft.com/office/powerpoint/2010/main" val="920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Enumeration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0F35D-C755-4332-83A0-8521B0C726CC}"/>
              </a:ext>
            </a:extLst>
          </p:cNvPr>
          <p:cNvSpPr txBox="1"/>
          <p:nvPr/>
        </p:nvSpPr>
        <p:spPr>
          <a:xfrm>
            <a:off x="1192695" y="979914"/>
            <a:ext cx="930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Second requirement:  An object that can be enumerated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DAAFC-986A-4C7B-A4A2-B79102FA30F0}"/>
              </a:ext>
            </a:extLst>
          </p:cNvPr>
          <p:cNvSpPr txBox="1"/>
          <p:nvPr/>
        </p:nvSpPr>
        <p:spPr>
          <a:xfrm>
            <a:off x="1192695" y="1736734"/>
            <a:ext cx="7246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Will use the previously-created enumerator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4B139-6E9E-435F-8FE0-97B5F2BCB0AB}"/>
              </a:ext>
            </a:extLst>
          </p:cNvPr>
          <p:cNvSpPr txBox="1"/>
          <p:nvPr/>
        </p:nvSpPr>
        <p:spPr>
          <a:xfrm>
            <a:off x="1192695" y="2493554"/>
            <a:ext cx="6111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IEnumerable just returns enumerators</a:t>
            </a:r>
          </a:p>
        </p:txBody>
      </p:sp>
    </p:spTree>
    <p:extLst>
      <p:ext uri="{BB962C8B-B14F-4D97-AF65-F5344CB8AC3E}">
        <p14:creationId xmlns:p14="http://schemas.microsoft.com/office/powerpoint/2010/main" val="4147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Enumeration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8FACC-6B2A-4D0C-9223-19E3BD76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14" y="727970"/>
            <a:ext cx="8644067" cy="59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79AEA-26EE-40AB-BA6A-2D984F43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893" y="1621131"/>
            <a:ext cx="7077185" cy="373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3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Custom Enumeration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15899-31A9-473B-A856-B9A91DE3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54" y="2223954"/>
            <a:ext cx="8047892" cy="21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Ienumerable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6567A-97D5-49C0-B876-C2C6E6A26058}"/>
              </a:ext>
            </a:extLst>
          </p:cNvPr>
          <p:cNvSpPr txBox="1"/>
          <p:nvPr/>
        </p:nvSpPr>
        <p:spPr>
          <a:xfrm>
            <a:off x="1544210" y="860926"/>
            <a:ext cx="8085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“foreach” statement works over IEnumerable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E59E9-4723-473E-BD77-E5AC9FA92905}"/>
              </a:ext>
            </a:extLst>
          </p:cNvPr>
          <p:cNvSpPr txBox="1"/>
          <p:nvPr/>
        </p:nvSpPr>
        <p:spPr>
          <a:xfrm>
            <a:off x="1544210" y="1570175"/>
            <a:ext cx="606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 IEnumerable is a promise to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16E2D-6CB6-4821-B93A-13238B6874F7}"/>
              </a:ext>
            </a:extLst>
          </p:cNvPr>
          <p:cNvSpPr txBox="1"/>
          <p:nvPr/>
        </p:nvSpPr>
        <p:spPr>
          <a:xfrm>
            <a:off x="1544210" y="2273298"/>
            <a:ext cx="6999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 IEnumerable returns one item at a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39B50-3882-45C1-93A5-61E0850E7D3F}"/>
              </a:ext>
            </a:extLst>
          </p:cNvPr>
          <p:cNvSpPr txBox="1"/>
          <p:nvPr/>
        </p:nvSpPr>
        <p:spPr>
          <a:xfrm>
            <a:off x="1544210" y="2976421"/>
            <a:ext cx="902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IEnumerable uses IEnumerator to enumerate over a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C0B9C-19E8-4569-8AB7-BF5081046C15}"/>
              </a:ext>
            </a:extLst>
          </p:cNvPr>
          <p:cNvSpPr txBox="1"/>
          <p:nvPr/>
        </p:nvSpPr>
        <p:spPr>
          <a:xfrm>
            <a:off x="1544210" y="4382667"/>
            <a:ext cx="92692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returning sets, prefer IEnumerable, especially</a:t>
            </a:r>
          </a:p>
          <a:p>
            <a:r>
              <a:rPr lang="en-US" sz="3200" dirty="0"/>
              <a:t>in cases where each item is “heavy” (performance-wise)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E859D-F82C-434C-846C-693DFB4D7C1D}"/>
              </a:ext>
            </a:extLst>
          </p:cNvPr>
          <p:cNvSpPr txBox="1"/>
          <p:nvPr/>
        </p:nvSpPr>
        <p:spPr>
          <a:xfrm>
            <a:off x="1544210" y="3679544"/>
            <a:ext cx="674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sets in .NET implement IEnumerable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6AFBA-49F0-4FC1-823D-39B4A6576E1D}"/>
              </a:ext>
            </a:extLst>
          </p:cNvPr>
          <p:cNvSpPr txBox="1"/>
          <p:nvPr/>
        </p:nvSpPr>
        <p:spPr>
          <a:xfrm>
            <a:off x="1544209" y="5578233"/>
            <a:ext cx="872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Custom enumeration is possible, but rarely necessary</a:t>
            </a:r>
          </a:p>
        </p:txBody>
      </p:sp>
    </p:spTree>
    <p:extLst>
      <p:ext uri="{BB962C8B-B14F-4D97-AF65-F5344CB8AC3E}">
        <p14:creationId xmlns:p14="http://schemas.microsoft.com/office/powerpoint/2010/main" val="1546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Managed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DBEE6-C477-49BA-A9D9-B49B643156B7}"/>
              </a:ext>
            </a:extLst>
          </p:cNvPr>
          <p:cNvSpPr txBox="1"/>
          <p:nvPr/>
        </p:nvSpPr>
        <p:spPr>
          <a:xfrm>
            <a:off x="1744026" y="2420028"/>
            <a:ext cx="471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C# is a managed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03D87-8552-4AB8-A9CC-A794AE99F370}"/>
              </a:ext>
            </a:extLst>
          </p:cNvPr>
          <p:cNvSpPr txBox="1"/>
          <p:nvPr/>
        </p:nvSpPr>
        <p:spPr>
          <a:xfrm>
            <a:off x="1744025" y="3596605"/>
            <a:ext cx="798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Most memory issues taken care of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068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The Best Of Both Worlds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CE532-03E5-4838-AADD-0BA81AFD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" y="690311"/>
            <a:ext cx="12061035" cy="45563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8363CB-F644-471E-8B7C-36998B1D7977}"/>
              </a:ext>
            </a:extLst>
          </p:cNvPr>
          <p:cNvSpPr txBox="1"/>
          <p:nvPr/>
        </p:nvSpPr>
        <p:spPr>
          <a:xfrm>
            <a:off x="2742695" y="5716602"/>
            <a:ext cx="6017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non-leaking and efficient method!</a:t>
            </a:r>
          </a:p>
        </p:txBody>
      </p:sp>
    </p:spTree>
    <p:extLst>
      <p:ext uri="{BB962C8B-B14F-4D97-AF65-F5344CB8AC3E}">
        <p14:creationId xmlns:p14="http://schemas.microsoft.com/office/powerpoint/2010/main" val="7096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28819"/>
          </a:xfrm>
        </p:spPr>
        <p:txBody>
          <a:bodyPr/>
          <a:lstStyle/>
          <a:p>
            <a:r>
              <a:rPr lang="en-US" dirty="0"/>
              <a:t>Derick Linkous</a:t>
            </a:r>
          </a:p>
          <a:p>
            <a:r>
              <a:rPr lang="en-US" dirty="0"/>
              <a:t>dl@steadyscience.com</a:t>
            </a:r>
          </a:p>
        </p:txBody>
      </p:sp>
    </p:spTree>
    <p:extLst>
      <p:ext uri="{BB962C8B-B14F-4D97-AF65-F5344CB8AC3E}">
        <p14:creationId xmlns:p14="http://schemas.microsoft.com/office/powerpoint/2010/main" val="109609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Safe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44A44-7E97-4D58-BCA9-976AA09B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" y="1312448"/>
            <a:ext cx="10235704" cy="40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774B5-2735-4BC9-9CB4-687234BA3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13" y="1360502"/>
            <a:ext cx="6227814" cy="3133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471FB-A379-4816-98DD-06E898AA1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5" y="5282214"/>
            <a:ext cx="11820490" cy="10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6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Retrieving An Item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439EB-1377-48AA-B9A7-2A397A57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" y="922842"/>
            <a:ext cx="11920969" cy="1735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E3F5E-2824-489A-9F5B-A82D16E3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" y="2773230"/>
            <a:ext cx="11889585" cy="22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2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7DF6F2-ED67-4757-B06C-09689CC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95" y="149391"/>
            <a:ext cx="10106107" cy="6584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Retrieving An Item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439EB-1377-48AA-B9A7-2A397A57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" y="922842"/>
            <a:ext cx="11920969" cy="1735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1A01F-A802-46AC-BED5-E63ADDAD0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4" y="2790904"/>
            <a:ext cx="11920863" cy="34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3060</TotalTime>
  <Words>1075</Words>
  <Application>Microsoft Office PowerPoint</Application>
  <PresentationFormat>Widescreen</PresentationFormat>
  <Paragraphs>205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Trebuchet MS</vt:lpstr>
      <vt:lpstr>Tw Cen MT</vt:lpstr>
      <vt:lpstr>Circuit</vt:lpstr>
      <vt:lpstr>Memory Leaks &amp; Massive Loops</vt:lpstr>
      <vt:lpstr>Introduction</vt:lpstr>
      <vt:lpstr>Presentation Plan</vt:lpstr>
      <vt:lpstr>Why these two interfaces?</vt:lpstr>
      <vt:lpstr>A Managed Language</vt:lpstr>
      <vt:lpstr>Safe Code</vt:lpstr>
      <vt:lpstr>A Database</vt:lpstr>
      <vt:lpstr>Retrieving An Item</vt:lpstr>
      <vt:lpstr>Retrieving An Item</vt:lpstr>
      <vt:lpstr>Retrieving An Item</vt:lpstr>
      <vt:lpstr>Retrieving An Item</vt:lpstr>
      <vt:lpstr>Managed Memory</vt:lpstr>
      <vt:lpstr>Managed Memory</vt:lpstr>
      <vt:lpstr>IDisposable</vt:lpstr>
      <vt:lpstr>Refactor With Using Statement</vt:lpstr>
      <vt:lpstr>Effectively A Try-Finally</vt:lpstr>
      <vt:lpstr>When To Use Using</vt:lpstr>
      <vt:lpstr>When To Use Using</vt:lpstr>
      <vt:lpstr>Tip: Create Helpers</vt:lpstr>
      <vt:lpstr>Tip: Create Helpers</vt:lpstr>
      <vt:lpstr>IDisposable Is Everywhere!</vt:lpstr>
      <vt:lpstr>Be On The Lookout!</vt:lpstr>
      <vt:lpstr>Implementing IDisposable</vt:lpstr>
      <vt:lpstr>Implementing IDisposable</vt:lpstr>
      <vt:lpstr>Implementing IDisposable</vt:lpstr>
      <vt:lpstr>Implementing IDisposable</vt:lpstr>
      <vt:lpstr>Implementing IDisposable</vt:lpstr>
      <vt:lpstr>Implementing IDisposable</vt:lpstr>
      <vt:lpstr>Implementing IDisposable</vt:lpstr>
      <vt:lpstr>Idisposable Summary</vt:lpstr>
      <vt:lpstr>A Big List</vt:lpstr>
      <vt:lpstr>A Big List</vt:lpstr>
      <vt:lpstr>A Big List</vt:lpstr>
      <vt:lpstr>One At A Time</vt:lpstr>
      <vt:lpstr>One At A Time</vt:lpstr>
      <vt:lpstr>One At A Time</vt:lpstr>
      <vt:lpstr>Evacuating Early</vt:lpstr>
      <vt:lpstr>Evacuating Early</vt:lpstr>
      <vt:lpstr>A Promise To Loop</vt:lpstr>
      <vt:lpstr>A Promise To Loop</vt:lpstr>
      <vt:lpstr>Ienumerable Preferred</vt:lpstr>
      <vt:lpstr>Nesting Works</vt:lpstr>
      <vt:lpstr>Custom Enumeration</vt:lpstr>
      <vt:lpstr>Custom Enumeration</vt:lpstr>
      <vt:lpstr>Custom Enumeration</vt:lpstr>
      <vt:lpstr>Custom Enumeration</vt:lpstr>
      <vt:lpstr>Custom Enumeration</vt:lpstr>
      <vt:lpstr>Custom Enumeration</vt:lpstr>
      <vt:lpstr>Ienumerable Summary</vt:lpstr>
      <vt:lpstr>The Best Of Both Worlds</vt:lpstr>
      <vt:lpstr>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</dc:title>
  <dc:creator>Derick Linkous</dc:creator>
  <cp:lastModifiedBy>Derick Linkous</cp:lastModifiedBy>
  <cp:revision>641</cp:revision>
  <dcterms:created xsi:type="dcterms:W3CDTF">2016-12-17T19:36:34Z</dcterms:created>
  <dcterms:modified xsi:type="dcterms:W3CDTF">2018-03-25T23:51:25Z</dcterms:modified>
</cp:coreProperties>
</file>