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8" r:id="rId13"/>
    <p:sldId id="269" r:id="rId14"/>
    <p:sldId id="270" r:id="rId15"/>
    <p:sldId id="271" r:id="rId16"/>
    <p:sldId id="267" r:id="rId17"/>
    <p:sldId id="273" r:id="rId18"/>
    <p:sldId id="272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89" r:id="rId36"/>
    <p:sldId id="293" r:id="rId37"/>
    <p:sldId id="294" r:id="rId38"/>
    <p:sldId id="295" r:id="rId39"/>
    <p:sldId id="296" r:id="rId40"/>
    <p:sldId id="292" r:id="rId41"/>
    <p:sldId id="298" r:id="rId42"/>
    <p:sldId id="297" r:id="rId43"/>
    <p:sldId id="299" r:id="rId44"/>
    <p:sldId id="301" r:id="rId45"/>
    <p:sldId id="302" r:id="rId46"/>
    <p:sldId id="300" r:id="rId47"/>
    <p:sldId id="303" r:id="rId48"/>
    <p:sldId id="304" r:id="rId49"/>
    <p:sldId id="282" r:id="rId50"/>
    <p:sldId id="306" r:id="rId51"/>
    <p:sldId id="307" r:id="rId52"/>
    <p:sldId id="308" r:id="rId53"/>
    <p:sldId id="309" r:id="rId54"/>
    <p:sldId id="310" r:id="rId55"/>
    <p:sldId id="311" r:id="rId56"/>
    <p:sldId id="305" r:id="rId57"/>
    <p:sldId id="312" r:id="rId58"/>
    <p:sldId id="314" r:id="rId59"/>
    <p:sldId id="315" r:id="rId60"/>
    <p:sldId id="313" r:id="rId61"/>
    <p:sldId id="316" r:id="rId62"/>
    <p:sldId id="318" r:id="rId63"/>
    <p:sldId id="317" r:id="rId64"/>
    <p:sldId id="319" r:id="rId65"/>
    <p:sldId id="321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F9E"/>
    <a:srgbClr val="1F5275"/>
    <a:srgbClr val="10335A"/>
    <a:srgbClr val="3696B2"/>
    <a:srgbClr val="3EB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fun of unit tests using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Home Automation – Thermostat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5011271" y="225910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Controller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5011271" y="347830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Sensor</a:t>
            </a:r>
          </a:p>
        </p:txBody>
      </p:sp>
      <p:sp>
        <p:nvSpPr>
          <p:cNvPr id="8" name="Arrow: Down 7"/>
          <p:cNvSpPr/>
          <p:nvPr/>
        </p:nvSpPr>
        <p:spPr>
          <a:xfrm>
            <a:off x="5715000" y="2940423"/>
            <a:ext cx="295836" cy="5378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2956113" y="347830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Dashboard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066429" y="347830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HVAC</a:t>
            </a:r>
          </a:p>
        </p:txBody>
      </p:sp>
      <p:sp>
        <p:nvSpPr>
          <p:cNvPr id="12" name="Arrow: Down 11"/>
          <p:cNvSpPr/>
          <p:nvPr/>
        </p:nvSpPr>
        <p:spPr>
          <a:xfrm rot="18900000">
            <a:off x="6816703" y="2805073"/>
            <a:ext cx="295836" cy="78874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/>
          <p:cNvSpPr/>
          <p:nvPr/>
        </p:nvSpPr>
        <p:spPr>
          <a:xfrm rot="2700000">
            <a:off x="4613297" y="2814037"/>
            <a:ext cx="295836" cy="78874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1413" y="4774183"/>
            <a:ext cx="9367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Dashboard represents a user interface (i.e. a control panel)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1413" y="5717110"/>
            <a:ext cx="641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HVAC is the system we want to control</a:t>
            </a:r>
          </a:p>
        </p:txBody>
      </p:sp>
    </p:spTree>
    <p:extLst>
      <p:ext uri="{BB962C8B-B14F-4D97-AF65-F5344CB8AC3E}">
        <p14:creationId xmlns:p14="http://schemas.microsoft.com/office/powerpoint/2010/main" val="5139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Controller – First Look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2" y="797635"/>
            <a:ext cx="8197138" cy="5798398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02057" y="681776"/>
            <a:ext cx="6445354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Where are the dependencies?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7068" y="1575703"/>
            <a:ext cx="5033366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Hint:  Look for the ‘new’ keyword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3904" y="1937547"/>
            <a:ext cx="513820" cy="188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11257" y="2493358"/>
            <a:ext cx="513820" cy="188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72277" y="3049169"/>
            <a:ext cx="513820" cy="188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Controller – First Look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2" y="797635"/>
            <a:ext cx="8197138" cy="5798398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566365" y="5484314"/>
            <a:ext cx="386201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 is our business logic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3" y="3272118"/>
            <a:ext cx="6577199" cy="288663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49173" y="1001348"/>
            <a:ext cx="409823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How can we test our logic?</a:t>
            </a:r>
          </a:p>
        </p:txBody>
      </p:sp>
    </p:spTree>
    <p:extLst>
      <p:ext uri="{BB962C8B-B14F-4D97-AF65-F5344CB8AC3E}">
        <p14:creationId xmlns:p14="http://schemas.microsoft.com/office/powerpoint/2010/main" val="39952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9173" y="1001348"/>
            <a:ext cx="409823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How can we test our logic?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33" y="1844140"/>
            <a:ext cx="5120521" cy="2037578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2" y="681776"/>
            <a:ext cx="3830055" cy="600093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33" y="4048541"/>
            <a:ext cx="2943337" cy="1991081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19269" y="4891572"/>
            <a:ext cx="3373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if you cannot</a:t>
            </a:r>
          </a:p>
          <a:p>
            <a:r>
              <a:rPr lang="en-US" sz="2800" dirty="0"/>
              <a:t>change these classes?</a:t>
            </a:r>
          </a:p>
        </p:txBody>
      </p:sp>
    </p:spTree>
    <p:extLst>
      <p:ext uri="{BB962C8B-B14F-4D97-AF65-F5344CB8AC3E}">
        <p14:creationId xmlns:p14="http://schemas.microsoft.com/office/powerpoint/2010/main" val="333153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9173" y="1001348"/>
            <a:ext cx="409823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How can we test our logic?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5" y="681776"/>
            <a:ext cx="6601963" cy="4332074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73" y="1657373"/>
            <a:ext cx="2353003" cy="3686689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73" y="5543753"/>
            <a:ext cx="2753109" cy="1095528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91" y="2847813"/>
            <a:ext cx="1619476" cy="1095528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421996" y="2586203"/>
            <a:ext cx="35137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1996" y="4047450"/>
            <a:ext cx="35137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158" y="5557085"/>
            <a:ext cx="435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We must refactor!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16" y="5332120"/>
            <a:ext cx="152421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1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Dependencies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5" y="681776"/>
            <a:ext cx="6601963" cy="4332074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64776" y="1175293"/>
            <a:ext cx="3433483" cy="250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4776" y="1650880"/>
            <a:ext cx="3433483" cy="250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4776" y="2116587"/>
            <a:ext cx="3433483" cy="250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22896" y="1287527"/>
            <a:ext cx="3293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want to decouple</a:t>
            </a:r>
          </a:p>
          <a:p>
            <a:r>
              <a:rPr lang="en-US" sz="2800" dirty="0"/>
              <a:t>these dependencies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98259" y="1300340"/>
            <a:ext cx="3603812" cy="196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998259" y="1999358"/>
            <a:ext cx="3624637" cy="242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3998259" y="1764581"/>
            <a:ext cx="3624637" cy="11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33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Dashboard First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141413" y="1506070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Controller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141413" y="2725270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Dashboard</a:t>
            </a:r>
          </a:p>
        </p:txBody>
      </p:sp>
      <p:sp>
        <p:nvSpPr>
          <p:cNvPr id="8" name="Arrow: Down 7"/>
          <p:cNvSpPr/>
          <p:nvPr/>
        </p:nvSpPr>
        <p:spPr>
          <a:xfrm>
            <a:off x="1845142" y="2187387"/>
            <a:ext cx="295836" cy="5378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66049" y="1585118"/>
            <a:ext cx="7534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Controller is tightly coupled to the Dashboard.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6049" y="2725270"/>
            <a:ext cx="439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must break the coupling!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66049" y="3865422"/>
            <a:ext cx="7420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will use an interface to break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42370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/>
          <p:cNvSpPr/>
          <p:nvPr/>
        </p:nvSpPr>
        <p:spPr>
          <a:xfrm>
            <a:off x="1141413" y="2725270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IDashboard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Dashboard First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141413" y="1506070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Controller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141413" y="2725270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Dashboard</a:t>
            </a:r>
          </a:p>
        </p:txBody>
      </p:sp>
      <p:sp>
        <p:nvSpPr>
          <p:cNvPr id="8" name="Arrow: Down 7"/>
          <p:cNvSpPr/>
          <p:nvPr/>
        </p:nvSpPr>
        <p:spPr>
          <a:xfrm>
            <a:off x="1845142" y="2187387"/>
            <a:ext cx="295836" cy="5378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/>
          <p:cNvSpPr/>
          <p:nvPr/>
        </p:nvSpPr>
        <p:spPr>
          <a:xfrm rot="10800000">
            <a:off x="1845142" y="3406587"/>
            <a:ext cx="295836" cy="5378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66049" y="1585118"/>
            <a:ext cx="6099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Controller will now use the 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6049" y="2804318"/>
            <a:ext cx="716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IDashboard interface is our new abstraction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6048" y="4023518"/>
            <a:ext cx="807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Dashboard class will implement our new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0393" y="4813207"/>
            <a:ext cx="476803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Dependency Inversion Principle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8338" y="5602896"/>
            <a:ext cx="947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“Depend upon abstractions.  Do not depend upon concretions.”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03307" y="6530780"/>
            <a:ext cx="484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*There is more to the DIP, but that is outside the scope of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9689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1.45833E-6 0.17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13" grpId="0" animBg="1"/>
      <p:bldP spid="14" grpId="0"/>
      <p:bldP spid="15" grpId="0"/>
      <p:bldP spid="16" grpId="0"/>
      <p:bldP spid="17" grpId="0" animBg="1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Dashboard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93" y="1151360"/>
            <a:ext cx="5344238" cy="154701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0" y="3326508"/>
            <a:ext cx="5247669" cy="208817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6" y="3326508"/>
            <a:ext cx="5044879" cy="208817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68942" y="2957176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2519" y="2957176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82149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HVAC Next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21" y="678296"/>
            <a:ext cx="2673468" cy="1480225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4" y="678296"/>
            <a:ext cx="3847984" cy="6029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589" y="678296"/>
            <a:ext cx="3838065" cy="6029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918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Sensor Last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820" y="985233"/>
            <a:ext cx="4349725" cy="153385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33" y="2979846"/>
            <a:ext cx="3228260" cy="218382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86" y="2979845"/>
            <a:ext cx="4329666" cy="218382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94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Slightly Altered Execute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1" y="1429680"/>
            <a:ext cx="6814876" cy="4361521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703578" y="1429680"/>
            <a:ext cx="37872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can now change</a:t>
            </a:r>
          </a:p>
          <a:p>
            <a:r>
              <a:rPr lang="en-US" sz="2800" dirty="0"/>
              <a:t>Execute() to use the new</a:t>
            </a:r>
          </a:p>
          <a:p>
            <a:r>
              <a:rPr lang="en-US" sz="2800" dirty="0"/>
              <a:t>interfaces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08189" y="6467843"/>
            <a:ext cx="3383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This step is just for demonstration purposes.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26141" y="1891553"/>
            <a:ext cx="1138518" cy="2306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5304" y="2383046"/>
            <a:ext cx="855385" cy="2306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1466" y="2870081"/>
            <a:ext cx="642664" cy="2306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Controller Dependency Injection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9" y="851422"/>
            <a:ext cx="8089561" cy="5722301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9" y="851422"/>
            <a:ext cx="7672719" cy="5722301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725055" y="681776"/>
            <a:ext cx="4843955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 will move our dependencies</a:t>
            </a:r>
          </a:p>
          <a:p>
            <a:r>
              <a:rPr lang="en-US" sz="2800" dirty="0"/>
              <a:t>from the method level to the</a:t>
            </a:r>
          </a:p>
          <a:p>
            <a:r>
              <a:rPr lang="en-US" sz="2800" dirty="0"/>
              <a:t>class level</a:t>
            </a:r>
          </a:p>
        </p:txBody>
      </p:sp>
    </p:spTree>
    <p:extLst>
      <p:ext uri="{BB962C8B-B14F-4D97-AF65-F5344CB8AC3E}">
        <p14:creationId xmlns:p14="http://schemas.microsoft.com/office/powerpoint/2010/main" val="157327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Controller Dependency Injection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9" y="851422"/>
            <a:ext cx="7672719" cy="5722301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9" y="851422"/>
            <a:ext cx="6165318" cy="5722301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94412" y="681776"/>
            <a:ext cx="5003677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 will add a constructor,</a:t>
            </a:r>
          </a:p>
          <a:p>
            <a:r>
              <a:rPr lang="en-US" sz="2800" dirty="0"/>
              <a:t>allowing the calling code to</a:t>
            </a:r>
          </a:p>
          <a:p>
            <a:r>
              <a:rPr lang="en-US" sz="2800" dirty="0"/>
              <a:t>specify (aka inject) dependencies</a:t>
            </a:r>
          </a:p>
        </p:txBody>
      </p:sp>
    </p:spTree>
    <p:extLst>
      <p:ext uri="{BB962C8B-B14F-4D97-AF65-F5344CB8AC3E}">
        <p14:creationId xmlns:p14="http://schemas.microsoft.com/office/powerpoint/2010/main" val="180684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Controller Dependency Injection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9" y="851422"/>
            <a:ext cx="6165318" cy="5722301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9" y="851422"/>
            <a:ext cx="6525431" cy="5722301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94412" y="681776"/>
            <a:ext cx="4528356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 will add some null checks,</a:t>
            </a:r>
          </a:p>
          <a:p>
            <a:r>
              <a:rPr lang="en-US" sz="2800" dirty="0"/>
              <a:t>as a good practice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4412" y="4464882"/>
            <a:ext cx="3871381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Let’s take another look at</a:t>
            </a:r>
          </a:p>
          <a:p>
            <a:r>
              <a:rPr lang="en-US" sz="2800" dirty="0"/>
              <a:t>our Execute() method</a:t>
            </a:r>
          </a:p>
        </p:txBody>
      </p:sp>
    </p:spTree>
    <p:extLst>
      <p:ext uri="{BB962C8B-B14F-4D97-AF65-F5344CB8AC3E}">
        <p14:creationId xmlns:p14="http://schemas.microsoft.com/office/powerpoint/2010/main" val="27185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Execute – A Closer Look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0" y="775255"/>
            <a:ext cx="5834362" cy="3733992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832" y="775255"/>
            <a:ext cx="6014993" cy="3268726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72637" y="4509247"/>
            <a:ext cx="4935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 refactoring, this method 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5673" y="4957480"/>
            <a:ext cx="1248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4897" y="5405713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simpler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34897" y="5867809"/>
            <a:ext cx="1717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decoupled</a:t>
            </a:r>
          </a:p>
        </p:txBody>
      </p:sp>
    </p:spTree>
    <p:extLst>
      <p:ext uri="{BB962C8B-B14F-4D97-AF65-F5344CB8AC3E}">
        <p14:creationId xmlns:p14="http://schemas.microsoft.com/office/powerpoint/2010/main" val="28293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8965" y="1192306"/>
            <a:ext cx="8192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Now that our dependencies are injected,</a:t>
            </a:r>
          </a:p>
          <a:p>
            <a:r>
              <a:rPr lang="en-US" sz="2800" dirty="0"/>
              <a:t>callers are responsible for specifying our dependencies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3" y="2656943"/>
            <a:ext cx="11154007" cy="690586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3" y="3572705"/>
            <a:ext cx="11251980" cy="353836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099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Mocking – Terminology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3" y="1649506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Mock: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8197" y="2321859"/>
            <a:ext cx="795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to attack or treat with ridicule, contempt, or derision.</a:t>
            </a:r>
          </a:p>
        </p:txBody>
      </p:sp>
    </p:spTree>
    <p:extLst>
      <p:ext uri="{BB962C8B-B14F-4D97-AF65-F5344CB8AC3E}">
        <p14:creationId xmlns:p14="http://schemas.microsoft.com/office/powerpoint/2010/main" val="23439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Mocking – Terminology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3" y="1649506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Mock: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8197" y="2321859"/>
            <a:ext cx="459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an imitation; counterfeit; fake.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</p:spTree>
    <p:extLst>
      <p:ext uri="{BB962C8B-B14F-4D97-AF65-F5344CB8AC3E}">
        <p14:creationId xmlns:p14="http://schemas.microsoft.com/office/powerpoint/2010/main" val="79195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Mocking – Terminology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1413" y="1541930"/>
            <a:ext cx="5418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Terms used to describe a mock: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1013" y="2232213"/>
            <a:ext cx="2139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Test Double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1013" y="2922496"/>
            <a:ext cx="1489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Dummy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1013" y="3612782"/>
            <a:ext cx="944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Stub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1013" y="4303062"/>
            <a:ext cx="77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1013" y="4993342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1013" y="5683622"/>
            <a:ext cx="936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Fake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703" y="3480524"/>
            <a:ext cx="4554708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 this presentation, all will be</a:t>
            </a:r>
          </a:p>
          <a:p>
            <a:r>
              <a:rPr lang="en-US" sz="2800" dirty="0"/>
              <a:t>referred to as “mocks”</a:t>
            </a:r>
          </a:p>
        </p:txBody>
      </p:sp>
    </p:spTree>
    <p:extLst>
      <p:ext uri="{BB962C8B-B14F-4D97-AF65-F5344CB8AC3E}">
        <p14:creationId xmlns:p14="http://schemas.microsoft.com/office/powerpoint/2010/main" val="21376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  <a:p>
            <a:r>
              <a:rPr lang="en-US" dirty="0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2406117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Mocking Frameworks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7248" y="1532966"/>
            <a:ext cx="7924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There are many mocking frameworks available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7248" y="2343132"/>
            <a:ext cx="88828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Mocking frameworks can help overcome issues such</a:t>
            </a:r>
          </a:p>
          <a:p>
            <a:r>
              <a:rPr lang="en-US" sz="3200" dirty="0"/>
              <a:t>as an explosion of mock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7248" y="3645741"/>
            <a:ext cx="80087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Using a mocking framework keeps mock values</a:t>
            </a:r>
          </a:p>
          <a:p>
            <a:r>
              <a:rPr lang="en-US" sz="3200" dirty="0"/>
              <a:t>‘close’ to the test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7248" y="4948350"/>
            <a:ext cx="5798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Mocking frameworks are optional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7247" y="5758516"/>
            <a:ext cx="9339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presentation will not use any mocking frameworks</a:t>
            </a:r>
          </a:p>
        </p:txBody>
      </p:sp>
    </p:spTree>
    <p:extLst>
      <p:ext uri="{BB962C8B-B14F-4D97-AF65-F5344CB8AC3E}">
        <p14:creationId xmlns:p14="http://schemas.microsoft.com/office/powerpoint/2010/main" val="133020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What is a Mock, really?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9671" y="1389531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mock: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8389" y="1974306"/>
            <a:ext cx="290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a normal class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8389" y="2682061"/>
            <a:ext cx="56838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Often implements an abstraction</a:t>
            </a:r>
          </a:p>
          <a:p>
            <a:r>
              <a:rPr lang="en-US" sz="3200" dirty="0"/>
              <a:t>(i.e. interface or abstract class)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8389" y="3974136"/>
            <a:ext cx="5454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Exists in the unit test assembly</a:t>
            </a:r>
          </a:p>
        </p:txBody>
      </p:sp>
    </p:spTree>
    <p:extLst>
      <p:ext uri="{BB962C8B-B14F-4D97-AF65-F5344CB8AC3E}">
        <p14:creationId xmlns:p14="http://schemas.microsoft.com/office/powerpoint/2010/main" val="20897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Mocking Assessment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50" y="1101376"/>
            <a:ext cx="8679534" cy="471671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717692" y="5434830"/>
            <a:ext cx="572656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Our business logic has three use cases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4352" y="2330823"/>
            <a:ext cx="7386917" cy="932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3317" y="4195483"/>
            <a:ext cx="7377953" cy="932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34351" y="3263154"/>
            <a:ext cx="7386917" cy="932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77625" y="2535377"/>
            <a:ext cx="139692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Too cold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84892" y="4399572"/>
            <a:ext cx="128605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Too hot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77625" y="3467708"/>
            <a:ext cx="150778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Just right</a:t>
            </a:r>
          </a:p>
        </p:txBody>
      </p:sp>
    </p:spTree>
    <p:extLst>
      <p:ext uri="{BB962C8B-B14F-4D97-AF65-F5344CB8AC3E}">
        <p14:creationId xmlns:p14="http://schemas.microsoft.com/office/powerpoint/2010/main" val="411733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4" grpId="0" animBg="1"/>
      <p:bldP spid="4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Mocking Assessment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50" y="1101376"/>
            <a:ext cx="8679534" cy="471671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300398" y="4717653"/>
            <a:ext cx="600196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 need three unit tests.  In each test…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09367" y="5404189"/>
            <a:ext cx="789299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... we need to be able to specify both temperatures…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15786" y="6090725"/>
            <a:ext cx="818576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... and make sure the correct HVAC method was called.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1879" y="2601420"/>
            <a:ext cx="36740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21879" y="3589555"/>
            <a:ext cx="36740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879" y="4456043"/>
            <a:ext cx="36740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2330" y="1730188"/>
            <a:ext cx="4742329" cy="609601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72237" y="2931461"/>
            <a:ext cx="1622611" cy="35097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72237" y="3848668"/>
            <a:ext cx="1622611" cy="35097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72237" y="4803776"/>
            <a:ext cx="1622611" cy="35097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6" grpId="0" animBg="1"/>
      <p:bldP spid="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Mocking Assessment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50" y="1101376"/>
            <a:ext cx="8679534" cy="471671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344706" y="2330824"/>
            <a:ext cx="7261412" cy="3128682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4875" y="2593018"/>
            <a:ext cx="6788910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 need a </a:t>
            </a:r>
            <a:r>
              <a:rPr lang="en-US" sz="2800" b="1" u="sng" dirty="0"/>
              <a:t>counterfeit</a:t>
            </a:r>
            <a:r>
              <a:rPr lang="en-US" sz="2800" dirty="0"/>
              <a:t> desired temperature…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4875" y="3274228"/>
            <a:ext cx="6498446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… so we will create an </a:t>
            </a:r>
            <a:r>
              <a:rPr lang="en-US" sz="2800" b="1" u="sng" dirty="0"/>
              <a:t>imitation</a:t>
            </a:r>
            <a:r>
              <a:rPr lang="en-US" sz="2800" dirty="0"/>
              <a:t> dashboard.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85647" y="1712259"/>
            <a:ext cx="3281082" cy="3496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69223" y="1712258"/>
            <a:ext cx="1330139" cy="3496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98" y="4935454"/>
            <a:ext cx="5346180" cy="15475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107672" y="4167969"/>
            <a:ext cx="876361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All we need is a normal class, that implements IDashboard.</a:t>
            </a:r>
          </a:p>
        </p:txBody>
      </p:sp>
    </p:spTree>
    <p:extLst>
      <p:ext uri="{BB962C8B-B14F-4D97-AF65-F5344CB8AC3E}">
        <p14:creationId xmlns:p14="http://schemas.microsoft.com/office/powerpoint/2010/main" val="101856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Dashboard First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6087" y="1200651"/>
            <a:ext cx="3916650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Let’s write our first mock!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013" y="2122395"/>
            <a:ext cx="3772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mock dashboard: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7404" y="2992452"/>
            <a:ext cx="5597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Needs to implement IDashboard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7404" y="3690471"/>
            <a:ext cx="10377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Needs to allow the unit tests to specify a desired temperature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404" y="5086509"/>
            <a:ext cx="6363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Needs to stay out of production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7404" y="4388490"/>
            <a:ext cx="867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Needs to return the specified desired temperature</a:t>
            </a:r>
          </a:p>
        </p:txBody>
      </p:sp>
    </p:spTree>
    <p:extLst>
      <p:ext uri="{BB962C8B-B14F-4D97-AF65-F5344CB8AC3E}">
        <p14:creationId xmlns:p14="http://schemas.microsoft.com/office/powerpoint/2010/main" val="424624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Dashboard First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18" y="1780553"/>
            <a:ext cx="7359545" cy="188601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942145" y="3310194"/>
            <a:ext cx="719735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First, we create the mock in our unit test project</a:t>
            </a: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6875929" y="1972235"/>
            <a:ext cx="664894" cy="13379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17" y="1780552"/>
            <a:ext cx="7361525" cy="188601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437615" y="3310194"/>
            <a:ext cx="820641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Second, we specify the interface we wish to implement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39" y="1780551"/>
            <a:ext cx="7367619" cy="289006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2933086" y="4339074"/>
            <a:ext cx="797122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Next, we let our IDE write our non-functional method</a:t>
            </a:r>
          </a:p>
        </p:txBody>
      </p:sp>
    </p:spTree>
    <p:extLst>
      <p:ext uri="{BB962C8B-B14F-4D97-AF65-F5344CB8AC3E}">
        <p14:creationId xmlns:p14="http://schemas.microsoft.com/office/powerpoint/2010/main" val="13875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39" y="1780551"/>
            <a:ext cx="7367619" cy="289006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39" y="1780550"/>
            <a:ext cx="7492700" cy="35534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Dashboard First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33335" y="1117319"/>
            <a:ext cx="526990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we add the magic mock code!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75030" y="2864776"/>
            <a:ext cx="3619581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 add a field (which is</a:t>
            </a:r>
          </a:p>
          <a:p>
            <a:r>
              <a:rPr lang="en-US" sz="2800"/>
              <a:t>internal</a:t>
            </a:r>
            <a:r>
              <a:rPr lang="en-US" sz="2800" dirty="0"/>
              <a:t>) that any unit</a:t>
            </a:r>
          </a:p>
          <a:p>
            <a:r>
              <a:rPr lang="en-US" sz="2800" dirty="0"/>
              <a:t>test can access and set</a:t>
            </a:r>
          </a:p>
        </p:txBody>
      </p:sp>
      <p:cxnSp>
        <p:nvCxnSpPr>
          <p:cNvPr id="7" name="Straight Arrow Connector 6"/>
          <p:cNvCxnSpPr>
            <a:cxnSpLocks/>
            <a:stCxn id="19" idx="1"/>
          </p:cNvCxnSpPr>
          <p:nvPr/>
        </p:nvCxnSpPr>
        <p:spPr>
          <a:xfrm flipH="1" flipV="1">
            <a:off x="6920753" y="3307976"/>
            <a:ext cx="654277" cy="2492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66682" y="3030071"/>
            <a:ext cx="1192306" cy="29583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31077" y="4857023"/>
            <a:ext cx="4791055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 the interface method,</a:t>
            </a:r>
          </a:p>
          <a:p>
            <a:r>
              <a:rPr lang="en-US" sz="2800" dirty="0"/>
              <a:t>we simply return the field value</a:t>
            </a:r>
          </a:p>
        </p:txBody>
      </p:sp>
      <p:cxnSp>
        <p:nvCxnSpPr>
          <p:cNvPr id="21" name="Straight Arrow Connector 20"/>
          <p:cNvCxnSpPr>
            <a:cxnSpLocks/>
            <a:stCxn id="20" idx="1"/>
          </p:cNvCxnSpPr>
          <p:nvPr/>
        </p:nvCxnSpPr>
        <p:spPr>
          <a:xfrm flipH="1" flipV="1">
            <a:off x="4956889" y="4670612"/>
            <a:ext cx="574188" cy="6634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9" grpId="0" animBg="1"/>
      <p:bldP spid="19" grpId="1" animBg="1"/>
      <p:bldP spid="10" grpId="0" animBg="1"/>
      <p:bldP spid="10" grpId="1" animBg="1"/>
      <p:bldP spid="20" grpId="0" animBg="1"/>
      <p:bldP spid="2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39" y="1780550"/>
            <a:ext cx="7492700" cy="35534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Dashboard First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</p:spTree>
    <p:extLst>
      <p:ext uri="{BB962C8B-B14F-4D97-AF65-F5344CB8AC3E}">
        <p14:creationId xmlns:p14="http://schemas.microsoft.com/office/powerpoint/2010/main" val="5828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00065 -0.14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68" y="812361"/>
            <a:ext cx="7492700" cy="35534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Dashboard First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4168" y="4496395"/>
            <a:ext cx="5210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finished mock dashboard: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686" y="4950145"/>
            <a:ext cx="493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Lives only in the unit test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0686" y="5870065"/>
            <a:ext cx="9200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Can have its desired temperature set by unit tests at any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0686" y="6323815"/>
            <a:ext cx="679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Returns the latest desired temperature 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0686" y="5410105"/>
            <a:ext cx="6330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Can be instantiated by multiple unit tests</a:t>
            </a:r>
          </a:p>
        </p:txBody>
      </p:sp>
    </p:spTree>
    <p:extLst>
      <p:ext uri="{BB962C8B-B14F-4D97-AF65-F5344CB8AC3E}">
        <p14:creationId xmlns:p14="http://schemas.microsoft.com/office/powerpoint/2010/main" val="136985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Roshambo – A Leaf Node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33" y="681776"/>
            <a:ext cx="4305349" cy="298421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2" y="681776"/>
            <a:ext cx="7039640" cy="2858378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46" y="3221372"/>
            <a:ext cx="5630212" cy="3397542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75926" y="4449659"/>
            <a:ext cx="3082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 dependencies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5926" y="5131434"/>
            <a:ext cx="3311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 is a leaf node</a:t>
            </a:r>
          </a:p>
        </p:txBody>
      </p:sp>
    </p:spTree>
    <p:extLst>
      <p:ext uri="{BB962C8B-B14F-4D97-AF65-F5344CB8AC3E}">
        <p14:creationId xmlns:p14="http://schemas.microsoft.com/office/powerpoint/2010/main" val="8371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Sensory Imitation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940011"/>
            <a:ext cx="7788722" cy="423262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610384" y="2363824"/>
            <a:ext cx="7542065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Reading the sensor to get the current temperature</a:t>
            </a:r>
          </a:p>
          <a:p>
            <a:r>
              <a:rPr lang="en-US" sz="2800" dirty="0"/>
              <a:t>is very similar to getting the desired temperature</a:t>
            </a:r>
          </a:p>
          <a:p>
            <a:r>
              <a:rPr lang="en-US" sz="2800" dirty="0"/>
              <a:t>from the dashboard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1595718" y="1792941"/>
            <a:ext cx="4876800" cy="2599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10384" y="3807049"/>
            <a:ext cx="6164765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 will create a mock for the sensor that</a:t>
            </a:r>
          </a:p>
          <a:p>
            <a:r>
              <a:rPr lang="en-US" sz="2800" dirty="0"/>
              <a:t>is very similar to the dashboard mock</a:t>
            </a:r>
          </a:p>
        </p:txBody>
      </p:sp>
    </p:spTree>
    <p:extLst>
      <p:ext uri="{BB962C8B-B14F-4D97-AF65-F5344CB8AC3E}">
        <p14:creationId xmlns:p14="http://schemas.microsoft.com/office/powerpoint/2010/main" val="99540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Sensory Imitation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981799"/>
            <a:ext cx="9762911" cy="46301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981799"/>
            <a:ext cx="9683539" cy="463010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581171" y="5907152"/>
            <a:ext cx="8883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used the same technique, and that’s all we need</a:t>
            </a:r>
          </a:p>
        </p:txBody>
      </p:sp>
    </p:spTree>
    <p:extLst>
      <p:ext uri="{BB962C8B-B14F-4D97-AF65-F5344CB8AC3E}">
        <p14:creationId xmlns:p14="http://schemas.microsoft.com/office/powerpoint/2010/main" val="371038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Recordkeeping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3" y="796576"/>
            <a:ext cx="7310325" cy="397264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609582" y="1857912"/>
            <a:ext cx="602363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Our first two mocks just returned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8292" y="2495932"/>
            <a:ext cx="7224927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Our third dependency is never asked a question;</a:t>
            </a:r>
          </a:p>
          <a:p>
            <a:r>
              <a:rPr lang="en-US" sz="2800" dirty="0"/>
              <a:t>It is told what to do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8291" y="3557268"/>
            <a:ext cx="4838184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Our unit tests will need to know</a:t>
            </a:r>
          </a:p>
          <a:p>
            <a:r>
              <a:rPr lang="en-US" sz="2800" dirty="0"/>
              <a:t>if the correct method was called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8291" y="4601435"/>
            <a:ext cx="7253524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Our last mock will need to store information</a:t>
            </a:r>
          </a:p>
          <a:p>
            <a:r>
              <a:rPr lang="en-US" sz="2800" dirty="0"/>
              <a:t>about what it was told to do, so the unit test</a:t>
            </a:r>
          </a:p>
          <a:p>
            <a:r>
              <a:rPr lang="en-US" sz="2800" dirty="0"/>
              <a:t>can verify that it was give the correct instruction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5365" y="1308846"/>
            <a:ext cx="6777317" cy="5221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3600" y="2381132"/>
            <a:ext cx="1425388" cy="245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42563" y="3938452"/>
            <a:ext cx="1425388" cy="2455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3600" y="3159048"/>
            <a:ext cx="1425388" cy="24552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4" grpId="0" animBg="1"/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Recordkeeping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31" y="834077"/>
            <a:ext cx="5058816" cy="39889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51746" y="1015230"/>
            <a:ext cx="6830716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 add our new mock to the unit test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1746" y="2305324"/>
            <a:ext cx="525932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 implement the IHVAC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1746" y="3564168"/>
            <a:ext cx="7215565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we need to keep a record of the methods</a:t>
            </a:r>
          </a:p>
          <a:p>
            <a:r>
              <a:rPr lang="en-US" sz="2800" dirty="0"/>
              <a:t>that were called, so unit tests can investigate</a:t>
            </a:r>
          </a:p>
          <a:p>
            <a:r>
              <a:rPr lang="en-US" sz="2800" dirty="0"/>
              <a:t>how our mock was used by the production code</a:t>
            </a:r>
          </a:p>
        </p:txBody>
      </p:sp>
    </p:spTree>
    <p:extLst>
      <p:ext uri="{BB962C8B-B14F-4D97-AF65-F5344CB8AC3E}">
        <p14:creationId xmlns:p14="http://schemas.microsoft.com/office/powerpoint/2010/main" val="32697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Recordkeeping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31" y="834077"/>
            <a:ext cx="5058816" cy="39889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31" y="834077"/>
            <a:ext cx="5257775" cy="5863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493139" y="1525395"/>
            <a:ext cx="648709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 create an enum to store the type of call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7323" y="3336265"/>
            <a:ext cx="6033896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 use a List to store the history of calls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7323" y="4885525"/>
            <a:ext cx="6233309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a method is called, we simply store</a:t>
            </a:r>
          </a:p>
          <a:p>
            <a:r>
              <a:rPr lang="en-US" sz="2800" dirty="0"/>
              <a:t>the correct value in the 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3294" y="1623986"/>
            <a:ext cx="1712259" cy="13347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3294" y="3063352"/>
            <a:ext cx="4401671" cy="2549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  <a:stCxn id="11" idx="1"/>
          </p:cNvCxnSpPr>
          <p:nvPr/>
        </p:nvCxnSpPr>
        <p:spPr>
          <a:xfrm flipH="1" flipV="1">
            <a:off x="3836895" y="4150661"/>
            <a:ext cx="1020428" cy="12119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1"/>
          </p:cNvCxnSpPr>
          <p:nvPr/>
        </p:nvCxnSpPr>
        <p:spPr>
          <a:xfrm flipH="1" flipV="1">
            <a:off x="4231343" y="5147135"/>
            <a:ext cx="625980" cy="2154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4132729" y="5362578"/>
            <a:ext cx="724594" cy="80117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31" y="834077"/>
            <a:ext cx="5257775" cy="5863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Recordkeeping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5295" y="1753195"/>
            <a:ext cx="5186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enum and the List are internal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75295" y="3223406"/>
            <a:ext cx="57752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Any unit test that uses this mock</a:t>
            </a:r>
          </a:p>
          <a:p>
            <a:r>
              <a:rPr lang="en-US" sz="2800" dirty="0"/>
              <a:t>can directly inspect the history of</a:t>
            </a:r>
          </a:p>
          <a:p>
            <a:r>
              <a:rPr lang="en-US" sz="2800" dirty="0"/>
              <a:t>its usage by callers (i.e. the code being</a:t>
            </a:r>
          </a:p>
          <a:p>
            <a:r>
              <a:rPr lang="en-US" sz="2800" dirty="0"/>
              <a:t>unit tested)</a:t>
            </a:r>
          </a:p>
        </p:txBody>
      </p:sp>
    </p:spTree>
    <p:extLst>
      <p:ext uri="{BB962C8B-B14F-4D97-AF65-F5344CB8AC3E}">
        <p14:creationId xmlns:p14="http://schemas.microsoft.com/office/powerpoint/2010/main" val="6449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Three Mocks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877031"/>
            <a:ext cx="6059770" cy="373082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026876" y="1364853"/>
            <a:ext cx="550259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Hidden within our unit test project…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6584" y="2852994"/>
            <a:ext cx="5444504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Are three mocks, imitating their real</a:t>
            </a:r>
          </a:p>
          <a:p>
            <a:r>
              <a:rPr lang="en-US" sz="2800" dirty="0"/>
              <a:t>(i.e. production) counterparts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0207" y="4223408"/>
            <a:ext cx="7507120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Two of them tell lies about temperature values,</a:t>
            </a:r>
          </a:p>
          <a:p>
            <a:r>
              <a:rPr lang="en-US" sz="2800" dirty="0"/>
              <a:t>and one silently keeps a record of what it was told</a:t>
            </a:r>
          </a:p>
        </p:txBody>
      </p:sp>
    </p:spTree>
    <p:extLst>
      <p:ext uri="{BB962C8B-B14F-4D97-AF65-F5344CB8AC3E}">
        <p14:creationId xmlns:p14="http://schemas.microsoft.com/office/powerpoint/2010/main" val="388305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Production versus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082118" y="1075764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Controller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7082118" y="2294964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Sensor</a:t>
            </a:r>
          </a:p>
        </p:txBody>
      </p:sp>
      <p:sp>
        <p:nvSpPr>
          <p:cNvPr id="7" name="Arrow: Down 6"/>
          <p:cNvSpPr/>
          <p:nvPr/>
        </p:nvSpPr>
        <p:spPr>
          <a:xfrm>
            <a:off x="7785847" y="1757081"/>
            <a:ext cx="295836" cy="5378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5026960" y="2294964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Dashboard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9137276" y="2294964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HVAC</a:t>
            </a:r>
          </a:p>
        </p:txBody>
      </p:sp>
      <p:sp>
        <p:nvSpPr>
          <p:cNvPr id="10" name="Arrow: Down 9"/>
          <p:cNvSpPr/>
          <p:nvPr/>
        </p:nvSpPr>
        <p:spPr>
          <a:xfrm rot="18900000">
            <a:off x="8887550" y="1621731"/>
            <a:ext cx="295836" cy="78874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 rot="2700000">
            <a:off x="6684144" y="1630695"/>
            <a:ext cx="295836" cy="78874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28189" y="1898448"/>
            <a:ext cx="2019912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4789" y="4115713"/>
            <a:ext cx="1350626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Testing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082118" y="3481288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Controller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082118" y="4700488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SensorMock</a:t>
            </a:r>
          </a:p>
        </p:txBody>
      </p:sp>
      <p:sp>
        <p:nvSpPr>
          <p:cNvPr id="15" name="Arrow: Down 14"/>
          <p:cNvSpPr/>
          <p:nvPr/>
        </p:nvSpPr>
        <p:spPr>
          <a:xfrm>
            <a:off x="7785847" y="4162605"/>
            <a:ext cx="295836" cy="5378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5026960" y="4700488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DashboardMock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9137276" y="4700488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HVACMock</a:t>
            </a:r>
          </a:p>
        </p:txBody>
      </p:sp>
      <p:sp>
        <p:nvSpPr>
          <p:cNvPr id="18" name="Arrow: Down 17"/>
          <p:cNvSpPr/>
          <p:nvPr/>
        </p:nvSpPr>
        <p:spPr>
          <a:xfrm rot="18900000">
            <a:off x="8887550" y="4027255"/>
            <a:ext cx="295836" cy="78874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/>
          <p:cNvSpPr/>
          <p:nvPr/>
        </p:nvSpPr>
        <p:spPr>
          <a:xfrm rot="2700000">
            <a:off x="6684144" y="4036219"/>
            <a:ext cx="295836" cy="78874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71082" y="3245223"/>
            <a:ext cx="10246659" cy="0"/>
          </a:xfrm>
          <a:prstGeom prst="line">
            <a:avLst/>
          </a:prstGeom>
          <a:ln w="76200">
            <a:solidFill>
              <a:schemeClr val="bg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30815" y="5963552"/>
            <a:ext cx="940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Production uses the real classes; Tests use mock classes</a:t>
            </a:r>
          </a:p>
        </p:txBody>
      </p:sp>
    </p:spTree>
    <p:extLst>
      <p:ext uri="{BB962C8B-B14F-4D97-AF65-F5344CB8AC3E}">
        <p14:creationId xmlns:p14="http://schemas.microsoft.com/office/powerpoint/2010/main" val="314652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Three Use Cases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7883" y="65230"/>
            <a:ext cx="3971921" cy="461665"/>
          </a:xfrm>
          <a:prstGeom prst="rect">
            <a:avLst/>
          </a:prstGeom>
          <a:gradFill flip="none" rotWithShape="1">
            <a:gsLst>
              <a:gs pos="0">
                <a:srgbClr val="327F9E">
                  <a:shade val="30000"/>
                  <a:satMod val="115000"/>
                </a:srgbClr>
              </a:gs>
              <a:gs pos="50000">
                <a:srgbClr val="327F9E">
                  <a:shade val="67500"/>
                  <a:satMod val="115000"/>
                </a:srgbClr>
              </a:gs>
              <a:gs pos="100000">
                <a:srgbClr val="327F9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an imitation; counterfeit; fake.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4" y="820057"/>
            <a:ext cx="9811503" cy="561660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235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4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Turn up the heat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6" y="801922"/>
            <a:ext cx="10335592" cy="4227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959572" y="1870123"/>
            <a:ext cx="491794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First, instantiate all of our mocks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1929" y="1792940"/>
            <a:ext cx="5190565" cy="9681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88121" y="3219409"/>
            <a:ext cx="5305427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Then instantiate the real controller,</a:t>
            </a:r>
          </a:p>
          <a:p>
            <a:r>
              <a:rPr lang="en-US" sz="2800" dirty="0"/>
              <a:t>which is the class we are testing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1928" y="2761128"/>
            <a:ext cx="8130990" cy="2763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Roshambo – A Leaf Node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050174" y="1008510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094412" y="1830195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791826" y="2077670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813572" y="2768367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870747" y="2520891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3632435" y="3015842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365535" y="3015841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533478" y="3978299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071920" y="4033273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4802699" y="4298441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3162652" y="5117284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Roshambo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6681642" y="5139173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8875553" y="4849753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1141413" y="5243119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945313" y="5490594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 flipH="1">
            <a:off x="4421000" y="1503461"/>
            <a:ext cx="1258348" cy="574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</p:cNvCxnSpPr>
          <p:nvPr/>
        </p:nvCxnSpPr>
        <p:spPr>
          <a:xfrm>
            <a:off x="5679348" y="1503461"/>
            <a:ext cx="1002294" cy="3215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3"/>
          </p:cNvCxnSpPr>
          <p:nvPr/>
        </p:nvCxnSpPr>
        <p:spPr>
          <a:xfrm flipH="1">
            <a:off x="3129095" y="2337006"/>
            <a:ext cx="662731" cy="43136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0"/>
          </p:cNvCxnSpPr>
          <p:nvPr/>
        </p:nvCxnSpPr>
        <p:spPr>
          <a:xfrm flipH="1">
            <a:off x="4261609" y="2587981"/>
            <a:ext cx="142424" cy="42786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5" idx="0"/>
          </p:cNvCxnSpPr>
          <p:nvPr/>
        </p:nvCxnSpPr>
        <p:spPr>
          <a:xfrm flipH="1">
            <a:off x="3162652" y="3515418"/>
            <a:ext cx="1103153" cy="46288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0"/>
          </p:cNvCxnSpPr>
          <p:nvPr/>
        </p:nvCxnSpPr>
        <p:spPr>
          <a:xfrm flipH="1">
            <a:off x="1770587" y="4473250"/>
            <a:ext cx="1392065" cy="76986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2"/>
          </p:cNvCxnSpPr>
          <p:nvPr/>
        </p:nvCxnSpPr>
        <p:spPr>
          <a:xfrm>
            <a:off x="3162652" y="4473250"/>
            <a:ext cx="641759" cy="6468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7" idx="0"/>
          </p:cNvCxnSpPr>
          <p:nvPr/>
        </p:nvCxnSpPr>
        <p:spPr>
          <a:xfrm>
            <a:off x="4261609" y="3510793"/>
            <a:ext cx="1170264" cy="7876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2" idx="0"/>
          </p:cNvCxnSpPr>
          <p:nvPr/>
        </p:nvCxnSpPr>
        <p:spPr>
          <a:xfrm>
            <a:off x="5431873" y="4793392"/>
            <a:ext cx="142614" cy="69720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1" idx="0"/>
          </p:cNvCxnSpPr>
          <p:nvPr/>
        </p:nvCxnSpPr>
        <p:spPr>
          <a:xfrm flipH="1">
            <a:off x="6442746" y="2326742"/>
            <a:ext cx="283035" cy="44162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7" idx="0"/>
          </p:cNvCxnSpPr>
          <p:nvPr/>
        </p:nvCxnSpPr>
        <p:spPr>
          <a:xfrm flipH="1">
            <a:off x="5431873" y="3268910"/>
            <a:ext cx="1010873" cy="10295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6" idx="0"/>
          </p:cNvCxnSpPr>
          <p:nvPr/>
        </p:nvCxnSpPr>
        <p:spPr>
          <a:xfrm>
            <a:off x="6440555" y="3285185"/>
            <a:ext cx="1260539" cy="7480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4" idx="0"/>
          </p:cNvCxnSpPr>
          <p:nvPr/>
        </p:nvCxnSpPr>
        <p:spPr>
          <a:xfrm>
            <a:off x="6723586" y="2326742"/>
            <a:ext cx="1271123" cy="68909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6" idx="0"/>
          </p:cNvCxnSpPr>
          <p:nvPr/>
        </p:nvCxnSpPr>
        <p:spPr>
          <a:xfrm flipH="1">
            <a:off x="7701094" y="3510792"/>
            <a:ext cx="293615" cy="52248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0" idx="1"/>
          </p:cNvCxnSpPr>
          <p:nvPr/>
        </p:nvCxnSpPr>
        <p:spPr>
          <a:xfrm>
            <a:off x="7711580" y="4533817"/>
            <a:ext cx="1163973" cy="5634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9" idx="0"/>
          </p:cNvCxnSpPr>
          <p:nvPr/>
        </p:nvCxnSpPr>
        <p:spPr>
          <a:xfrm flipH="1">
            <a:off x="7310816" y="4543075"/>
            <a:ext cx="411250" cy="5960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2"/>
            <a:endCxn id="19" idx="0"/>
          </p:cNvCxnSpPr>
          <p:nvPr/>
        </p:nvCxnSpPr>
        <p:spPr>
          <a:xfrm>
            <a:off x="5431873" y="4793392"/>
            <a:ext cx="1878943" cy="34578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Rectangle: Rounded Corners 60"/>
          <p:cNvSpPr/>
          <p:nvPr/>
        </p:nvSpPr>
        <p:spPr>
          <a:xfrm>
            <a:off x="10197181" y="487954"/>
            <a:ext cx="1258348" cy="49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63913" y="4813862"/>
            <a:ext cx="9430870" cy="1189376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802170" y="2409966"/>
            <a:ext cx="1484126" cy="71444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971403" y="1239678"/>
            <a:ext cx="1484126" cy="47585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144111" y="1280800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 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96998" y="1796221"/>
            <a:ext cx="314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 nodes are easy to test as-is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396998" y="2204119"/>
            <a:ext cx="29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nodes require mocking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14546" y="2650815"/>
            <a:ext cx="317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Prefer leaf nodes when possible</a:t>
            </a:r>
          </a:p>
        </p:txBody>
      </p:sp>
    </p:spTree>
    <p:extLst>
      <p:ext uri="{BB962C8B-B14F-4D97-AF65-F5344CB8AC3E}">
        <p14:creationId xmlns:p14="http://schemas.microsoft.com/office/powerpoint/2010/main" val="518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Turn up the heat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6" y="801922"/>
            <a:ext cx="10335592" cy="4227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547195" y="3214829"/>
            <a:ext cx="4430700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Next, we set the mock values</a:t>
            </a:r>
          </a:p>
          <a:p>
            <a:r>
              <a:rPr lang="en-US" sz="2800" dirty="0"/>
              <a:t>that are specific to this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2965" y="3094683"/>
            <a:ext cx="4867835" cy="5987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Turn up the heat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6" y="801922"/>
            <a:ext cx="10335592" cy="4227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47195" y="3214829"/>
            <a:ext cx="4684231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we Execute, which is the</a:t>
            </a:r>
          </a:p>
          <a:p>
            <a:r>
              <a:rPr lang="en-US" sz="2800" dirty="0"/>
              <a:t>method we are actually testing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6071" y="3691882"/>
            <a:ext cx="3065929" cy="3601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Turn up the heat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6" y="801922"/>
            <a:ext cx="10335592" cy="4227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559859" y="4050471"/>
            <a:ext cx="5979459" cy="6380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00772" y="3014176"/>
            <a:ext cx="4346639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Finally, we make sure that</a:t>
            </a:r>
          </a:p>
          <a:p>
            <a:r>
              <a:rPr lang="en-US" sz="2800" dirty="0"/>
              <a:t>the Heat method was called,</a:t>
            </a:r>
          </a:p>
          <a:p>
            <a:r>
              <a:rPr lang="en-US" sz="2800" dirty="0"/>
              <a:t>exactly one time</a:t>
            </a:r>
          </a:p>
        </p:txBody>
      </p:sp>
    </p:spTree>
    <p:extLst>
      <p:ext uri="{BB962C8B-B14F-4D97-AF65-F5344CB8AC3E}">
        <p14:creationId xmlns:p14="http://schemas.microsoft.com/office/powerpoint/2010/main" val="36282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Turn up the heat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6" y="801922"/>
            <a:ext cx="10335592" cy="4227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94957" y="5392865"/>
            <a:ext cx="959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common Arrange-Act-Assert pattern is hiding in this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5148" y="2392341"/>
            <a:ext cx="1339726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Arrange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15148" y="3539823"/>
            <a:ext cx="66556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15148" y="4164085"/>
            <a:ext cx="109837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Assert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2965" y="1754271"/>
            <a:ext cx="8364070" cy="1966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32965" y="3720353"/>
            <a:ext cx="8364070" cy="3426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2965" y="4060728"/>
            <a:ext cx="8364070" cy="6119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This porridge is just right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6" y="801922"/>
            <a:ext cx="10335592" cy="42272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5" y="801922"/>
            <a:ext cx="10371651" cy="41645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141413" y="5312183"/>
            <a:ext cx="476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unit test is almost identical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50541" y="3361765"/>
            <a:ext cx="451534" cy="3316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33796" y="4294095"/>
            <a:ext cx="514604" cy="3316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71482" y="1129553"/>
            <a:ext cx="8663615" cy="3316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Cool your jets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5" y="801922"/>
            <a:ext cx="10371651" cy="41645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141413" y="5312183"/>
            <a:ext cx="542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unit test is also almost identical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5" y="801922"/>
            <a:ext cx="10215342" cy="42284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2671482" y="1129553"/>
            <a:ext cx="8543365" cy="3316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50541" y="3361765"/>
            <a:ext cx="451534" cy="3316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33795" y="4294095"/>
            <a:ext cx="649075" cy="3316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Did we pass the test?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98" y="885767"/>
            <a:ext cx="10520549" cy="218016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17498" y="3931618"/>
            <a:ext cx="5140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tests pass on the first try!</a:t>
            </a:r>
          </a:p>
        </p:txBody>
      </p:sp>
    </p:spTree>
    <p:extLst>
      <p:ext uri="{BB962C8B-B14F-4D97-AF65-F5344CB8AC3E}">
        <p14:creationId xmlns:p14="http://schemas.microsoft.com/office/powerpoint/2010/main" val="407884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Duplicate Code 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5051" y="1627688"/>
            <a:ext cx="939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Most unit test frameworks support parameterized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051" y="2416582"/>
            <a:ext cx="4750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Syntax varies by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5051" y="3205476"/>
            <a:ext cx="6100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NUnit calls the feature a “TestCase”</a:t>
            </a:r>
          </a:p>
        </p:txBody>
      </p:sp>
    </p:spTree>
    <p:extLst>
      <p:ext uri="{BB962C8B-B14F-4D97-AF65-F5344CB8AC3E}">
        <p14:creationId xmlns:p14="http://schemas.microsoft.com/office/powerpoint/2010/main" val="3900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Duplicate Code reduction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93" y="945357"/>
            <a:ext cx="6192999" cy="253294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5" y="3272363"/>
            <a:ext cx="8579443" cy="33129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345403" y="946679"/>
            <a:ext cx="41739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three unit tests</a:t>
            </a:r>
          </a:p>
          <a:p>
            <a:r>
              <a:rPr lang="en-US" sz="3200" dirty="0"/>
              <a:t>can actually be written</a:t>
            </a:r>
          </a:p>
          <a:p>
            <a:r>
              <a:rPr lang="en-US" sz="3200" dirty="0"/>
              <a:t>as a single method with</a:t>
            </a:r>
          </a:p>
          <a:p>
            <a:r>
              <a:rPr lang="en-US" sz="3200" dirty="0"/>
              <a:t>three test cases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4333" y="3478306"/>
            <a:ext cx="426886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Call the method three times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3187" y="4508598"/>
            <a:ext cx="353167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With these parameters</a:t>
            </a:r>
          </a:p>
        </p:txBody>
      </p:sp>
    </p:spTree>
    <p:extLst>
      <p:ext uri="{BB962C8B-B14F-4D97-AF65-F5344CB8AC3E}">
        <p14:creationId xmlns:p14="http://schemas.microsoft.com/office/powerpoint/2010/main" val="36313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Duplicate Code reduction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900618"/>
            <a:ext cx="10038723" cy="24790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41412" y="3931618"/>
            <a:ext cx="5810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tests still pass on the first try!</a:t>
            </a:r>
          </a:p>
        </p:txBody>
      </p:sp>
    </p:spTree>
    <p:extLst>
      <p:ext uri="{BB962C8B-B14F-4D97-AF65-F5344CB8AC3E}">
        <p14:creationId xmlns:p14="http://schemas.microsoft.com/office/powerpoint/2010/main" val="348889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Home Automation – Thermostat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210236" y="1353671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Controller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210236" y="2572871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2117" y="1186129"/>
            <a:ext cx="6021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 gets information from sensor,</a:t>
            </a:r>
          </a:p>
          <a:p>
            <a:r>
              <a:rPr lang="en-US" sz="2800" dirty="0"/>
              <a:t>and decides what to do 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2117" y="2651919"/>
            <a:ext cx="4932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Sensor gets current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4234" y="4500282"/>
            <a:ext cx="5749972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Where is the dependency?</a:t>
            </a:r>
          </a:p>
        </p:txBody>
      </p:sp>
      <p:sp>
        <p:nvSpPr>
          <p:cNvPr id="8" name="Arrow: Down 7"/>
          <p:cNvSpPr/>
          <p:nvPr/>
        </p:nvSpPr>
        <p:spPr>
          <a:xfrm>
            <a:off x="1913965" y="2034988"/>
            <a:ext cx="295836" cy="5378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7" grpId="1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Unit Tests – Your safety 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922082"/>
            <a:ext cx="7409304" cy="40264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78660" y="5188824"/>
            <a:ext cx="9747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wonderful code, which passes all tests, gets modified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188824"/>
            <a:ext cx="5452277" cy="134644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922082"/>
            <a:ext cx="7409305" cy="399472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188823"/>
            <a:ext cx="4416706" cy="134881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16" y="5186457"/>
            <a:ext cx="6210054" cy="93643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3529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More good news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4876801" y="68177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Controller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4876801" y="190097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ISensor</a:t>
            </a:r>
          </a:p>
        </p:txBody>
      </p:sp>
      <p:sp>
        <p:nvSpPr>
          <p:cNvPr id="5" name="Arrow: Down 4"/>
          <p:cNvSpPr/>
          <p:nvPr/>
        </p:nvSpPr>
        <p:spPr>
          <a:xfrm>
            <a:off x="5580530" y="1363093"/>
            <a:ext cx="295836" cy="5378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2821643" y="190097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IDashboard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31959" y="190097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IHVAC</a:t>
            </a:r>
          </a:p>
        </p:txBody>
      </p:sp>
      <p:sp>
        <p:nvSpPr>
          <p:cNvPr id="8" name="Arrow: Down 7"/>
          <p:cNvSpPr/>
          <p:nvPr/>
        </p:nvSpPr>
        <p:spPr>
          <a:xfrm rot="18900000">
            <a:off x="6682233" y="1227743"/>
            <a:ext cx="295836" cy="78874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/>
          <p:cNvSpPr/>
          <p:nvPr/>
        </p:nvSpPr>
        <p:spPr>
          <a:xfrm rot="2700000">
            <a:off x="4478827" y="1236707"/>
            <a:ext cx="295836" cy="78874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5076479" y="3858192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SqlSensor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1586753" y="3049914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DashboardMock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783606" y="3049914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HVACMock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2294965" y="3858193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LcdDashboard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4524937" y="301703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SensorMock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438251" y="3878645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TraneHVAC</a:t>
            </a:r>
          </a:p>
        </p:txBody>
      </p:sp>
      <p:sp>
        <p:nvSpPr>
          <p:cNvPr id="24" name="Arrow: Down 23"/>
          <p:cNvSpPr/>
          <p:nvPr/>
        </p:nvSpPr>
        <p:spPr>
          <a:xfrm rot="10800000">
            <a:off x="3599332" y="2582293"/>
            <a:ext cx="295836" cy="125911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/>
          <p:cNvSpPr/>
          <p:nvPr/>
        </p:nvSpPr>
        <p:spPr>
          <a:xfrm rot="10800000">
            <a:off x="5358657" y="2582292"/>
            <a:ext cx="295836" cy="43474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 rot="10800000">
            <a:off x="6183407" y="2599082"/>
            <a:ext cx="295836" cy="125911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/>
          <p:cNvSpPr/>
          <p:nvPr/>
        </p:nvSpPr>
        <p:spPr>
          <a:xfrm rot="10800000">
            <a:off x="7438252" y="2599081"/>
            <a:ext cx="295836" cy="127956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/>
          <p:cNvSpPr/>
          <p:nvPr/>
        </p:nvSpPr>
        <p:spPr>
          <a:xfrm rot="10800000">
            <a:off x="7913593" y="2598732"/>
            <a:ext cx="295836" cy="43474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/>
          <p:cNvSpPr/>
          <p:nvPr/>
        </p:nvSpPr>
        <p:spPr>
          <a:xfrm rot="10800000">
            <a:off x="2891121" y="2598732"/>
            <a:ext cx="295836" cy="43474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87625" y="4714742"/>
            <a:ext cx="10578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Controller can be tested even when LCD device is not attached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7625" y="5349167"/>
            <a:ext cx="905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Controller can be tested without changes to SQL 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87625" y="5973853"/>
            <a:ext cx="9467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Controller can be tested without a real HVAC connected</a:t>
            </a:r>
          </a:p>
        </p:txBody>
      </p:sp>
    </p:spTree>
    <p:extLst>
      <p:ext uri="{BB962C8B-B14F-4D97-AF65-F5344CB8AC3E}">
        <p14:creationId xmlns:p14="http://schemas.microsoft.com/office/powerpoint/2010/main" val="192154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0" grpId="1"/>
      <p:bldP spid="31" grpId="0"/>
      <p:bldP spid="31" grpId="1"/>
      <p:bldP spid="32" grpId="0"/>
      <p:bldP spid="32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More good news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4876801" y="68177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Controller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4876801" y="190097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ISensor</a:t>
            </a:r>
          </a:p>
        </p:txBody>
      </p:sp>
      <p:sp>
        <p:nvSpPr>
          <p:cNvPr id="5" name="Arrow: Down 4"/>
          <p:cNvSpPr/>
          <p:nvPr/>
        </p:nvSpPr>
        <p:spPr>
          <a:xfrm>
            <a:off x="5580530" y="1363093"/>
            <a:ext cx="295836" cy="5378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2821643" y="190097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IDashboard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31959" y="190097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IHVAC</a:t>
            </a:r>
          </a:p>
        </p:txBody>
      </p:sp>
      <p:sp>
        <p:nvSpPr>
          <p:cNvPr id="8" name="Arrow: Down 7"/>
          <p:cNvSpPr/>
          <p:nvPr/>
        </p:nvSpPr>
        <p:spPr>
          <a:xfrm rot="18900000">
            <a:off x="6682233" y="1227743"/>
            <a:ext cx="295836" cy="78874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/>
          <p:cNvSpPr/>
          <p:nvPr/>
        </p:nvSpPr>
        <p:spPr>
          <a:xfrm rot="2700000">
            <a:off x="4478827" y="1236707"/>
            <a:ext cx="295836" cy="78874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5076479" y="3858192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SqlSensor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1586753" y="3049914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DashboardMock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783606" y="3049914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HVACMock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2294965" y="3858193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LcdDashboard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4524937" y="3017036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SensorMock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438251" y="3878645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TraneHVAC</a:t>
            </a:r>
          </a:p>
        </p:txBody>
      </p:sp>
      <p:sp>
        <p:nvSpPr>
          <p:cNvPr id="24" name="Arrow: Down 23"/>
          <p:cNvSpPr/>
          <p:nvPr/>
        </p:nvSpPr>
        <p:spPr>
          <a:xfrm rot="10800000">
            <a:off x="3599332" y="2582293"/>
            <a:ext cx="295836" cy="125911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/>
          <p:cNvSpPr/>
          <p:nvPr/>
        </p:nvSpPr>
        <p:spPr>
          <a:xfrm rot="10800000">
            <a:off x="5358657" y="2582292"/>
            <a:ext cx="295836" cy="43474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 rot="10800000">
            <a:off x="6183407" y="2599082"/>
            <a:ext cx="295836" cy="125911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/>
          <p:cNvSpPr/>
          <p:nvPr/>
        </p:nvSpPr>
        <p:spPr>
          <a:xfrm rot="10800000">
            <a:off x="7438252" y="2599081"/>
            <a:ext cx="295836" cy="127956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/>
          <p:cNvSpPr/>
          <p:nvPr/>
        </p:nvSpPr>
        <p:spPr>
          <a:xfrm rot="10800000">
            <a:off x="7913593" y="2598732"/>
            <a:ext cx="295836" cy="43474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/>
          <p:cNvSpPr/>
          <p:nvPr/>
        </p:nvSpPr>
        <p:spPr>
          <a:xfrm rot="10800000">
            <a:off x="2891121" y="2598732"/>
            <a:ext cx="295836" cy="43474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27681" y="5519978"/>
            <a:ext cx="68467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implementations can be added…</a:t>
            </a:r>
          </a:p>
          <a:p>
            <a:r>
              <a:rPr lang="en-US" sz="3200" dirty="0"/>
              <a:t>without any changes to Controller code.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3034559" y="4666472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SavantDashboard</a:t>
            </a:r>
          </a:p>
        </p:txBody>
      </p:sp>
      <p:sp>
        <p:nvSpPr>
          <p:cNvPr id="35" name="Arrow: Down 34"/>
          <p:cNvSpPr/>
          <p:nvPr/>
        </p:nvSpPr>
        <p:spPr>
          <a:xfrm rot="10800000">
            <a:off x="4038595" y="2590688"/>
            <a:ext cx="295836" cy="207578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4848" y="1084036"/>
            <a:ext cx="8760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Production, something must inject dependencies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4848" y="1668811"/>
            <a:ext cx="9496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 instantiation and lifecycle management are critical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4847" y="2253586"/>
            <a:ext cx="6210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Anything critical should be isolated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4847" y="2838361"/>
            <a:ext cx="745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Frameworks already exist to meet this need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2220" y="3684355"/>
            <a:ext cx="6696192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Inversion of Control Container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9088" y="4339964"/>
            <a:ext cx="3651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Sometimes called a DI (Dependency Injection) Container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79" y="5450933"/>
            <a:ext cx="9833395" cy="60882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284847" y="4561517"/>
            <a:ext cx="4756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Avoid the urge to reinvent the wheel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4847" y="4989154"/>
            <a:ext cx="743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Avoid the urge to do any version of “Poor Man’s Injection”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4112" y="6059755"/>
            <a:ext cx="8647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detailed discussion of IoC is outside the scope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7761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/>
      <p:bldP spid="11" grpId="0"/>
      <p:bldP spid="12" grpId="0"/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4848" y="1084036"/>
            <a:ext cx="1039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Classes without dependencies are easy to test without mocks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5130" y="1661222"/>
            <a:ext cx="6159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Favor classes without dependencies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4848" y="2245997"/>
            <a:ext cx="10550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a class has a dependency, favor interfaces over coupling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4848" y="3979618"/>
            <a:ext cx="5731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 test your classes with mocks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5130" y="2823183"/>
            <a:ext cx="4652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Favor constructor injection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6801" y="3407958"/>
            <a:ext cx="917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property/setter injection to change dependencies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4848" y="5136053"/>
            <a:ext cx="7230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a mocking framework if you feel like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5130" y="4564393"/>
            <a:ext cx="6380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Favor unit tests over integration tests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4848" y="5707713"/>
            <a:ext cx="9977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an IoC container for all design-time class instantiations</a:t>
            </a:r>
          </a:p>
        </p:txBody>
      </p:sp>
    </p:spTree>
    <p:extLst>
      <p:ext uri="{BB962C8B-B14F-4D97-AF65-F5344CB8AC3E}">
        <p14:creationId xmlns:p14="http://schemas.microsoft.com/office/powerpoint/2010/main" val="257632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943" y="3872752"/>
            <a:ext cx="8100936" cy="181588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"Why do most developers fear to make continuous</a:t>
            </a:r>
          </a:p>
          <a:p>
            <a:r>
              <a:rPr lang="en-US" sz="2800" i="1" dirty="0"/>
              <a:t>changes to their code? They are afraid they'll break it! </a:t>
            </a:r>
          </a:p>
          <a:p>
            <a:r>
              <a:rPr lang="en-US" sz="2800" i="1" dirty="0"/>
              <a:t>Why are they afraid they'll break it?</a:t>
            </a:r>
          </a:p>
          <a:p>
            <a:r>
              <a:rPr lang="en-US" sz="2800" i="1" dirty="0"/>
              <a:t>Because they don't have tests."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7726" y="5704783"/>
            <a:ext cx="8097153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-Robert C. Martin, The Clean Coder: A Code of Conduct for Professional Programmers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Home Automation – Thermostat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210236" y="1353671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Controller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210236" y="2572871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2117" y="1186129"/>
            <a:ext cx="6021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 gets information from sensor,</a:t>
            </a:r>
          </a:p>
          <a:p>
            <a:r>
              <a:rPr lang="en-US" sz="2800" dirty="0"/>
              <a:t>and decides what to do 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2117" y="2651919"/>
            <a:ext cx="4932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Sensor gets current temperature</a:t>
            </a:r>
          </a:p>
        </p:txBody>
      </p:sp>
      <p:sp>
        <p:nvSpPr>
          <p:cNvPr id="8" name="Arrow: Down 7"/>
          <p:cNvSpPr/>
          <p:nvPr/>
        </p:nvSpPr>
        <p:spPr>
          <a:xfrm>
            <a:off x="1913965" y="2034988"/>
            <a:ext cx="295836" cy="5378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56166" y="4087906"/>
            <a:ext cx="9453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Controller </a:t>
            </a:r>
            <a:r>
              <a:rPr lang="en-US" sz="2800" b="1" u="sng" dirty="0"/>
              <a:t>must</a:t>
            </a:r>
            <a:r>
              <a:rPr lang="en-US" sz="2800" dirty="0"/>
              <a:t> have a Sensor in order to accomplish its goals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6166" y="4917898"/>
            <a:ext cx="669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Therefore, a Controller </a:t>
            </a:r>
            <a:r>
              <a:rPr lang="en-US" sz="2800" b="1" u="sng" dirty="0"/>
              <a:t>depends on</a:t>
            </a:r>
            <a:r>
              <a:rPr lang="en-US" sz="2800" dirty="0"/>
              <a:t> a Sensor.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3061" y="5747890"/>
            <a:ext cx="6147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Controller has a </a:t>
            </a:r>
            <a:r>
              <a:rPr lang="en-US" sz="2800" b="1" u="sng" dirty="0"/>
              <a:t>dependency</a:t>
            </a:r>
            <a:r>
              <a:rPr lang="en-US" sz="2800" dirty="0"/>
              <a:t>, a Sensor.</a:t>
            </a:r>
          </a:p>
        </p:txBody>
      </p:sp>
    </p:spTree>
    <p:extLst>
      <p:ext uri="{BB962C8B-B14F-4D97-AF65-F5344CB8AC3E}">
        <p14:creationId xmlns:p14="http://schemas.microsoft.com/office/powerpoint/2010/main" val="317929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Home Automation – Thermostat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210236" y="1353671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Controller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210236" y="2572871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2117" y="1186129"/>
            <a:ext cx="6021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 gets information from sensor,</a:t>
            </a:r>
          </a:p>
          <a:p>
            <a:r>
              <a:rPr lang="en-US" sz="2800" dirty="0"/>
              <a:t>and decides what to do 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2117" y="2651919"/>
            <a:ext cx="4932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Sensor gets current temperature</a:t>
            </a:r>
          </a:p>
        </p:txBody>
      </p:sp>
      <p:sp>
        <p:nvSpPr>
          <p:cNvPr id="8" name="Arrow: Down 7"/>
          <p:cNvSpPr/>
          <p:nvPr/>
        </p:nvSpPr>
        <p:spPr>
          <a:xfrm>
            <a:off x="1913965" y="2034988"/>
            <a:ext cx="295836" cy="5378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9625" y="4639992"/>
            <a:ext cx="9117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Hint:  If you delete one side of the relationship, and the other</a:t>
            </a:r>
          </a:p>
          <a:p>
            <a:r>
              <a:rPr lang="en-US" sz="2800" i="1" dirty="0"/>
              <a:t>side no longer builds, the deleted item is the dependency.</a:t>
            </a:r>
          </a:p>
        </p:txBody>
      </p:sp>
    </p:spTree>
    <p:extLst>
      <p:ext uri="{BB962C8B-B14F-4D97-AF65-F5344CB8AC3E}">
        <p14:creationId xmlns:p14="http://schemas.microsoft.com/office/powerpoint/2010/main" val="34821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Home Automation – Thermostat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210236" y="1353671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Controller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210236" y="2572871"/>
            <a:ext cx="1703294" cy="6813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2117" y="1186129"/>
            <a:ext cx="6021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 gets information from sensor,</a:t>
            </a:r>
          </a:p>
          <a:p>
            <a:r>
              <a:rPr lang="en-US" sz="2800" dirty="0"/>
              <a:t>and decides what to do 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2117" y="2651919"/>
            <a:ext cx="4932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Sensor gets current temperature</a:t>
            </a:r>
          </a:p>
        </p:txBody>
      </p:sp>
      <p:sp>
        <p:nvSpPr>
          <p:cNvPr id="8" name="Arrow: Down 7"/>
          <p:cNvSpPr/>
          <p:nvPr/>
        </p:nvSpPr>
        <p:spPr>
          <a:xfrm>
            <a:off x="1913965" y="2034988"/>
            <a:ext cx="295836" cy="5378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9625" y="4639992"/>
            <a:ext cx="9117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Hint:  If you delete one side of the relationship, and the other</a:t>
            </a:r>
          </a:p>
          <a:p>
            <a:r>
              <a:rPr lang="en-US" sz="2800" i="1" dirty="0"/>
              <a:t>side no longer builds, the deleted item is the dependency.</a:t>
            </a:r>
          </a:p>
        </p:txBody>
      </p:sp>
    </p:spTree>
    <p:extLst>
      <p:ext uri="{BB962C8B-B14F-4D97-AF65-F5344CB8AC3E}">
        <p14:creationId xmlns:p14="http://schemas.microsoft.com/office/powerpoint/2010/main" val="259949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8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478</TotalTime>
  <Words>1855</Words>
  <Application>Microsoft Office PowerPoint</Application>
  <PresentationFormat>Widescreen</PresentationFormat>
  <Paragraphs>377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Trebuchet MS</vt:lpstr>
      <vt:lpstr>Tw Cen MT</vt:lpstr>
      <vt:lpstr>Circuit</vt:lpstr>
      <vt:lpstr>Mocking</vt:lpstr>
      <vt:lpstr>Introduction</vt:lpstr>
      <vt:lpstr>Two Topics</vt:lpstr>
      <vt:lpstr>Roshambo – A Leaf Node</vt:lpstr>
      <vt:lpstr>Roshambo – A Leaf Node</vt:lpstr>
      <vt:lpstr>Home Automation – Thermostat</vt:lpstr>
      <vt:lpstr>Home Automation – Thermostat</vt:lpstr>
      <vt:lpstr>Home Automation – Thermostat</vt:lpstr>
      <vt:lpstr>Home Automation – Thermostat</vt:lpstr>
      <vt:lpstr>Home Automation – Thermostat</vt:lpstr>
      <vt:lpstr>Controller – First Look</vt:lpstr>
      <vt:lpstr>Controller – First Look</vt:lpstr>
      <vt:lpstr>Dependencies</vt:lpstr>
      <vt:lpstr>Dependencies</vt:lpstr>
      <vt:lpstr>Dependencies</vt:lpstr>
      <vt:lpstr>Dashboard First</vt:lpstr>
      <vt:lpstr>Dashboard First</vt:lpstr>
      <vt:lpstr>Dashboard First</vt:lpstr>
      <vt:lpstr>HVAC Next</vt:lpstr>
      <vt:lpstr>Sensor Last</vt:lpstr>
      <vt:lpstr>Slightly Altered Execute</vt:lpstr>
      <vt:lpstr>Controller Dependency Injection</vt:lpstr>
      <vt:lpstr>Controller Dependency Injection</vt:lpstr>
      <vt:lpstr>Controller Dependency Injection</vt:lpstr>
      <vt:lpstr>Execute – A Closer Look</vt:lpstr>
      <vt:lpstr>Instantiation</vt:lpstr>
      <vt:lpstr>Mocking – Terminology</vt:lpstr>
      <vt:lpstr>Mocking – Terminology</vt:lpstr>
      <vt:lpstr>Mocking – Terminology</vt:lpstr>
      <vt:lpstr>Mocking Frameworks</vt:lpstr>
      <vt:lpstr>What is a Mock, really?</vt:lpstr>
      <vt:lpstr>Mocking Assessment</vt:lpstr>
      <vt:lpstr>Mocking Assessment</vt:lpstr>
      <vt:lpstr>Mocking Assessment</vt:lpstr>
      <vt:lpstr>Dashboard First</vt:lpstr>
      <vt:lpstr>Dashboard First</vt:lpstr>
      <vt:lpstr>Dashboard First</vt:lpstr>
      <vt:lpstr>Dashboard First</vt:lpstr>
      <vt:lpstr>Dashboard First</vt:lpstr>
      <vt:lpstr>Sensory Imitation</vt:lpstr>
      <vt:lpstr>Sensory Imitation</vt:lpstr>
      <vt:lpstr>Recordkeeping</vt:lpstr>
      <vt:lpstr>Recordkeeping</vt:lpstr>
      <vt:lpstr>Recordkeeping</vt:lpstr>
      <vt:lpstr>Recordkeeping</vt:lpstr>
      <vt:lpstr>Three Mocks</vt:lpstr>
      <vt:lpstr>Production versus Testing</vt:lpstr>
      <vt:lpstr>Three Use Cases</vt:lpstr>
      <vt:lpstr>Turn up the heat</vt:lpstr>
      <vt:lpstr>Turn up the heat</vt:lpstr>
      <vt:lpstr>Turn up the heat</vt:lpstr>
      <vt:lpstr>Turn up the heat</vt:lpstr>
      <vt:lpstr>Turn up the heat</vt:lpstr>
      <vt:lpstr>This porridge is just right</vt:lpstr>
      <vt:lpstr>Cool your jets</vt:lpstr>
      <vt:lpstr>Did we pass the test?</vt:lpstr>
      <vt:lpstr>Duplicate Code reduction</vt:lpstr>
      <vt:lpstr>Duplicate Code reduction</vt:lpstr>
      <vt:lpstr>Duplicate Code reduction</vt:lpstr>
      <vt:lpstr>Unit Tests – Your safety net</vt:lpstr>
      <vt:lpstr>More good news</vt:lpstr>
      <vt:lpstr>More good news</vt:lpstr>
      <vt:lpstr>Inversion of Control</vt:lpstr>
      <vt:lpstr>Final thoughts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140</cp:revision>
  <dcterms:created xsi:type="dcterms:W3CDTF">2016-12-17T19:36:34Z</dcterms:created>
  <dcterms:modified xsi:type="dcterms:W3CDTF">2016-12-31T04:14:03Z</dcterms:modified>
</cp:coreProperties>
</file>