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22" r:id="rId5"/>
    <p:sldId id="323" r:id="rId6"/>
    <p:sldId id="33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2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A"/>
    <a:srgbClr val="327F9E"/>
    <a:srgbClr val="1F5275"/>
    <a:srgbClr val="3696B2"/>
    <a:srgbClr val="3EB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Open/Closed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Extension &gt; Modification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Spellcaster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ABA60-E784-46FA-B5E2-9ADED8EFB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8" y="1209968"/>
            <a:ext cx="4768905" cy="1298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EC26B-D10D-4525-9471-BD3774B64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8" y="2605700"/>
            <a:ext cx="4752001" cy="1664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BF529-9FCC-402B-8296-01DA9B0AB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8" y="4457174"/>
            <a:ext cx="4798188" cy="13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4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Spellcaster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8A555-9DEE-4D93-B932-E6BF83496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55" y="1552271"/>
            <a:ext cx="6868854" cy="37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2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Spellcaster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4A204-9204-431B-83AC-945A180B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9" y="681776"/>
            <a:ext cx="11214463" cy="59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6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Spellcaster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4FB49-61BC-4A33-AFEF-CCAF5AA4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" y="2622543"/>
            <a:ext cx="12009524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8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Spellcaster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08A00-6D32-4B5A-9C26-80812663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1" y="1895029"/>
            <a:ext cx="11855442" cy="24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1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Spellcaster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688E8-AD30-49E0-BBAE-7B0EFD15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5" y="1804871"/>
            <a:ext cx="11760854" cy="305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7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29108-8D8C-4477-8F0D-C7073B633BE8}"/>
              </a:ext>
            </a:extLst>
          </p:cNvPr>
          <p:cNvSpPr txBox="1"/>
          <p:nvPr/>
        </p:nvSpPr>
        <p:spPr>
          <a:xfrm>
            <a:off x="1502310" y="1419210"/>
            <a:ext cx="491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Drones like “mech”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77023-1975-4E78-A833-0AECBA9C9890}"/>
              </a:ext>
            </a:extLst>
          </p:cNvPr>
          <p:cNvSpPr txBox="1"/>
          <p:nvPr/>
        </p:nvSpPr>
        <p:spPr>
          <a:xfrm>
            <a:off x="1502310" y="2225952"/>
            <a:ext cx="474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Drone has weapon bays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0AB43-BE68-4B37-9C97-FBBB43B79005}"/>
              </a:ext>
            </a:extLst>
          </p:cNvPr>
          <p:cNvSpPr txBox="1"/>
          <p:nvPr/>
        </p:nvSpPr>
        <p:spPr>
          <a:xfrm>
            <a:off x="1502310" y="3032694"/>
            <a:ext cx="737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Weapon bays can contain any weapon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581A-7CC1-4D08-BFDD-BB7EEBF98D16}"/>
              </a:ext>
            </a:extLst>
          </p:cNvPr>
          <p:cNvSpPr txBox="1"/>
          <p:nvPr/>
        </p:nvSpPr>
        <p:spPr>
          <a:xfrm>
            <a:off x="1502310" y="3839436"/>
            <a:ext cx="5231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Drones are sensitive to heat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0172E-95B3-4822-9E50-5793A1BCC129}"/>
              </a:ext>
            </a:extLst>
          </p:cNvPr>
          <p:cNvSpPr txBox="1"/>
          <p:nvPr/>
        </p:nvSpPr>
        <p:spPr>
          <a:xfrm>
            <a:off x="1502309" y="4646178"/>
            <a:ext cx="5495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Drones have electrical power</a:t>
            </a:r>
          </a:p>
        </p:txBody>
      </p:sp>
    </p:spTree>
    <p:extLst>
      <p:ext uri="{BB962C8B-B14F-4D97-AF65-F5344CB8AC3E}">
        <p14:creationId xmlns:p14="http://schemas.microsoft.com/office/powerpoint/2010/main" val="362945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02AF-BC25-454F-A436-85A9EE41EADD}"/>
              </a:ext>
            </a:extLst>
          </p:cNvPr>
          <p:cNvSpPr txBox="1"/>
          <p:nvPr/>
        </p:nvSpPr>
        <p:spPr>
          <a:xfrm>
            <a:off x="1502310" y="1419210"/>
            <a:ext cx="886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many weapon bays?  2, and won’t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1C044-98A5-4560-B453-279CC43FBF36}"/>
              </a:ext>
            </a:extLst>
          </p:cNvPr>
          <p:cNvSpPr txBox="1"/>
          <p:nvPr/>
        </p:nvSpPr>
        <p:spPr>
          <a:xfrm>
            <a:off x="1502310" y="2156644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heat?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1F6A6-D782-4971-9097-FE168E81833A}"/>
              </a:ext>
            </a:extLst>
          </p:cNvPr>
          <p:cNvSpPr txBox="1"/>
          <p:nvPr/>
        </p:nvSpPr>
        <p:spPr>
          <a:xfrm>
            <a:off x="2057382" y="2802975"/>
            <a:ext cx="936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Some weapons produce different amounts of heat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8F7A9-382E-4850-82C0-3C96D2F3BA9A}"/>
              </a:ext>
            </a:extLst>
          </p:cNvPr>
          <p:cNvSpPr txBox="1"/>
          <p:nvPr/>
        </p:nvSpPr>
        <p:spPr>
          <a:xfrm>
            <a:off x="1502310" y="3449306"/>
            <a:ext cx="8614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happens if heat is too high?  Explosion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0FCBF-DA14-4E70-B6BB-BBE660052361}"/>
              </a:ext>
            </a:extLst>
          </p:cNvPr>
          <p:cNvSpPr txBox="1"/>
          <p:nvPr/>
        </p:nvSpPr>
        <p:spPr>
          <a:xfrm>
            <a:off x="1502310" y="4186740"/>
            <a:ext cx="306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power?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E28A3-7B66-44F5-91B5-384834FBCCAE}"/>
              </a:ext>
            </a:extLst>
          </p:cNvPr>
          <p:cNvSpPr txBox="1"/>
          <p:nvPr/>
        </p:nvSpPr>
        <p:spPr>
          <a:xfrm>
            <a:off x="2057382" y="4833071"/>
            <a:ext cx="5673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Some weapons require power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6E176-B6FE-4F5D-A1C4-CBBA12EC716A}"/>
              </a:ext>
            </a:extLst>
          </p:cNvPr>
          <p:cNvSpPr txBox="1"/>
          <p:nvPr/>
        </p:nvSpPr>
        <p:spPr>
          <a:xfrm>
            <a:off x="1502310" y="5570505"/>
            <a:ext cx="911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happens if power runs out?  Incapacitation</a:t>
            </a:r>
          </a:p>
        </p:txBody>
      </p:sp>
    </p:spTree>
    <p:extLst>
      <p:ext uri="{BB962C8B-B14F-4D97-AF65-F5344CB8AC3E}">
        <p14:creationId xmlns:p14="http://schemas.microsoft.com/office/powerpoint/2010/main" val="19332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02AF-BC25-454F-A436-85A9EE41EADD}"/>
              </a:ext>
            </a:extLst>
          </p:cNvPr>
          <p:cNvSpPr txBox="1"/>
          <p:nvPr/>
        </p:nvSpPr>
        <p:spPr>
          <a:xfrm>
            <a:off x="1502310" y="1419210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incapacitation?  No more firing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1C044-98A5-4560-B453-279CC43FBF36}"/>
              </a:ext>
            </a:extLst>
          </p:cNvPr>
          <p:cNvSpPr txBox="1"/>
          <p:nvPr/>
        </p:nvSpPr>
        <p:spPr>
          <a:xfrm>
            <a:off x="1502310" y="2156644"/>
            <a:ext cx="524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happens when firing?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70D94-90D2-4E96-8438-97A1FC74D413}"/>
              </a:ext>
            </a:extLst>
          </p:cNvPr>
          <p:cNvSpPr txBox="1"/>
          <p:nvPr/>
        </p:nvSpPr>
        <p:spPr>
          <a:xfrm>
            <a:off x="2040604" y="2802975"/>
            <a:ext cx="472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User picks amount to fire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48A3B-50BC-47DC-A4A9-426A23BE0769}"/>
              </a:ext>
            </a:extLst>
          </p:cNvPr>
          <p:cNvSpPr txBox="1"/>
          <p:nvPr/>
        </p:nvSpPr>
        <p:spPr>
          <a:xfrm>
            <a:off x="1502309" y="3549053"/>
            <a:ext cx="325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Amount of what?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2E98F-50BD-43EF-9ECD-D053478671F2}"/>
              </a:ext>
            </a:extLst>
          </p:cNvPr>
          <p:cNvSpPr txBox="1"/>
          <p:nvPr/>
        </p:nvSpPr>
        <p:spPr>
          <a:xfrm>
            <a:off x="2040604" y="4186740"/>
            <a:ext cx="3948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Depends on weapon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BA403-23F1-44AF-AAEB-D0686A7700B1}"/>
              </a:ext>
            </a:extLst>
          </p:cNvPr>
          <p:cNvSpPr txBox="1"/>
          <p:nvPr/>
        </p:nvSpPr>
        <p:spPr>
          <a:xfrm>
            <a:off x="1502308" y="4833071"/>
            <a:ext cx="453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much heat/power?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D29D6B-51AD-45A3-B714-7E7C7B04413E}"/>
              </a:ext>
            </a:extLst>
          </p:cNvPr>
          <p:cNvSpPr txBox="1"/>
          <p:nvPr/>
        </p:nvSpPr>
        <p:spPr>
          <a:xfrm>
            <a:off x="2040604" y="5528528"/>
            <a:ext cx="10204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Depends on weapon. Some weapons can incapacitate</a:t>
            </a:r>
          </a:p>
        </p:txBody>
      </p:sp>
    </p:spTree>
    <p:extLst>
      <p:ext uri="{BB962C8B-B14F-4D97-AF65-F5344CB8AC3E}">
        <p14:creationId xmlns:p14="http://schemas.microsoft.com/office/powerpoint/2010/main" val="5319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C7661-7D33-4BF7-A982-859EA4CF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41" y="984133"/>
            <a:ext cx="10367023" cy="2379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AEDC0-A0AC-4986-B079-54F0A0FA7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41" y="3913916"/>
            <a:ext cx="5708483" cy="260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FDCD8-1F03-407D-AEFC-8A30C94CC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4" y="681775"/>
            <a:ext cx="10701714" cy="54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0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08EF3-8266-4422-9545-52C324F32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14" y="681776"/>
            <a:ext cx="7896473" cy="59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7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2297E-7C7B-4D6F-8555-C02FBC688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3" y="1365845"/>
            <a:ext cx="11867449" cy="38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4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0B65B-3E44-4C28-90E0-BD8150EA9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2" y="1434759"/>
            <a:ext cx="11818920" cy="33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0BDE2-29FF-4202-8F88-5986D088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5" y="1498000"/>
            <a:ext cx="11924673" cy="33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6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Seeing the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3AC3F-2BA9-43F0-8A2D-35B0B44AF49D}"/>
              </a:ext>
            </a:extLst>
          </p:cNvPr>
          <p:cNvSpPr txBox="1"/>
          <p:nvPr/>
        </p:nvSpPr>
        <p:spPr>
          <a:xfrm>
            <a:off x="1493921" y="903097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Difficult to see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786A1-7028-4E88-9AF7-CE2C6ABA6FCE}"/>
              </a:ext>
            </a:extLst>
          </p:cNvPr>
          <p:cNvSpPr txBox="1"/>
          <p:nvPr/>
        </p:nvSpPr>
        <p:spPr>
          <a:xfrm>
            <a:off x="1493921" y="1733862"/>
            <a:ext cx="386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Ask lots of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2B596-AE14-49B0-8C26-0C5161E51C0B}"/>
              </a:ext>
            </a:extLst>
          </p:cNvPr>
          <p:cNvSpPr txBox="1"/>
          <p:nvPr/>
        </p:nvSpPr>
        <p:spPr>
          <a:xfrm>
            <a:off x="1493921" y="2571291"/>
            <a:ext cx="7329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Listen for indicators of (future) plurality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B8439-A6DA-4B61-B2A3-CA1240400DD6}"/>
              </a:ext>
            </a:extLst>
          </p:cNvPr>
          <p:cNvSpPr txBox="1"/>
          <p:nvPr/>
        </p:nvSpPr>
        <p:spPr>
          <a:xfrm>
            <a:off x="1493921" y="3408720"/>
            <a:ext cx="820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Ask:  “Will there ever be more than one X?”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AC3EC-1745-4174-A82E-CCC156388C21}"/>
              </a:ext>
            </a:extLst>
          </p:cNvPr>
          <p:cNvSpPr txBox="1"/>
          <p:nvPr/>
        </p:nvSpPr>
        <p:spPr>
          <a:xfrm>
            <a:off x="1493921" y="4246149"/>
            <a:ext cx="570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Domain knowledge invaluable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C6AC0-7EA0-45A5-83BA-384085949EB5}"/>
              </a:ext>
            </a:extLst>
          </p:cNvPr>
          <p:cNvSpPr txBox="1"/>
          <p:nvPr/>
        </p:nvSpPr>
        <p:spPr>
          <a:xfrm>
            <a:off x="1493921" y="5083578"/>
            <a:ext cx="813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Previous changes can hint at future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9F3FD-378F-4384-BBCB-EF07FAB7D859}"/>
              </a:ext>
            </a:extLst>
          </p:cNvPr>
          <p:cNvSpPr txBox="1"/>
          <p:nvPr/>
        </p:nvSpPr>
        <p:spPr>
          <a:xfrm>
            <a:off x="1493921" y="5921007"/>
            <a:ext cx="10093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Think about all possibilities; only implement most likely</a:t>
            </a:r>
          </a:p>
        </p:txBody>
      </p:sp>
    </p:spTree>
    <p:extLst>
      <p:ext uri="{BB962C8B-B14F-4D97-AF65-F5344CB8AC3E}">
        <p14:creationId xmlns:p14="http://schemas.microsoft.com/office/powerpoint/2010/main" val="39550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5349157" cy="9541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"Quality is free, but only to those</a:t>
            </a:r>
          </a:p>
          <a:p>
            <a:r>
              <a:rPr lang="en-US" sz="2800" i="1" dirty="0"/>
              <a:t>who are willing to pay heavily for it.”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943" y="4826859"/>
            <a:ext cx="1492012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-Tom DeMarco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3809" y="1635853"/>
            <a:ext cx="571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3600" dirty="0"/>
              <a:t>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3808" y="2282184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3600" dirty="0"/>
              <a:t>pen/Closed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3809" y="2928515"/>
            <a:ext cx="541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3600" dirty="0"/>
              <a:t>iskov Substitution Principle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809" y="3574846"/>
            <a:ext cx="590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3600" dirty="0"/>
              <a:t>nterface Segregation Principle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3809" y="4221177"/>
            <a:ext cx="607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3600" dirty="0"/>
              <a:t>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8371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02AF-BC25-454F-A436-85A9EE41EADD}"/>
              </a:ext>
            </a:extLst>
          </p:cNvPr>
          <p:cNvSpPr txBox="1"/>
          <p:nvPr/>
        </p:nvSpPr>
        <p:spPr>
          <a:xfrm>
            <a:off x="1502310" y="1419210"/>
            <a:ext cx="368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Open for Extension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C23C6-3F6C-4570-B29D-3D6AC3351AE7}"/>
              </a:ext>
            </a:extLst>
          </p:cNvPr>
          <p:cNvSpPr txBox="1"/>
          <p:nvPr/>
        </p:nvSpPr>
        <p:spPr>
          <a:xfrm>
            <a:off x="1956713" y="2065541"/>
            <a:ext cx="383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“Open” = 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5D88B-0CC0-4CD0-A992-A9ACDEE00204}"/>
              </a:ext>
            </a:extLst>
          </p:cNvPr>
          <p:cNvSpPr txBox="1"/>
          <p:nvPr/>
        </p:nvSpPr>
        <p:spPr>
          <a:xfrm>
            <a:off x="1956713" y="2711872"/>
            <a:ext cx="432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“Extension” = Addition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4381B0-7A90-49CD-AD6D-AC53A25835C3}"/>
              </a:ext>
            </a:extLst>
          </p:cNvPr>
          <p:cNvSpPr txBox="1"/>
          <p:nvPr/>
        </p:nvSpPr>
        <p:spPr>
          <a:xfrm>
            <a:off x="1502310" y="3681368"/>
            <a:ext cx="4506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Closed for Modification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8BAF4-22ED-4108-8D78-717082F816AE}"/>
              </a:ext>
            </a:extLst>
          </p:cNvPr>
          <p:cNvSpPr txBox="1"/>
          <p:nvPr/>
        </p:nvSpPr>
        <p:spPr>
          <a:xfrm>
            <a:off x="1956713" y="4327699"/>
            <a:ext cx="441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“Closed” = Unwelcome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A89B9-237E-4A0A-A936-F08FBF5B2220}"/>
              </a:ext>
            </a:extLst>
          </p:cNvPr>
          <p:cNvSpPr txBox="1"/>
          <p:nvPr/>
        </p:nvSpPr>
        <p:spPr>
          <a:xfrm>
            <a:off x="1956713" y="4974030"/>
            <a:ext cx="5679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“Modification” = Modification</a:t>
            </a:r>
          </a:p>
        </p:txBody>
      </p:sp>
    </p:spTree>
    <p:extLst>
      <p:ext uri="{BB962C8B-B14F-4D97-AF65-F5344CB8AC3E}">
        <p14:creationId xmlns:p14="http://schemas.microsoft.com/office/powerpoint/2010/main" val="2223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02AF-BC25-454F-A436-85A9EE41EADD}"/>
              </a:ext>
            </a:extLst>
          </p:cNvPr>
          <p:cNvSpPr txBox="1"/>
          <p:nvPr/>
        </p:nvSpPr>
        <p:spPr>
          <a:xfrm>
            <a:off x="1502310" y="1419210"/>
            <a:ext cx="7570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Regression occurs when code is modified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C2B0E-E40B-43B6-98A6-D63086024E14}"/>
              </a:ext>
            </a:extLst>
          </p:cNvPr>
          <p:cNvSpPr txBox="1"/>
          <p:nvPr/>
        </p:nvSpPr>
        <p:spPr>
          <a:xfrm>
            <a:off x="1502310" y="2553122"/>
            <a:ext cx="831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Modification often requires more 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3936C-4285-4663-BAD1-437871EA52AC}"/>
              </a:ext>
            </a:extLst>
          </p:cNvPr>
          <p:cNvSpPr txBox="1"/>
          <p:nvPr/>
        </p:nvSpPr>
        <p:spPr>
          <a:xfrm>
            <a:off x="1502310" y="3936887"/>
            <a:ext cx="713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Customer: New Features = New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4F1CA-976F-44E0-9C79-2FBC9AF054C8}"/>
              </a:ext>
            </a:extLst>
          </p:cNvPr>
          <p:cNvSpPr txBox="1"/>
          <p:nvPr/>
        </p:nvSpPr>
        <p:spPr>
          <a:xfrm>
            <a:off x="1502309" y="5155107"/>
            <a:ext cx="677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Customer: Distant changes unsettling</a:t>
            </a:r>
          </a:p>
        </p:txBody>
      </p:sp>
    </p:spTree>
    <p:extLst>
      <p:ext uri="{BB962C8B-B14F-4D97-AF65-F5344CB8AC3E}">
        <p14:creationId xmlns:p14="http://schemas.microsoft.com/office/powerpoint/2010/main" val="28060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Two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02AF-BC25-454F-A436-85A9EE41EADD}"/>
              </a:ext>
            </a:extLst>
          </p:cNvPr>
          <p:cNvSpPr txBox="1"/>
          <p:nvPr/>
        </p:nvSpPr>
        <p:spPr>
          <a:xfrm>
            <a:off x="1688922" y="2454908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C2B0E-E40B-43B6-98A6-D63086024E14}"/>
              </a:ext>
            </a:extLst>
          </p:cNvPr>
          <p:cNvSpPr txBox="1"/>
          <p:nvPr/>
        </p:nvSpPr>
        <p:spPr>
          <a:xfrm>
            <a:off x="1688922" y="3588820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366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Spellcaster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02AF-BC25-454F-A436-85A9EE41EADD}"/>
              </a:ext>
            </a:extLst>
          </p:cNvPr>
          <p:cNvSpPr txBox="1"/>
          <p:nvPr/>
        </p:nvSpPr>
        <p:spPr>
          <a:xfrm>
            <a:off x="1502310" y="1419210"/>
            <a:ext cx="776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Characters can cast spells on one another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63D82-9DD8-4E7B-B1E2-7A873553896F}"/>
              </a:ext>
            </a:extLst>
          </p:cNvPr>
          <p:cNvSpPr txBox="1"/>
          <p:nvPr/>
        </p:nvSpPr>
        <p:spPr>
          <a:xfrm>
            <a:off x="1502310" y="2232145"/>
            <a:ext cx="1029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When a spell is cast, we need to show a message on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D4A21-065D-492B-B748-0569C9EA61D7}"/>
              </a:ext>
            </a:extLst>
          </p:cNvPr>
          <p:cNvSpPr txBox="1"/>
          <p:nvPr/>
        </p:nvSpPr>
        <p:spPr>
          <a:xfrm>
            <a:off x="1502310" y="3045080"/>
            <a:ext cx="1023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also want to log the event for debugging purposes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C47FB-FE49-4C08-AD75-CBE1A6C070E8}"/>
              </a:ext>
            </a:extLst>
          </p:cNvPr>
          <p:cNvSpPr txBox="1"/>
          <p:nvPr/>
        </p:nvSpPr>
        <p:spPr>
          <a:xfrm>
            <a:off x="1502309" y="3858015"/>
            <a:ext cx="690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Characters have hit points and mana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99D75-9187-4DE9-A27E-4996C98678F2}"/>
              </a:ext>
            </a:extLst>
          </p:cNvPr>
          <p:cNvSpPr txBox="1"/>
          <p:nvPr/>
        </p:nvSpPr>
        <p:spPr>
          <a:xfrm>
            <a:off x="1502309" y="4670950"/>
            <a:ext cx="930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While casting, we want to ignore caster user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3EE8E-C157-4B74-B92F-3501D417BCB6}"/>
              </a:ext>
            </a:extLst>
          </p:cNvPr>
          <p:cNvSpPr txBox="1"/>
          <p:nvPr/>
        </p:nvSpPr>
        <p:spPr>
          <a:xfrm>
            <a:off x="1502309" y="5483885"/>
            <a:ext cx="598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Some spells have lasting effects</a:t>
            </a:r>
          </a:p>
        </p:txBody>
      </p:sp>
    </p:spTree>
    <p:extLst>
      <p:ext uri="{BB962C8B-B14F-4D97-AF65-F5344CB8AC3E}">
        <p14:creationId xmlns:p14="http://schemas.microsoft.com/office/powerpoint/2010/main" val="42127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02AF-BC25-454F-A436-85A9EE41EADD}"/>
              </a:ext>
            </a:extLst>
          </p:cNvPr>
          <p:cNvSpPr txBox="1"/>
          <p:nvPr/>
        </p:nvSpPr>
        <p:spPr>
          <a:xfrm>
            <a:off x="1502310" y="1419210"/>
            <a:ext cx="7321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 we always ignore caster input?  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4EE3D-291D-44B1-9D2A-1916936F5E6C}"/>
              </a:ext>
            </a:extLst>
          </p:cNvPr>
          <p:cNvSpPr txBox="1"/>
          <p:nvPr/>
        </p:nvSpPr>
        <p:spPr>
          <a:xfrm>
            <a:off x="1502309" y="2156644"/>
            <a:ext cx="861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When do we log?  At the end of the spell cast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BF27C-C2E9-4C64-BAC0-FB102F366188}"/>
              </a:ext>
            </a:extLst>
          </p:cNvPr>
          <p:cNvSpPr txBox="1"/>
          <p:nvPr/>
        </p:nvSpPr>
        <p:spPr>
          <a:xfrm>
            <a:off x="1502309" y="2894078"/>
            <a:ext cx="918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 different spells have different messages?  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2057A-0090-4A83-87EA-88A3CF8CBB06}"/>
              </a:ext>
            </a:extLst>
          </p:cNvPr>
          <p:cNvSpPr txBox="1"/>
          <p:nvPr/>
        </p:nvSpPr>
        <p:spPr>
          <a:xfrm>
            <a:off x="1502309" y="3631512"/>
            <a:ext cx="586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 they have different effects?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A55A0-3651-4E35-BD23-8BBB23795468}"/>
              </a:ext>
            </a:extLst>
          </p:cNvPr>
          <p:cNvSpPr txBox="1"/>
          <p:nvPr/>
        </p:nvSpPr>
        <p:spPr>
          <a:xfrm>
            <a:off x="1864434" y="4277843"/>
            <a:ext cx="9996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Yes, both caster and target can have different effects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B5C31-E1F8-43C4-B072-AD714619892F}"/>
              </a:ext>
            </a:extLst>
          </p:cNvPr>
          <p:cNvSpPr txBox="1"/>
          <p:nvPr/>
        </p:nvSpPr>
        <p:spPr>
          <a:xfrm>
            <a:off x="1502309" y="5015277"/>
            <a:ext cx="980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When is the message shown? Near beginning of cast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642E8-2C76-4EEE-A94B-F47A2DD77C5E}"/>
              </a:ext>
            </a:extLst>
          </p:cNvPr>
          <p:cNvSpPr txBox="1"/>
          <p:nvPr/>
        </p:nvSpPr>
        <p:spPr>
          <a:xfrm>
            <a:off x="1502309" y="5752711"/>
            <a:ext cx="701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Effects?  Direct, DoT, Armor Reduction</a:t>
            </a:r>
          </a:p>
        </p:txBody>
      </p:sp>
    </p:spTree>
    <p:extLst>
      <p:ext uri="{BB962C8B-B14F-4D97-AF65-F5344CB8AC3E}">
        <p14:creationId xmlns:p14="http://schemas.microsoft.com/office/powerpoint/2010/main" val="280885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02AF-BC25-454F-A436-85A9EE41EADD}"/>
              </a:ext>
            </a:extLst>
          </p:cNvPr>
          <p:cNvSpPr txBox="1"/>
          <p:nvPr/>
        </p:nvSpPr>
        <p:spPr>
          <a:xfrm>
            <a:off x="1502310" y="1419210"/>
            <a:ext cx="7588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Will we be adding more spells?  Maybe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ECD4F-87C4-431A-91A0-B090995111CA}"/>
              </a:ext>
            </a:extLst>
          </p:cNvPr>
          <p:cNvSpPr txBox="1"/>
          <p:nvPr/>
        </p:nvSpPr>
        <p:spPr>
          <a:xfrm>
            <a:off x="1502310" y="2276286"/>
            <a:ext cx="942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many effects are there? We’ll start with 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91C78-57D8-4568-83FC-8B833D9BFC1B}"/>
              </a:ext>
            </a:extLst>
          </p:cNvPr>
          <p:cNvSpPr txBox="1"/>
          <p:nvPr/>
        </p:nvSpPr>
        <p:spPr>
          <a:xfrm>
            <a:off x="1502310" y="3133362"/>
            <a:ext cx="9683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Are there multiple logs?  No, just one for debugging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32B33-C9FE-4CD4-AAC3-90EEF820FFE2}"/>
              </a:ext>
            </a:extLst>
          </p:cNvPr>
          <p:cNvSpPr txBox="1"/>
          <p:nvPr/>
        </p:nvSpPr>
        <p:spPr>
          <a:xfrm>
            <a:off x="1502310" y="3870796"/>
            <a:ext cx="513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 spells have names? 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32D21-C830-4E5D-918A-BEED393E93DB}"/>
              </a:ext>
            </a:extLst>
          </p:cNvPr>
          <p:cNvSpPr txBox="1"/>
          <p:nvPr/>
        </p:nvSpPr>
        <p:spPr>
          <a:xfrm>
            <a:off x="1502309" y="4608230"/>
            <a:ext cx="536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 spell names change?  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592AE-27F5-4CDD-A8D8-A143BFB18371}"/>
              </a:ext>
            </a:extLst>
          </p:cNvPr>
          <p:cNvSpPr txBox="1"/>
          <p:nvPr/>
        </p:nvSpPr>
        <p:spPr>
          <a:xfrm>
            <a:off x="1502309" y="5465306"/>
            <a:ext cx="62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Are spell messages dynamic?  No</a:t>
            </a:r>
          </a:p>
        </p:txBody>
      </p:sp>
    </p:spTree>
    <p:extLst>
      <p:ext uri="{BB962C8B-B14F-4D97-AF65-F5344CB8AC3E}">
        <p14:creationId xmlns:p14="http://schemas.microsoft.com/office/powerpoint/2010/main" val="30990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1551</TotalTime>
  <Words>455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Open/Closed Principle</vt:lpstr>
      <vt:lpstr>Introduction</vt:lpstr>
      <vt:lpstr>Warm-Up</vt:lpstr>
      <vt:lpstr>Terminology</vt:lpstr>
      <vt:lpstr>Modification</vt:lpstr>
      <vt:lpstr>Two Examples</vt:lpstr>
      <vt:lpstr>Spellcaster</vt:lpstr>
      <vt:lpstr>Questions</vt:lpstr>
      <vt:lpstr>Questions</vt:lpstr>
      <vt:lpstr>Spellcaster</vt:lpstr>
      <vt:lpstr>Spellcaster</vt:lpstr>
      <vt:lpstr>Spellcaster</vt:lpstr>
      <vt:lpstr>Spellcaster</vt:lpstr>
      <vt:lpstr>Spellcaster</vt:lpstr>
      <vt:lpstr>Spellcaster</vt:lpstr>
      <vt:lpstr>Drones</vt:lpstr>
      <vt:lpstr>Questions</vt:lpstr>
      <vt:lpstr>Questions</vt:lpstr>
      <vt:lpstr>Drones</vt:lpstr>
      <vt:lpstr>Drones</vt:lpstr>
      <vt:lpstr>Drones</vt:lpstr>
      <vt:lpstr>Drones</vt:lpstr>
      <vt:lpstr>Drones</vt:lpstr>
      <vt:lpstr>Drones</vt:lpstr>
      <vt:lpstr>Seeing the future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366</cp:revision>
  <dcterms:created xsi:type="dcterms:W3CDTF">2016-12-17T19:36:34Z</dcterms:created>
  <dcterms:modified xsi:type="dcterms:W3CDTF">2017-06-27T01:31:38Z</dcterms:modified>
</cp:coreProperties>
</file>