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3" r:id="rId9"/>
    <p:sldId id="334" r:id="rId10"/>
    <p:sldId id="332" r:id="rId11"/>
    <p:sldId id="336" r:id="rId12"/>
    <p:sldId id="337" r:id="rId13"/>
    <p:sldId id="338" r:id="rId14"/>
    <p:sldId id="335" r:id="rId15"/>
    <p:sldId id="339" r:id="rId16"/>
    <p:sldId id="340" r:id="rId17"/>
    <p:sldId id="341" r:id="rId18"/>
    <p:sldId id="343" r:id="rId19"/>
    <p:sldId id="342" r:id="rId20"/>
    <p:sldId id="344" r:id="rId21"/>
    <p:sldId id="346" r:id="rId22"/>
    <p:sldId id="347" r:id="rId23"/>
    <p:sldId id="348" r:id="rId24"/>
    <p:sldId id="345" r:id="rId25"/>
    <p:sldId id="349" r:id="rId26"/>
    <p:sldId id="32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ED6"/>
    <a:srgbClr val="1F5275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Plug-In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Extensible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AE79-B330-4CAB-8825-3387DF234599}"/>
              </a:ext>
            </a:extLst>
          </p:cNvPr>
          <p:cNvSpPr txBox="1"/>
          <p:nvPr/>
        </p:nvSpPr>
        <p:spPr>
          <a:xfrm>
            <a:off x="1601821" y="1584769"/>
            <a:ext cx="898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business products are for non-technical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E112E-5AFE-4EC0-9B35-D87A356EB16E}"/>
              </a:ext>
            </a:extLst>
          </p:cNvPr>
          <p:cNvSpPr txBox="1"/>
          <p:nvPr/>
        </p:nvSpPr>
        <p:spPr>
          <a:xfrm>
            <a:off x="1601821" y="2626848"/>
            <a:ext cx="699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know what is important to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B4A6-B493-462A-BDA7-56577D456F8D}"/>
              </a:ext>
            </a:extLst>
          </p:cNvPr>
          <p:cNvSpPr txBox="1"/>
          <p:nvPr/>
        </p:nvSpPr>
        <p:spPr>
          <a:xfrm>
            <a:off x="1601821" y="3668927"/>
            <a:ext cx="959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important to the customer must be important to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922F6-9D9F-46BD-97F0-1B2A3ACF6B8A}"/>
              </a:ext>
            </a:extLst>
          </p:cNvPr>
          <p:cNvSpPr txBox="1"/>
          <p:nvPr/>
        </p:nvSpPr>
        <p:spPr>
          <a:xfrm>
            <a:off x="1601821" y="4711006"/>
            <a:ext cx="7798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sometimes requires a change of mindset…</a:t>
            </a:r>
          </a:p>
        </p:txBody>
      </p:sp>
    </p:spTree>
    <p:extLst>
      <p:ext uri="{BB962C8B-B14F-4D97-AF65-F5344CB8AC3E}">
        <p14:creationId xmlns:p14="http://schemas.microsoft.com/office/powerpoint/2010/main" val="136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AE79-B330-4CAB-8825-3387DF234599}"/>
              </a:ext>
            </a:extLst>
          </p:cNvPr>
          <p:cNvSpPr txBox="1"/>
          <p:nvPr/>
        </p:nvSpPr>
        <p:spPr>
          <a:xfrm>
            <a:off x="1601821" y="1584769"/>
            <a:ext cx="8710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it is the customer’s top priority, it is our top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90118-C123-489F-952F-B7697F8F5B77}"/>
              </a:ext>
            </a:extLst>
          </p:cNvPr>
          <p:cNvSpPr txBox="1"/>
          <p:nvPr/>
        </p:nvSpPr>
        <p:spPr>
          <a:xfrm>
            <a:off x="1601821" y="2654056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08D8-1D93-44F4-9FA2-C8D53B993DA9}"/>
              </a:ext>
            </a:extLst>
          </p:cNvPr>
          <p:cNvSpPr txBox="1"/>
          <p:nvPr/>
        </p:nvSpPr>
        <p:spPr>
          <a:xfrm>
            <a:off x="1601820" y="3723343"/>
            <a:ext cx="717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the customer believes something is trivial,</a:t>
            </a:r>
          </a:p>
          <a:p>
            <a:r>
              <a:rPr lang="en-US" sz="3200" dirty="0"/>
              <a:t>it should be trivial to us as 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60C8-C579-407D-A181-257BEA1F6D3C}"/>
              </a:ext>
            </a:extLst>
          </p:cNvPr>
          <p:cNvSpPr txBox="1"/>
          <p:nvPr/>
        </p:nvSpPr>
        <p:spPr>
          <a:xfrm>
            <a:off x="1601820" y="5285073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can be tough to deal with!</a:t>
            </a:r>
          </a:p>
        </p:txBody>
      </p:sp>
    </p:spTree>
    <p:extLst>
      <p:ext uri="{BB962C8B-B14F-4D97-AF65-F5344CB8AC3E}">
        <p14:creationId xmlns:p14="http://schemas.microsoft.com/office/powerpoint/2010/main" val="5837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AE79-B330-4CAB-8825-3387DF234599}"/>
              </a:ext>
            </a:extLst>
          </p:cNvPr>
          <p:cNvSpPr txBox="1"/>
          <p:nvPr/>
        </p:nvSpPr>
        <p:spPr>
          <a:xfrm>
            <a:off x="1601821" y="1584769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customer is buying something…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17A1-DDE6-492B-93FD-389F1A909A1A}"/>
              </a:ext>
            </a:extLst>
          </p:cNvPr>
          <p:cNvSpPr txBox="1"/>
          <p:nvPr/>
        </p:nvSpPr>
        <p:spPr>
          <a:xfrm>
            <a:off x="2313514" y="2361669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Safe storage/duplication of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45378-E622-4904-8231-7567C411ED07}"/>
              </a:ext>
            </a:extLst>
          </p:cNvPr>
          <p:cNvSpPr txBox="1"/>
          <p:nvPr/>
        </p:nvSpPr>
        <p:spPr>
          <a:xfrm>
            <a:off x="2313514" y="3138569"/>
            <a:ext cx="607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Fast/Advanced searching/reporting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05628-C100-4E17-BD93-B8D9E4FBBBC7}"/>
              </a:ext>
            </a:extLst>
          </p:cNvPr>
          <p:cNvSpPr txBox="1"/>
          <p:nvPr/>
        </p:nvSpPr>
        <p:spPr>
          <a:xfrm>
            <a:off x="2313514" y="3915469"/>
            <a:ext cx="3363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Reduced repetition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9063D-436E-4468-9BFB-A8B456EA43B9}"/>
              </a:ext>
            </a:extLst>
          </p:cNvPr>
          <p:cNvSpPr txBox="1"/>
          <p:nvPr/>
        </p:nvSpPr>
        <p:spPr>
          <a:xfrm>
            <a:off x="2313514" y="4692369"/>
            <a:ext cx="463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Speed of data transmission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690CE-1775-40ED-A7E1-D88FF42B1332}"/>
              </a:ext>
            </a:extLst>
          </p:cNvPr>
          <p:cNvSpPr txBox="1"/>
          <p:nvPr/>
        </p:nvSpPr>
        <p:spPr>
          <a:xfrm>
            <a:off x="2313514" y="5469269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29604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AE79-B330-4CAB-8825-3387DF234599}"/>
              </a:ext>
            </a:extLst>
          </p:cNvPr>
          <p:cNvSpPr txBox="1"/>
          <p:nvPr/>
        </p:nvSpPr>
        <p:spPr>
          <a:xfrm>
            <a:off x="1601821" y="1584769"/>
            <a:ext cx="8276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customer needs software because it is logical;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654F4-2995-44A7-8007-FBF30984D16B}"/>
              </a:ext>
            </a:extLst>
          </p:cNvPr>
          <p:cNvSpPr txBox="1"/>
          <p:nvPr/>
        </p:nvSpPr>
        <p:spPr>
          <a:xfrm>
            <a:off x="1601821" y="2654056"/>
            <a:ext cx="8152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performs logic at extreme speed and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3D261-0665-4823-99A0-C10769A95B66}"/>
              </a:ext>
            </a:extLst>
          </p:cNvPr>
          <p:cNvSpPr txBox="1"/>
          <p:nvPr/>
        </p:nvSpPr>
        <p:spPr>
          <a:xfrm>
            <a:off x="1601821" y="3723343"/>
            <a:ext cx="847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customer’s workflows/rules must be maintained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C4A5B6-9741-46DE-AE33-C37CD9735B08}"/>
              </a:ext>
            </a:extLst>
          </p:cNvPr>
          <p:cNvSpPr txBox="1"/>
          <p:nvPr/>
        </p:nvSpPr>
        <p:spPr>
          <a:xfrm>
            <a:off x="1601821" y="4792630"/>
            <a:ext cx="7204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to understand the business needs,</a:t>
            </a:r>
          </a:p>
          <a:p>
            <a:r>
              <a:rPr lang="en-US" sz="3200" dirty="0"/>
              <a:t>and model those needs FIRST</a:t>
            </a:r>
          </a:p>
        </p:txBody>
      </p:sp>
    </p:spTree>
    <p:extLst>
      <p:ext uri="{BB962C8B-B14F-4D97-AF65-F5344CB8AC3E}">
        <p14:creationId xmlns:p14="http://schemas.microsoft.com/office/powerpoint/2010/main" val="13531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A6D14-D347-4312-B130-4F5B35EC7214}"/>
              </a:ext>
            </a:extLst>
          </p:cNvPr>
          <p:cNvSpPr txBox="1"/>
          <p:nvPr/>
        </p:nvSpPr>
        <p:spPr>
          <a:xfrm>
            <a:off x="1646209" y="1389460"/>
            <a:ext cx="545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know what extensions are…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2808A-7990-4BF0-A27F-05750F3B8121}"/>
              </a:ext>
            </a:extLst>
          </p:cNvPr>
          <p:cNvSpPr txBox="1"/>
          <p:nvPr/>
        </p:nvSpPr>
        <p:spPr>
          <a:xfrm>
            <a:off x="1646208" y="2564704"/>
            <a:ext cx="10186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a bias for writing the “edges” of the product first…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F8497-9089-41DA-A5DB-3C67D5E5D4F0}"/>
              </a:ext>
            </a:extLst>
          </p:cNvPr>
          <p:cNvSpPr txBox="1"/>
          <p:nvPr/>
        </p:nvSpPr>
        <p:spPr>
          <a:xfrm>
            <a:off x="1646208" y="3690766"/>
            <a:ext cx="8725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Modeling the customer’s business is their top priority;</a:t>
            </a:r>
          </a:p>
          <a:p>
            <a:r>
              <a:rPr lang="en-US" sz="3200" dirty="0"/>
              <a:t>it must also be our priority…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35C6A-6F01-4CFA-8073-B681F11F396A}"/>
              </a:ext>
            </a:extLst>
          </p:cNvPr>
          <p:cNvSpPr txBox="1"/>
          <p:nvPr/>
        </p:nvSpPr>
        <p:spPr>
          <a:xfrm>
            <a:off x="1646208" y="5309271"/>
            <a:ext cx="10038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should write something extensible, without software bias,</a:t>
            </a:r>
          </a:p>
          <a:p>
            <a:r>
              <a:rPr lang="en-US" sz="3200" dirty="0"/>
              <a:t>putting the customer’s needs first.</a:t>
            </a:r>
          </a:p>
        </p:txBody>
      </p:sp>
    </p:spTree>
    <p:extLst>
      <p:ext uri="{BB962C8B-B14F-4D97-AF65-F5344CB8AC3E}">
        <p14:creationId xmlns:p14="http://schemas.microsoft.com/office/powerpoint/2010/main" val="34175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diagram Revisited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884EEE-838A-4277-ABA0-BE6BB1B0597C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D978B-CF3E-4F2C-B048-54395E34AF04}"/>
              </a:ext>
            </a:extLst>
          </p:cNvPr>
          <p:cNvSpPr/>
          <p:nvPr/>
        </p:nvSpPr>
        <p:spPr>
          <a:xfrm>
            <a:off x="7617204" y="16022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20F57B-86C9-442A-A5F7-B789412DC9D7}"/>
              </a:ext>
            </a:extLst>
          </p:cNvPr>
          <p:cNvCxnSpPr>
            <a:cxnSpLocks/>
          </p:cNvCxnSpPr>
          <p:nvPr/>
        </p:nvCxnSpPr>
        <p:spPr>
          <a:xfrm flipH="1">
            <a:off x="6686026" y="2105637"/>
            <a:ext cx="931178" cy="620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0C424-F128-43CA-8D53-70420BD753BA}"/>
              </a:ext>
            </a:extLst>
          </p:cNvPr>
          <p:cNvSpPr/>
          <p:nvPr/>
        </p:nvSpPr>
        <p:spPr>
          <a:xfrm>
            <a:off x="7786382" y="4773335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47B2A-DEAE-4ABE-8CBC-DE44D26F0FCC}"/>
              </a:ext>
            </a:extLst>
          </p:cNvPr>
          <p:cNvCxnSpPr>
            <a:cxnSpLocks/>
          </p:cNvCxnSpPr>
          <p:nvPr/>
        </p:nvCxnSpPr>
        <p:spPr>
          <a:xfrm flipH="1" flipV="1">
            <a:off x="6561590" y="4449097"/>
            <a:ext cx="1216403" cy="416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7EBAAA-8778-4FFA-80AE-510DD5708D76}"/>
              </a:ext>
            </a:extLst>
          </p:cNvPr>
          <p:cNvSpPr/>
          <p:nvPr/>
        </p:nvSpPr>
        <p:spPr>
          <a:xfrm>
            <a:off x="1399562" y="1677798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6BA1DB-4215-474F-8971-0594E6BCB271}"/>
              </a:ext>
            </a:extLst>
          </p:cNvPr>
          <p:cNvCxnSpPr>
            <a:cxnSpLocks/>
          </p:cNvCxnSpPr>
          <p:nvPr/>
        </p:nvCxnSpPr>
        <p:spPr>
          <a:xfrm>
            <a:off x="2880920" y="2248249"/>
            <a:ext cx="1053517" cy="6123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C982BC-E98D-4970-ACD4-6E55CAFF0657}"/>
              </a:ext>
            </a:extLst>
          </p:cNvPr>
          <p:cNvSpPr/>
          <p:nvPr/>
        </p:nvSpPr>
        <p:spPr>
          <a:xfrm>
            <a:off x="1379290" y="44490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A69936-7CDB-4B33-B927-7C85C6E28140}"/>
              </a:ext>
            </a:extLst>
          </p:cNvPr>
          <p:cNvCxnSpPr>
            <a:cxnSpLocks/>
          </p:cNvCxnSpPr>
          <p:nvPr/>
        </p:nvCxnSpPr>
        <p:spPr>
          <a:xfrm flipV="1">
            <a:off x="2901192" y="3997355"/>
            <a:ext cx="974522" cy="599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845523-1615-46E6-90BB-93E46442538D}"/>
              </a:ext>
            </a:extLst>
          </p:cNvPr>
          <p:cNvSpPr txBox="1"/>
          <p:nvPr/>
        </p:nvSpPr>
        <p:spPr>
          <a:xfrm>
            <a:off x="4611666" y="4035651"/>
            <a:ext cx="154882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C# DLL(s)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E892E-060F-415A-92F6-6C4280A1FCDC}"/>
              </a:ext>
            </a:extLst>
          </p:cNvPr>
          <p:cNvSpPr txBox="1"/>
          <p:nvPr/>
        </p:nvSpPr>
        <p:spPr>
          <a:xfrm>
            <a:off x="7867258" y="5488238"/>
            <a:ext cx="779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D78EC-2FC6-45B9-9403-9D251D0EC1AC}"/>
              </a:ext>
            </a:extLst>
          </p:cNvPr>
          <p:cNvSpPr txBox="1"/>
          <p:nvPr/>
        </p:nvSpPr>
        <p:spPr>
          <a:xfrm>
            <a:off x="1434861" y="5180202"/>
            <a:ext cx="177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File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A9DEA-C0D5-47FD-886E-D2D5B367AF39}"/>
              </a:ext>
            </a:extLst>
          </p:cNvPr>
          <p:cNvSpPr txBox="1"/>
          <p:nvPr/>
        </p:nvSpPr>
        <p:spPr>
          <a:xfrm>
            <a:off x="1414722" y="2311118"/>
            <a:ext cx="14510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API Calls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48BD8-C61C-411F-861C-FC5814C07408}"/>
              </a:ext>
            </a:extLst>
          </p:cNvPr>
          <p:cNvSpPr txBox="1"/>
          <p:nvPr/>
        </p:nvSpPr>
        <p:spPr>
          <a:xfrm>
            <a:off x="7650576" y="2248249"/>
            <a:ext cx="830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023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2" grpId="0" animBg="1"/>
      <p:bldP spid="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Simple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EF777-A95A-4CFA-8486-16131DAD07A9}"/>
              </a:ext>
            </a:extLst>
          </p:cNvPr>
          <p:cNvSpPr txBox="1"/>
          <p:nvPr/>
        </p:nvSpPr>
        <p:spPr>
          <a:xfrm>
            <a:off x="1646209" y="1389460"/>
            <a:ext cx="399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concept is simple…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971EE-4193-4A5D-B37A-F5D4FF7D26BE}"/>
              </a:ext>
            </a:extLst>
          </p:cNvPr>
          <p:cNvSpPr txBox="1"/>
          <p:nvPr/>
        </p:nvSpPr>
        <p:spPr>
          <a:xfrm>
            <a:off x="1646209" y="2402994"/>
            <a:ext cx="7353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a class library first, for all core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84A6C-0B78-4539-96C4-00308DED6185}"/>
              </a:ext>
            </a:extLst>
          </p:cNvPr>
          <p:cNvSpPr txBox="1"/>
          <p:nvPr/>
        </p:nvSpPr>
        <p:spPr>
          <a:xfrm>
            <a:off x="1646209" y="3445812"/>
            <a:ext cx="947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a second class library next, for all core logic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E5044-DD86-4FE7-9611-F2B2AA94EA2E}"/>
              </a:ext>
            </a:extLst>
          </p:cNvPr>
          <p:cNvSpPr txBox="1"/>
          <p:nvPr/>
        </p:nvSpPr>
        <p:spPr>
          <a:xfrm>
            <a:off x="1646209" y="4488630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the entire system!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7662E-9FE2-4A0B-926C-86E3E774A860}"/>
              </a:ext>
            </a:extLst>
          </p:cNvPr>
          <p:cNvSpPr txBox="1"/>
          <p:nvPr/>
        </p:nvSpPr>
        <p:spPr>
          <a:xfrm>
            <a:off x="1646209" y="5531448"/>
            <a:ext cx="8891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interfaces to defer all extension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23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Protecting the Castle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CD8A49-FA65-43B8-BB7A-3929173F30BA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18AD8-DFD1-415B-B222-D47D5E602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70" y="2042582"/>
            <a:ext cx="304843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E8698-7E06-4023-9E3A-C6C522968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12" y="3276578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2E3C8D-136D-4CFC-9650-D7BD4AFB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69" y="4600831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5DC2F-BDC9-45D8-86F6-27B8DEC8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7" y="3358370"/>
            <a:ext cx="304843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F2E0E0-66C2-4EB2-A3DF-95A42D44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6" y="2496823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8375F-7585-42E8-B327-9DFFCC0A8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6" y="4295988"/>
            <a:ext cx="304843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668CD-1E28-459D-B2F7-977E8D11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33" y="4295988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0E6D84-28E8-4FDB-8CD5-5194323E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32" y="2490186"/>
            <a:ext cx="304843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E3D44-87B8-4E3C-AD7C-B6B63EE21CA8}"/>
              </a:ext>
            </a:extLst>
          </p:cNvPr>
          <p:cNvSpPr txBox="1"/>
          <p:nvPr/>
        </p:nvSpPr>
        <p:spPr>
          <a:xfrm>
            <a:off x="5108753" y="184106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0A4D-BBE8-4710-8F0C-CDA4F9D26D68}"/>
              </a:ext>
            </a:extLst>
          </p:cNvPr>
          <p:cNvSpPr txBox="1"/>
          <p:nvPr/>
        </p:nvSpPr>
        <p:spPr>
          <a:xfrm>
            <a:off x="6012350" y="230219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495C7-B384-41C9-8927-217C2AC285DC}"/>
              </a:ext>
            </a:extLst>
          </p:cNvPr>
          <p:cNvSpPr txBox="1"/>
          <p:nvPr/>
        </p:nvSpPr>
        <p:spPr>
          <a:xfrm>
            <a:off x="6398169" y="307505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03D94-772A-435C-9E73-14E438AAA6D5}"/>
              </a:ext>
            </a:extLst>
          </p:cNvPr>
          <p:cNvSpPr txBox="1"/>
          <p:nvPr/>
        </p:nvSpPr>
        <p:spPr>
          <a:xfrm>
            <a:off x="6012350" y="409446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EAFA8-89C5-4603-8DAC-C5D3B63A099E}"/>
              </a:ext>
            </a:extLst>
          </p:cNvPr>
          <p:cNvSpPr txBox="1"/>
          <p:nvPr/>
        </p:nvSpPr>
        <p:spPr>
          <a:xfrm>
            <a:off x="5108753" y="439636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AB230D-04F6-4586-AA27-610AF05A0725}"/>
              </a:ext>
            </a:extLst>
          </p:cNvPr>
          <p:cNvSpPr txBox="1"/>
          <p:nvPr/>
        </p:nvSpPr>
        <p:spPr>
          <a:xfrm>
            <a:off x="4194350" y="409404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4AC1F4-E2BA-4095-8A86-64C8922C98B2}"/>
              </a:ext>
            </a:extLst>
          </p:cNvPr>
          <p:cNvSpPr txBox="1"/>
          <p:nvPr/>
        </p:nvSpPr>
        <p:spPr>
          <a:xfrm>
            <a:off x="3784901" y="315684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BE80D-C857-44AF-B3A5-BFC3A5F310E2}"/>
              </a:ext>
            </a:extLst>
          </p:cNvPr>
          <p:cNvSpPr txBox="1"/>
          <p:nvPr/>
        </p:nvSpPr>
        <p:spPr>
          <a:xfrm>
            <a:off x="4194350" y="22620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A7C6C-C5EA-400F-9F36-79370454A088}"/>
              </a:ext>
            </a:extLst>
          </p:cNvPr>
          <p:cNvSpPr txBox="1"/>
          <p:nvPr/>
        </p:nvSpPr>
        <p:spPr>
          <a:xfrm>
            <a:off x="3565843" y="5441544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 = Interface</a:t>
            </a:r>
          </a:p>
        </p:txBody>
      </p:sp>
    </p:spTree>
    <p:extLst>
      <p:ext uri="{BB962C8B-B14F-4D97-AF65-F5344CB8AC3E}">
        <p14:creationId xmlns:p14="http://schemas.microsoft.com/office/powerpoint/2010/main" val="17979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Protecting the Castle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CD8A49-FA65-43B8-BB7A-3929173F30BA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7B95B-0AAE-48BB-9C34-19DFF5844136}"/>
              </a:ext>
            </a:extLst>
          </p:cNvPr>
          <p:cNvSpPr txBox="1"/>
          <p:nvPr/>
        </p:nvSpPr>
        <p:spPr>
          <a:xfrm>
            <a:off x="5108753" y="184106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EC41DD-F36B-4132-852E-3BA53B1BA6A9}"/>
              </a:ext>
            </a:extLst>
          </p:cNvPr>
          <p:cNvSpPr txBox="1"/>
          <p:nvPr/>
        </p:nvSpPr>
        <p:spPr>
          <a:xfrm>
            <a:off x="6012350" y="230219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8DB23-6849-4217-A0BE-733EB5E76F42}"/>
              </a:ext>
            </a:extLst>
          </p:cNvPr>
          <p:cNvSpPr txBox="1"/>
          <p:nvPr/>
        </p:nvSpPr>
        <p:spPr>
          <a:xfrm>
            <a:off x="6398169" y="307505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6B706-C602-49C2-B23C-08392021C394}"/>
              </a:ext>
            </a:extLst>
          </p:cNvPr>
          <p:cNvSpPr txBox="1"/>
          <p:nvPr/>
        </p:nvSpPr>
        <p:spPr>
          <a:xfrm>
            <a:off x="6012350" y="409446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1BC1E-0591-4779-9A22-5F8734594245}"/>
              </a:ext>
            </a:extLst>
          </p:cNvPr>
          <p:cNvSpPr txBox="1"/>
          <p:nvPr/>
        </p:nvSpPr>
        <p:spPr>
          <a:xfrm>
            <a:off x="5108753" y="439636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957A1-4479-4F4D-A8D8-EB51F1F82F29}"/>
              </a:ext>
            </a:extLst>
          </p:cNvPr>
          <p:cNvSpPr txBox="1"/>
          <p:nvPr/>
        </p:nvSpPr>
        <p:spPr>
          <a:xfrm>
            <a:off x="4194350" y="409404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A440A-6DB3-448A-A04C-FE3CE455E25D}"/>
              </a:ext>
            </a:extLst>
          </p:cNvPr>
          <p:cNvSpPr txBox="1"/>
          <p:nvPr/>
        </p:nvSpPr>
        <p:spPr>
          <a:xfrm>
            <a:off x="3784901" y="315684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4482F8-D945-4CE2-BE6B-3259AB132738}"/>
              </a:ext>
            </a:extLst>
          </p:cNvPr>
          <p:cNvSpPr txBox="1"/>
          <p:nvPr/>
        </p:nvSpPr>
        <p:spPr>
          <a:xfrm>
            <a:off x="4194350" y="22620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B8B8C-3CDE-49CB-AC4B-60D5B6D8A898}"/>
              </a:ext>
            </a:extLst>
          </p:cNvPr>
          <p:cNvSpPr txBox="1"/>
          <p:nvPr/>
        </p:nvSpPr>
        <p:spPr>
          <a:xfrm>
            <a:off x="1192695" y="1148940"/>
            <a:ext cx="929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With our core protected, all other details are trivialized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0306BD-64AE-4E05-B365-97FE4DD9C86F}"/>
              </a:ext>
            </a:extLst>
          </p:cNvPr>
          <p:cNvSpPr txBox="1"/>
          <p:nvPr/>
        </p:nvSpPr>
        <p:spPr>
          <a:xfrm>
            <a:off x="1192695" y="5702280"/>
            <a:ext cx="10391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Examples:  Databases, UIs, APIs, File Systems, Caches, etcetera</a:t>
            </a:r>
          </a:p>
        </p:txBody>
      </p:sp>
    </p:spTree>
    <p:extLst>
      <p:ext uri="{BB962C8B-B14F-4D97-AF65-F5344CB8AC3E}">
        <p14:creationId xmlns:p14="http://schemas.microsoft.com/office/powerpoint/2010/main" val="2338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Happy 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553A4-8DA7-4B27-A3FC-5134318ACFC9}"/>
              </a:ext>
            </a:extLst>
          </p:cNvPr>
          <p:cNvSpPr txBox="1"/>
          <p:nvPr/>
        </p:nvSpPr>
        <p:spPr>
          <a:xfrm>
            <a:off x="1725356" y="1344249"/>
            <a:ext cx="723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 Software for a storage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21A3E-A531-4BC6-A749-0092CC9F0939}"/>
              </a:ext>
            </a:extLst>
          </p:cNvPr>
          <p:cNvSpPr txBox="1"/>
          <p:nvPr/>
        </p:nvSpPr>
        <p:spPr>
          <a:xfrm>
            <a:off x="1725355" y="2277883"/>
            <a:ext cx="704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After working with our customer, we learn: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2E1F2-D8CC-4B87-8EBA-E254F36E33A7}"/>
              </a:ext>
            </a:extLst>
          </p:cNvPr>
          <p:cNvSpPr txBox="1"/>
          <p:nvPr/>
        </p:nvSpPr>
        <p:spPr>
          <a:xfrm>
            <a:off x="2490314" y="3016209"/>
            <a:ext cx="573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Storage units are built/destroyed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6A97D-D586-4C2D-9AE0-A4FE13CA94C3}"/>
              </a:ext>
            </a:extLst>
          </p:cNvPr>
          <p:cNvSpPr txBox="1"/>
          <p:nvPr/>
        </p:nvSpPr>
        <p:spPr>
          <a:xfrm>
            <a:off x="2490314" y="3747897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come and 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FE1CA-9392-4940-948F-A4D04E9EA44C}"/>
              </a:ext>
            </a:extLst>
          </p:cNvPr>
          <p:cNvSpPr txBox="1"/>
          <p:nvPr/>
        </p:nvSpPr>
        <p:spPr>
          <a:xfrm>
            <a:off x="2490314" y="4479585"/>
            <a:ext cx="569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want to search for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719F5-66F9-463D-B7C3-9E0D5B190A07}"/>
              </a:ext>
            </a:extLst>
          </p:cNvPr>
          <p:cNvSpPr txBox="1"/>
          <p:nvPr/>
        </p:nvSpPr>
        <p:spPr>
          <a:xfrm>
            <a:off x="2490314" y="5221363"/>
            <a:ext cx="518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can have many units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B28F9-9A58-4F38-B6DE-54B109AE0C77}"/>
              </a:ext>
            </a:extLst>
          </p:cNvPr>
          <p:cNvSpPr txBox="1"/>
          <p:nvPr/>
        </p:nvSpPr>
        <p:spPr>
          <a:xfrm>
            <a:off x="2490314" y="5963141"/>
            <a:ext cx="533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Customers are charged monthly</a:t>
            </a:r>
          </a:p>
        </p:txBody>
      </p:sp>
    </p:spTree>
    <p:extLst>
      <p:ext uri="{BB962C8B-B14F-4D97-AF65-F5344CB8AC3E}">
        <p14:creationId xmlns:p14="http://schemas.microsoft.com/office/powerpoint/2010/main" val="20950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DF4C0-F9C3-4CA3-9A82-5BB6C86289B1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DE324-4787-41D4-8320-C5C421B3267C}"/>
              </a:ext>
            </a:extLst>
          </p:cNvPr>
          <p:cNvSpPr txBox="1"/>
          <p:nvPr/>
        </p:nvSpPr>
        <p:spPr>
          <a:xfrm>
            <a:off x="1392803" y="5321445"/>
            <a:ext cx="80219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Start with a façade that mimics customer stories;</a:t>
            </a:r>
          </a:p>
          <a:p>
            <a:r>
              <a:rPr lang="en-US" sz="3200" dirty="0"/>
              <a:t>The façade is an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32B2-44E3-47FE-9222-661D0CE2B059}"/>
              </a:ext>
            </a:extLst>
          </p:cNvPr>
          <p:cNvSpPr txBox="1"/>
          <p:nvPr/>
        </p:nvSpPr>
        <p:spPr>
          <a:xfrm>
            <a:off x="4203228" y="23863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IFacade</a:t>
            </a:r>
          </a:p>
        </p:txBody>
      </p:sp>
    </p:spTree>
    <p:extLst>
      <p:ext uri="{BB962C8B-B14F-4D97-AF65-F5344CB8AC3E}">
        <p14:creationId xmlns:p14="http://schemas.microsoft.com/office/powerpoint/2010/main" val="3328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DF4C0-F9C3-4CA3-9A82-5BB6C86289B1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DE324-4787-41D4-8320-C5C421B3267C}"/>
              </a:ext>
            </a:extLst>
          </p:cNvPr>
          <p:cNvSpPr txBox="1"/>
          <p:nvPr/>
        </p:nvSpPr>
        <p:spPr>
          <a:xfrm>
            <a:off x="1392803" y="5321445"/>
            <a:ext cx="4710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Façade class in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32B2-44E3-47FE-9222-661D0CE2B059}"/>
              </a:ext>
            </a:extLst>
          </p:cNvPr>
          <p:cNvSpPr txBox="1"/>
          <p:nvPr/>
        </p:nvSpPr>
        <p:spPr>
          <a:xfrm>
            <a:off x="4203228" y="23863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IFacade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C690F-D4F9-4B69-8338-D55F01DCF080}"/>
              </a:ext>
            </a:extLst>
          </p:cNvPr>
          <p:cNvSpPr txBox="1"/>
          <p:nvPr/>
        </p:nvSpPr>
        <p:spPr>
          <a:xfrm>
            <a:off x="4329866" y="2617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Facade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8891-38DF-401E-9FC7-E6912C950A42}"/>
              </a:ext>
            </a:extLst>
          </p:cNvPr>
          <p:cNvSpPr txBox="1"/>
          <p:nvPr/>
        </p:nvSpPr>
        <p:spPr>
          <a:xfrm>
            <a:off x="1392803" y="6024261"/>
            <a:ext cx="423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Iteratively write unit tests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2006CB-9C97-4BB2-990A-36225D1F312F}"/>
              </a:ext>
            </a:extLst>
          </p:cNvPr>
          <p:cNvSpPr/>
          <p:nvPr/>
        </p:nvSpPr>
        <p:spPr>
          <a:xfrm>
            <a:off x="7617204" y="16022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7586-F144-40E7-86B1-75C6D970957E}"/>
              </a:ext>
            </a:extLst>
          </p:cNvPr>
          <p:cNvCxnSpPr>
            <a:cxnSpLocks/>
          </p:cNvCxnSpPr>
          <p:nvPr/>
        </p:nvCxnSpPr>
        <p:spPr>
          <a:xfrm flipH="1">
            <a:off x="6686026" y="2105637"/>
            <a:ext cx="931178" cy="620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45644A-E130-4145-B1D3-BD61FAFF6861}"/>
              </a:ext>
            </a:extLst>
          </p:cNvPr>
          <p:cNvSpPr txBox="1"/>
          <p:nvPr/>
        </p:nvSpPr>
        <p:spPr>
          <a:xfrm>
            <a:off x="7617204" y="2576647"/>
            <a:ext cx="3783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writing Façade,</a:t>
            </a:r>
          </a:p>
          <a:p>
            <a:r>
              <a:rPr lang="en-US" sz="3200" dirty="0"/>
              <a:t>Follow ISP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208C0-9B87-4B67-9157-77892F8502C4}"/>
              </a:ext>
            </a:extLst>
          </p:cNvPr>
          <p:cNvSpPr txBox="1"/>
          <p:nvPr/>
        </p:nvSpPr>
        <p:spPr>
          <a:xfrm>
            <a:off x="5628834" y="26789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IUnitStore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8C9C6-3D64-424A-B882-77F3F902A843}"/>
              </a:ext>
            </a:extLst>
          </p:cNvPr>
          <p:cNvSpPr txBox="1"/>
          <p:nvPr/>
        </p:nvSpPr>
        <p:spPr>
          <a:xfrm>
            <a:off x="5274355" y="291076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ICustomerStore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A4ED6-EAE6-4F3C-924F-01CEF23D9615}"/>
              </a:ext>
            </a:extLst>
          </p:cNvPr>
          <p:cNvSpPr txBox="1"/>
          <p:nvPr/>
        </p:nvSpPr>
        <p:spPr>
          <a:xfrm>
            <a:off x="5378487" y="312621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ITenancyStore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4B8AA-9C58-4202-95AE-5C52398F1635}"/>
              </a:ext>
            </a:extLst>
          </p:cNvPr>
          <p:cNvSpPr txBox="1"/>
          <p:nvPr/>
        </p:nvSpPr>
        <p:spPr>
          <a:xfrm>
            <a:off x="4718700" y="465450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IDateService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017B1-1D39-49B1-8B79-B6AFC36896B2}"/>
              </a:ext>
            </a:extLst>
          </p:cNvPr>
          <p:cNvSpPr txBox="1"/>
          <p:nvPr/>
        </p:nvSpPr>
        <p:spPr>
          <a:xfrm>
            <a:off x="7617204" y="3653865"/>
            <a:ext cx="422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mocks as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FEF02-629C-4833-A683-98C0490C7C2A}"/>
              </a:ext>
            </a:extLst>
          </p:cNvPr>
          <p:cNvSpPr txBox="1"/>
          <p:nvPr/>
        </p:nvSpPr>
        <p:spPr>
          <a:xfrm>
            <a:off x="7617203" y="4288920"/>
            <a:ext cx="383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Only add interface</a:t>
            </a:r>
          </a:p>
          <a:p>
            <a:r>
              <a:rPr lang="en-US" sz="3200" dirty="0"/>
              <a:t>methods when needed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C410D-C3E2-4BD1-B59E-BFC9E5C6AD17}"/>
              </a:ext>
            </a:extLst>
          </p:cNvPr>
          <p:cNvSpPr txBox="1"/>
          <p:nvPr/>
        </p:nvSpPr>
        <p:spPr>
          <a:xfrm>
            <a:off x="7591748" y="5315858"/>
            <a:ext cx="4579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many interfaces;</a:t>
            </a:r>
          </a:p>
          <a:p>
            <a:r>
              <a:rPr lang="en-US" sz="3200" dirty="0"/>
              <a:t>They can be removed later</a:t>
            </a:r>
          </a:p>
        </p:txBody>
      </p:sp>
    </p:spTree>
    <p:extLst>
      <p:ext uri="{BB962C8B-B14F-4D97-AF65-F5344CB8AC3E}">
        <p14:creationId xmlns:p14="http://schemas.microsoft.com/office/powerpoint/2010/main" val="74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Finished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DF4C0-F9C3-4CA3-9A82-5BB6C86289B1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DE324-4787-41D4-8320-C5C421B3267C}"/>
              </a:ext>
            </a:extLst>
          </p:cNvPr>
          <p:cNvSpPr txBox="1"/>
          <p:nvPr/>
        </p:nvSpPr>
        <p:spPr>
          <a:xfrm>
            <a:off x="1268516" y="5326056"/>
            <a:ext cx="730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Façade class contains all logic (for now)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32B2-44E3-47FE-9222-661D0CE2B059}"/>
              </a:ext>
            </a:extLst>
          </p:cNvPr>
          <p:cNvSpPr txBox="1"/>
          <p:nvPr/>
        </p:nvSpPr>
        <p:spPr>
          <a:xfrm>
            <a:off x="4203228" y="23863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IFacade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C690F-D4F9-4B69-8338-D55F01DCF080}"/>
              </a:ext>
            </a:extLst>
          </p:cNvPr>
          <p:cNvSpPr txBox="1"/>
          <p:nvPr/>
        </p:nvSpPr>
        <p:spPr>
          <a:xfrm>
            <a:off x="4329866" y="2617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Facade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2006CB-9C97-4BB2-990A-36225D1F312F}"/>
              </a:ext>
            </a:extLst>
          </p:cNvPr>
          <p:cNvSpPr/>
          <p:nvPr/>
        </p:nvSpPr>
        <p:spPr>
          <a:xfrm>
            <a:off x="7617204" y="16022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7586-F144-40E7-86B1-75C6D970957E}"/>
              </a:ext>
            </a:extLst>
          </p:cNvPr>
          <p:cNvCxnSpPr>
            <a:cxnSpLocks/>
          </p:cNvCxnSpPr>
          <p:nvPr/>
        </p:nvCxnSpPr>
        <p:spPr>
          <a:xfrm flipH="1">
            <a:off x="6686026" y="2105637"/>
            <a:ext cx="931178" cy="620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5208C0-9B87-4B67-9157-77892F8502C4}"/>
              </a:ext>
            </a:extLst>
          </p:cNvPr>
          <p:cNvSpPr txBox="1"/>
          <p:nvPr/>
        </p:nvSpPr>
        <p:spPr>
          <a:xfrm>
            <a:off x="5628834" y="26789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IUnitStore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8C9C6-3D64-424A-B882-77F3F902A843}"/>
              </a:ext>
            </a:extLst>
          </p:cNvPr>
          <p:cNvSpPr txBox="1"/>
          <p:nvPr/>
        </p:nvSpPr>
        <p:spPr>
          <a:xfrm>
            <a:off x="5274355" y="291076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ICustomerStore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A4ED6-EAE6-4F3C-924F-01CEF23D9615}"/>
              </a:ext>
            </a:extLst>
          </p:cNvPr>
          <p:cNvSpPr txBox="1"/>
          <p:nvPr/>
        </p:nvSpPr>
        <p:spPr>
          <a:xfrm>
            <a:off x="5378487" y="312621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ITenancyStore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4B8AA-9C58-4202-95AE-5C52398F1635}"/>
              </a:ext>
            </a:extLst>
          </p:cNvPr>
          <p:cNvSpPr txBox="1"/>
          <p:nvPr/>
        </p:nvSpPr>
        <p:spPr>
          <a:xfrm>
            <a:off x="4718700" y="465450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IDateService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5CF78-2F62-4229-828C-A9BF92623A3E}"/>
              </a:ext>
            </a:extLst>
          </p:cNvPr>
          <p:cNvSpPr txBox="1"/>
          <p:nvPr/>
        </p:nvSpPr>
        <p:spPr>
          <a:xfrm>
            <a:off x="8058499" y="252501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UnitStoreDummy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528C7-5A41-4767-B3F9-0BC7829263BE}"/>
              </a:ext>
            </a:extLst>
          </p:cNvPr>
          <p:cNvSpPr txBox="1"/>
          <p:nvPr/>
        </p:nvSpPr>
        <p:spPr>
          <a:xfrm>
            <a:off x="8058499" y="276467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UnitStoreMock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038EE-3243-4D95-BCE7-B1E917FC6729}"/>
              </a:ext>
            </a:extLst>
          </p:cNvPr>
          <p:cNvSpPr txBox="1"/>
          <p:nvPr/>
        </p:nvSpPr>
        <p:spPr>
          <a:xfrm>
            <a:off x="8058499" y="303116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CustomerStoreDummy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F45213-C499-4FB9-A620-377941B3D4B0}"/>
              </a:ext>
            </a:extLst>
          </p:cNvPr>
          <p:cNvSpPr txBox="1"/>
          <p:nvPr/>
        </p:nvSpPr>
        <p:spPr>
          <a:xfrm>
            <a:off x="8065024" y="323081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CustomerStoreMock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CACFC-7F80-40F2-96BE-13DA80D668C8}"/>
              </a:ext>
            </a:extLst>
          </p:cNvPr>
          <p:cNvSpPr txBox="1"/>
          <p:nvPr/>
        </p:nvSpPr>
        <p:spPr>
          <a:xfrm>
            <a:off x="8071549" y="346696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TenancyStoreDummy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4501-9F1B-4DD8-B18B-727364DEE8B2}"/>
              </a:ext>
            </a:extLst>
          </p:cNvPr>
          <p:cNvSpPr txBox="1"/>
          <p:nvPr/>
        </p:nvSpPr>
        <p:spPr>
          <a:xfrm>
            <a:off x="8071549" y="367659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TenancyStoreMock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16F1D-6538-403E-8202-D0571D9E993D}"/>
              </a:ext>
            </a:extLst>
          </p:cNvPr>
          <p:cNvSpPr txBox="1"/>
          <p:nvPr/>
        </p:nvSpPr>
        <p:spPr>
          <a:xfrm>
            <a:off x="8071549" y="391843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DateServiceDummy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A20E6-65AD-464B-A50C-DCC1ACCAD049}"/>
              </a:ext>
            </a:extLst>
          </p:cNvPr>
          <p:cNvSpPr txBox="1"/>
          <p:nvPr/>
        </p:nvSpPr>
        <p:spPr>
          <a:xfrm>
            <a:off x="8071549" y="4090149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DateServiceMock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D3DCCE-FC92-4AF2-932E-BB6ABF7F5329}"/>
              </a:ext>
            </a:extLst>
          </p:cNvPr>
          <p:cNvSpPr txBox="1"/>
          <p:nvPr/>
        </p:nvSpPr>
        <p:spPr>
          <a:xfrm>
            <a:off x="8058499" y="219569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FacadeTests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A96F3-3BC9-404A-ABB0-F159738DAB79}"/>
              </a:ext>
            </a:extLst>
          </p:cNvPr>
          <p:cNvSpPr txBox="1"/>
          <p:nvPr/>
        </p:nvSpPr>
        <p:spPr>
          <a:xfrm>
            <a:off x="3845166" y="29943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(DTOs)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609DA-9701-4817-824F-C1D0B27585B5}"/>
              </a:ext>
            </a:extLst>
          </p:cNvPr>
          <p:cNvSpPr txBox="1"/>
          <p:nvPr/>
        </p:nvSpPr>
        <p:spPr>
          <a:xfrm>
            <a:off x="1268515" y="5933371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logic is fully tested…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B8260-7D93-4BBC-91B3-0D52AFB99B5B}"/>
              </a:ext>
            </a:extLst>
          </p:cNvPr>
          <p:cNvSpPr txBox="1"/>
          <p:nvPr/>
        </p:nvSpPr>
        <p:spPr>
          <a:xfrm>
            <a:off x="5284961" y="5912067"/>
            <a:ext cx="6775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all details (e.g. database) deferred</a:t>
            </a:r>
          </a:p>
        </p:txBody>
      </p:sp>
    </p:spTree>
    <p:extLst>
      <p:ext uri="{BB962C8B-B14F-4D97-AF65-F5344CB8AC3E}">
        <p14:creationId xmlns:p14="http://schemas.microsoft.com/office/powerpoint/2010/main" val="32097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Time To Plug 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DF4C0-F9C3-4CA3-9A82-5BB6C86289B1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632B2-44E3-47FE-9222-661D0CE2B059}"/>
              </a:ext>
            </a:extLst>
          </p:cNvPr>
          <p:cNvSpPr txBox="1"/>
          <p:nvPr/>
        </p:nvSpPr>
        <p:spPr>
          <a:xfrm>
            <a:off x="4203228" y="23863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IFacade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C690F-D4F9-4B69-8338-D55F01DCF080}"/>
              </a:ext>
            </a:extLst>
          </p:cNvPr>
          <p:cNvSpPr txBox="1"/>
          <p:nvPr/>
        </p:nvSpPr>
        <p:spPr>
          <a:xfrm>
            <a:off x="4329866" y="2617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Facade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2006CB-9C97-4BB2-990A-36225D1F312F}"/>
              </a:ext>
            </a:extLst>
          </p:cNvPr>
          <p:cNvSpPr/>
          <p:nvPr/>
        </p:nvSpPr>
        <p:spPr>
          <a:xfrm>
            <a:off x="7617204" y="16022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7586-F144-40E7-86B1-75C6D970957E}"/>
              </a:ext>
            </a:extLst>
          </p:cNvPr>
          <p:cNvCxnSpPr>
            <a:cxnSpLocks/>
          </p:cNvCxnSpPr>
          <p:nvPr/>
        </p:nvCxnSpPr>
        <p:spPr>
          <a:xfrm flipH="1">
            <a:off x="6686026" y="2105637"/>
            <a:ext cx="931178" cy="620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5208C0-9B87-4B67-9157-77892F8502C4}"/>
              </a:ext>
            </a:extLst>
          </p:cNvPr>
          <p:cNvSpPr txBox="1"/>
          <p:nvPr/>
        </p:nvSpPr>
        <p:spPr>
          <a:xfrm>
            <a:off x="5628834" y="26789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IUnitStore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8C9C6-3D64-424A-B882-77F3F902A843}"/>
              </a:ext>
            </a:extLst>
          </p:cNvPr>
          <p:cNvSpPr txBox="1"/>
          <p:nvPr/>
        </p:nvSpPr>
        <p:spPr>
          <a:xfrm>
            <a:off x="5274355" y="291076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ICustomerStore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A4ED6-EAE6-4F3C-924F-01CEF23D9615}"/>
              </a:ext>
            </a:extLst>
          </p:cNvPr>
          <p:cNvSpPr txBox="1"/>
          <p:nvPr/>
        </p:nvSpPr>
        <p:spPr>
          <a:xfrm>
            <a:off x="5378487" y="312621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ITenancyStore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4B8AA-9C58-4202-95AE-5C52398F1635}"/>
              </a:ext>
            </a:extLst>
          </p:cNvPr>
          <p:cNvSpPr txBox="1"/>
          <p:nvPr/>
        </p:nvSpPr>
        <p:spPr>
          <a:xfrm>
            <a:off x="4718700" y="465450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IDateService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A96F3-3BC9-404A-ABB0-F159738DAB79}"/>
              </a:ext>
            </a:extLst>
          </p:cNvPr>
          <p:cNvSpPr txBox="1"/>
          <p:nvPr/>
        </p:nvSpPr>
        <p:spPr>
          <a:xfrm>
            <a:off x="3845166" y="29943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(DTOs)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0787F6-BFD7-4CEB-AFCF-2809A61B60DF}"/>
              </a:ext>
            </a:extLst>
          </p:cNvPr>
          <p:cNvSpPr/>
          <p:nvPr/>
        </p:nvSpPr>
        <p:spPr>
          <a:xfrm>
            <a:off x="7786382" y="4773335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SqlUnitStore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9F3A25-7C8E-4D0F-BDD1-8C24065EB46E}"/>
              </a:ext>
            </a:extLst>
          </p:cNvPr>
          <p:cNvCxnSpPr>
            <a:cxnSpLocks/>
          </p:cNvCxnSpPr>
          <p:nvPr/>
        </p:nvCxnSpPr>
        <p:spPr>
          <a:xfrm flipH="1" flipV="1">
            <a:off x="6561590" y="4449097"/>
            <a:ext cx="1216403" cy="416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3CC40-02AE-4CC0-9621-EE7985DF0193}"/>
              </a:ext>
            </a:extLst>
          </p:cNvPr>
          <p:cNvSpPr/>
          <p:nvPr/>
        </p:nvSpPr>
        <p:spPr>
          <a:xfrm>
            <a:off x="763480" y="4449097"/>
            <a:ext cx="211744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FileCustomerStore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4A260-D0DB-4FEA-A011-DBD22A35640D}"/>
              </a:ext>
            </a:extLst>
          </p:cNvPr>
          <p:cNvCxnSpPr>
            <a:cxnSpLocks/>
          </p:cNvCxnSpPr>
          <p:nvPr/>
        </p:nvCxnSpPr>
        <p:spPr>
          <a:xfrm flipV="1">
            <a:off x="2901192" y="3997355"/>
            <a:ext cx="974522" cy="599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B8D945-DEB5-498B-B80F-46902838D040}"/>
              </a:ext>
            </a:extLst>
          </p:cNvPr>
          <p:cNvSpPr/>
          <p:nvPr/>
        </p:nvSpPr>
        <p:spPr>
          <a:xfrm>
            <a:off x="603682" y="1677798"/>
            <a:ext cx="229751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MemoryTenancyStore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85AB91-211D-41F9-A112-628678E4FA1D}"/>
              </a:ext>
            </a:extLst>
          </p:cNvPr>
          <p:cNvCxnSpPr>
            <a:cxnSpLocks/>
          </p:cNvCxnSpPr>
          <p:nvPr/>
        </p:nvCxnSpPr>
        <p:spPr>
          <a:xfrm>
            <a:off x="2880920" y="2248249"/>
            <a:ext cx="1053517" cy="6123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AA642-2350-4B38-BC65-725B1409FB4A}"/>
              </a:ext>
            </a:extLst>
          </p:cNvPr>
          <p:cNvSpPr txBox="1"/>
          <p:nvPr/>
        </p:nvSpPr>
        <p:spPr>
          <a:xfrm>
            <a:off x="1725356" y="1344249"/>
            <a:ext cx="853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Business logic is completely isolated from all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526E-E480-4D05-A1DD-DF0D53D0EF16}"/>
              </a:ext>
            </a:extLst>
          </p:cNvPr>
          <p:cNvSpPr txBox="1"/>
          <p:nvPr/>
        </p:nvSpPr>
        <p:spPr>
          <a:xfrm>
            <a:off x="1725355" y="2100330"/>
            <a:ext cx="8165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Business logic is therefore independently testable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740D5-9075-4B3B-84E3-19318AB0D33D}"/>
              </a:ext>
            </a:extLst>
          </p:cNvPr>
          <p:cNvSpPr txBox="1"/>
          <p:nvPr/>
        </p:nvSpPr>
        <p:spPr>
          <a:xfrm>
            <a:off x="1725355" y="2856411"/>
            <a:ext cx="762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Details such as database queries are isolated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E2C4D-F8EF-46BB-8EA3-40DBF1B4F4CF}"/>
              </a:ext>
            </a:extLst>
          </p:cNvPr>
          <p:cNvSpPr txBox="1"/>
          <p:nvPr/>
        </p:nvSpPr>
        <p:spPr>
          <a:xfrm>
            <a:off x="1725355" y="3612492"/>
            <a:ext cx="834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details can be created quickly/easily/safely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616B5-3720-4BBF-B534-F1CB991251CD}"/>
              </a:ext>
            </a:extLst>
          </p:cNvPr>
          <p:cNvSpPr txBox="1"/>
          <p:nvPr/>
        </p:nvSpPr>
        <p:spPr>
          <a:xfrm>
            <a:off x="1725355" y="4368573"/>
            <a:ext cx="629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Therefore, vendor lock-in is minimized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8CEEF-995A-4C6D-9206-77A817E6C0D7}"/>
              </a:ext>
            </a:extLst>
          </p:cNvPr>
          <p:cNvSpPr txBox="1"/>
          <p:nvPr/>
        </p:nvSpPr>
        <p:spPr>
          <a:xfrm>
            <a:off x="1725354" y="5124654"/>
            <a:ext cx="1035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load simulate business logic, with or without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D97E4-186F-433F-9B85-586283A49F67}"/>
              </a:ext>
            </a:extLst>
          </p:cNvPr>
          <p:cNvSpPr txBox="1"/>
          <p:nvPr/>
        </p:nvSpPr>
        <p:spPr>
          <a:xfrm>
            <a:off x="1725353" y="5880735"/>
            <a:ext cx="817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Projects are naturally organized and named well</a:t>
            </a:r>
          </a:p>
        </p:txBody>
      </p:sp>
    </p:spTree>
    <p:extLst>
      <p:ext uri="{BB962C8B-B14F-4D97-AF65-F5344CB8AC3E}">
        <p14:creationId xmlns:p14="http://schemas.microsoft.com/office/powerpoint/2010/main" val="25528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Code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181DA-EE19-4DFF-A365-10B1A6E1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5" y="807869"/>
            <a:ext cx="3992977" cy="449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CCDEC-C845-4504-81E1-7D27A86DD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88" y="1906469"/>
            <a:ext cx="2927821" cy="907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359C7-11B0-4A19-B5EE-73A7BD61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88" y="2933761"/>
            <a:ext cx="2936306" cy="697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9F0AD-3AB9-4E3B-A77B-3579AAC4D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89" y="807869"/>
            <a:ext cx="2920495" cy="101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D5B99C-6702-4BFE-9B53-81358446B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11" y="807869"/>
            <a:ext cx="4470399" cy="44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9583264" cy="5232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“A good architecture maximizes the number of decisions not made.”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395972"/>
            <a:ext cx="1796197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 is a Plug-In?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C44A-F87F-4F5E-9C62-DE04B2A3E8A4}"/>
              </a:ext>
            </a:extLst>
          </p:cNvPr>
          <p:cNvSpPr txBox="1"/>
          <p:nvPr/>
        </p:nvSpPr>
        <p:spPr>
          <a:xfrm>
            <a:off x="1755138" y="182604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“Extension”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DCB05-1FF4-491A-8FEF-EE1235DC8804}"/>
              </a:ext>
            </a:extLst>
          </p:cNvPr>
          <p:cNvSpPr txBox="1"/>
          <p:nvPr/>
        </p:nvSpPr>
        <p:spPr>
          <a:xfrm>
            <a:off x="1755138" y="3957507"/>
            <a:ext cx="5072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Gets added to existing “core”</a:t>
            </a:r>
          </a:p>
        </p:txBody>
      </p:sp>
    </p:spTree>
    <p:extLst>
      <p:ext uri="{BB962C8B-B14F-4D97-AF65-F5344CB8AC3E}">
        <p14:creationId xmlns:p14="http://schemas.microsoft.com/office/powerpoint/2010/main" val="24964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Software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F2BF8-3B59-4810-9B86-1491CFA405A4}"/>
              </a:ext>
            </a:extLst>
          </p:cNvPr>
          <p:cNvSpPr txBox="1"/>
          <p:nvPr/>
        </p:nvSpPr>
        <p:spPr>
          <a:xfrm>
            <a:off x="1755138" y="1507265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1FF8-BBDC-42AB-AE2F-EF3FA060D658}"/>
              </a:ext>
            </a:extLst>
          </p:cNvPr>
          <p:cNvSpPr txBox="1"/>
          <p:nvPr/>
        </p:nvSpPr>
        <p:spPr>
          <a:xfrm>
            <a:off x="1755138" y="2431452"/>
            <a:ext cx="2284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Visual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A4F7-AF46-4A8E-8407-DA040DBBCE15}"/>
              </a:ext>
            </a:extLst>
          </p:cNvPr>
          <p:cNvSpPr txBox="1"/>
          <p:nvPr/>
        </p:nvSpPr>
        <p:spPr>
          <a:xfrm>
            <a:off x="1755138" y="3355639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Notepad++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06CB6-A0B4-4F46-8F02-9FC70208D711}"/>
              </a:ext>
            </a:extLst>
          </p:cNvPr>
          <p:cNvSpPr txBox="1"/>
          <p:nvPr/>
        </p:nvSpPr>
        <p:spPr>
          <a:xfrm>
            <a:off x="1755138" y="4279826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Game mods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EE652-98EA-4BE0-96E9-53C0C50C92DF}"/>
              </a:ext>
            </a:extLst>
          </p:cNvPr>
          <p:cNvSpPr txBox="1"/>
          <p:nvPr/>
        </p:nvSpPr>
        <p:spPr>
          <a:xfrm>
            <a:off x="1755137" y="5204013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Hardware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9127D-E3FA-436F-9F90-80A1395EF016}"/>
              </a:ext>
            </a:extLst>
          </p:cNvPr>
          <p:cNvSpPr txBox="1"/>
          <p:nvPr/>
        </p:nvSpPr>
        <p:spPr>
          <a:xfrm>
            <a:off x="1729971" y="1263985"/>
            <a:ext cx="296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Philips Hue 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BAED2-8D59-42B4-87B5-90D5F6655390}"/>
              </a:ext>
            </a:extLst>
          </p:cNvPr>
          <p:cNvSpPr txBox="1"/>
          <p:nvPr/>
        </p:nvSpPr>
        <p:spPr>
          <a:xfrm>
            <a:off x="1729971" y="2322396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Security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6815C-8C8A-47C1-BBF5-EBD838F8314A}"/>
              </a:ext>
            </a:extLst>
          </p:cNvPr>
          <p:cNvSpPr txBox="1"/>
          <p:nvPr/>
        </p:nvSpPr>
        <p:spPr>
          <a:xfrm>
            <a:off x="1729970" y="3380807"/>
            <a:ext cx="2552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X-in-1 Shavers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4DF9D-1DC7-4080-924C-EA8546CFA127}"/>
              </a:ext>
            </a:extLst>
          </p:cNvPr>
          <p:cNvSpPr txBox="1"/>
          <p:nvPr/>
        </p:nvSpPr>
        <p:spPr>
          <a:xfrm>
            <a:off x="1729970" y="4439218"/>
            <a:ext cx="221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Music mixers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3D3AF-18C6-47D8-A887-51BAEB978AB0}"/>
              </a:ext>
            </a:extLst>
          </p:cNvPr>
          <p:cNvSpPr txBox="1"/>
          <p:nvPr/>
        </p:nvSpPr>
        <p:spPr>
          <a:xfrm>
            <a:off x="1729970" y="5497629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20392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Common Core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2DFA4C-48E6-4531-BFC4-F0F751375D72}"/>
              </a:ext>
            </a:extLst>
          </p:cNvPr>
          <p:cNvSpPr/>
          <p:nvPr/>
        </p:nvSpPr>
        <p:spPr>
          <a:xfrm>
            <a:off x="3791824" y="1963024"/>
            <a:ext cx="3095537" cy="30955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E2B76E-B9EE-4CB1-ABED-C809506EA70D}"/>
              </a:ext>
            </a:extLst>
          </p:cNvPr>
          <p:cNvSpPr/>
          <p:nvPr/>
        </p:nvSpPr>
        <p:spPr>
          <a:xfrm>
            <a:off x="7617204" y="16022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EFF993-46F8-4EF6-8DFD-95766552EC8E}"/>
              </a:ext>
            </a:extLst>
          </p:cNvPr>
          <p:cNvCxnSpPr>
            <a:cxnSpLocks/>
          </p:cNvCxnSpPr>
          <p:nvPr/>
        </p:nvCxnSpPr>
        <p:spPr>
          <a:xfrm flipH="1">
            <a:off x="6686026" y="2105637"/>
            <a:ext cx="931178" cy="6207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1B9FC-5AB0-4177-9D98-A6E723B386D0}"/>
              </a:ext>
            </a:extLst>
          </p:cNvPr>
          <p:cNvSpPr/>
          <p:nvPr/>
        </p:nvSpPr>
        <p:spPr>
          <a:xfrm>
            <a:off x="7786382" y="4773335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DCD67-FC3B-421C-9C56-18CE1CC58634}"/>
              </a:ext>
            </a:extLst>
          </p:cNvPr>
          <p:cNvCxnSpPr>
            <a:cxnSpLocks/>
          </p:cNvCxnSpPr>
          <p:nvPr/>
        </p:nvCxnSpPr>
        <p:spPr>
          <a:xfrm flipH="1" flipV="1">
            <a:off x="6561590" y="4449097"/>
            <a:ext cx="1216403" cy="416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FF9F4F-A83B-4893-A472-E0FDC3419C54}"/>
              </a:ext>
            </a:extLst>
          </p:cNvPr>
          <p:cNvSpPr/>
          <p:nvPr/>
        </p:nvSpPr>
        <p:spPr>
          <a:xfrm>
            <a:off x="1399562" y="1677798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1AF5D2-64DD-4387-AF13-962A26524AA1}"/>
              </a:ext>
            </a:extLst>
          </p:cNvPr>
          <p:cNvCxnSpPr>
            <a:cxnSpLocks/>
          </p:cNvCxnSpPr>
          <p:nvPr/>
        </p:nvCxnSpPr>
        <p:spPr>
          <a:xfrm>
            <a:off x="2880920" y="2248249"/>
            <a:ext cx="1053517" cy="6123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97DCA2-0891-4856-8FE1-2C556813A706}"/>
              </a:ext>
            </a:extLst>
          </p:cNvPr>
          <p:cNvSpPr/>
          <p:nvPr/>
        </p:nvSpPr>
        <p:spPr>
          <a:xfrm>
            <a:off x="1379290" y="4449097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10857C-32D8-44F8-A047-6D13C1905320}"/>
              </a:ext>
            </a:extLst>
          </p:cNvPr>
          <p:cNvCxnSpPr>
            <a:cxnSpLocks/>
          </p:cNvCxnSpPr>
          <p:nvPr/>
        </p:nvCxnSpPr>
        <p:spPr>
          <a:xfrm flipV="1">
            <a:off x="2901192" y="3997355"/>
            <a:ext cx="974522" cy="599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945712-806A-41AE-88FA-00C0A3137FC7}"/>
              </a:ext>
            </a:extLst>
          </p:cNvPr>
          <p:cNvSpPr/>
          <p:nvPr/>
        </p:nvSpPr>
        <p:spPr>
          <a:xfrm>
            <a:off x="1777767" y="5868505"/>
            <a:ext cx="1501630" cy="5704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4BAAB-D209-45FA-8C41-327E97AE6A2F}"/>
              </a:ext>
            </a:extLst>
          </p:cNvPr>
          <p:cNvSpPr txBox="1"/>
          <p:nvPr/>
        </p:nvSpPr>
        <p:spPr>
          <a:xfrm>
            <a:off x="3390900" y="5865131"/>
            <a:ext cx="7499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 Light, Camera, Blade, Instrument, Extension</a:t>
            </a:r>
          </a:p>
        </p:txBody>
      </p:sp>
    </p:spTree>
    <p:extLst>
      <p:ext uri="{BB962C8B-B14F-4D97-AF65-F5344CB8AC3E}">
        <p14:creationId xmlns:p14="http://schemas.microsoft.com/office/powerpoint/2010/main" val="21243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2" grpId="0" animBg="1"/>
      <p:bldP spid="16" grpId="0" animBg="1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Runtime Order Bias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2CC61-98EF-46A5-8499-9E2C1360D281}"/>
              </a:ext>
            </a:extLst>
          </p:cNvPr>
          <p:cNvGrpSpPr/>
          <p:nvPr/>
        </p:nvGrpSpPr>
        <p:grpSpPr>
          <a:xfrm>
            <a:off x="1192695" y="1673546"/>
            <a:ext cx="2332140" cy="3618452"/>
            <a:chOff x="1192695" y="1673546"/>
            <a:chExt cx="2332140" cy="36184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F40723-3864-4790-8922-559AD569F204}"/>
                </a:ext>
              </a:extLst>
            </p:cNvPr>
            <p:cNvSpPr/>
            <p:nvPr/>
          </p:nvSpPr>
          <p:spPr>
            <a:xfrm>
              <a:off x="1192695" y="1673546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UI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68BAC9-788F-49D1-A8C7-FA2ABA547B2D}"/>
                </a:ext>
              </a:extLst>
            </p:cNvPr>
            <p:cNvSpPr/>
            <p:nvPr/>
          </p:nvSpPr>
          <p:spPr>
            <a:xfrm>
              <a:off x="1192695" y="3092684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Business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F9978-398C-4D53-A11A-97A9633D363E}"/>
                </a:ext>
              </a:extLst>
            </p:cNvPr>
            <p:cNvSpPr/>
            <p:nvPr/>
          </p:nvSpPr>
          <p:spPr>
            <a:xfrm>
              <a:off x="1192695" y="4511822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Data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48A9CA9-E75E-4177-AF4A-7CE5F0A2C599}"/>
                </a:ext>
              </a:extLst>
            </p:cNvPr>
            <p:cNvSpPr/>
            <p:nvPr/>
          </p:nvSpPr>
          <p:spPr>
            <a:xfrm>
              <a:off x="2358765" y="2453722"/>
              <a:ext cx="128631" cy="638962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6A940423-09A2-405D-BA55-7C01E283F82E}"/>
                </a:ext>
              </a:extLst>
            </p:cNvPr>
            <p:cNvSpPr/>
            <p:nvPr/>
          </p:nvSpPr>
          <p:spPr>
            <a:xfrm>
              <a:off x="2346181" y="3872860"/>
              <a:ext cx="128631" cy="638962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FA01A7-E502-4BF3-8BDE-B4FC8F85263D}"/>
              </a:ext>
            </a:extLst>
          </p:cNvPr>
          <p:cNvSpPr txBox="1"/>
          <p:nvPr/>
        </p:nvSpPr>
        <p:spPr>
          <a:xfrm>
            <a:off x="4565450" y="1673546"/>
            <a:ext cx="6247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 runtime, code executes in an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9BDC4-2BC0-4DA7-8E71-A1820787CE16}"/>
              </a:ext>
            </a:extLst>
          </p:cNvPr>
          <p:cNvSpPr txBox="1"/>
          <p:nvPr/>
        </p:nvSpPr>
        <p:spPr>
          <a:xfrm>
            <a:off x="4565450" y="3136612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often causes a bias…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FA418-980E-43E0-947B-8245A13FF461}"/>
              </a:ext>
            </a:extLst>
          </p:cNvPr>
          <p:cNvSpPr txBox="1"/>
          <p:nvPr/>
        </p:nvSpPr>
        <p:spPr>
          <a:xfrm>
            <a:off x="4565450" y="4511822"/>
            <a:ext cx="5244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is often written top-down</a:t>
            </a:r>
          </a:p>
        </p:txBody>
      </p:sp>
    </p:spTree>
    <p:extLst>
      <p:ext uri="{BB962C8B-B14F-4D97-AF65-F5344CB8AC3E}">
        <p14:creationId xmlns:p14="http://schemas.microsoft.com/office/powerpoint/2010/main" val="30831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Runtime Order Bias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40723-3864-4790-8922-559AD569F204}"/>
              </a:ext>
            </a:extLst>
          </p:cNvPr>
          <p:cNvSpPr/>
          <p:nvPr/>
        </p:nvSpPr>
        <p:spPr>
          <a:xfrm>
            <a:off x="1192695" y="1673546"/>
            <a:ext cx="2332140" cy="780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8BAC9-788F-49D1-A8C7-FA2ABA547B2D}"/>
              </a:ext>
            </a:extLst>
          </p:cNvPr>
          <p:cNvSpPr/>
          <p:nvPr/>
        </p:nvSpPr>
        <p:spPr>
          <a:xfrm>
            <a:off x="1192695" y="3092684"/>
            <a:ext cx="2332140" cy="780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Business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F9978-398C-4D53-A11A-97A9633D363E}"/>
              </a:ext>
            </a:extLst>
          </p:cNvPr>
          <p:cNvSpPr/>
          <p:nvPr/>
        </p:nvSpPr>
        <p:spPr>
          <a:xfrm>
            <a:off x="1192695" y="4511822"/>
            <a:ext cx="2332140" cy="780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Data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48A9CA9-E75E-4177-AF4A-7CE5F0A2C599}"/>
              </a:ext>
            </a:extLst>
          </p:cNvPr>
          <p:cNvSpPr/>
          <p:nvPr/>
        </p:nvSpPr>
        <p:spPr>
          <a:xfrm rot="10800000">
            <a:off x="2358765" y="2453722"/>
            <a:ext cx="128631" cy="63896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940423-09A2-405D-BA55-7C01E283F82E}"/>
              </a:ext>
            </a:extLst>
          </p:cNvPr>
          <p:cNvSpPr/>
          <p:nvPr/>
        </p:nvSpPr>
        <p:spPr>
          <a:xfrm rot="10800000">
            <a:off x="2346181" y="3872860"/>
            <a:ext cx="128631" cy="63896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FA418-980E-43E0-947B-8245A13FF461}"/>
              </a:ext>
            </a:extLst>
          </p:cNvPr>
          <p:cNvSpPr txBox="1"/>
          <p:nvPr/>
        </p:nvSpPr>
        <p:spPr>
          <a:xfrm>
            <a:off x="4565450" y="4511822"/>
            <a:ext cx="541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Sometimes this order is reversed</a:t>
            </a:r>
          </a:p>
        </p:txBody>
      </p:sp>
    </p:spTree>
    <p:extLst>
      <p:ext uri="{BB962C8B-B14F-4D97-AF65-F5344CB8AC3E}">
        <p14:creationId xmlns:p14="http://schemas.microsoft.com/office/powerpoint/2010/main" val="394337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Runtime Order Bias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2CC61-98EF-46A5-8499-9E2C1360D281}"/>
              </a:ext>
            </a:extLst>
          </p:cNvPr>
          <p:cNvGrpSpPr/>
          <p:nvPr/>
        </p:nvGrpSpPr>
        <p:grpSpPr>
          <a:xfrm>
            <a:off x="1192695" y="1673546"/>
            <a:ext cx="2332140" cy="3618452"/>
            <a:chOff x="1192695" y="1673546"/>
            <a:chExt cx="2332140" cy="36184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F40723-3864-4790-8922-559AD569F204}"/>
                </a:ext>
              </a:extLst>
            </p:cNvPr>
            <p:cNvSpPr/>
            <p:nvPr/>
          </p:nvSpPr>
          <p:spPr>
            <a:xfrm>
              <a:off x="1192695" y="1673546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UI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68BAC9-788F-49D1-A8C7-FA2ABA547B2D}"/>
                </a:ext>
              </a:extLst>
            </p:cNvPr>
            <p:cNvSpPr/>
            <p:nvPr/>
          </p:nvSpPr>
          <p:spPr>
            <a:xfrm>
              <a:off x="1192695" y="3092684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Business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F9978-398C-4D53-A11A-97A9633D363E}"/>
                </a:ext>
              </a:extLst>
            </p:cNvPr>
            <p:cNvSpPr/>
            <p:nvPr/>
          </p:nvSpPr>
          <p:spPr>
            <a:xfrm>
              <a:off x="1192695" y="4511822"/>
              <a:ext cx="2332140" cy="780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Data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48A9CA9-E75E-4177-AF4A-7CE5F0A2C599}"/>
                </a:ext>
              </a:extLst>
            </p:cNvPr>
            <p:cNvSpPr/>
            <p:nvPr/>
          </p:nvSpPr>
          <p:spPr>
            <a:xfrm>
              <a:off x="2358765" y="2453722"/>
              <a:ext cx="128631" cy="638962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6A940423-09A2-405D-BA55-7C01E283F82E}"/>
                </a:ext>
              </a:extLst>
            </p:cNvPr>
            <p:cNvSpPr/>
            <p:nvPr/>
          </p:nvSpPr>
          <p:spPr>
            <a:xfrm>
              <a:off x="2346181" y="3872860"/>
              <a:ext cx="128631" cy="638962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FA01A7-E502-4BF3-8BDE-B4FC8F85263D}"/>
              </a:ext>
            </a:extLst>
          </p:cNvPr>
          <p:cNvSpPr txBox="1"/>
          <p:nvPr/>
        </p:nvSpPr>
        <p:spPr>
          <a:xfrm>
            <a:off x="4565450" y="1673546"/>
            <a:ext cx="7131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Developers often write classes in this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D45C6-2589-44D6-9494-FC6B798CF247}"/>
              </a:ext>
            </a:extLst>
          </p:cNvPr>
          <p:cNvSpPr txBox="1"/>
          <p:nvPr/>
        </p:nvSpPr>
        <p:spPr>
          <a:xfrm>
            <a:off x="4565449" y="3136612"/>
            <a:ext cx="6741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Which means projects are often created</a:t>
            </a:r>
          </a:p>
          <a:p>
            <a:r>
              <a:rPr lang="en-US" sz="3200" dirty="0"/>
              <a:t>in this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D246F-639C-45D2-83A9-646DABACE21B}"/>
              </a:ext>
            </a:extLst>
          </p:cNvPr>
          <p:cNvSpPr txBox="1"/>
          <p:nvPr/>
        </p:nvSpPr>
        <p:spPr>
          <a:xfrm>
            <a:off x="4565449" y="4614744"/>
            <a:ext cx="61949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order precludes extension on the</a:t>
            </a:r>
          </a:p>
          <a:p>
            <a:r>
              <a:rPr lang="en-US" sz="3200" dirty="0"/>
              <a:t>most important part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807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2458</TotalTime>
  <Words>715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Trebuchet MS</vt:lpstr>
      <vt:lpstr>Tw Cen MT</vt:lpstr>
      <vt:lpstr>Circuit</vt:lpstr>
      <vt:lpstr>Plug-In Architecture</vt:lpstr>
      <vt:lpstr>Introduction</vt:lpstr>
      <vt:lpstr>What is a Plug-In?</vt:lpstr>
      <vt:lpstr>Software Examples</vt:lpstr>
      <vt:lpstr>Hardware Examples</vt:lpstr>
      <vt:lpstr>Common Core</vt:lpstr>
      <vt:lpstr>Runtime Order Bias</vt:lpstr>
      <vt:lpstr>Runtime Order Bias</vt:lpstr>
      <vt:lpstr>Runtime Order Bias</vt:lpstr>
      <vt:lpstr>Importance</vt:lpstr>
      <vt:lpstr>Importance</vt:lpstr>
      <vt:lpstr>Importance</vt:lpstr>
      <vt:lpstr>Importance</vt:lpstr>
      <vt:lpstr>Where are we?</vt:lpstr>
      <vt:lpstr>A diagram Revisited</vt:lpstr>
      <vt:lpstr>A Simple Concept</vt:lpstr>
      <vt:lpstr>Protecting the Castle</vt:lpstr>
      <vt:lpstr>Protecting the Castle</vt:lpstr>
      <vt:lpstr>Happy Storage</vt:lpstr>
      <vt:lpstr>Architecture</vt:lpstr>
      <vt:lpstr>Architecture</vt:lpstr>
      <vt:lpstr>Finished Architecture</vt:lpstr>
      <vt:lpstr>Time To Plug In</vt:lpstr>
      <vt:lpstr>Benefits</vt:lpstr>
      <vt:lpstr>Code Review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473</cp:revision>
  <dcterms:created xsi:type="dcterms:W3CDTF">2016-12-17T19:36:34Z</dcterms:created>
  <dcterms:modified xsi:type="dcterms:W3CDTF">2017-11-29T20:41:47Z</dcterms:modified>
</cp:coreProperties>
</file>