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2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SQL Server Standard Candles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Slow Queries vs. Fast Queries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Thought Experiment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E03996-9C83-426F-A42D-FA36FF204E78}"/>
              </a:ext>
            </a:extLst>
          </p:cNvPr>
          <p:cNvSpPr/>
          <p:nvPr/>
        </p:nvSpPr>
        <p:spPr>
          <a:xfrm>
            <a:off x="1039529" y="1501541"/>
            <a:ext cx="1116531" cy="367685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B29EF-FE33-4CD0-A853-B7E883151C1D}"/>
              </a:ext>
            </a:extLst>
          </p:cNvPr>
          <p:cNvSpPr/>
          <p:nvPr/>
        </p:nvSpPr>
        <p:spPr>
          <a:xfrm>
            <a:off x="2156060" y="1501541"/>
            <a:ext cx="1116531" cy="367685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6BFB8-AE5A-47E4-B04D-355C6EFC3BFA}"/>
              </a:ext>
            </a:extLst>
          </p:cNvPr>
          <p:cNvSpPr txBox="1"/>
          <p:nvPr/>
        </p:nvSpPr>
        <p:spPr>
          <a:xfrm>
            <a:off x="1350772" y="875900"/>
            <a:ext cx="49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69DAF-8DC2-4E3C-8604-A5AA007FBA76}"/>
              </a:ext>
            </a:extLst>
          </p:cNvPr>
          <p:cNvSpPr txBox="1"/>
          <p:nvPr/>
        </p:nvSpPr>
        <p:spPr>
          <a:xfrm>
            <a:off x="2467302" y="87590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7D3F8-F58C-4DC1-A575-44D50C171655}"/>
              </a:ext>
            </a:extLst>
          </p:cNvPr>
          <p:cNvSpPr txBox="1"/>
          <p:nvPr/>
        </p:nvSpPr>
        <p:spPr>
          <a:xfrm>
            <a:off x="4716378" y="1583786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(Data+Header) * 1M = Total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3C700-9375-42D2-8AE8-5C4472E85D74}"/>
              </a:ext>
            </a:extLst>
          </p:cNvPr>
          <p:cNvSpPr txBox="1"/>
          <p:nvPr/>
        </p:nvSpPr>
        <p:spPr>
          <a:xfrm>
            <a:off x="4716378" y="2739751"/>
            <a:ext cx="610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16MB / 8060 = 1986 pages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2D830-16A9-45C9-A931-8244C009B6DA}"/>
              </a:ext>
            </a:extLst>
          </p:cNvPr>
          <p:cNvSpPr txBox="1"/>
          <p:nvPr/>
        </p:nvSpPr>
        <p:spPr>
          <a:xfrm>
            <a:off x="4716378" y="2168561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(4+4 + 8)     * 1M = 16MB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D883F-226E-4ABD-BF92-CE92E3C22EB8}"/>
              </a:ext>
            </a:extLst>
          </p:cNvPr>
          <p:cNvSpPr txBox="1"/>
          <p:nvPr/>
        </p:nvSpPr>
        <p:spPr>
          <a:xfrm>
            <a:off x="1167356" y="1583786"/>
            <a:ext cx="86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96BBD-734E-4064-9455-BF2492B4D282}"/>
              </a:ext>
            </a:extLst>
          </p:cNvPr>
          <p:cNvSpPr txBox="1"/>
          <p:nvPr/>
        </p:nvSpPr>
        <p:spPr>
          <a:xfrm>
            <a:off x="2257436" y="1583786"/>
            <a:ext cx="86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3CA2F-6062-4EAF-BDEB-93DEFA243A1D}"/>
              </a:ext>
            </a:extLst>
          </p:cNvPr>
          <p:cNvSpPr txBox="1"/>
          <p:nvPr/>
        </p:nvSpPr>
        <p:spPr>
          <a:xfrm rot="16200000">
            <a:off x="379412" y="315216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million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4C71E9-9D1B-4E97-A629-3710C5668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33" y="3276603"/>
            <a:ext cx="5991941" cy="34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2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3" grpId="0"/>
      <p:bldP spid="15" grpId="0"/>
      <p:bldP spid="4" grpId="0"/>
      <p:bldP spid="16" grpId="0"/>
      <p:bldP spid="17" grpId="0"/>
      <p:bldP spid="5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Real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4C731-0DE3-48AB-976A-D2E533966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3" y="3165824"/>
            <a:ext cx="10753393" cy="3542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93EFC4-9B60-4DAE-9225-5FAF82C9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88" y="179297"/>
            <a:ext cx="5877801" cy="354278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0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Real Table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93EFC4-9B60-4DAE-9225-5FAF82C97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88" y="179297"/>
            <a:ext cx="5877801" cy="354278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5C5946-6238-46C8-9333-ECBD8DF7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4" y="930083"/>
            <a:ext cx="4973314" cy="2371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60CA9-2472-4ABC-A16A-57E0F56A5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9" y="4221529"/>
            <a:ext cx="11719057" cy="9483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E0C93B-E759-4EA8-ACF4-992DAB64468D}"/>
              </a:ext>
            </a:extLst>
          </p:cNvPr>
          <p:cNvCxnSpPr/>
          <p:nvPr/>
        </p:nvCxnSpPr>
        <p:spPr>
          <a:xfrm flipH="1">
            <a:off x="8855242" y="3301464"/>
            <a:ext cx="2050181" cy="1394246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Real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B662A-8F30-4B81-AB3C-524F4425659F}"/>
              </a:ext>
            </a:extLst>
          </p:cNvPr>
          <p:cNvSpPr txBox="1"/>
          <p:nvPr/>
        </p:nvSpPr>
        <p:spPr>
          <a:xfrm>
            <a:off x="9479212" y="12051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2609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1EA3D-A267-425D-B3D3-4BDE6398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8" y="1212130"/>
            <a:ext cx="5346295" cy="2880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33071D-9F48-4DC0-8BF4-2BE3B676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74" y="1241006"/>
            <a:ext cx="3585619" cy="2863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9FD65B-F90F-4F83-B315-C2F9438D7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8" y="4360677"/>
            <a:ext cx="9866441" cy="15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Real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B662A-8F30-4B81-AB3C-524F4425659F}"/>
              </a:ext>
            </a:extLst>
          </p:cNvPr>
          <p:cNvSpPr txBox="1"/>
          <p:nvPr/>
        </p:nvSpPr>
        <p:spPr>
          <a:xfrm>
            <a:off x="9479212" y="12051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2609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1EA3D-A267-425D-B3D3-4BDE6398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8" y="1212130"/>
            <a:ext cx="5346295" cy="2880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9FD65B-F90F-4F83-B315-C2F9438D7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8" y="4360677"/>
            <a:ext cx="9866441" cy="1558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53ABED-52D2-4E1D-B039-9421178D7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30" y="1217586"/>
            <a:ext cx="5198801" cy="21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Real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B662A-8F30-4B81-AB3C-524F4425659F}"/>
              </a:ext>
            </a:extLst>
          </p:cNvPr>
          <p:cNvSpPr txBox="1"/>
          <p:nvPr/>
        </p:nvSpPr>
        <p:spPr>
          <a:xfrm>
            <a:off x="9479212" y="12051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2609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3ABED-52D2-4E1D-B039-9421178D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30" y="1217586"/>
            <a:ext cx="5198801" cy="2112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E3D6C-3873-45B9-8701-A97F1782D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3892028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F2433A-B97B-49AD-9311-1CD5F8DD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3892028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55A700-DA2E-424B-9370-9EA36AD4B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3892028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E01978-C0A6-4BDA-8293-80B2D097A357}"/>
              </a:ext>
            </a:extLst>
          </p:cNvPr>
          <p:cNvSpPr/>
          <p:nvPr/>
        </p:nvSpPr>
        <p:spPr>
          <a:xfrm>
            <a:off x="250257" y="3599848"/>
            <a:ext cx="11338560" cy="2666198"/>
          </a:xfrm>
          <a:prstGeom prst="round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2C423-7910-4797-95C3-6CED7E23E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4186990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9927E9-D52D-46FC-B1CB-FE174EC3D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4186990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011E12-A5D1-4CE3-8182-569687D6D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4186990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2B6D2B-3DD3-42B1-B713-35E2EA522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4489113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64AEA3-E607-4F4F-8310-E900517B5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4489113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BE9EA7-1AEE-431D-B4CC-0B1400BCA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4489113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84A16F-A120-49B4-AFAA-3A6C2E66F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4784075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3811EB-1CD6-4D2A-84D1-1EE4A8505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4784075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9DA6D7-C880-45C3-9BBF-FBCE4AF40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4784075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C31972-1418-47AA-BDA2-E3F779DF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5079037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82CBED-5472-47CC-B1CA-C765C688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5079037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D0D0AB-7511-4F1E-B9B8-F137F4080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5079037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6591E1-A825-4375-A3B6-4F2C890A1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5373999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8B4F119-5CED-4FE1-8643-F3D280613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5373999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666F3B-4881-441C-B65A-83CB4692C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5373999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C44F98-C1D2-48EB-B0BE-54E83CDD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5676122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88FBAC-F622-4097-8727-CBBD39C1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5676122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585719B-2B4E-4905-AC07-CF251DBF6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5676122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2B4225B-0460-494F-B2C4-5312EFB0E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789212"/>
            <a:ext cx="4988436" cy="26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5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Real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B662A-8F30-4B81-AB3C-524F4425659F}"/>
              </a:ext>
            </a:extLst>
          </p:cNvPr>
          <p:cNvSpPr txBox="1"/>
          <p:nvPr/>
        </p:nvSpPr>
        <p:spPr>
          <a:xfrm>
            <a:off x="9479212" y="12051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2609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2B4225B-0460-494F-B2C4-5312EFB0E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6" y="2085133"/>
            <a:ext cx="4988436" cy="26877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F1B4170-C6DC-4C12-8837-E2D7F1C3D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2566229"/>
            <a:ext cx="3472479" cy="19889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A9D3F5-A208-4C5D-B813-F4A59E79F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456" y="4663724"/>
            <a:ext cx="3472478" cy="209300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C01B639-5955-4DE7-A195-FEA0FFC50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24" y="330488"/>
            <a:ext cx="3582892" cy="205464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A9AB2C-D951-4477-9980-C2141A6595BA}"/>
              </a:ext>
            </a:extLst>
          </p:cNvPr>
          <p:cNvCxnSpPr>
            <a:cxnSpLocks/>
          </p:cNvCxnSpPr>
          <p:nvPr/>
        </p:nvCxnSpPr>
        <p:spPr>
          <a:xfrm flipH="1">
            <a:off x="4456497" y="2213811"/>
            <a:ext cx="2781701" cy="884307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DCB3E6-740E-41B7-BD98-A9966863599D}"/>
              </a:ext>
            </a:extLst>
          </p:cNvPr>
          <p:cNvCxnSpPr>
            <a:cxnSpLocks/>
          </p:cNvCxnSpPr>
          <p:nvPr/>
        </p:nvCxnSpPr>
        <p:spPr>
          <a:xfrm flipH="1" flipV="1">
            <a:off x="4369870" y="4143493"/>
            <a:ext cx="4793381" cy="216751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A329138-7C81-4876-92F4-9121FE857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34" y="5020525"/>
            <a:ext cx="3181642" cy="12929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44FEFB-96F1-41DB-927C-D4898E1BB3D2}"/>
              </a:ext>
            </a:extLst>
          </p:cNvPr>
          <p:cNvCxnSpPr>
            <a:cxnSpLocks/>
          </p:cNvCxnSpPr>
          <p:nvPr/>
        </p:nvCxnSpPr>
        <p:spPr>
          <a:xfrm flipH="1" flipV="1">
            <a:off x="7122695" y="5818241"/>
            <a:ext cx="3122594" cy="603844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Table Grows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B662A-8F30-4B81-AB3C-524F4425659F}"/>
              </a:ext>
            </a:extLst>
          </p:cNvPr>
          <p:cNvSpPr txBox="1"/>
          <p:nvPr/>
        </p:nvSpPr>
        <p:spPr>
          <a:xfrm>
            <a:off x="9479212" y="12051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2609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7292A-F6E6-4AE9-A474-32B09E69C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2" y="836744"/>
            <a:ext cx="6593486" cy="3032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1B47E-CD8F-4DDD-A194-F0020C84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17" y="836744"/>
            <a:ext cx="4812105" cy="2782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5B4CE-CD79-4A7E-8193-7921B5BEB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84" y="4724562"/>
            <a:ext cx="7566375" cy="10890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FD8AEA-DA02-442E-BB75-E27514C51EC9}"/>
              </a:ext>
            </a:extLst>
          </p:cNvPr>
          <p:cNvSpPr txBox="1"/>
          <p:nvPr/>
        </p:nvSpPr>
        <p:spPr>
          <a:xfrm>
            <a:off x="9479212" y="12051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7595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09C563-0771-4A00-957C-8A41444E314F}"/>
              </a:ext>
            </a:extLst>
          </p:cNvPr>
          <p:cNvSpPr/>
          <p:nvPr/>
        </p:nvSpPr>
        <p:spPr>
          <a:xfrm>
            <a:off x="11146055" y="22403"/>
            <a:ext cx="924025" cy="78546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8FD8AEA-DA02-442E-BB75-E27514C51EC9}"/>
              </a:ext>
            </a:extLst>
          </p:cNvPr>
          <p:cNvSpPr txBox="1"/>
          <p:nvPr/>
        </p:nvSpPr>
        <p:spPr>
          <a:xfrm>
            <a:off x="9479212" y="12051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7595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Table Grows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1B47E-CD8F-4DDD-A194-F0020C8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17" y="836744"/>
            <a:ext cx="4812105" cy="2782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68533-C1C6-4988-88C5-634DB6895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6" y="841995"/>
            <a:ext cx="5840114" cy="3146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4D6A96-936D-4BB1-B43E-6973B595E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17" y="3812108"/>
            <a:ext cx="4812105" cy="2756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E18623-B5B8-45F2-9B05-4F49A09ADF3B}"/>
              </a:ext>
            </a:extLst>
          </p:cNvPr>
          <p:cNvSpPr/>
          <p:nvPr/>
        </p:nvSpPr>
        <p:spPr>
          <a:xfrm>
            <a:off x="743566" y="1511166"/>
            <a:ext cx="4454076" cy="972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03D9F-72D9-41BB-AB0B-D68378AFC865}"/>
              </a:ext>
            </a:extLst>
          </p:cNvPr>
          <p:cNvSpPr txBox="1"/>
          <p:nvPr/>
        </p:nvSpPr>
        <p:spPr>
          <a:xfrm>
            <a:off x="3110939" y="5054446"/>
            <a:ext cx="110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Slow?</a:t>
            </a:r>
          </a:p>
        </p:txBody>
      </p:sp>
    </p:spTree>
    <p:extLst>
      <p:ext uri="{BB962C8B-B14F-4D97-AF65-F5344CB8AC3E}">
        <p14:creationId xmlns:p14="http://schemas.microsoft.com/office/powerpoint/2010/main" val="11294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8FD8AEA-DA02-442E-BB75-E27514C51EC9}"/>
              </a:ext>
            </a:extLst>
          </p:cNvPr>
          <p:cNvSpPr txBox="1"/>
          <p:nvPr/>
        </p:nvSpPr>
        <p:spPr>
          <a:xfrm>
            <a:off x="9479212" y="12051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7595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Additional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F0624-09E7-4545-B408-E4FAF3D3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1" y="924820"/>
            <a:ext cx="11611802" cy="2558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44C5F-1F5D-4A61-848E-7295EB7AD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5" y="3639808"/>
            <a:ext cx="5409208" cy="3039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B98B70-232C-40D3-A8F5-14AD3D5C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08" y="4705514"/>
            <a:ext cx="4137565" cy="684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E2D402-5E33-41D3-ADE8-13B3183E48F0}"/>
              </a:ext>
            </a:extLst>
          </p:cNvPr>
          <p:cNvSpPr txBox="1"/>
          <p:nvPr/>
        </p:nvSpPr>
        <p:spPr>
          <a:xfrm>
            <a:off x="9280439" y="121175"/>
            <a:ext cx="283455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16982</a:t>
            </a:r>
          </a:p>
        </p:txBody>
      </p:sp>
    </p:spTree>
    <p:extLst>
      <p:ext uri="{BB962C8B-B14F-4D97-AF65-F5344CB8AC3E}">
        <p14:creationId xmlns:p14="http://schemas.microsoft.com/office/powerpoint/2010/main" val="2857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E2D402-5E33-41D3-ADE8-13B3183E48F0}"/>
              </a:ext>
            </a:extLst>
          </p:cNvPr>
          <p:cNvSpPr txBox="1"/>
          <p:nvPr/>
        </p:nvSpPr>
        <p:spPr>
          <a:xfrm>
            <a:off x="9280439" y="121175"/>
            <a:ext cx="283455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16982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Additional Growth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870116-950C-41EE-82FA-C500335A0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6" y="841995"/>
            <a:ext cx="5840114" cy="3146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00B22D-2ACE-4853-ADBC-41D6A8C9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68" y="3812107"/>
            <a:ext cx="4905153" cy="28095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A5F03E-57FE-434B-B3B8-5C5EE265DD37}"/>
              </a:ext>
            </a:extLst>
          </p:cNvPr>
          <p:cNvSpPr/>
          <p:nvPr/>
        </p:nvSpPr>
        <p:spPr>
          <a:xfrm>
            <a:off x="743566" y="1511166"/>
            <a:ext cx="4454076" cy="972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0273B-E3AC-4036-951E-55705B20B59C}"/>
              </a:ext>
            </a:extLst>
          </p:cNvPr>
          <p:cNvSpPr txBox="1"/>
          <p:nvPr/>
        </p:nvSpPr>
        <p:spPr>
          <a:xfrm>
            <a:off x="3110939" y="5054446"/>
            <a:ext cx="110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Slow?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4A2E46-5644-4211-9776-D827F3323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68" y="990569"/>
            <a:ext cx="4905153" cy="27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4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E2D402-5E33-41D3-ADE8-13B3183E48F0}"/>
              </a:ext>
            </a:extLst>
          </p:cNvPr>
          <p:cNvSpPr txBox="1"/>
          <p:nvPr/>
        </p:nvSpPr>
        <p:spPr>
          <a:xfrm>
            <a:off x="9280439" y="121175"/>
            <a:ext cx="283455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16982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Deleted Rows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195F8-4EA8-4708-9176-288CA8E83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5" y="990749"/>
            <a:ext cx="3449617" cy="2158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0FF8C-6CA2-4B3B-A8B5-514E38DB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7" y="990749"/>
            <a:ext cx="2287090" cy="2156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0E007-FBE8-4545-86D1-41DA0EC5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99" y="992496"/>
            <a:ext cx="4518785" cy="21546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9B1034-1776-4E5C-BE29-D7C2F0EE53C2}"/>
              </a:ext>
            </a:extLst>
          </p:cNvPr>
          <p:cNvSpPr txBox="1"/>
          <p:nvPr/>
        </p:nvSpPr>
        <p:spPr>
          <a:xfrm>
            <a:off x="4745534" y="3877065"/>
            <a:ext cx="270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many IOs?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2A15F-9E26-4482-B6D8-6A885A21686B}"/>
              </a:ext>
            </a:extLst>
          </p:cNvPr>
          <p:cNvSpPr txBox="1"/>
          <p:nvPr/>
        </p:nvSpPr>
        <p:spPr>
          <a:xfrm>
            <a:off x="5438608" y="4703235"/>
            <a:ext cx="1314784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16982</a:t>
            </a:r>
          </a:p>
        </p:txBody>
      </p:sp>
    </p:spTree>
    <p:extLst>
      <p:ext uri="{BB962C8B-B14F-4D97-AF65-F5344CB8AC3E}">
        <p14:creationId xmlns:p14="http://schemas.microsoft.com/office/powerpoint/2010/main" val="19605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E2D402-5E33-41D3-ADE8-13B3183E48F0}"/>
              </a:ext>
            </a:extLst>
          </p:cNvPr>
          <p:cNvSpPr txBox="1"/>
          <p:nvPr/>
        </p:nvSpPr>
        <p:spPr>
          <a:xfrm>
            <a:off x="9280439" y="121175"/>
            <a:ext cx="283455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16982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Deleted Rows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195F8-4EA8-4708-9176-288CA8E83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5" y="990749"/>
            <a:ext cx="3449617" cy="2158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0FF8C-6CA2-4B3B-A8B5-514E38DB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7" y="990749"/>
            <a:ext cx="2287090" cy="2156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0E007-FBE8-4545-86D1-41DA0EC5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99" y="992496"/>
            <a:ext cx="4518785" cy="2154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F81EE-C31B-45EE-A409-C8E714D61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3892028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46BD2-C768-4586-8414-4690BBCB6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3892028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1510B-2C2B-4BFB-9F03-82928D70E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3892028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28304F-3E26-476A-AC44-9726271E68C5}"/>
              </a:ext>
            </a:extLst>
          </p:cNvPr>
          <p:cNvSpPr/>
          <p:nvPr/>
        </p:nvSpPr>
        <p:spPr>
          <a:xfrm>
            <a:off x="250257" y="3599848"/>
            <a:ext cx="11338560" cy="2666198"/>
          </a:xfrm>
          <a:prstGeom prst="round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E9205F-3D0E-4766-A38C-B9C2AA23B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4186990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5D698D-B52D-487E-942A-BA8FF4281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4186990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7070C4-53F9-44B3-B649-00C7F11EB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4186990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56686E-50F8-4AEF-95FB-2410CC7C8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4489113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E2E976-A7B1-4D60-BEB7-43D46E1EB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4489113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FEFC8D-AD19-4C16-B912-83D0BA64B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4489113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2AAE07-7D98-4E7C-8F05-028688DE9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4784075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4FC21A-B2E7-4182-8949-DCE471D95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4784075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70B487-7950-4C4D-B493-6B7DF9966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4784075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737BFA-0DA0-48ED-B8EE-043444619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5079037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41BB068-268B-482A-A658-53F466A82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5079037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2EE908-5329-4F1A-9B7B-74D3B841E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5079037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3F18C-585E-492E-B03D-BA25075BF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5373999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A3E19E-FAE7-4701-B2E8-72FA503AB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5373999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54FC06-57B6-4965-92A1-2D5BADA4C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5373999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B5CA97-B33A-4383-809C-D8F735889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" y="5676122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DA6F52-A6B6-44B5-ACC9-DA86E3071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4" y="5676122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A05D27D-8EA2-40FB-BE25-95B6D9CE8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5676122"/>
            <a:ext cx="3259334" cy="29496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567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E2D402-5E33-41D3-ADE8-13B3183E48F0}"/>
              </a:ext>
            </a:extLst>
          </p:cNvPr>
          <p:cNvSpPr txBox="1"/>
          <p:nvPr/>
        </p:nvSpPr>
        <p:spPr>
          <a:xfrm>
            <a:off x="9280439" y="121175"/>
            <a:ext cx="283455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16982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Distant Utopia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6F3CB8-06BB-4EF7-AEE8-515D13AFC8BA}"/>
              </a:ext>
            </a:extLst>
          </p:cNvPr>
          <p:cNvSpPr txBox="1"/>
          <p:nvPr/>
        </p:nvSpPr>
        <p:spPr>
          <a:xfrm>
            <a:off x="1424539" y="1511166"/>
            <a:ext cx="5156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table experienced growth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A61582-42FA-4481-AE06-E1F6F610DB5B}"/>
              </a:ext>
            </a:extLst>
          </p:cNvPr>
          <p:cNvSpPr txBox="1"/>
          <p:nvPr/>
        </p:nvSpPr>
        <p:spPr>
          <a:xfrm>
            <a:off x="1424539" y="2327600"/>
            <a:ext cx="9975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difference between utopia and real-world grew as well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5A744-3951-4DAC-875C-D64CFC0753FA}"/>
              </a:ext>
            </a:extLst>
          </p:cNvPr>
          <p:cNvSpPr txBox="1"/>
          <p:nvPr/>
        </p:nvSpPr>
        <p:spPr>
          <a:xfrm>
            <a:off x="1424538" y="3144034"/>
            <a:ext cx="736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bring ourselves closer to utopia?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80D606-565D-466B-AA3E-694A6F820089}"/>
              </a:ext>
            </a:extLst>
          </p:cNvPr>
          <p:cNvSpPr txBox="1"/>
          <p:nvPr/>
        </p:nvSpPr>
        <p:spPr>
          <a:xfrm>
            <a:off x="1424538" y="3956964"/>
            <a:ext cx="873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want a data set that only contains relevant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29B29B-18C6-4645-ABBA-D8FFB5B43C83}"/>
              </a:ext>
            </a:extLst>
          </p:cNvPr>
          <p:cNvSpPr txBox="1"/>
          <p:nvPr/>
        </p:nvSpPr>
        <p:spPr>
          <a:xfrm>
            <a:off x="1424537" y="4769894"/>
            <a:ext cx="4968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Option:  Non-Clustered Index</a:t>
            </a:r>
          </a:p>
        </p:txBody>
      </p:sp>
    </p:spTree>
    <p:extLst>
      <p:ext uri="{BB962C8B-B14F-4D97-AF65-F5344CB8AC3E}">
        <p14:creationId xmlns:p14="http://schemas.microsoft.com/office/powerpoint/2010/main" val="422867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E2D402-5E33-41D3-ADE8-13B3183E48F0}"/>
              </a:ext>
            </a:extLst>
          </p:cNvPr>
          <p:cNvSpPr txBox="1"/>
          <p:nvPr/>
        </p:nvSpPr>
        <p:spPr>
          <a:xfrm>
            <a:off x="9280439" y="121175"/>
            <a:ext cx="283455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16982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Non-Clustered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22EE8-7300-41FC-BC71-18FCC803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0" y="956727"/>
            <a:ext cx="11711000" cy="746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A9FB3-CE0A-4BAA-92EF-F238AED2B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57" y="1852529"/>
            <a:ext cx="4366262" cy="2536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361F5-3911-4B66-AE5E-524971E53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47" y="1852529"/>
            <a:ext cx="4707914" cy="2536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4433B-BC7D-44BF-AE18-504736F5D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49" y="4640641"/>
            <a:ext cx="3762996" cy="20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E2D402-5E33-41D3-ADE8-13B3183E48F0}"/>
              </a:ext>
            </a:extLst>
          </p:cNvPr>
          <p:cNvSpPr txBox="1"/>
          <p:nvPr/>
        </p:nvSpPr>
        <p:spPr>
          <a:xfrm>
            <a:off x="9280439" y="121175"/>
            <a:ext cx="283455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16982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Non-Clustered Index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CFB87-5911-4617-9B6C-2B3DB09C1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43" y="2016003"/>
            <a:ext cx="7370410" cy="2592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C6E0A-AC0A-4B08-9068-2A4E59320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51" y="4815372"/>
            <a:ext cx="3249098" cy="15250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6768F-C02F-4081-9FDC-F2B6B7001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0" y="956727"/>
            <a:ext cx="11711000" cy="7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E2D402-5E33-41D3-ADE8-13B3183E48F0}"/>
              </a:ext>
            </a:extLst>
          </p:cNvPr>
          <p:cNvSpPr txBox="1"/>
          <p:nvPr/>
        </p:nvSpPr>
        <p:spPr>
          <a:xfrm>
            <a:off x="9280439" y="121175"/>
            <a:ext cx="283455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16982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Modified Non-Clustered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921E4-5806-4BC4-87A6-50F13CE9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" y="920661"/>
            <a:ext cx="11566673" cy="1649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73829-37CE-4D24-9656-73977B3B2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" y="2743286"/>
            <a:ext cx="2745160" cy="130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8AE4C-94AB-46E9-AADC-BCD5FA473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41" y="3080555"/>
            <a:ext cx="2977618" cy="696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A03538-B4D3-483A-8295-76AFEC301C0C}"/>
              </a:ext>
            </a:extLst>
          </p:cNvPr>
          <p:cNvSpPr txBox="1"/>
          <p:nvPr/>
        </p:nvSpPr>
        <p:spPr>
          <a:xfrm>
            <a:off x="9479212" y="12117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8495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8FA8C-5139-4F0F-9AD9-78BBE8E8E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5" y="4288057"/>
            <a:ext cx="4242813" cy="22859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B086EF-76AA-47A2-B4B8-C7A2AB72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11" y="4288055"/>
            <a:ext cx="6497990" cy="22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Modified Non-Clustered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921E4-5806-4BC4-87A6-50F13CE9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" y="920661"/>
            <a:ext cx="11566673" cy="1649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A03538-B4D3-483A-8295-76AFEC301C0C}"/>
              </a:ext>
            </a:extLst>
          </p:cNvPr>
          <p:cNvSpPr txBox="1"/>
          <p:nvPr/>
        </p:nvSpPr>
        <p:spPr>
          <a:xfrm>
            <a:off x="9479212" y="12117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8495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8FA8C-5139-4F0F-9AD9-78BBE8E8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" y="2682738"/>
            <a:ext cx="4242813" cy="22859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B086EF-76AA-47A2-B4B8-C7A2AB725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49" y="2682736"/>
            <a:ext cx="6497990" cy="2285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8A9EAE-5280-42A7-A914-C530C9856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70" y="5081525"/>
            <a:ext cx="2843530" cy="1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Page 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03538-B4D3-483A-8295-76AFEC301C0C}"/>
              </a:ext>
            </a:extLst>
          </p:cNvPr>
          <p:cNvSpPr txBox="1"/>
          <p:nvPr/>
        </p:nvSpPr>
        <p:spPr>
          <a:xfrm>
            <a:off x="9479212" y="121175"/>
            <a:ext cx="263578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Table Size: 8495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A19605-204B-429C-AD43-4C1115DA6EE6}"/>
              </a:ext>
            </a:extLst>
          </p:cNvPr>
          <p:cNvSpPr/>
          <p:nvPr/>
        </p:nvSpPr>
        <p:spPr>
          <a:xfrm>
            <a:off x="426720" y="981776"/>
            <a:ext cx="11338560" cy="2666198"/>
          </a:xfrm>
          <a:prstGeom prst="round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3B31BD-3A2B-4EC8-ABE4-987896D0650F}"/>
              </a:ext>
            </a:extLst>
          </p:cNvPr>
          <p:cNvSpPr/>
          <p:nvPr/>
        </p:nvSpPr>
        <p:spPr>
          <a:xfrm>
            <a:off x="426720" y="3821881"/>
            <a:ext cx="11338560" cy="2666198"/>
          </a:xfrm>
          <a:prstGeom prst="round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6A774-040F-457E-A9AC-05C2624F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1293206"/>
            <a:ext cx="3809524" cy="19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4697C-1C87-43B8-B764-C07F0BB8B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1293206"/>
            <a:ext cx="3809524" cy="190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8997F-174A-4A61-A045-4B79FCE4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1475398"/>
            <a:ext cx="3809524" cy="190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C1D505-6747-4A27-A57C-EC1D7060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1475398"/>
            <a:ext cx="3809524" cy="19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6C1BE2-AFD5-49AF-9D8E-973F6368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1665874"/>
            <a:ext cx="3809524" cy="190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DE7A7F-A4CA-4AFD-B8C4-46B58092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1665874"/>
            <a:ext cx="3809524" cy="190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E152AD-F0AC-436C-9C78-8389C2DF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1848066"/>
            <a:ext cx="3809524" cy="190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4B153E-D95F-46F7-9FE1-01CCF0FD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1848066"/>
            <a:ext cx="3809524" cy="1904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E33E53-D681-42F7-A5E6-2E73F7750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2038542"/>
            <a:ext cx="3809524" cy="1904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58CDE9-8D4B-4D96-B765-1DF288420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2038542"/>
            <a:ext cx="3809524" cy="1904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CA4A1E-1A73-449A-A5C1-42942E51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2220734"/>
            <a:ext cx="3809524" cy="1904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EFC853-4609-4C4F-9713-78A86C723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2220734"/>
            <a:ext cx="3809524" cy="190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FF6BC6-23D2-4778-A27C-DE9ECDD8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2411210"/>
            <a:ext cx="3809524" cy="1904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B2690D-85B6-4AD8-8875-78024C3B7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2411210"/>
            <a:ext cx="3809524" cy="1904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ED2F07-63E2-4FEF-AB6D-429E91E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2593402"/>
            <a:ext cx="3809524" cy="1904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3EC9B7-7EE7-4FDB-ACA1-F30169FF2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2593402"/>
            <a:ext cx="3809524" cy="190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DED929-D202-47CA-BF17-53F86B48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2767309"/>
            <a:ext cx="3809524" cy="1904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D200D1-AEAA-462A-AD49-E3AD1BA2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2767309"/>
            <a:ext cx="3809524" cy="1904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158E458-B399-40A1-B4F4-49D0532C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2957785"/>
            <a:ext cx="3809524" cy="1904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BFCCDE-07F7-4287-883C-435BBBF4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2957785"/>
            <a:ext cx="3809524" cy="1904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9A48B2-A033-4EC0-A72A-8BD6C6015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81" y="3139977"/>
            <a:ext cx="3809524" cy="1904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1C6FAE0-2F47-457F-BEE2-BEBCEB0D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0" y="3139977"/>
            <a:ext cx="3809524" cy="1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0518F-A57C-475B-A8BC-A9AE8DAD6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4175922"/>
            <a:ext cx="2885714" cy="180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477B212-C4D3-4488-8136-C4832633D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4175922"/>
            <a:ext cx="2885714" cy="18095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4B16B48-D0E6-430C-B235-952C630E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4175922"/>
            <a:ext cx="2885714" cy="180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5685424-7C5E-43BD-862A-190B28D88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4356874"/>
            <a:ext cx="2885714" cy="1809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73D0DB-7046-4974-924D-6E7825A0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4356874"/>
            <a:ext cx="2885714" cy="18095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B55469-769C-4376-ADD1-EBBB66975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4356874"/>
            <a:ext cx="2885714" cy="1809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E7C04A7-93C7-4D00-9CEF-BB1435264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4529963"/>
            <a:ext cx="2885714" cy="18095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F764723-6162-42A8-AF26-EC932092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4529963"/>
            <a:ext cx="2885714" cy="1809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5F69D1F-1F7D-4F17-996D-14F0484AF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4529963"/>
            <a:ext cx="2885714" cy="180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D1B6494-6C4B-4C6D-BBBB-0162F49AE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4710915"/>
            <a:ext cx="2885714" cy="1809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6A8F9F7-04D3-45FB-9398-C0459F81A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4710915"/>
            <a:ext cx="2885714" cy="18095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F666048-485A-4914-AAAF-26209EAD5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4710915"/>
            <a:ext cx="2885714" cy="1809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533AA54-5E73-405B-A32A-DDB098C50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4884004"/>
            <a:ext cx="2885714" cy="18095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1681541-60DD-401A-AA16-C2FE7F9C3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4884004"/>
            <a:ext cx="2885714" cy="18095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77F0B25-CD1B-420E-8C7F-D3C9EBAD1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4884004"/>
            <a:ext cx="2885714" cy="1809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D52891F-1F97-4A2B-AE43-3437476D9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5064956"/>
            <a:ext cx="2885714" cy="1809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3038895-D134-4420-B459-E4A2AC551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5064956"/>
            <a:ext cx="2885714" cy="18095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68D9BDE-48FB-4D0D-8202-98D70D00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5064956"/>
            <a:ext cx="2885714" cy="1809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9EA5670-A69A-45A2-882C-E129B26E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5238045"/>
            <a:ext cx="2885714" cy="18095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3BB4F10-8339-4630-87C4-B77197616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5238045"/>
            <a:ext cx="2885714" cy="18095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E2EDB7D-6297-4489-92CF-ADFB7426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5238045"/>
            <a:ext cx="2885714" cy="1809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B2CFA41-7A63-4EE4-A052-51D2F2392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5418997"/>
            <a:ext cx="2885714" cy="18095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5285661-AE69-4D44-B07B-876E9CD7D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5418997"/>
            <a:ext cx="2885714" cy="18095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4B98F12-9C13-4DAD-8799-878EF946E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5418997"/>
            <a:ext cx="2885714" cy="18095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B7FDFC4-29A8-4523-B7B7-6E71CAEC5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5599949"/>
            <a:ext cx="2885714" cy="18095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1A8DF35-203E-4D6A-9817-79B8A617E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5599949"/>
            <a:ext cx="2885714" cy="18095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C17B245-961F-446E-A4D8-22142C7C0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5599949"/>
            <a:ext cx="2885714" cy="18095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F77A22A-C4DE-458A-8AFA-AF23E4EF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5773038"/>
            <a:ext cx="2885714" cy="1809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998F0BC-FE70-4BD4-9327-7F53F20E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5773038"/>
            <a:ext cx="2885714" cy="1809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EDDE85C-487F-408F-9BFA-91EE7DEA6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5773038"/>
            <a:ext cx="2885714" cy="180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16F7E79-F3E1-4CE5-A2C0-A4E865BF3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2" y="5953990"/>
            <a:ext cx="2885714" cy="18095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ACF0251-02D2-4D33-966D-D2356AE18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51" y="5953990"/>
            <a:ext cx="2885714" cy="180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81A4B8B-8107-4B00-8201-176220059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90" y="5953990"/>
            <a:ext cx="2885714" cy="18095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55C55BC-DEAE-4674-BB9C-B71A74DE9F40}"/>
              </a:ext>
            </a:extLst>
          </p:cNvPr>
          <p:cNvSpPr txBox="1"/>
          <p:nvPr/>
        </p:nvSpPr>
        <p:spPr>
          <a:xfrm rot="16200000">
            <a:off x="542122" y="213020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45B9E0-549A-4D03-9A07-D7A3686CB95A}"/>
              </a:ext>
            </a:extLst>
          </p:cNvPr>
          <p:cNvSpPr txBox="1"/>
          <p:nvPr/>
        </p:nvSpPr>
        <p:spPr>
          <a:xfrm rot="16200000">
            <a:off x="318503" y="499007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Non-Clustered</a:t>
            </a:r>
          </a:p>
        </p:txBody>
      </p:sp>
    </p:spTree>
    <p:extLst>
      <p:ext uri="{BB962C8B-B14F-4D97-AF65-F5344CB8AC3E}">
        <p14:creationId xmlns:p14="http://schemas.microsoft.com/office/powerpoint/2010/main" val="30399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New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CA33F-4128-438F-8845-D8E4E4939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1" y="1157726"/>
            <a:ext cx="11726397" cy="51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Slow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F4405-0E31-4F96-A42F-2131E2BE7516}"/>
              </a:ext>
            </a:extLst>
          </p:cNvPr>
          <p:cNvSpPr txBox="1"/>
          <p:nvPr/>
        </p:nvSpPr>
        <p:spPr>
          <a:xfrm>
            <a:off x="1761423" y="1039528"/>
            <a:ext cx="4066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Slow query experiences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FD633-431B-4F23-9169-A2E75F2F29AC}"/>
              </a:ext>
            </a:extLst>
          </p:cNvPr>
          <p:cNvSpPr txBox="1"/>
          <p:nvPr/>
        </p:nvSpPr>
        <p:spPr>
          <a:xfrm>
            <a:off x="1761423" y="2000341"/>
            <a:ext cx="6139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you know if a query is slow?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4D1D1-D800-4907-9E36-D49944B36EEA}"/>
              </a:ext>
            </a:extLst>
          </p:cNvPr>
          <p:cNvSpPr txBox="1"/>
          <p:nvPr/>
        </p:nvSpPr>
        <p:spPr>
          <a:xfrm>
            <a:off x="1761423" y="2961154"/>
            <a:ext cx="756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platform/hardware differences?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F7719-F0F0-4C0E-BCED-846F912CC634}"/>
              </a:ext>
            </a:extLst>
          </p:cNvPr>
          <p:cNvSpPr txBox="1"/>
          <p:nvPr/>
        </p:nvSpPr>
        <p:spPr>
          <a:xfrm>
            <a:off x="1761422" y="3921967"/>
            <a:ext cx="493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Timing based on human-feel?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3AB18-1827-4BC0-9069-63D30750740A}"/>
              </a:ext>
            </a:extLst>
          </p:cNvPr>
          <p:cNvSpPr txBox="1"/>
          <p:nvPr/>
        </p:nvSpPr>
        <p:spPr>
          <a:xfrm>
            <a:off x="1761421" y="4882780"/>
            <a:ext cx="4690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Timing based SSMS F5/F4?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07EE8-8BF7-4BE7-8F41-783B64C05294}"/>
              </a:ext>
            </a:extLst>
          </p:cNvPr>
          <p:cNvSpPr txBox="1"/>
          <p:nvPr/>
        </p:nvSpPr>
        <p:spPr>
          <a:xfrm>
            <a:off x="1761421" y="5843593"/>
            <a:ext cx="5693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the quantity of rows?</a:t>
            </a:r>
          </a:p>
        </p:txBody>
      </p:sp>
    </p:spTree>
    <p:extLst>
      <p:ext uri="{BB962C8B-B14F-4D97-AF65-F5344CB8AC3E}">
        <p14:creationId xmlns:p14="http://schemas.microsoft.com/office/powerpoint/2010/main" val="4163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New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EC460-1065-4960-AB3E-32CFADBE5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8" y="807869"/>
            <a:ext cx="7580726" cy="4363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EA39FE-BB6D-41FA-A3E3-3BE9B481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00" y="5661765"/>
            <a:ext cx="3453999" cy="7439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7DB0C6-009D-4266-87DA-D69EC7D582DE}"/>
              </a:ext>
            </a:extLst>
          </p:cNvPr>
          <p:cNvSpPr/>
          <p:nvPr/>
        </p:nvSpPr>
        <p:spPr>
          <a:xfrm>
            <a:off x="436066" y="1615363"/>
            <a:ext cx="5812404" cy="2393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61E8A-7143-4F39-927F-942B787E8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92" y="1765367"/>
            <a:ext cx="3958835" cy="22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New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2A399-70D0-4F36-ADA0-1881888B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" y="2597988"/>
            <a:ext cx="11930186" cy="587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6F9043-A458-4C27-A5DD-BFEDE77D0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08"/>
          <a:stretch/>
        </p:blipFill>
        <p:spPr>
          <a:xfrm>
            <a:off x="2242163" y="958546"/>
            <a:ext cx="7707673" cy="1313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5150CE-136A-44AE-8AD0-676820EC5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8" y="4593073"/>
            <a:ext cx="3556493" cy="766015"/>
          </a:xfrm>
          <a:prstGeom prst="rect">
            <a:avLst/>
          </a:prstGeom>
        </p:spPr>
      </p:pic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C5DF8C3-6C8D-4C31-B141-A3DC06C05EE8}"/>
              </a:ext>
            </a:extLst>
          </p:cNvPr>
          <p:cNvSpPr/>
          <p:nvPr/>
        </p:nvSpPr>
        <p:spPr>
          <a:xfrm>
            <a:off x="1134945" y="3672039"/>
            <a:ext cx="2598821" cy="2598821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B10538-E7AE-4D5A-964D-06279CBBD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77462"/>
            <a:ext cx="3804532" cy="587974"/>
          </a:xfrm>
          <a:prstGeom prst="rect">
            <a:avLst/>
          </a:prstGeom>
        </p:spPr>
      </p:pic>
      <p:sp>
        <p:nvSpPr>
          <p:cNvPr id="17" name="Smiley Face 16">
            <a:extLst>
              <a:ext uri="{FF2B5EF4-FFF2-40B4-BE49-F238E27FC236}">
                <a16:creationId xmlns:a16="http://schemas.microsoft.com/office/drawing/2014/main" id="{AAEE83E3-66ED-4AD0-87EA-2EA7E55141F2}"/>
              </a:ext>
            </a:extLst>
          </p:cNvPr>
          <p:cNvSpPr/>
          <p:nvPr/>
        </p:nvSpPr>
        <p:spPr>
          <a:xfrm>
            <a:off x="10135402" y="4639377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8779E997-F77A-4814-959A-8489EA13EC2D}"/>
              </a:ext>
            </a:extLst>
          </p:cNvPr>
          <p:cNvSpPr/>
          <p:nvPr/>
        </p:nvSpPr>
        <p:spPr>
          <a:xfrm>
            <a:off x="9285693" y="5606717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6F5CB410-86B7-46A3-BEB3-766CA43820DD}"/>
              </a:ext>
            </a:extLst>
          </p:cNvPr>
          <p:cNvSpPr/>
          <p:nvPr/>
        </p:nvSpPr>
        <p:spPr>
          <a:xfrm>
            <a:off x="7666193" y="5406382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F392849F-7B69-4BB7-BD04-FB09F7F39EC0}"/>
              </a:ext>
            </a:extLst>
          </p:cNvPr>
          <p:cNvSpPr/>
          <p:nvPr/>
        </p:nvSpPr>
        <p:spPr>
          <a:xfrm>
            <a:off x="10467473" y="5359089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DF71781-3B02-4030-9261-F2C1A3CC3982}"/>
              </a:ext>
            </a:extLst>
          </p:cNvPr>
          <p:cNvSpPr/>
          <p:nvPr/>
        </p:nvSpPr>
        <p:spPr>
          <a:xfrm>
            <a:off x="6192300" y="5938788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194E8351-8E45-42C1-90D1-2D45F6091444}"/>
              </a:ext>
            </a:extLst>
          </p:cNvPr>
          <p:cNvSpPr/>
          <p:nvPr/>
        </p:nvSpPr>
        <p:spPr>
          <a:xfrm>
            <a:off x="11065708" y="4345390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4CFCDA41-1F96-479F-8DDF-004E34203C20}"/>
              </a:ext>
            </a:extLst>
          </p:cNvPr>
          <p:cNvSpPr/>
          <p:nvPr/>
        </p:nvSpPr>
        <p:spPr>
          <a:xfrm>
            <a:off x="8308399" y="6089777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343A9DE2-51F2-4742-92AA-F8C8B4D815D7}"/>
              </a:ext>
            </a:extLst>
          </p:cNvPr>
          <p:cNvSpPr/>
          <p:nvPr/>
        </p:nvSpPr>
        <p:spPr>
          <a:xfrm>
            <a:off x="10065595" y="6040716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Drop Indexes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4F3DB-9367-4F89-AE02-A8E9F04A2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" y="977703"/>
            <a:ext cx="11592464" cy="136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8B679-14DE-4108-B733-617735E9A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" y="2508772"/>
            <a:ext cx="3705862" cy="2380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81F0FD-946C-464E-981D-10B5BD885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61" y="2508771"/>
            <a:ext cx="4761719" cy="2380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E9E4B5-7280-4044-BA23-7AD0CC3CD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862" y="3352809"/>
            <a:ext cx="2474865" cy="7764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6E0934-302C-483C-8B34-596A0601B43E}"/>
              </a:ext>
            </a:extLst>
          </p:cNvPr>
          <p:cNvSpPr txBox="1"/>
          <p:nvPr/>
        </p:nvSpPr>
        <p:spPr>
          <a:xfrm>
            <a:off x="9327862" y="132218"/>
            <a:ext cx="273356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All Tables: 14711</a:t>
            </a:r>
          </a:p>
        </p:txBody>
      </p:sp>
    </p:spTree>
    <p:extLst>
      <p:ext uri="{BB962C8B-B14F-4D97-AF65-F5344CB8AC3E}">
        <p14:creationId xmlns:p14="http://schemas.microsoft.com/office/powerpoint/2010/main" val="22846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Query 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6E0934-302C-483C-8B34-596A0601B43E}"/>
              </a:ext>
            </a:extLst>
          </p:cNvPr>
          <p:cNvSpPr txBox="1"/>
          <p:nvPr/>
        </p:nvSpPr>
        <p:spPr>
          <a:xfrm>
            <a:off x="9327862" y="132218"/>
            <a:ext cx="273356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All Tables: 14711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B2DBF-948B-4663-B7DF-0EF75310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8" y="851319"/>
            <a:ext cx="10529417" cy="5874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CC34C-45A7-485C-A66D-1D239A8C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16" y="1630825"/>
            <a:ext cx="1714286" cy="39428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90449-1095-4FE2-B602-765BF7E5B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040" y="5573682"/>
            <a:ext cx="1695238" cy="91428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F90111-4FCD-47EB-BBD8-9550809A2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31" y="5220008"/>
            <a:ext cx="2259100" cy="564774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6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Query Improvement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6E0934-302C-483C-8B34-596A0601B43E}"/>
              </a:ext>
            </a:extLst>
          </p:cNvPr>
          <p:cNvSpPr txBox="1"/>
          <p:nvPr/>
        </p:nvSpPr>
        <p:spPr>
          <a:xfrm>
            <a:off x="9327862" y="132218"/>
            <a:ext cx="273356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All Tables: 14711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52410-FA66-4008-BF08-8DB763DD0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7" y="999388"/>
            <a:ext cx="8715733" cy="2338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D3790-6EA1-49C4-A7AE-2537BB12B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33" y="999388"/>
            <a:ext cx="1723810" cy="35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9152A-0D33-40E3-95C1-F04A77F97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33" y="4551769"/>
            <a:ext cx="1666667" cy="933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F1BF26-F656-4F0E-98E8-6CCC330B0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3" y="4551769"/>
            <a:ext cx="2558521" cy="790816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18" name="Smiley Face 17">
            <a:extLst>
              <a:ext uri="{FF2B5EF4-FFF2-40B4-BE49-F238E27FC236}">
                <a16:creationId xmlns:a16="http://schemas.microsoft.com/office/drawing/2014/main" id="{D916DE54-74F7-4795-B0E9-E2F89AB087F6}"/>
              </a:ext>
            </a:extLst>
          </p:cNvPr>
          <p:cNvSpPr/>
          <p:nvPr/>
        </p:nvSpPr>
        <p:spPr>
          <a:xfrm>
            <a:off x="7274484" y="5231985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F4091F74-A982-4857-893A-EEE53E028398}"/>
              </a:ext>
            </a:extLst>
          </p:cNvPr>
          <p:cNvSpPr/>
          <p:nvPr/>
        </p:nvSpPr>
        <p:spPr>
          <a:xfrm>
            <a:off x="3832203" y="5892456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1F4FEA49-0C6B-4121-A20C-B5CFE7B4E813}"/>
              </a:ext>
            </a:extLst>
          </p:cNvPr>
          <p:cNvSpPr/>
          <p:nvPr/>
        </p:nvSpPr>
        <p:spPr>
          <a:xfrm>
            <a:off x="1205278" y="5526540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78705C9D-365C-45B7-B7DB-2CF890023718}"/>
              </a:ext>
            </a:extLst>
          </p:cNvPr>
          <p:cNvSpPr/>
          <p:nvPr/>
        </p:nvSpPr>
        <p:spPr>
          <a:xfrm>
            <a:off x="6022375" y="5705441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A3310B95-2BD2-4823-A28F-2A5ECC78BCB1}"/>
              </a:ext>
            </a:extLst>
          </p:cNvPr>
          <p:cNvSpPr/>
          <p:nvPr/>
        </p:nvSpPr>
        <p:spPr>
          <a:xfrm>
            <a:off x="421171" y="4686363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5CBE6F25-6280-41A7-ACC7-7F59986300DA}"/>
              </a:ext>
            </a:extLst>
          </p:cNvPr>
          <p:cNvSpPr/>
          <p:nvPr/>
        </p:nvSpPr>
        <p:spPr>
          <a:xfrm>
            <a:off x="8226937" y="4686363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D21F5D0C-B8C2-4E66-9674-F5088F51C743}"/>
              </a:ext>
            </a:extLst>
          </p:cNvPr>
          <p:cNvSpPr/>
          <p:nvPr/>
        </p:nvSpPr>
        <p:spPr>
          <a:xfrm>
            <a:off x="2366084" y="5811318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A0EFE6DF-4F88-458F-BEC5-34FCAAFDD188}"/>
              </a:ext>
            </a:extLst>
          </p:cNvPr>
          <p:cNvSpPr/>
          <p:nvPr/>
        </p:nvSpPr>
        <p:spPr>
          <a:xfrm>
            <a:off x="4841341" y="5811318"/>
            <a:ext cx="664143" cy="664143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2FAE7-965D-4C7A-9BE8-1D286FA912CA}"/>
              </a:ext>
            </a:extLst>
          </p:cNvPr>
          <p:cNvSpPr txBox="1"/>
          <p:nvPr/>
        </p:nvSpPr>
        <p:spPr>
          <a:xfrm>
            <a:off x="1349160" y="933650"/>
            <a:ext cx="7307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Input/Output is what makes databases slow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556F4-3DA6-4D5B-A392-44EECE837E82}"/>
              </a:ext>
            </a:extLst>
          </p:cNvPr>
          <p:cNvSpPr txBox="1"/>
          <p:nvPr/>
        </p:nvSpPr>
        <p:spPr>
          <a:xfrm>
            <a:off x="1349160" y="1759709"/>
            <a:ext cx="100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SQL Server has a standard candle, the 8K data page (1 IO)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4C6E1-DFF3-4125-90E9-E200C26A3111}"/>
              </a:ext>
            </a:extLst>
          </p:cNvPr>
          <p:cNvSpPr txBox="1"/>
          <p:nvPr/>
        </p:nvSpPr>
        <p:spPr>
          <a:xfrm>
            <a:off x="1349160" y="2585768"/>
            <a:ext cx="7855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“Slow” is not so much a measurement of time…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AD8470-84E8-48A9-B905-FA6CC6A40B1A}"/>
              </a:ext>
            </a:extLst>
          </p:cNvPr>
          <p:cNvSpPr txBox="1"/>
          <p:nvPr/>
        </p:nvSpPr>
        <p:spPr>
          <a:xfrm>
            <a:off x="1349160" y="3411827"/>
            <a:ext cx="823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 it is the difference between utopia and reality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82EB6-DD4F-4B8F-BD38-18F33BAD589D}"/>
              </a:ext>
            </a:extLst>
          </p:cNvPr>
          <p:cNvSpPr txBox="1"/>
          <p:nvPr/>
        </p:nvSpPr>
        <p:spPr>
          <a:xfrm>
            <a:off x="1349160" y="4237886"/>
            <a:ext cx="10353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“Utopia” is the perfect minimal amount of data IO for a query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F61941-14E6-43A8-9C88-D073DFFDCCC5}"/>
              </a:ext>
            </a:extLst>
          </p:cNvPr>
          <p:cNvSpPr txBox="1"/>
          <p:nvPr/>
        </p:nvSpPr>
        <p:spPr>
          <a:xfrm>
            <a:off x="1349160" y="5063945"/>
            <a:ext cx="884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“Reality” is the actual amount of data IO for a query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1F36AA-B7DA-43CF-828F-3C6081DDECFC}"/>
              </a:ext>
            </a:extLst>
          </p:cNvPr>
          <p:cNvSpPr txBox="1"/>
          <p:nvPr/>
        </p:nvSpPr>
        <p:spPr>
          <a:xfrm>
            <a:off x="1349160" y="5890004"/>
            <a:ext cx="1084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Regardless of time, a query is “slow” when the difference is large</a:t>
            </a:r>
          </a:p>
        </p:txBody>
      </p:sp>
    </p:spTree>
    <p:extLst>
      <p:ext uri="{BB962C8B-B14F-4D97-AF65-F5344CB8AC3E}">
        <p14:creationId xmlns:p14="http://schemas.microsoft.com/office/powerpoint/2010/main" val="284739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2FAE7-965D-4C7A-9BE8-1D286FA912CA}"/>
              </a:ext>
            </a:extLst>
          </p:cNvPr>
          <p:cNvSpPr txBox="1"/>
          <p:nvPr/>
        </p:nvSpPr>
        <p:spPr>
          <a:xfrm>
            <a:off x="1349160" y="933650"/>
            <a:ext cx="754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Most servers/platforms treat all IOs as equal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556F4-3DA6-4D5B-A392-44EECE837E82}"/>
              </a:ext>
            </a:extLst>
          </p:cNvPr>
          <p:cNvSpPr txBox="1"/>
          <p:nvPr/>
        </p:nvSpPr>
        <p:spPr>
          <a:xfrm>
            <a:off x="1349160" y="1759709"/>
            <a:ext cx="9923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DBAs may be able to vary the IO/performance relationship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4C6E1-DFF3-4125-90E9-E200C26A3111}"/>
              </a:ext>
            </a:extLst>
          </p:cNvPr>
          <p:cNvSpPr txBox="1"/>
          <p:nvPr/>
        </p:nvSpPr>
        <p:spPr>
          <a:xfrm>
            <a:off x="1349160" y="2585768"/>
            <a:ext cx="8438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Trust facts and math over human-feel of “slowness”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AD8470-84E8-48A9-B905-FA6CC6A40B1A}"/>
              </a:ext>
            </a:extLst>
          </p:cNvPr>
          <p:cNvSpPr txBox="1"/>
          <p:nvPr/>
        </p:nvSpPr>
        <p:spPr>
          <a:xfrm>
            <a:off x="1349160" y="3411827"/>
            <a:ext cx="1009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a query’s actual IO is close to its utopia, the query is “fast”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82EB6-DD4F-4B8F-BD38-18F33BAD589D}"/>
              </a:ext>
            </a:extLst>
          </p:cNvPr>
          <p:cNvSpPr txBox="1"/>
          <p:nvPr/>
        </p:nvSpPr>
        <p:spPr>
          <a:xfrm>
            <a:off x="1349160" y="4237886"/>
            <a:ext cx="957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IO usage can change based on a number of other factors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F61941-14E6-43A8-9C88-D073DFFDCCC5}"/>
              </a:ext>
            </a:extLst>
          </p:cNvPr>
          <p:cNvSpPr txBox="1"/>
          <p:nvPr/>
        </p:nvSpPr>
        <p:spPr>
          <a:xfrm>
            <a:off x="1349160" y="5063945"/>
            <a:ext cx="5910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type sizes are very important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1F36AA-B7DA-43CF-828F-3C6081DDECFC}"/>
              </a:ext>
            </a:extLst>
          </p:cNvPr>
          <p:cNvSpPr txBox="1"/>
          <p:nvPr/>
        </p:nvSpPr>
        <p:spPr>
          <a:xfrm>
            <a:off x="1349160" y="5890004"/>
            <a:ext cx="4731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Strings, as always, are huge</a:t>
            </a:r>
          </a:p>
        </p:txBody>
      </p:sp>
    </p:spTree>
    <p:extLst>
      <p:ext uri="{BB962C8B-B14F-4D97-AF65-F5344CB8AC3E}">
        <p14:creationId xmlns:p14="http://schemas.microsoft.com/office/powerpoint/2010/main" val="132408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2FAE7-965D-4C7A-9BE8-1D286FA912CA}"/>
              </a:ext>
            </a:extLst>
          </p:cNvPr>
          <p:cNvSpPr txBox="1"/>
          <p:nvPr/>
        </p:nvSpPr>
        <p:spPr>
          <a:xfrm>
            <a:off x="1349160" y="933650"/>
            <a:ext cx="8980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“SET STATISTICS IO ON” when reviewing in SSMS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556F4-3DA6-4D5B-A392-44EECE837E82}"/>
              </a:ext>
            </a:extLst>
          </p:cNvPr>
          <p:cNvSpPr txBox="1"/>
          <p:nvPr/>
        </p:nvSpPr>
        <p:spPr>
          <a:xfrm>
            <a:off x="1349160" y="1759709"/>
            <a:ext cx="7728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“Reads” column when reviewing in Profiler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4C6E1-DFF3-4125-90E9-E200C26A3111}"/>
              </a:ext>
            </a:extLst>
          </p:cNvPr>
          <p:cNvSpPr txBox="1"/>
          <p:nvPr/>
        </p:nvSpPr>
        <p:spPr>
          <a:xfrm>
            <a:off x="1349160" y="2585768"/>
            <a:ext cx="9653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non-clustered indexes to reduce IO for certain queries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AD8470-84E8-48A9-B905-FA6CC6A40B1A}"/>
              </a:ext>
            </a:extLst>
          </p:cNvPr>
          <p:cNvSpPr txBox="1"/>
          <p:nvPr/>
        </p:nvSpPr>
        <p:spPr>
          <a:xfrm>
            <a:off x="1349160" y="3411827"/>
            <a:ext cx="7787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index can help a large number of queries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82EB6-DD4F-4B8F-BD38-18F33BAD589D}"/>
              </a:ext>
            </a:extLst>
          </p:cNvPr>
          <p:cNvSpPr txBox="1"/>
          <p:nvPr/>
        </p:nvSpPr>
        <p:spPr>
          <a:xfrm>
            <a:off x="1349160" y="4237886"/>
            <a:ext cx="8217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Indexes negatively impact CUD; add with caution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F61941-14E6-43A8-9C88-D073DFFDCCC5}"/>
              </a:ext>
            </a:extLst>
          </p:cNvPr>
          <p:cNvSpPr txBox="1"/>
          <p:nvPr/>
        </p:nvSpPr>
        <p:spPr>
          <a:xfrm>
            <a:off x="1349160" y="5063945"/>
            <a:ext cx="9221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Focus on huge IO differences (100x, 1,000x, 10,000x)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1F36AA-B7DA-43CF-828F-3C6081DDECFC}"/>
              </a:ext>
            </a:extLst>
          </p:cNvPr>
          <p:cNvSpPr txBox="1"/>
          <p:nvPr/>
        </p:nvSpPr>
        <p:spPr>
          <a:xfrm>
            <a:off x="1349160" y="5890004"/>
            <a:ext cx="6639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Ignore small IO differences (2x, 3x, 5x)</a:t>
            </a:r>
          </a:p>
        </p:txBody>
      </p:sp>
    </p:spTree>
    <p:extLst>
      <p:ext uri="{BB962C8B-B14F-4D97-AF65-F5344CB8AC3E}">
        <p14:creationId xmlns:p14="http://schemas.microsoft.com/office/powerpoint/2010/main" val="125774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Candle To Light Our 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F4405-0E31-4F96-A42F-2131E2BE7516}"/>
              </a:ext>
            </a:extLst>
          </p:cNvPr>
          <p:cNvSpPr txBox="1"/>
          <p:nvPr/>
        </p:nvSpPr>
        <p:spPr>
          <a:xfrm>
            <a:off x="1761423" y="1039528"/>
            <a:ext cx="8437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if we had a standard candle in SQL Server?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045D6-3EE9-4126-B475-1F3D58205164}"/>
              </a:ext>
            </a:extLst>
          </p:cNvPr>
          <p:cNvSpPr txBox="1"/>
          <p:nvPr/>
        </p:nvSpPr>
        <p:spPr>
          <a:xfrm>
            <a:off x="1761422" y="1855962"/>
            <a:ext cx="5638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 what if we had an equation?</a:t>
            </a:r>
          </a:p>
        </p:txBody>
      </p:sp>
    </p:spTree>
    <p:extLst>
      <p:ext uri="{BB962C8B-B14F-4D97-AF65-F5344CB8AC3E}">
        <p14:creationId xmlns:p14="http://schemas.microsoft.com/office/powerpoint/2010/main" val="7320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Candle To Light Our 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F4405-0E31-4F96-A42F-2131E2BE7516}"/>
              </a:ext>
            </a:extLst>
          </p:cNvPr>
          <p:cNvSpPr txBox="1"/>
          <p:nvPr/>
        </p:nvSpPr>
        <p:spPr>
          <a:xfrm>
            <a:off x="1761423" y="1039528"/>
            <a:ext cx="445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Introducing the data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2730F-7CB0-43BA-8A19-1E0D1AA7E675}"/>
              </a:ext>
            </a:extLst>
          </p:cNvPr>
          <p:cNvSpPr txBox="1"/>
          <p:nvPr/>
        </p:nvSpPr>
        <p:spPr>
          <a:xfrm>
            <a:off x="1761422" y="1855962"/>
            <a:ext cx="6933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Assume that every IO in SQL Server is 8K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E77B2-844D-49CD-99D3-1509F550AB3D}"/>
              </a:ext>
            </a:extLst>
          </p:cNvPr>
          <p:cNvSpPr txBox="1"/>
          <p:nvPr/>
        </p:nvSpPr>
        <p:spPr>
          <a:xfrm>
            <a:off x="1761422" y="2672396"/>
            <a:ext cx="9500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Assume that 132 bytes are reserved, leaving 8060 bytes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705B1-B56F-414F-B084-D9C962AD8EA5}"/>
              </a:ext>
            </a:extLst>
          </p:cNvPr>
          <p:cNvSpPr txBox="1"/>
          <p:nvPr/>
        </p:nvSpPr>
        <p:spPr>
          <a:xfrm>
            <a:off x="1761422" y="3488830"/>
            <a:ext cx="8050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Assume all IO is expensive (physical and logical)</a:t>
            </a:r>
          </a:p>
        </p:txBody>
      </p:sp>
    </p:spTree>
    <p:extLst>
      <p:ext uri="{BB962C8B-B14F-4D97-AF65-F5344CB8AC3E}">
        <p14:creationId xmlns:p14="http://schemas.microsoft.com/office/powerpoint/2010/main" val="4059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 Type Sizes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F4405-0E31-4F96-A42F-2131E2BE7516}"/>
              </a:ext>
            </a:extLst>
          </p:cNvPr>
          <p:cNvSpPr txBox="1"/>
          <p:nvPr/>
        </p:nvSpPr>
        <p:spPr>
          <a:xfrm>
            <a:off x="1761423" y="1039528"/>
            <a:ext cx="705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Bits are bits, but are bit-packed into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C4EAB-4C1D-452E-AC07-25D1C821C326}"/>
              </a:ext>
            </a:extLst>
          </p:cNvPr>
          <p:cNvSpPr txBox="1"/>
          <p:nvPr/>
        </p:nvSpPr>
        <p:spPr>
          <a:xfrm>
            <a:off x="1761422" y="1855962"/>
            <a:ext cx="7730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Integers: tinyint=1, smallint=2, int=4, bigint=8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D7FF9-7E8B-4C36-A921-EC0212020B23}"/>
              </a:ext>
            </a:extLst>
          </p:cNvPr>
          <p:cNvSpPr txBox="1"/>
          <p:nvPr/>
        </p:nvSpPr>
        <p:spPr>
          <a:xfrm>
            <a:off x="1761422" y="2672396"/>
            <a:ext cx="7602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Decimal/Numeric: Precision 1-38=5-17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55E28-7310-4A3A-91EC-AED92C9EFCB0}"/>
              </a:ext>
            </a:extLst>
          </p:cNvPr>
          <p:cNvSpPr txBox="1"/>
          <p:nvPr/>
        </p:nvSpPr>
        <p:spPr>
          <a:xfrm>
            <a:off x="1761422" y="3488830"/>
            <a:ext cx="596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Currency: smallmoney=4, money=8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5B6E2-2729-4245-9C30-F9B2BEFC1EF4}"/>
              </a:ext>
            </a:extLst>
          </p:cNvPr>
          <p:cNvSpPr txBox="1"/>
          <p:nvPr/>
        </p:nvSpPr>
        <p:spPr>
          <a:xfrm>
            <a:off x="1761422" y="4305264"/>
            <a:ext cx="9560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Strings: char=L, nchar=2L, varchar=L+2, nvarchar=2L+2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4B538-BE00-464A-9708-EF038FDD8C79}"/>
              </a:ext>
            </a:extLst>
          </p:cNvPr>
          <p:cNvSpPr txBox="1"/>
          <p:nvPr/>
        </p:nvSpPr>
        <p:spPr>
          <a:xfrm>
            <a:off x="1761422" y="5121698"/>
            <a:ext cx="8457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Float/Real: Precision 7=4, Precision 15=8, Real=4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B1FFB-671A-4492-A1C0-F19AE9A82853}"/>
              </a:ext>
            </a:extLst>
          </p:cNvPr>
          <p:cNvSpPr txBox="1"/>
          <p:nvPr/>
        </p:nvSpPr>
        <p:spPr>
          <a:xfrm>
            <a:off x="1761421" y="5938132"/>
            <a:ext cx="9219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Dates: date=3, time=3-5, datetime=8, datetime2=6-8</a:t>
            </a:r>
          </a:p>
        </p:txBody>
      </p:sp>
    </p:spTree>
    <p:extLst>
      <p:ext uri="{BB962C8B-B14F-4D97-AF65-F5344CB8AC3E}">
        <p14:creationId xmlns:p14="http://schemas.microsoft.com/office/powerpoint/2010/main" val="18711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3" grpId="0"/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Equation Is Complex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D0717-ADB9-4021-B2ED-6BA61F702714}"/>
              </a:ext>
            </a:extLst>
          </p:cNvPr>
          <p:cNvSpPr txBox="1"/>
          <p:nvPr/>
        </p:nvSpPr>
        <p:spPr>
          <a:xfrm>
            <a:off x="1761423" y="1039528"/>
            <a:ext cx="6515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equation is complex, but learnable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72322-E50D-4E5D-82FF-9A5AA344AFBF}"/>
              </a:ext>
            </a:extLst>
          </p:cNvPr>
          <p:cNvSpPr txBox="1"/>
          <p:nvPr/>
        </p:nvSpPr>
        <p:spPr>
          <a:xfrm>
            <a:off x="1761423" y="1855962"/>
            <a:ext cx="5937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 length adds to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25B45-F156-4297-A7F1-095842EE79EE}"/>
              </a:ext>
            </a:extLst>
          </p:cNvPr>
          <p:cNvSpPr txBox="1"/>
          <p:nvPr/>
        </p:nvSpPr>
        <p:spPr>
          <a:xfrm>
            <a:off x="1761423" y="2672396"/>
            <a:ext cx="332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B-tree is 8K as well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7A937-19A3-464D-97C5-8CF05BA70697}"/>
              </a:ext>
            </a:extLst>
          </p:cNvPr>
          <p:cNvSpPr txBox="1"/>
          <p:nvPr/>
        </p:nvSpPr>
        <p:spPr>
          <a:xfrm>
            <a:off x="1761423" y="3488830"/>
            <a:ext cx="415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Fragmentation can occur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06AC58-3865-40C1-83A2-23918A32FC83}"/>
              </a:ext>
            </a:extLst>
          </p:cNvPr>
          <p:cNvSpPr txBox="1"/>
          <p:nvPr/>
        </p:nvSpPr>
        <p:spPr>
          <a:xfrm>
            <a:off x="1761423" y="4305264"/>
            <a:ext cx="8673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presentation, will skip most of these complexities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48FF1-448E-4A0C-B678-B590EFB53446}"/>
              </a:ext>
            </a:extLst>
          </p:cNvPr>
          <p:cNvSpPr txBox="1"/>
          <p:nvPr/>
        </p:nvSpPr>
        <p:spPr>
          <a:xfrm>
            <a:off x="1761423" y="5121698"/>
            <a:ext cx="6207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Assume overhead of 8 bytes per row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20660-E2A0-4AF4-B574-F61F82768805}"/>
              </a:ext>
            </a:extLst>
          </p:cNvPr>
          <p:cNvSpPr txBox="1"/>
          <p:nvPr/>
        </p:nvSpPr>
        <p:spPr>
          <a:xfrm>
            <a:off x="1761423" y="5938132"/>
            <a:ext cx="8064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Allow large margin of error, ~20% (this is small)</a:t>
            </a:r>
          </a:p>
        </p:txBody>
      </p:sp>
    </p:spTree>
    <p:extLst>
      <p:ext uri="{BB962C8B-B14F-4D97-AF65-F5344CB8AC3E}">
        <p14:creationId xmlns:p14="http://schemas.microsoft.com/office/powerpoint/2010/main" val="259143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Starting Off On The Right Foot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E057-D9F1-4E89-AD5A-E9934EDAB008}"/>
              </a:ext>
            </a:extLst>
          </p:cNvPr>
          <p:cNvSpPr txBox="1"/>
          <p:nvPr/>
        </p:nvSpPr>
        <p:spPr>
          <a:xfrm>
            <a:off x="1761423" y="1039528"/>
            <a:ext cx="6553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Small data types, with room for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CFAE3-5020-484B-A7B1-78FF4DB8C7C0}"/>
              </a:ext>
            </a:extLst>
          </p:cNvPr>
          <p:cNvSpPr txBox="1"/>
          <p:nvPr/>
        </p:nvSpPr>
        <p:spPr>
          <a:xfrm>
            <a:off x="1761423" y="1855962"/>
            <a:ext cx="1008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Normalize first, then denormalize for performance (do both!)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D3D32-8235-4E62-A9B5-40445D57E7C1}"/>
              </a:ext>
            </a:extLst>
          </p:cNvPr>
          <p:cNvSpPr txBox="1"/>
          <p:nvPr/>
        </p:nvSpPr>
        <p:spPr>
          <a:xfrm>
            <a:off x="1761423" y="2672396"/>
            <a:ext cx="8815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right tool for the job; consider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9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Thought Experiment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E057-D9F1-4E89-AD5A-E9934EDAB008}"/>
              </a:ext>
            </a:extLst>
          </p:cNvPr>
          <p:cNvSpPr txBox="1"/>
          <p:nvPr/>
        </p:nvSpPr>
        <p:spPr>
          <a:xfrm>
            <a:off x="1761423" y="1039528"/>
            <a:ext cx="815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Pretend we are writing a naïve database engine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CFAE3-5020-484B-A7B1-78FF4DB8C7C0}"/>
              </a:ext>
            </a:extLst>
          </p:cNvPr>
          <p:cNvSpPr txBox="1"/>
          <p:nvPr/>
        </p:nvSpPr>
        <p:spPr>
          <a:xfrm>
            <a:off x="1761423" y="1855962"/>
            <a:ext cx="4462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 columns, both integers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D3D32-8235-4E62-A9B5-40445D57E7C1}"/>
              </a:ext>
            </a:extLst>
          </p:cNvPr>
          <p:cNvSpPr txBox="1"/>
          <p:nvPr/>
        </p:nvSpPr>
        <p:spPr>
          <a:xfrm>
            <a:off x="1761423" y="2672396"/>
            <a:ext cx="954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filter on first column, and sum values in second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838EE-C41F-44ED-921E-73488E0817D5}"/>
              </a:ext>
            </a:extLst>
          </p:cNvPr>
          <p:cNvSpPr txBox="1"/>
          <p:nvPr/>
        </p:nvSpPr>
        <p:spPr>
          <a:xfrm>
            <a:off x="1758433" y="3488830"/>
            <a:ext cx="4452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There are one million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196CB-06E7-4145-9C35-444DFFB2EE70}"/>
              </a:ext>
            </a:extLst>
          </p:cNvPr>
          <p:cNvSpPr txBox="1"/>
          <p:nvPr/>
        </p:nvSpPr>
        <p:spPr>
          <a:xfrm>
            <a:off x="1766745" y="4305264"/>
            <a:ext cx="9748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store data in 8K pages (8060 available for row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7603B-0614-4000-AD05-1250FBB61A0C}"/>
              </a:ext>
            </a:extLst>
          </p:cNvPr>
          <p:cNvSpPr txBox="1"/>
          <p:nvPr/>
        </p:nvSpPr>
        <p:spPr>
          <a:xfrm>
            <a:off x="1758433" y="5121698"/>
            <a:ext cx="379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Row header is 8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58B4F-4DAC-40B6-8EC5-F9BCA659DB09}"/>
              </a:ext>
            </a:extLst>
          </p:cNvPr>
          <p:cNvSpPr txBox="1"/>
          <p:nvPr/>
        </p:nvSpPr>
        <p:spPr>
          <a:xfrm>
            <a:off x="1758432" y="5938132"/>
            <a:ext cx="270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many IOs?</a:t>
            </a:r>
          </a:p>
        </p:txBody>
      </p:sp>
    </p:spTree>
    <p:extLst>
      <p:ext uri="{BB962C8B-B14F-4D97-AF65-F5344CB8AC3E}">
        <p14:creationId xmlns:p14="http://schemas.microsoft.com/office/powerpoint/2010/main" val="28382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6" grpId="0"/>
      <p:bldP spid="7" grpId="0"/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3974</TotalTime>
  <Words>824</Words>
  <Application>Microsoft Office PowerPoint</Application>
  <PresentationFormat>Widescreen</PresentationFormat>
  <Paragraphs>141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Courier New</vt:lpstr>
      <vt:lpstr>Tw Cen MT</vt:lpstr>
      <vt:lpstr>Circuit</vt:lpstr>
      <vt:lpstr>SQL Server Standard Candles</vt:lpstr>
      <vt:lpstr>Introduction</vt:lpstr>
      <vt:lpstr>Slow Queries</vt:lpstr>
      <vt:lpstr>A Candle To Light Our Way</vt:lpstr>
      <vt:lpstr>A Candle To Light Our Way</vt:lpstr>
      <vt:lpstr>Data Type Sizes</vt:lpstr>
      <vt:lpstr>Equation Is Complex</vt:lpstr>
      <vt:lpstr>Starting Off On The Right Foot</vt:lpstr>
      <vt:lpstr>Thought Experiment</vt:lpstr>
      <vt:lpstr>Thought Experiment</vt:lpstr>
      <vt:lpstr>A Real Table</vt:lpstr>
      <vt:lpstr>A Real Table</vt:lpstr>
      <vt:lpstr>A Real Table</vt:lpstr>
      <vt:lpstr>A Real Table</vt:lpstr>
      <vt:lpstr>A Real Table</vt:lpstr>
      <vt:lpstr>A Real Table</vt:lpstr>
      <vt:lpstr>The Table Grows</vt:lpstr>
      <vt:lpstr>The Table Grows</vt:lpstr>
      <vt:lpstr>Additional Growth</vt:lpstr>
      <vt:lpstr>Additional Growth</vt:lpstr>
      <vt:lpstr>Deleted Rows</vt:lpstr>
      <vt:lpstr>Deleted Rows</vt:lpstr>
      <vt:lpstr>A Distant Utopia</vt:lpstr>
      <vt:lpstr>Non-Clustered Index</vt:lpstr>
      <vt:lpstr>Non-Clustered Index</vt:lpstr>
      <vt:lpstr>Modified Non-Clustered Index</vt:lpstr>
      <vt:lpstr>Modified Non-Clustered Index</vt:lpstr>
      <vt:lpstr>Page Comparison</vt:lpstr>
      <vt:lpstr>New Table</vt:lpstr>
      <vt:lpstr>New Query</vt:lpstr>
      <vt:lpstr>New Index</vt:lpstr>
      <vt:lpstr>Drop Indexes</vt:lpstr>
      <vt:lpstr>Query Review</vt:lpstr>
      <vt:lpstr>Query Improvement</vt:lpstr>
      <vt:lpstr>Summary</vt:lpstr>
      <vt:lpstr>Summary</vt:lpstr>
      <vt:lpstr>Summary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800</cp:revision>
  <dcterms:created xsi:type="dcterms:W3CDTF">2016-12-17T19:36:34Z</dcterms:created>
  <dcterms:modified xsi:type="dcterms:W3CDTF">2019-06-29T01:35:03Z</dcterms:modified>
</cp:coreProperties>
</file>