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4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8" r:id="rId23"/>
    <p:sldId id="345" r:id="rId24"/>
    <p:sldId id="346" r:id="rId25"/>
    <p:sldId id="347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2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EBED6"/>
    <a:srgbClr val="E6A092"/>
    <a:srgbClr val="E08B7A"/>
    <a:srgbClr val="1F5275"/>
    <a:srgbClr val="A70101"/>
    <a:srgbClr val="FF3300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2022-08-20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To Those Who Await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async/await in C#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157A5-C502-8754-2CB0-A3808D3E1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11" y="882710"/>
            <a:ext cx="3758730" cy="19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A8727-3162-E85C-4DA2-23F93F4FC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11" y="2894072"/>
            <a:ext cx="3326984" cy="2450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6AC721-6649-9685-0052-520B80B69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11" y="5451466"/>
            <a:ext cx="3669841" cy="12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C439F-FAF3-F2CD-1885-035A0C4BD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21" y="882709"/>
            <a:ext cx="5903926" cy="58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Introducing Async/Await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C01DF-FA41-486E-3589-0D3CDCF7CE14}"/>
              </a:ext>
            </a:extLst>
          </p:cNvPr>
          <p:cNvSpPr txBox="1"/>
          <p:nvPr/>
        </p:nvSpPr>
        <p:spPr>
          <a:xfrm>
            <a:off x="1300295" y="1048624"/>
            <a:ext cx="4080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.NET contains Task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96348-840E-14DF-1EC6-0586C5B84EDA}"/>
              </a:ext>
            </a:extLst>
          </p:cNvPr>
          <p:cNvSpPr txBox="1"/>
          <p:nvPr/>
        </p:nvSpPr>
        <p:spPr>
          <a:xfrm>
            <a:off x="1300295" y="1922481"/>
            <a:ext cx="8322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 class represents our “tasks” from our scenario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957F0-C0FC-64CE-EB08-FFC28755B2A1}"/>
              </a:ext>
            </a:extLst>
          </p:cNvPr>
          <p:cNvSpPr txBox="1"/>
          <p:nvPr/>
        </p:nvSpPr>
        <p:spPr>
          <a:xfrm>
            <a:off x="1300295" y="2796338"/>
            <a:ext cx="7990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Methods can be declared with “async”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AC695-C3D9-96A9-EAD9-12EC0DCE0F7E}"/>
              </a:ext>
            </a:extLst>
          </p:cNvPr>
          <p:cNvSpPr txBox="1"/>
          <p:nvPr/>
        </p:nvSpPr>
        <p:spPr>
          <a:xfrm>
            <a:off x="1300295" y="3670195"/>
            <a:ext cx="1076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Async methods must/should contain at least one “await” keyword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4F32-1CCA-1D0C-424D-C1BDC477A567}"/>
              </a:ext>
            </a:extLst>
          </p:cNvPr>
          <p:cNvSpPr txBox="1"/>
          <p:nvPr/>
        </p:nvSpPr>
        <p:spPr>
          <a:xfrm>
            <a:off x="1300294" y="4544052"/>
            <a:ext cx="6395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Any Task can be awaited with “await”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EF869-F6DA-0C42-B084-7AB4CCC5FCA4}"/>
              </a:ext>
            </a:extLst>
          </p:cNvPr>
          <p:cNvSpPr txBox="1"/>
          <p:nvPr/>
        </p:nvSpPr>
        <p:spPr>
          <a:xfrm>
            <a:off x="1300293" y="5369582"/>
            <a:ext cx="942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refactor Bob’s synchronous work to be asynchronous</a:t>
            </a:r>
          </a:p>
        </p:txBody>
      </p:sp>
    </p:spTree>
    <p:extLst>
      <p:ext uri="{BB962C8B-B14F-4D97-AF65-F5344CB8AC3E}">
        <p14:creationId xmlns:p14="http://schemas.microsoft.com/office/powerpoint/2010/main" val="414807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48C039-689A-D77B-E6A1-2092F07CD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6" y="2057170"/>
            <a:ext cx="5674435" cy="2875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D71775-40D9-8E13-89D7-DB1D585F6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72" y="2057171"/>
            <a:ext cx="5770677" cy="28755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F211FF-74FA-BCEC-9032-FE199B2E740A}"/>
              </a:ext>
            </a:extLst>
          </p:cNvPr>
          <p:cNvSpPr/>
          <p:nvPr/>
        </p:nvSpPr>
        <p:spPr>
          <a:xfrm>
            <a:off x="2306972" y="2057170"/>
            <a:ext cx="671120" cy="3420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9881-649C-CA8E-DE92-BEB008FD8E6D}"/>
              </a:ext>
            </a:extLst>
          </p:cNvPr>
          <p:cNvSpPr/>
          <p:nvPr/>
        </p:nvSpPr>
        <p:spPr>
          <a:xfrm>
            <a:off x="8133807" y="2031538"/>
            <a:ext cx="1438032" cy="3420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F8234E-F5A2-AF67-6245-F114751FECCD}"/>
              </a:ext>
            </a:extLst>
          </p:cNvPr>
          <p:cNvSpPr/>
          <p:nvPr/>
        </p:nvSpPr>
        <p:spPr>
          <a:xfrm>
            <a:off x="6765731" y="3644088"/>
            <a:ext cx="742415" cy="6091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A34C69-CD89-DE45-B72B-D807BBADC3F1}"/>
              </a:ext>
            </a:extLst>
          </p:cNvPr>
          <p:cNvSpPr/>
          <p:nvPr/>
        </p:nvSpPr>
        <p:spPr>
          <a:xfrm>
            <a:off x="915797" y="3606572"/>
            <a:ext cx="65715" cy="571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998FB-991D-A662-85E4-3A4CC953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8" y="1305980"/>
            <a:ext cx="5811628" cy="4281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14D2A7-05E5-9119-FDCE-248F1ABCC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9" y="1305979"/>
            <a:ext cx="5855994" cy="4281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B8C97B-2299-1689-8128-8B43C7E871FE}"/>
              </a:ext>
            </a:extLst>
          </p:cNvPr>
          <p:cNvSpPr/>
          <p:nvPr/>
        </p:nvSpPr>
        <p:spPr>
          <a:xfrm>
            <a:off x="8553255" y="1298048"/>
            <a:ext cx="1647757" cy="3420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CA31AB-FFE3-B3E8-D842-1B74144182DA}"/>
              </a:ext>
            </a:extLst>
          </p:cNvPr>
          <p:cNvSpPr/>
          <p:nvPr/>
        </p:nvSpPr>
        <p:spPr>
          <a:xfrm>
            <a:off x="6823589" y="3086159"/>
            <a:ext cx="855595" cy="3420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D1F286-65CB-FFAF-0D06-81FD9A9173E0}"/>
              </a:ext>
            </a:extLst>
          </p:cNvPr>
          <p:cNvSpPr/>
          <p:nvPr/>
        </p:nvSpPr>
        <p:spPr>
          <a:xfrm>
            <a:off x="6823589" y="4481432"/>
            <a:ext cx="855595" cy="3420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DC23A-89D5-F16F-2F24-C9F5AECB3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9" y="1264591"/>
            <a:ext cx="7244809" cy="2481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6EF65-7105-EB27-0F87-8A18D6D6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9" y="4052179"/>
            <a:ext cx="9478061" cy="24817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45FA1-0DB3-CF6D-720C-327249F07339}"/>
              </a:ext>
            </a:extLst>
          </p:cNvPr>
          <p:cNvSpPr/>
          <p:nvPr/>
        </p:nvSpPr>
        <p:spPr>
          <a:xfrm>
            <a:off x="5046575" y="4138902"/>
            <a:ext cx="1709332" cy="3420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20C9F3-0F64-517B-024A-BD2504FC59E9}"/>
              </a:ext>
            </a:extLst>
          </p:cNvPr>
          <p:cNvSpPr/>
          <p:nvPr/>
        </p:nvSpPr>
        <p:spPr>
          <a:xfrm>
            <a:off x="3140397" y="5245838"/>
            <a:ext cx="1023230" cy="7288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A0CE4C-787F-4F05-A6E6-BD62E392D981}"/>
              </a:ext>
            </a:extLst>
          </p:cNvPr>
          <p:cNvSpPr/>
          <p:nvPr/>
        </p:nvSpPr>
        <p:spPr>
          <a:xfrm>
            <a:off x="4216896" y="5245838"/>
            <a:ext cx="1358282" cy="72883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68880-D62C-76F3-9F04-B41AF475633E}"/>
              </a:ext>
            </a:extLst>
          </p:cNvPr>
          <p:cNvSpPr txBox="1"/>
          <p:nvPr/>
        </p:nvSpPr>
        <p:spPr>
          <a:xfrm>
            <a:off x="4565658" y="5936449"/>
            <a:ext cx="66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1114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03772-F3A1-E93F-6E06-AD4E36DFB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805165"/>
            <a:ext cx="3746032" cy="18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B84204-C493-6D3A-7010-AFFE2DAF1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2761334"/>
            <a:ext cx="3352381" cy="2450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40C45-0B1A-7A41-4FA3-96748EE64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5375276"/>
            <a:ext cx="5092063" cy="1333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C3AC3-C8B8-0DBE-41AE-087E54A1E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56223"/>
            <a:ext cx="5879977" cy="57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4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5C3AC3-C8B8-0DBE-41AE-087E54A1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56223"/>
            <a:ext cx="5879977" cy="5777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BD47D3-E8D1-332F-92D9-4F23260BF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1" y="856223"/>
            <a:ext cx="5854646" cy="5777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B13FE-38E5-AAFD-CF30-3FDE98B9008D}"/>
              </a:ext>
            </a:extLst>
          </p:cNvPr>
          <p:cNvSpPr txBox="1"/>
          <p:nvPr/>
        </p:nvSpPr>
        <p:spPr>
          <a:xfrm>
            <a:off x="4793942" y="5991491"/>
            <a:ext cx="588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≈</a:t>
            </a:r>
          </a:p>
        </p:txBody>
      </p:sp>
    </p:spTree>
    <p:extLst>
      <p:ext uri="{BB962C8B-B14F-4D97-AF65-F5344CB8AC3E}">
        <p14:creationId xmlns:p14="http://schemas.microsoft.com/office/powerpoint/2010/main" val="110439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Categorizing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BC801-037B-36E3-CFD4-EF563756572A}"/>
              </a:ext>
            </a:extLst>
          </p:cNvPr>
          <p:cNvSpPr txBox="1"/>
          <p:nvPr/>
        </p:nvSpPr>
        <p:spPr>
          <a:xfrm>
            <a:off x="4969634" y="942273"/>
            <a:ext cx="2252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Synchronous: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FC2ED-525E-E295-166A-05D5701B6B7E}"/>
              </a:ext>
            </a:extLst>
          </p:cNvPr>
          <p:cNvSpPr txBox="1"/>
          <p:nvPr/>
        </p:nvSpPr>
        <p:spPr>
          <a:xfrm>
            <a:off x="853614" y="2061700"/>
            <a:ext cx="9982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Bob was cooking, he was staring at a device, waiting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B69A-F3A1-0B1A-7D30-51F87F437DCB}"/>
              </a:ext>
            </a:extLst>
          </p:cNvPr>
          <p:cNvSpPr txBox="1"/>
          <p:nvPr/>
        </p:nvSpPr>
        <p:spPr>
          <a:xfrm>
            <a:off x="853614" y="2780879"/>
            <a:ext cx="866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waiting, Bob was relaxed; the work was easy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4D3D9-0EF5-0479-1DF0-DC857675A152}"/>
              </a:ext>
            </a:extLst>
          </p:cNvPr>
          <p:cNvSpPr txBox="1"/>
          <p:nvPr/>
        </p:nvSpPr>
        <p:spPr>
          <a:xfrm>
            <a:off x="853613" y="3500058"/>
            <a:ext cx="903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Although relaxed, he was 100% consumed by the task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B0C871-348B-0BB1-BE18-AE2CAA1E5C5C}"/>
              </a:ext>
            </a:extLst>
          </p:cNvPr>
          <p:cNvSpPr txBox="1"/>
          <p:nvPr/>
        </p:nvSpPr>
        <p:spPr>
          <a:xfrm>
            <a:off x="853613" y="4219237"/>
            <a:ext cx="4974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cannot do anything else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2B0415-6114-53F4-63E3-519AC0727C66}"/>
              </a:ext>
            </a:extLst>
          </p:cNvPr>
          <p:cNvSpPr txBox="1"/>
          <p:nvPr/>
        </p:nvSpPr>
        <p:spPr>
          <a:xfrm>
            <a:off x="853613" y="4938416"/>
            <a:ext cx="10992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Poor Alice was ignored; Bob was enthralled by watching the ovens</a:t>
            </a:r>
          </a:p>
        </p:txBody>
      </p:sp>
    </p:spTree>
    <p:extLst>
      <p:ext uri="{BB962C8B-B14F-4D97-AF65-F5344CB8AC3E}">
        <p14:creationId xmlns:p14="http://schemas.microsoft.com/office/powerpoint/2010/main" val="4996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Categorizing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BC801-037B-36E3-CFD4-EF563756572A}"/>
              </a:ext>
            </a:extLst>
          </p:cNvPr>
          <p:cNvSpPr txBox="1"/>
          <p:nvPr/>
        </p:nvSpPr>
        <p:spPr>
          <a:xfrm>
            <a:off x="4969634" y="942273"/>
            <a:ext cx="2252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Synchronous: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FC2ED-525E-E295-166A-05D5701B6B7E}"/>
              </a:ext>
            </a:extLst>
          </p:cNvPr>
          <p:cNvSpPr txBox="1"/>
          <p:nvPr/>
        </p:nvSpPr>
        <p:spPr>
          <a:xfrm>
            <a:off x="853614" y="2061700"/>
            <a:ext cx="11007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Bob’s business tasks required intense thought; he waited on nothing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B69A-F3A1-0B1A-7D30-51F87F437DCB}"/>
              </a:ext>
            </a:extLst>
          </p:cNvPr>
          <p:cNvSpPr txBox="1"/>
          <p:nvPr/>
        </p:nvSpPr>
        <p:spPr>
          <a:xfrm>
            <a:off x="853614" y="2780879"/>
            <a:ext cx="8682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working, Bob was busy; the work was difficult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4D3D9-0EF5-0479-1DF0-DC857675A152}"/>
              </a:ext>
            </a:extLst>
          </p:cNvPr>
          <p:cNvSpPr txBox="1"/>
          <p:nvPr/>
        </p:nvSpPr>
        <p:spPr>
          <a:xfrm>
            <a:off x="853613" y="3500058"/>
            <a:ext cx="8881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 was 100% consumed by the tasks; brain at 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B0C871-348B-0BB1-BE18-AE2CAA1E5C5C}"/>
              </a:ext>
            </a:extLst>
          </p:cNvPr>
          <p:cNvSpPr txBox="1"/>
          <p:nvPr/>
        </p:nvSpPr>
        <p:spPr>
          <a:xfrm>
            <a:off x="853613" y="4219237"/>
            <a:ext cx="4974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cannot do anything else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2B0415-6114-53F4-63E3-519AC0727C66}"/>
              </a:ext>
            </a:extLst>
          </p:cNvPr>
          <p:cNvSpPr txBox="1"/>
          <p:nvPr/>
        </p:nvSpPr>
        <p:spPr>
          <a:xfrm>
            <a:off x="853613" y="4938416"/>
            <a:ext cx="9694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Poor Alice was ignored; Bob was focused on business work</a:t>
            </a:r>
          </a:p>
        </p:txBody>
      </p:sp>
    </p:spTree>
    <p:extLst>
      <p:ext uri="{BB962C8B-B14F-4D97-AF65-F5344CB8AC3E}">
        <p14:creationId xmlns:p14="http://schemas.microsoft.com/office/powerpoint/2010/main" val="218799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Categorizing Tasks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FC2ED-525E-E295-166A-05D5701B6B7E}"/>
              </a:ext>
            </a:extLst>
          </p:cNvPr>
          <p:cNvSpPr txBox="1"/>
          <p:nvPr/>
        </p:nvSpPr>
        <p:spPr>
          <a:xfrm>
            <a:off x="1865668" y="1706594"/>
            <a:ext cx="4872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Tasks fall into two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B69A-F3A1-0B1A-7D30-51F87F437DCB}"/>
              </a:ext>
            </a:extLst>
          </p:cNvPr>
          <p:cNvSpPr txBox="1"/>
          <p:nvPr/>
        </p:nvSpPr>
        <p:spPr>
          <a:xfrm>
            <a:off x="1865668" y="2425773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I/O-Bound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4D3D9-0EF5-0479-1DF0-DC857675A152}"/>
              </a:ext>
            </a:extLst>
          </p:cNvPr>
          <p:cNvSpPr txBox="1"/>
          <p:nvPr/>
        </p:nvSpPr>
        <p:spPr>
          <a:xfrm>
            <a:off x="1865667" y="3865812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CPU-Bound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B0C871-348B-0BB1-BE18-AE2CAA1E5C5C}"/>
              </a:ext>
            </a:extLst>
          </p:cNvPr>
          <p:cNvSpPr txBox="1"/>
          <p:nvPr/>
        </p:nvSpPr>
        <p:spPr>
          <a:xfrm>
            <a:off x="1865667" y="3144952"/>
            <a:ext cx="8161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I/O-Bound tasks are limited by I/O performance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2B0415-6114-53F4-63E3-519AC0727C66}"/>
              </a:ext>
            </a:extLst>
          </p:cNvPr>
          <p:cNvSpPr txBox="1"/>
          <p:nvPr/>
        </p:nvSpPr>
        <p:spPr>
          <a:xfrm>
            <a:off x="1865667" y="4583310"/>
            <a:ext cx="8344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CPU-Bound tasks are limited by CPU performance</a:t>
            </a:r>
          </a:p>
        </p:txBody>
      </p:sp>
    </p:spTree>
    <p:extLst>
      <p:ext uri="{BB962C8B-B14F-4D97-AF65-F5344CB8AC3E}">
        <p14:creationId xmlns:p14="http://schemas.microsoft.com/office/powerpoint/2010/main" val="25232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Categorizing Tasks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FC2ED-525E-E295-166A-05D5701B6B7E}"/>
              </a:ext>
            </a:extLst>
          </p:cNvPr>
          <p:cNvSpPr txBox="1"/>
          <p:nvPr/>
        </p:nvSpPr>
        <p:spPr>
          <a:xfrm>
            <a:off x="1093311" y="987415"/>
            <a:ext cx="5355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Tips for figuring out I/O vs CPU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B69A-F3A1-0B1A-7D30-51F87F437DCB}"/>
              </a:ext>
            </a:extLst>
          </p:cNvPr>
          <p:cNvSpPr txBox="1"/>
          <p:nvPr/>
        </p:nvSpPr>
        <p:spPr>
          <a:xfrm>
            <a:off x="1093311" y="1572190"/>
            <a:ext cx="10449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you increased I/O performance, would task complete faster?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DD3B1-9B55-79D7-C688-9AE746CD863A}"/>
              </a:ext>
            </a:extLst>
          </p:cNvPr>
          <p:cNvSpPr txBox="1"/>
          <p:nvPr/>
        </p:nvSpPr>
        <p:spPr>
          <a:xfrm>
            <a:off x="1093311" y="2858095"/>
            <a:ext cx="10449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you increased CPU performance, would task complete faster?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7B748-A143-BD98-499A-A60B7AAE841C}"/>
              </a:ext>
            </a:extLst>
          </p:cNvPr>
          <p:cNvSpPr txBox="1"/>
          <p:nvPr/>
        </p:nvSpPr>
        <p:spPr>
          <a:xfrm>
            <a:off x="1847913" y="2156965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I/O-Bound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D6B7B-D2F0-FA65-B4E2-93114527FDC2}"/>
              </a:ext>
            </a:extLst>
          </p:cNvPr>
          <p:cNvSpPr txBox="1"/>
          <p:nvPr/>
        </p:nvSpPr>
        <p:spPr>
          <a:xfrm>
            <a:off x="1847913" y="3442870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CPU-Bound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BD6E7-C9D3-06AB-91C9-726676A4BE88}"/>
              </a:ext>
            </a:extLst>
          </p:cNvPr>
          <p:cNvSpPr txBox="1"/>
          <p:nvPr/>
        </p:nvSpPr>
        <p:spPr>
          <a:xfrm>
            <a:off x="1093311" y="4168941"/>
            <a:ext cx="6078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Network?  File system?  Database?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63739-385B-5858-84B7-B315E4B7527B}"/>
              </a:ext>
            </a:extLst>
          </p:cNvPr>
          <p:cNvSpPr txBox="1"/>
          <p:nvPr/>
        </p:nvSpPr>
        <p:spPr>
          <a:xfrm>
            <a:off x="1847913" y="4814374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I/O-Bound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6456E-CE52-F59B-2CAE-FA0C0C1C80AB}"/>
              </a:ext>
            </a:extLst>
          </p:cNvPr>
          <p:cNvSpPr txBox="1"/>
          <p:nvPr/>
        </p:nvSpPr>
        <p:spPr>
          <a:xfrm>
            <a:off x="1093311" y="5478401"/>
            <a:ext cx="3369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Math?  Algorithmic?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E0156-23EB-1399-8AB5-0E7A1A8253DB}"/>
              </a:ext>
            </a:extLst>
          </p:cNvPr>
          <p:cNvSpPr txBox="1"/>
          <p:nvPr/>
        </p:nvSpPr>
        <p:spPr>
          <a:xfrm>
            <a:off x="1847913" y="6123834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CPU-Bound</a:t>
            </a:r>
          </a:p>
        </p:txBody>
      </p:sp>
    </p:spTree>
    <p:extLst>
      <p:ext uri="{BB962C8B-B14F-4D97-AF65-F5344CB8AC3E}">
        <p14:creationId xmlns:p14="http://schemas.microsoft.com/office/powerpoint/2010/main" val="35848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2 Redux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72A27-925C-0FA9-FF76-BBE605B89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807869"/>
            <a:ext cx="3352381" cy="2450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328AD-1606-BC24-5F43-4EB6F2563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18" y="807869"/>
            <a:ext cx="5092063" cy="13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2A31B-5C90-735E-F356-95E0EC3BE1C0}"/>
              </a:ext>
            </a:extLst>
          </p:cNvPr>
          <p:cNvSpPr txBox="1"/>
          <p:nvPr/>
        </p:nvSpPr>
        <p:spPr>
          <a:xfrm>
            <a:off x="821058" y="3501685"/>
            <a:ext cx="10851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Cooking involves waiting on hardware device to complete activity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FECB5-22AC-149A-939D-1ED5174FA1C0}"/>
              </a:ext>
            </a:extLst>
          </p:cNvPr>
          <p:cNvSpPr txBox="1"/>
          <p:nvPr/>
        </p:nvSpPr>
        <p:spPr>
          <a:xfrm>
            <a:off x="821058" y="4250243"/>
            <a:ext cx="5424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Cooking is like being I/O-Bound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3BF47-DC3E-802B-8577-85686CAD75A5}"/>
              </a:ext>
            </a:extLst>
          </p:cNvPr>
          <p:cNvSpPr txBox="1"/>
          <p:nvPr/>
        </p:nvSpPr>
        <p:spPr>
          <a:xfrm>
            <a:off x="821058" y="4998801"/>
            <a:ext cx="7593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Auditing finances involves intense calculation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21FC7-DB1B-8D80-5B82-502214770656}"/>
              </a:ext>
            </a:extLst>
          </p:cNvPr>
          <p:cNvSpPr txBox="1"/>
          <p:nvPr/>
        </p:nvSpPr>
        <p:spPr>
          <a:xfrm>
            <a:off x="821058" y="5747359"/>
            <a:ext cx="6957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Auditing finances is like being CPU-Bound</a:t>
            </a:r>
          </a:p>
        </p:txBody>
      </p:sp>
    </p:spTree>
    <p:extLst>
      <p:ext uri="{BB962C8B-B14F-4D97-AF65-F5344CB8AC3E}">
        <p14:creationId xmlns:p14="http://schemas.microsoft.com/office/powerpoint/2010/main" val="18770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When to use Task.Run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C892B-E43B-2E11-F72E-41BD16061732}"/>
              </a:ext>
            </a:extLst>
          </p:cNvPr>
          <p:cNvSpPr txBox="1"/>
          <p:nvPr/>
        </p:nvSpPr>
        <p:spPr>
          <a:xfrm>
            <a:off x="1300295" y="1048624"/>
            <a:ext cx="8622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task is I/O-Bound, adding CPU does not help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6D56-A973-EAC8-2057-F2655F2C2776}"/>
              </a:ext>
            </a:extLst>
          </p:cNvPr>
          <p:cNvSpPr txBox="1"/>
          <p:nvPr/>
        </p:nvSpPr>
        <p:spPr>
          <a:xfrm>
            <a:off x="1300295" y="1922481"/>
            <a:ext cx="967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Creating a thread just to wait on I/O is counter-productive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7A27F-8D40-3A8A-8A4A-49D76B2466DA}"/>
              </a:ext>
            </a:extLst>
          </p:cNvPr>
          <p:cNvSpPr txBox="1"/>
          <p:nvPr/>
        </p:nvSpPr>
        <p:spPr>
          <a:xfrm>
            <a:off x="1300295" y="2796338"/>
            <a:ext cx="1053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I/O-Bound, we simply “await” the target method directly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12A11-4B06-349D-936F-C2B640C38A17}"/>
              </a:ext>
            </a:extLst>
          </p:cNvPr>
          <p:cNvSpPr txBox="1"/>
          <p:nvPr/>
        </p:nvSpPr>
        <p:spPr>
          <a:xfrm>
            <a:off x="1300295" y="3670195"/>
            <a:ext cx="6250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CPU-Bound, adding CPU helps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593F6-959D-1774-A001-7EC96C5C80AA}"/>
              </a:ext>
            </a:extLst>
          </p:cNvPr>
          <p:cNvSpPr txBox="1"/>
          <p:nvPr/>
        </p:nvSpPr>
        <p:spPr>
          <a:xfrm>
            <a:off x="1300294" y="4544052"/>
            <a:ext cx="958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can utilize other cores, via new threads, for CPU tasks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640898-1F06-C569-638A-AEB025861EF2}"/>
              </a:ext>
            </a:extLst>
          </p:cNvPr>
          <p:cNvSpPr txBox="1"/>
          <p:nvPr/>
        </p:nvSpPr>
        <p:spPr>
          <a:xfrm>
            <a:off x="1300293" y="5369582"/>
            <a:ext cx="9609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Task.Run to queue other threads to work on CPU tasks</a:t>
            </a:r>
          </a:p>
        </p:txBody>
      </p:sp>
    </p:spTree>
    <p:extLst>
      <p:ext uri="{BB962C8B-B14F-4D97-AF65-F5344CB8AC3E}">
        <p14:creationId xmlns:p14="http://schemas.microsoft.com/office/powerpoint/2010/main" val="34583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Method Breaking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296AAB-845B-FE1A-BC5C-A5898E1C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80"/>
          <a:stretch/>
        </p:blipFill>
        <p:spPr>
          <a:xfrm>
            <a:off x="916164" y="897685"/>
            <a:ext cx="3746032" cy="11353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C91BA8-A581-E98A-84F6-A3D94A05E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44" b="28241"/>
          <a:stretch/>
        </p:blipFill>
        <p:spPr>
          <a:xfrm>
            <a:off x="916164" y="2032986"/>
            <a:ext cx="3746032" cy="2130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3504A-408B-B16A-474E-D84ADF15F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34"/>
          <a:stretch/>
        </p:blipFill>
        <p:spPr>
          <a:xfrm>
            <a:off x="916164" y="2246051"/>
            <a:ext cx="3746032" cy="5183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1E885E-937A-EDE1-FF4A-C4620CADBA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25"/>
          <a:stretch/>
        </p:blipFill>
        <p:spPr>
          <a:xfrm>
            <a:off x="7605203" y="897685"/>
            <a:ext cx="3352381" cy="1099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3EACD7-3E51-2E78-7AEF-48BA8CC1C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37" b="21837"/>
          <a:stretch/>
        </p:blipFill>
        <p:spPr>
          <a:xfrm>
            <a:off x="7605202" y="1997477"/>
            <a:ext cx="3352381" cy="816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FFEFCA-1105-2CC8-C2CF-83B3D8B47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1"/>
          <a:stretch/>
        </p:blipFill>
        <p:spPr>
          <a:xfrm>
            <a:off x="7605202" y="2814223"/>
            <a:ext cx="3352381" cy="5298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471789-2779-96C1-F6A8-D7B457B9AC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61"/>
          <a:stretch/>
        </p:blipFill>
        <p:spPr>
          <a:xfrm>
            <a:off x="3549968" y="5008044"/>
            <a:ext cx="5092063" cy="7525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BD8431-DE8C-CFBD-2744-D1B3D80793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02" b="29616"/>
          <a:stretch/>
        </p:blipFill>
        <p:spPr>
          <a:xfrm>
            <a:off x="3549968" y="5760565"/>
            <a:ext cx="5092063" cy="1864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4715DA-F55E-DD78-2D4A-D0D7E33F6D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89"/>
          <a:stretch/>
        </p:blipFill>
        <p:spPr>
          <a:xfrm>
            <a:off x="3549968" y="5946996"/>
            <a:ext cx="5092063" cy="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55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Method Breaking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296AAB-845B-FE1A-BC5C-A5898E1C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80"/>
          <a:stretch/>
        </p:blipFill>
        <p:spPr>
          <a:xfrm>
            <a:off x="916164" y="897685"/>
            <a:ext cx="3746032" cy="11353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C91BA8-A581-E98A-84F6-A3D94A05E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44" b="28241"/>
          <a:stretch/>
        </p:blipFill>
        <p:spPr>
          <a:xfrm>
            <a:off x="916164" y="2068498"/>
            <a:ext cx="3746032" cy="2130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3504A-408B-B16A-474E-D84ADF15F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34"/>
          <a:stretch/>
        </p:blipFill>
        <p:spPr>
          <a:xfrm>
            <a:off x="916164" y="2317075"/>
            <a:ext cx="3746032" cy="5183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1E885E-937A-EDE1-FF4A-C4620CADBA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25"/>
          <a:stretch/>
        </p:blipFill>
        <p:spPr>
          <a:xfrm>
            <a:off x="7605203" y="897685"/>
            <a:ext cx="3352381" cy="1099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3EACD7-3E51-2E78-7AEF-48BA8CC1C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37" b="21837"/>
          <a:stretch/>
        </p:blipFill>
        <p:spPr>
          <a:xfrm>
            <a:off x="7605202" y="2032989"/>
            <a:ext cx="3352381" cy="816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FFEFCA-1105-2CC8-C2CF-83B3D8B47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1"/>
          <a:stretch/>
        </p:blipFill>
        <p:spPr>
          <a:xfrm>
            <a:off x="7605202" y="2885247"/>
            <a:ext cx="3352381" cy="5298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471789-2779-96C1-F6A8-D7B457B9AC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61"/>
          <a:stretch/>
        </p:blipFill>
        <p:spPr>
          <a:xfrm>
            <a:off x="3549968" y="4937020"/>
            <a:ext cx="5092063" cy="7525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BD8431-DE8C-CFBD-2744-D1B3D80793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02" b="29616"/>
          <a:stretch/>
        </p:blipFill>
        <p:spPr>
          <a:xfrm>
            <a:off x="3549968" y="5725053"/>
            <a:ext cx="5092063" cy="1864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4715DA-F55E-DD78-2D4A-D0D7E33F6D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89"/>
          <a:stretch/>
        </p:blipFill>
        <p:spPr>
          <a:xfrm>
            <a:off x="3549968" y="5946996"/>
            <a:ext cx="5092063" cy="398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7F3E63-7B4B-794E-4E12-D39AE4A6CD36}"/>
              </a:ext>
            </a:extLst>
          </p:cNvPr>
          <p:cNvSpPr txBox="1"/>
          <p:nvPr/>
        </p:nvSpPr>
        <p:spPr>
          <a:xfrm>
            <a:off x="1102834" y="3781710"/>
            <a:ext cx="9854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Compiler turns async methods into multi-step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27839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Method Breaking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296AAB-845B-FE1A-BC5C-A5898E1C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80"/>
          <a:stretch/>
        </p:blipFill>
        <p:spPr>
          <a:xfrm>
            <a:off x="916164" y="897685"/>
            <a:ext cx="3746032" cy="11353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C91BA8-A581-E98A-84F6-A3D94A05E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44" b="28241"/>
          <a:stretch/>
        </p:blipFill>
        <p:spPr>
          <a:xfrm>
            <a:off x="916164" y="2068498"/>
            <a:ext cx="3746032" cy="2130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3504A-408B-B16A-474E-D84ADF15F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34"/>
          <a:stretch/>
        </p:blipFill>
        <p:spPr>
          <a:xfrm>
            <a:off x="916164" y="2317075"/>
            <a:ext cx="3746032" cy="5183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1E885E-937A-EDE1-FF4A-C4620CADBA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25"/>
          <a:stretch/>
        </p:blipFill>
        <p:spPr>
          <a:xfrm>
            <a:off x="7605203" y="897685"/>
            <a:ext cx="3352381" cy="1099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3EACD7-3E51-2E78-7AEF-48BA8CC1C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37" b="21837"/>
          <a:stretch/>
        </p:blipFill>
        <p:spPr>
          <a:xfrm>
            <a:off x="7605202" y="2032989"/>
            <a:ext cx="3352381" cy="816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FFEFCA-1105-2CC8-C2CF-83B3D8B47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1"/>
          <a:stretch/>
        </p:blipFill>
        <p:spPr>
          <a:xfrm>
            <a:off x="7605202" y="2885247"/>
            <a:ext cx="3352381" cy="5298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471789-2779-96C1-F6A8-D7B457B9AC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61"/>
          <a:stretch/>
        </p:blipFill>
        <p:spPr>
          <a:xfrm>
            <a:off x="3549968" y="4937020"/>
            <a:ext cx="5092063" cy="7525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BD8431-DE8C-CFBD-2744-D1B3D80793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02" b="29616"/>
          <a:stretch/>
        </p:blipFill>
        <p:spPr>
          <a:xfrm>
            <a:off x="3549968" y="5725053"/>
            <a:ext cx="5092063" cy="1864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4715DA-F55E-DD78-2D4A-D0D7E33F6D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89"/>
          <a:stretch/>
        </p:blipFill>
        <p:spPr>
          <a:xfrm>
            <a:off x="3549968" y="5946996"/>
            <a:ext cx="5092063" cy="398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975F98-CE0D-3594-C98F-6ABF036DE9E2}"/>
              </a:ext>
            </a:extLst>
          </p:cNvPr>
          <p:cNvSpPr txBox="1"/>
          <p:nvPr/>
        </p:nvSpPr>
        <p:spPr>
          <a:xfrm>
            <a:off x="1102834" y="3781710"/>
            <a:ext cx="674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Method body parts still execute in order</a:t>
            </a:r>
          </a:p>
        </p:txBody>
      </p:sp>
    </p:spTree>
    <p:extLst>
      <p:ext uri="{BB962C8B-B14F-4D97-AF65-F5344CB8AC3E}">
        <p14:creationId xmlns:p14="http://schemas.microsoft.com/office/powerpoint/2010/main" val="189603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E87D1-A567-AE71-8736-BFC00171581B}"/>
              </a:ext>
            </a:extLst>
          </p:cNvPr>
          <p:cNvSpPr txBox="1"/>
          <p:nvPr/>
        </p:nvSpPr>
        <p:spPr>
          <a:xfrm>
            <a:off x="1192695" y="2096189"/>
            <a:ext cx="6532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 far, we’ve directly awaited all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6FF61-B1C5-FEFB-18FB-5F0455E22DE6}"/>
              </a:ext>
            </a:extLst>
          </p:cNvPr>
          <p:cNvSpPr txBox="1"/>
          <p:nvPr/>
        </p:nvSpPr>
        <p:spPr>
          <a:xfrm>
            <a:off x="1192695" y="2970046"/>
            <a:ext cx="8882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is possible, and often useful, to use Tasks themselves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0EBEF-8EAA-2F3B-F71E-E07BB615A0BE}"/>
              </a:ext>
            </a:extLst>
          </p:cNvPr>
          <p:cNvSpPr txBox="1"/>
          <p:nvPr/>
        </p:nvSpPr>
        <p:spPr>
          <a:xfrm>
            <a:off x="1192695" y="3843903"/>
            <a:ext cx="6750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can use variables to reference Tasks</a:t>
            </a:r>
          </a:p>
        </p:txBody>
      </p:sp>
    </p:spTree>
    <p:extLst>
      <p:ext uri="{BB962C8B-B14F-4D97-AF65-F5344CB8AC3E}">
        <p14:creationId xmlns:p14="http://schemas.microsoft.com/office/powerpoint/2010/main" val="8758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DCB4E-A7CB-22E6-C46B-4E428045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95" y="978205"/>
            <a:ext cx="4587987" cy="3354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56B75A-61CD-B0FB-926D-D6D695063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27" y="978206"/>
            <a:ext cx="6062575" cy="3966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5A45C9-4C6C-AD5A-F299-E8BE673CB099}"/>
              </a:ext>
            </a:extLst>
          </p:cNvPr>
          <p:cNvSpPr txBox="1"/>
          <p:nvPr/>
        </p:nvSpPr>
        <p:spPr>
          <a:xfrm>
            <a:off x="3440700" y="5478581"/>
            <a:ext cx="438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awaits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19587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19524-DCDB-42CA-1AB4-416EFECFB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5" y="917184"/>
            <a:ext cx="5665226" cy="3706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31BAB-5B26-7B73-4D1E-42CFC1C87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59" y="917184"/>
            <a:ext cx="5595234" cy="3719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743770-4966-07A8-68D9-B98C64939915}"/>
              </a:ext>
            </a:extLst>
          </p:cNvPr>
          <p:cNvSpPr/>
          <p:nvPr/>
        </p:nvSpPr>
        <p:spPr>
          <a:xfrm>
            <a:off x="887766" y="2528605"/>
            <a:ext cx="3240350" cy="5060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61FBFA-E5B5-E97F-7D1D-1461B4AEB1E1}"/>
              </a:ext>
            </a:extLst>
          </p:cNvPr>
          <p:cNvCxnSpPr/>
          <p:nvPr/>
        </p:nvCxnSpPr>
        <p:spPr>
          <a:xfrm>
            <a:off x="4145871" y="2770522"/>
            <a:ext cx="2618913" cy="6636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7B926-820F-57EC-DCE8-CDAF170AA07D}"/>
              </a:ext>
            </a:extLst>
          </p:cNvPr>
          <p:cNvCxnSpPr>
            <a:cxnSpLocks/>
          </p:cNvCxnSpPr>
          <p:nvPr/>
        </p:nvCxnSpPr>
        <p:spPr>
          <a:xfrm>
            <a:off x="4128116" y="2770522"/>
            <a:ext cx="2636668" cy="11163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FC6C43-1FCF-9948-2958-63A9D5D9F422}"/>
              </a:ext>
            </a:extLst>
          </p:cNvPr>
          <p:cNvSpPr txBox="1"/>
          <p:nvPr/>
        </p:nvSpPr>
        <p:spPr>
          <a:xfrm>
            <a:off x="1395625" y="4646054"/>
            <a:ext cx="8496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Moving await-pizza below cookie-start is profound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7CB96-8821-3CA2-CA23-99B3EEBD63CC}"/>
              </a:ext>
            </a:extLst>
          </p:cNvPr>
          <p:cNvSpPr txBox="1"/>
          <p:nvPr/>
        </p:nvSpPr>
        <p:spPr>
          <a:xfrm>
            <a:off x="1395625" y="5341910"/>
            <a:ext cx="8340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starts BOTH cooking, one right after the other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705284-AF8B-BFF1-D056-BAACAFA451C9}"/>
              </a:ext>
            </a:extLst>
          </p:cNvPr>
          <p:cNvSpPr txBox="1"/>
          <p:nvPr/>
        </p:nvSpPr>
        <p:spPr>
          <a:xfrm>
            <a:off x="1395624" y="6037766"/>
            <a:ext cx="971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Both complete at almost same time; time elapsed is halved</a:t>
            </a:r>
          </a:p>
        </p:txBody>
      </p:sp>
    </p:spTree>
    <p:extLst>
      <p:ext uri="{BB962C8B-B14F-4D97-AF65-F5344CB8AC3E}">
        <p14:creationId xmlns:p14="http://schemas.microsoft.com/office/powerpoint/2010/main" val="150042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31BAB-5B26-7B73-4D1E-42CFC1C87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88" y="352258"/>
            <a:ext cx="4561293" cy="30320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FC6C43-1FCF-9948-2958-63A9D5D9F422}"/>
              </a:ext>
            </a:extLst>
          </p:cNvPr>
          <p:cNvSpPr txBox="1"/>
          <p:nvPr/>
        </p:nvSpPr>
        <p:spPr>
          <a:xfrm>
            <a:off x="1306849" y="931315"/>
            <a:ext cx="3860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puts pizza in oven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04DBBC-FF76-A6F3-868B-99C5E3037139}"/>
              </a:ext>
            </a:extLst>
          </p:cNvPr>
          <p:cNvSpPr txBox="1"/>
          <p:nvPr/>
        </p:nvSpPr>
        <p:spPr>
          <a:xfrm>
            <a:off x="1306849" y="1639536"/>
            <a:ext cx="5203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puts cookie in toaster oven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7B39F-91FD-AC97-1C74-A55EFE04C7AF}"/>
              </a:ext>
            </a:extLst>
          </p:cNvPr>
          <p:cNvSpPr txBox="1"/>
          <p:nvPr/>
        </p:nvSpPr>
        <p:spPr>
          <a:xfrm>
            <a:off x="1306849" y="2347757"/>
            <a:ext cx="4780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relaxes while both cook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6A630-BEA1-5457-87ED-4C243CA808AE}"/>
              </a:ext>
            </a:extLst>
          </p:cNvPr>
          <p:cNvSpPr txBox="1"/>
          <p:nvPr/>
        </p:nvSpPr>
        <p:spPr>
          <a:xfrm>
            <a:off x="1306848" y="3055978"/>
            <a:ext cx="5484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is not working while cooking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AE3B4-3D5B-789E-AACC-8CF64449869B}"/>
              </a:ext>
            </a:extLst>
          </p:cNvPr>
          <p:cNvSpPr txBox="1"/>
          <p:nvPr/>
        </p:nvSpPr>
        <p:spPr>
          <a:xfrm>
            <a:off x="1306848" y="3764199"/>
            <a:ext cx="3977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Alice can chat with Bob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BFEAE-8227-410E-D1F0-B5F95096CF5C}"/>
              </a:ext>
            </a:extLst>
          </p:cNvPr>
          <p:cNvSpPr txBox="1"/>
          <p:nvPr/>
        </p:nvSpPr>
        <p:spPr>
          <a:xfrm>
            <a:off x="1306848" y="4472420"/>
            <a:ext cx="870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is free to work on unrelated tasks in the garage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44AD6-602B-7564-34CD-877CB542A6C8}"/>
              </a:ext>
            </a:extLst>
          </p:cNvPr>
          <p:cNvSpPr txBox="1"/>
          <p:nvPr/>
        </p:nvSpPr>
        <p:spPr>
          <a:xfrm>
            <a:off x="1306848" y="5180641"/>
            <a:ext cx="9439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Interface can respond to events such as mouse clicks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03F549-1639-83C7-76BF-343B6C301725}"/>
              </a:ext>
            </a:extLst>
          </p:cNvPr>
          <p:cNvSpPr txBox="1"/>
          <p:nvPr/>
        </p:nvSpPr>
        <p:spPr>
          <a:xfrm>
            <a:off x="1306848" y="5888862"/>
            <a:ext cx="9344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Web Server can respond to events such as web requests</a:t>
            </a:r>
          </a:p>
        </p:txBody>
      </p:sp>
    </p:spTree>
    <p:extLst>
      <p:ext uri="{BB962C8B-B14F-4D97-AF65-F5344CB8AC3E}">
        <p14:creationId xmlns:p14="http://schemas.microsoft.com/office/powerpoint/2010/main" val="38722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4" grpId="0"/>
      <p:bldP spid="6" grpId="0"/>
      <p:bldP spid="8" grpId="0"/>
      <p:bldP spid="10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Scenario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D0221-5E5D-41BB-93AE-9922E803A5C5}"/>
              </a:ext>
            </a:extLst>
          </p:cNvPr>
          <p:cNvSpPr txBox="1"/>
          <p:nvPr/>
        </p:nvSpPr>
        <p:spPr>
          <a:xfrm>
            <a:off x="1300295" y="1048624"/>
            <a:ext cx="5373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has some work to do today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10B67-294B-4594-9492-1D392E9F3EAC}"/>
              </a:ext>
            </a:extLst>
          </p:cNvPr>
          <p:cNvSpPr txBox="1"/>
          <p:nvPr/>
        </p:nvSpPr>
        <p:spPr>
          <a:xfrm>
            <a:off x="1300295" y="1922481"/>
            <a:ext cx="2117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Make pizza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7BD34-D013-41E5-8D4B-F00257433A9C}"/>
              </a:ext>
            </a:extLst>
          </p:cNvPr>
          <p:cNvSpPr txBox="1"/>
          <p:nvPr/>
        </p:nvSpPr>
        <p:spPr>
          <a:xfrm>
            <a:off x="1300295" y="2796338"/>
            <a:ext cx="2260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Make cookie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65A739-F480-4FAD-BB98-67D869228674}"/>
              </a:ext>
            </a:extLst>
          </p:cNvPr>
          <p:cNvSpPr txBox="1"/>
          <p:nvPr/>
        </p:nvSpPr>
        <p:spPr>
          <a:xfrm>
            <a:off x="1300295" y="3670195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Audit finances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3BC60D-18C0-45CC-B9F7-207FD5267F12}"/>
              </a:ext>
            </a:extLst>
          </p:cNvPr>
          <p:cNvSpPr txBox="1"/>
          <p:nvPr/>
        </p:nvSpPr>
        <p:spPr>
          <a:xfrm>
            <a:off x="1300294" y="4544052"/>
            <a:ext cx="2545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Compose song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276533-47A6-4854-A00B-CCF018F9170E}"/>
              </a:ext>
            </a:extLst>
          </p:cNvPr>
          <p:cNvSpPr txBox="1"/>
          <p:nvPr/>
        </p:nvSpPr>
        <p:spPr>
          <a:xfrm>
            <a:off x="1300293" y="5369582"/>
            <a:ext cx="7114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different ways to get this work done</a:t>
            </a:r>
          </a:p>
        </p:txBody>
      </p:sp>
    </p:spTree>
    <p:extLst>
      <p:ext uri="{BB962C8B-B14F-4D97-AF65-F5344CB8AC3E}">
        <p14:creationId xmlns:p14="http://schemas.microsoft.com/office/powerpoint/2010/main" val="19408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31BAB-5B26-7B73-4D1E-42CFC1C87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701664"/>
            <a:ext cx="4561293" cy="3032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5E412-543E-2276-5157-7829E9FE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88" y="701664"/>
            <a:ext cx="5993651" cy="1701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365C7-415F-D710-613E-5E65FC533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36" y="2523270"/>
            <a:ext cx="4243789" cy="42625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0F7E51-B82B-F418-40D4-96AC18E667B9}"/>
              </a:ext>
            </a:extLst>
          </p:cNvPr>
          <p:cNvSpPr/>
          <p:nvPr/>
        </p:nvSpPr>
        <p:spPr>
          <a:xfrm>
            <a:off x="5566036" y="6425421"/>
            <a:ext cx="2468255" cy="3604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31BAB-5B26-7B73-4D1E-42CFC1C87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701664"/>
            <a:ext cx="4561293" cy="3032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5E412-543E-2276-5157-7829E9FE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88" y="701664"/>
            <a:ext cx="5993651" cy="1701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DFE46-E31B-0422-885F-C877B2AB7DB8}"/>
              </a:ext>
            </a:extLst>
          </p:cNvPr>
          <p:cNvSpPr txBox="1"/>
          <p:nvPr/>
        </p:nvSpPr>
        <p:spPr>
          <a:xfrm>
            <a:off x="1160247" y="3816558"/>
            <a:ext cx="40271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Work in parallel due to</a:t>
            </a:r>
          </a:p>
          <a:p>
            <a:r>
              <a:rPr lang="en-US" sz="3200" dirty="0"/>
              <a:t>parallel I/O waiting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666E0-9322-3590-CFBA-935A80641B53}"/>
              </a:ext>
            </a:extLst>
          </p:cNvPr>
          <p:cNvSpPr txBox="1"/>
          <p:nvPr/>
        </p:nvSpPr>
        <p:spPr>
          <a:xfrm>
            <a:off x="6825017" y="2556080"/>
            <a:ext cx="4866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Work in parallel due to</a:t>
            </a:r>
          </a:p>
          <a:p>
            <a:r>
              <a:rPr lang="en-US" sz="3200" dirty="0"/>
              <a:t>parallel CPU multi-threading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99FD7-5A2E-60E4-0B8A-67CF4625A47E}"/>
              </a:ext>
            </a:extLst>
          </p:cNvPr>
          <p:cNvSpPr txBox="1"/>
          <p:nvPr/>
        </p:nvSpPr>
        <p:spPr>
          <a:xfrm>
            <a:off x="2377688" y="940427"/>
            <a:ext cx="14157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F68C3-3678-EAC1-6DE1-5300CBBE1FAC}"/>
              </a:ext>
            </a:extLst>
          </p:cNvPr>
          <p:cNvSpPr txBox="1"/>
          <p:nvPr/>
        </p:nvSpPr>
        <p:spPr>
          <a:xfrm>
            <a:off x="6231095" y="328288"/>
            <a:ext cx="14157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CCB52-073D-375E-D854-2DBE8058980A}"/>
              </a:ext>
            </a:extLst>
          </p:cNvPr>
          <p:cNvSpPr txBox="1"/>
          <p:nvPr/>
        </p:nvSpPr>
        <p:spPr>
          <a:xfrm>
            <a:off x="10688027" y="102466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578D7-CD3E-1BC8-4D0B-F9AF0AD8CF0B}"/>
              </a:ext>
            </a:extLst>
          </p:cNvPr>
          <p:cNvSpPr txBox="1"/>
          <p:nvPr/>
        </p:nvSpPr>
        <p:spPr>
          <a:xfrm>
            <a:off x="10867274" y="152013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123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12FD0-0592-E4BB-9FF3-9149AEE0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683581"/>
            <a:ext cx="3720635" cy="1904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2B40AC-CF20-F213-5C00-376CB739C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2623855"/>
            <a:ext cx="4444444" cy="26412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4BCDBD-93EC-FC41-8BFD-C572922DC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5300637"/>
            <a:ext cx="6031746" cy="14984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15D243-0528-5743-79EC-F3AFA9C93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42" y="710616"/>
            <a:ext cx="4444445" cy="44246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EF35F38-4241-D82E-DACB-15C66CBFF294}"/>
              </a:ext>
            </a:extLst>
          </p:cNvPr>
          <p:cNvSpPr/>
          <p:nvPr/>
        </p:nvSpPr>
        <p:spPr>
          <a:xfrm>
            <a:off x="1839840" y="4439841"/>
            <a:ext cx="1107546" cy="23081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D499CC-62C5-4F8E-098F-1BE9267B9343}"/>
              </a:ext>
            </a:extLst>
          </p:cNvPr>
          <p:cNvSpPr/>
          <p:nvPr/>
        </p:nvSpPr>
        <p:spPr>
          <a:xfrm>
            <a:off x="1813206" y="6317968"/>
            <a:ext cx="1107546" cy="23081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272D2D-977B-1682-CB57-389494A0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41" y="710615"/>
            <a:ext cx="4491699" cy="44916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2B40AC-CF20-F213-5C00-376CB739C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2623855"/>
            <a:ext cx="4444444" cy="26412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4BCDBD-93EC-FC41-8BFD-C572922DC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5300637"/>
            <a:ext cx="6031746" cy="1498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899567-8398-9975-0F50-3F767A07E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10" y="724087"/>
            <a:ext cx="3795894" cy="18642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85F9EE-8AEB-2920-144F-4A7E13503872}"/>
              </a:ext>
            </a:extLst>
          </p:cNvPr>
          <p:cNvSpPr/>
          <p:nvPr/>
        </p:nvSpPr>
        <p:spPr>
          <a:xfrm>
            <a:off x="7138740" y="4812704"/>
            <a:ext cx="2546797" cy="31858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Returning Tasks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4E404-B391-6A37-D4CB-A901850AB179}"/>
              </a:ext>
            </a:extLst>
          </p:cNvPr>
          <p:cNvSpPr txBox="1"/>
          <p:nvPr/>
        </p:nvSpPr>
        <p:spPr>
          <a:xfrm>
            <a:off x="1291417" y="897703"/>
            <a:ext cx="885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 far, we’ve only looked at void-equivalent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84084-1FE2-DD7D-C062-CD70B3C7CA8E}"/>
              </a:ext>
            </a:extLst>
          </p:cNvPr>
          <p:cNvSpPr txBox="1"/>
          <p:nvPr/>
        </p:nvSpPr>
        <p:spPr>
          <a:xfrm>
            <a:off x="1291417" y="1771560"/>
            <a:ext cx="641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Void-equivalent methods return a 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81900-DC7E-CC38-FF4E-D49EF245B673}"/>
              </a:ext>
            </a:extLst>
          </p:cNvPr>
          <p:cNvSpPr txBox="1"/>
          <p:nvPr/>
        </p:nvSpPr>
        <p:spPr>
          <a:xfrm>
            <a:off x="1291417" y="2645417"/>
            <a:ext cx="8724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we need to return something, we use Task&lt;T&gt;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E9938-2C88-2E1D-F6FF-A709D3F65B4F}"/>
              </a:ext>
            </a:extLst>
          </p:cNvPr>
          <p:cNvSpPr txBox="1"/>
          <p:nvPr/>
        </p:nvSpPr>
        <p:spPr>
          <a:xfrm>
            <a:off x="1291417" y="3519274"/>
            <a:ext cx="9897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 and Task&lt;T&gt; are normal classes; they can be returned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BD324-CA23-B2C8-144A-6B8C915DCBCF}"/>
              </a:ext>
            </a:extLst>
          </p:cNvPr>
          <p:cNvSpPr txBox="1"/>
          <p:nvPr/>
        </p:nvSpPr>
        <p:spPr>
          <a:xfrm>
            <a:off x="1291416" y="4393131"/>
            <a:ext cx="9810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in an async method, the language has easy “returns”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5EB57-A664-29A9-EC60-06DCDDF4562B}"/>
              </a:ext>
            </a:extLst>
          </p:cNvPr>
          <p:cNvSpPr txBox="1"/>
          <p:nvPr/>
        </p:nvSpPr>
        <p:spPr>
          <a:xfrm>
            <a:off x="1291415" y="5218661"/>
            <a:ext cx="8161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Task-returning methods may or may not be async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6C351-628A-1064-F312-2B22E5291CAD}"/>
              </a:ext>
            </a:extLst>
          </p:cNvPr>
          <p:cNvSpPr txBox="1"/>
          <p:nvPr/>
        </p:nvSpPr>
        <p:spPr>
          <a:xfrm>
            <a:off x="1291415" y="6044191"/>
            <a:ext cx="955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Calling code does NOT know if called methods are async</a:t>
            </a:r>
          </a:p>
        </p:txBody>
      </p:sp>
    </p:spTree>
    <p:extLst>
      <p:ext uri="{BB962C8B-B14F-4D97-AF65-F5344CB8AC3E}">
        <p14:creationId xmlns:p14="http://schemas.microsoft.com/office/powerpoint/2010/main" val="3557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070B7-FB3C-91A9-0DB1-F1A015730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12" y="701336"/>
            <a:ext cx="7190913" cy="6033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3AAA54-79C0-D679-8B6D-F884F7BDCE53}"/>
              </a:ext>
            </a:extLst>
          </p:cNvPr>
          <p:cNvSpPr txBox="1"/>
          <p:nvPr/>
        </p:nvSpPr>
        <p:spPr>
          <a:xfrm>
            <a:off x="6516208" y="1589103"/>
            <a:ext cx="248478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Completes Synchronously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7740C-B015-BD7B-7103-819D3C951D89}"/>
              </a:ext>
            </a:extLst>
          </p:cNvPr>
          <p:cNvSpPr txBox="1"/>
          <p:nvPr/>
        </p:nvSpPr>
        <p:spPr>
          <a:xfrm>
            <a:off x="4971976" y="3889899"/>
            <a:ext cx="395146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Not “Task”; “return” in async creates 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06285-DF87-64FA-9FB4-FA84EB6E64B2}"/>
              </a:ext>
            </a:extLst>
          </p:cNvPr>
          <p:cNvSpPr txBox="1"/>
          <p:nvPr/>
        </p:nvSpPr>
        <p:spPr>
          <a:xfrm>
            <a:off x="5705317" y="5718699"/>
            <a:ext cx="248478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Completes Synchronously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4B19A4BA-4B54-8DE2-838C-B3626A4BA474}"/>
              </a:ext>
            </a:extLst>
          </p:cNvPr>
          <p:cNvSpPr/>
          <p:nvPr/>
        </p:nvSpPr>
        <p:spPr>
          <a:xfrm>
            <a:off x="4585076" y="2219917"/>
            <a:ext cx="257933" cy="257933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3DA7C850-E6BA-16CF-6032-CD03525EF786}"/>
              </a:ext>
            </a:extLst>
          </p:cNvPr>
          <p:cNvSpPr/>
          <p:nvPr/>
        </p:nvSpPr>
        <p:spPr>
          <a:xfrm>
            <a:off x="4443033" y="4477606"/>
            <a:ext cx="257933" cy="25793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EBF8A7B9-EC28-845C-C0AB-9DD90364E06D}"/>
              </a:ext>
            </a:extLst>
          </p:cNvPr>
          <p:cNvSpPr/>
          <p:nvPr/>
        </p:nvSpPr>
        <p:spPr>
          <a:xfrm>
            <a:off x="4443033" y="833140"/>
            <a:ext cx="257933" cy="257933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5C601F-9AA7-D064-17DD-21F13FAE4575}"/>
              </a:ext>
            </a:extLst>
          </p:cNvPr>
          <p:cNvSpPr txBox="1"/>
          <p:nvPr/>
        </p:nvSpPr>
        <p:spPr>
          <a:xfrm>
            <a:off x="8371643" y="291107"/>
            <a:ext cx="332956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All are awaitable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from caller’s perspective!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4770DF-5F9A-EB52-EE2E-B4E4B22B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08" y="2760579"/>
            <a:ext cx="5291188" cy="1882442"/>
          </a:xfrm>
          <a:prstGeom prst="rect">
            <a:avLst/>
          </a:prstGeom>
          <a:ln w="38100">
            <a:solidFill>
              <a:srgbClr val="00B050"/>
            </a:solidFill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05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13" grpId="0" animBg="1"/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Performance via ValueTask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3FBDE-F50F-AD29-CA75-7E434858E158}"/>
              </a:ext>
            </a:extLst>
          </p:cNvPr>
          <p:cNvSpPr txBox="1"/>
          <p:nvPr/>
        </p:nvSpPr>
        <p:spPr>
          <a:xfrm>
            <a:off x="1291417" y="897703"/>
            <a:ext cx="289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Tasks are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FAC24-BE38-7975-A48B-4DE7809757C8}"/>
              </a:ext>
            </a:extLst>
          </p:cNvPr>
          <p:cNvSpPr txBox="1"/>
          <p:nvPr/>
        </p:nvSpPr>
        <p:spPr>
          <a:xfrm>
            <a:off x="1291417" y="1771560"/>
            <a:ext cx="9904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Tasks require allocation, and subsequent garbage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EBBD6-989F-89C6-BAE0-7A5575168A86}"/>
              </a:ext>
            </a:extLst>
          </p:cNvPr>
          <p:cNvSpPr txBox="1"/>
          <p:nvPr/>
        </p:nvSpPr>
        <p:spPr>
          <a:xfrm>
            <a:off x="1291417" y="2645417"/>
            <a:ext cx="1077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high-frequency high-performance scenarios, allocation is 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6D596-4113-B4C8-8B5C-BC99DBD8875A}"/>
              </a:ext>
            </a:extLst>
          </p:cNvPr>
          <p:cNvSpPr txBox="1"/>
          <p:nvPr/>
        </p:nvSpPr>
        <p:spPr>
          <a:xfrm>
            <a:off x="1291417" y="3519274"/>
            <a:ext cx="10759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 and Task&lt;T&gt; have equivalent ValueTask and ValueTask&lt;T&gt;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862AD-F577-9907-0FC5-1AE650166DEA}"/>
              </a:ext>
            </a:extLst>
          </p:cNvPr>
          <p:cNvSpPr txBox="1"/>
          <p:nvPr/>
        </p:nvSpPr>
        <p:spPr>
          <a:xfrm>
            <a:off x="1291416" y="4393131"/>
            <a:ext cx="10482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ValueTasks are structs; they are value types that require no GC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B2852-69DA-5597-EB8E-D0A58006B265}"/>
              </a:ext>
            </a:extLst>
          </p:cNvPr>
          <p:cNvSpPr txBox="1"/>
          <p:nvPr/>
        </p:nvSpPr>
        <p:spPr>
          <a:xfrm>
            <a:off x="1291415" y="5218661"/>
            <a:ext cx="7173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 and ValueTask are used very similarly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4CDBDE-FA80-F14E-34FE-9AC2EAC740FB}"/>
              </a:ext>
            </a:extLst>
          </p:cNvPr>
          <p:cNvSpPr txBox="1"/>
          <p:nvPr/>
        </p:nvSpPr>
        <p:spPr>
          <a:xfrm>
            <a:off x="1291415" y="6044191"/>
            <a:ext cx="454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ValueTasks have limitations</a:t>
            </a:r>
          </a:p>
        </p:txBody>
      </p:sp>
    </p:spTree>
    <p:extLst>
      <p:ext uri="{BB962C8B-B14F-4D97-AF65-F5344CB8AC3E}">
        <p14:creationId xmlns:p14="http://schemas.microsoft.com/office/powerpoint/2010/main" val="371255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0" grpId="0"/>
      <p:bldP spid="14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Performance via ValueTask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E7AB4-4C4F-A727-256A-449F9D9B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8" y="1402673"/>
            <a:ext cx="11155520" cy="38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Async Methods are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49F70-EED4-69A9-BDDC-47C47AE62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02" y="1022479"/>
            <a:ext cx="8390218" cy="554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few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C394B-4F42-9AC0-EC38-B69260A25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42" y="699402"/>
            <a:ext cx="8978771" cy="61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D0221-5E5D-41BB-93AE-9922E803A5C5}"/>
              </a:ext>
            </a:extLst>
          </p:cNvPr>
          <p:cNvSpPr txBox="1"/>
          <p:nvPr/>
        </p:nvSpPr>
        <p:spPr>
          <a:xfrm>
            <a:off x="1300295" y="1048624"/>
            <a:ext cx="5190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prepares and cooks pizza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10B67-294B-4594-9492-1D392E9F3EAC}"/>
              </a:ext>
            </a:extLst>
          </p:cNvPr>
          <p:cNvSpPr txBox="1"/>
          <p:nvPr/>
        </p:nvSpPr>
        <p:spPr>
          <a:xfrm>
            <a:off x="1300295" y="1922481"/>
            <a:ext cx="8663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While cooking pizza, Bob watches the oven, waiting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7BD34-D013-41E5-8D4B-F00257433A9C}"/>
              </a:ext>
            </a:extLst>
          </p:cNvPr>
          <p:cNvSpPr txBox="1"/>
          <p:nvPr/>
        </p:nvSpPr>
        <p:spPr>
          <a:xfrm>
            <a:off x="1300295" y="2796338"/>
            <a:ext cx="9941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While cooking cookie, Bob watches the toaster oven, waiting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65A739-F480-4FAD-BB98-67D869228674}"/>
              </a:ext>
            </a:extLst>
          </p:cNvPr>
          <p:cNvSpPr txBox="1"/>
          <p:nvPr/>
        </p:nvSpPr>
        <p:spPr>
          <a:xfrm>
            <a:off x="1300295" y="3670195"/>
            <a:ext cx="9179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While working on finances, Bob has to do a lot of math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3BC60D-18C0-45CC-B9F7-207FD5267F12}"/>
              </a:ext>
            </a:extLst>
          </p:cNvPr>
          <p:cNvSpPr txBox="1"/>
          <p:nvPr/>
        </p:nvSpPr>
        <p:spPr>
          <a:xfrm>
            <a:off x="1300294" y="4544052"/>
            <a:ext cx="1021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While composing song, Bob has to do a lot of thinking as well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276533-47A6-4854-A00B-CCF018F9170E}"/>
              </a:ext>
            </a:extLst>
          </p:cNvPr>
          <p:cNvSpPr txBox="1"/>
          <p:nvPr/>
        </p:nvSpPr>
        <p:spPr>
          <a:xfrm>
            <a:off x="1300293" y="5369582"/>
            <a:ext cx="898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Alice is unable to get a response from Bob in all cases</a:t>
            </a:r>
          </a:p>
        </p:txBody>
      </p:sp>
    </p:spTree>
    <p:extLst>
      <p:ext uri="{BB962C8B-B14F-4D97-AF65-F5344CB8AC3E}">
        <p14:creationId xmlns:p14="http://schemas.microsoft.com/office/powerpoint/2010/main" val="80346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C01DF-FA41-486E-3589-0D3CDCF7CE14}"/>
              </a:ext>
            </a:extLst>
          </p:cNvPr>
          <p:cNvSpPr txBox="1"/>
          <p:nvPr/>
        </p:nvSpPr>
        <p:spPr>
          <a:xfrm>
            <a:off x="1300295" y="1048624"/>
            <a:ext cx="627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Async/Await keywords work together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96348-840E-14DF-1EC6-0586C5B84EDA}"/>
              </a:ext>
            </a:extLst>
          </p:cNvPr>
          <p:cNvSpPr txBox="1"/>
          <p:nvPr/>
        </p:nvSpPr>
        <p:spPr>
          <a:xfrm>
            <a:off x="1300295" y="1922481"/>
            <a:ext cx="9359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Async marks a method to be turned into a state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957F0-C0FC-64CE-EB08-FFC28755B2A1}"/>
              </a:ext>
            </a:extLst>
          </p:cNvPr>
          <p:cNvSpPr txBox="1"/>
          <p:nvPr/>
        </p:nvSpPr>
        <p:spPr>
          <a:xfrm>
            <a:off x="1300295" y="2796338"/>
            <a:ext cx="834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Await keyword breaks a method into pieces/steps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AC695-C3D9-96A9-EAD9-12EC0DCE0F7E}"/>
              </a:ext>
            </a:extLst>
          </p:cNvPr>
          <p:cNvSpPr txBox="1"/>
          <p:nvPr/>
        </p:nvSpPr>
        <p:spPr>
          <a:xfrm>
            <a:off x="1300295" y="3670195"/>
            <a:ext cx="9390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Await and Task are wired-together at the language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4F32-1CCA-1D0C-424D-C1BDC477A567}"/>
              </a:ext>
            </a:extLst>
          </p:cNvPr>
          <p:cNvSpPr txBox="1"/>
          <p:nvPr/>
        </p:nvSpPr>
        <p:spPr>
          <a:xfrm>
            <a:off x="1300294" y="4544052"/>
            <a:ext cx="684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Task, Task&lt;T&gt;, ValueTask, ValueTask&lt;T&gt;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EF869-F6DA-0C42-B084-7AB4CCC5FCA4}"/>
              </a:ext>
            </a:extLst>
          </p:cNvPr>
          <p:cNvSpPr txBox="1"/>
          <p:nvPr/>
        </p:nvSpPr>
        <p:spPr>
          <a:xfrm>
            <a:off x="1300293" y="5369582"/>
            <a:ext cx="8161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Task-returning methods may or may not be async</a:t>
            </a:r>
          </a:p>
        </p:txBody>
      </p:sp>
    </p:spTree>
    <p:extLst>
      <p:ext uri="{BB962C8B-B14F-4D97-AF65-F5344CB8AC3E}">
        <p14:creationId xmlns:p14="http://schemas.microsoft.com/office/powerpoint/2010/main" val="202641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C01DF-FA41-486E-3589-0D3CDCF7CE14}"/>
              </a:ext>
            </a:extLst>
          </p:cNvPr>
          <p:cNvSpPr txBox="1"/>
          <p:nvPr/>
        </p:nvSpPr>
        <p:spPr>
          <a:xfrm>
            <a:off x="1300295" y="1048624"/>
            <a:ext cx="8336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know if a task is I/O-Bound or CPU-Bound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96348-840E-14DF-1EC6-0586C5B84EDA}"/>
              </a:ext>
            </a:extLst>
          </p:cNvPr>
          <p:cNvSpPr txBox="1"/>
          <p:nvPr/>
        </p:nvSpPr>
        <p:spPr>
          <a:xfrm>
            <a:off x="1300295" y="1922481"/>
            <a:ext cx="107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I/O-Bound tasks should usually be awaited on the current thread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957F0-C0FC-64CE-EB08-FFC28755B2A1}"/>
              </a:ext>
            </a:extLst>
          </p:cNvPr>
          <p:cNvSpPr txBox="1"/>
          <p:nvPr/>
        </p:nvSpPr>
        <p:spPr>
          <a:xfrm>
            <a:off x="1300295" y="2796338"/>
            <a:ext cx="9216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CPU-Bound tasks should usually be queued via Task.Run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AC695-C3D9-96A9-EAD9-12EC0DCE0F7E}"/>
              </a:ext>
            </a:extLst>
          </p:cNvPr>
          <p:cNvSpPr txBox="1"/>
          <p:nvPr/>
        </p:nvSpPr>
        <p:spPr>
          <a:xfrm>
            <a:off x="1300295" y="3670195"/>
            <a:ext cx="1076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Async methods still contain synchronous code (all non-await code)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4F32-1CCA-1D0C-424D-C1BDC477A567}"/>
              </a:ext>
            </a:extLst>
          </p:cNvPr>
          <p:cNvSpPr txBox="1"/>
          <p:nvPr/>
        </p:nvSpPr>
        <p:spPr>
          <a:xfrm>
            <a:off x="1300294" y="4544052"/>
            <a:ext cx="9505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Async methods still execute in order; they are not random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EF869-F6DA-0C42-B084-7AB4CCC5FCA4}"/>
              </a:ext>
            </a:extLst>
          </p:cNvPr>
          <p:cNvSpPr txBox="1"/>
          <p:nvPr/>
        </p:nvSpPr>
        <p:spPr>
          <a:xfrm>
            <a:off x="1300293" y="5369582"/>
            <a:ext cx="8800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a thread is awaiting, it’s free to do other work</a:t>
            </a:r>
          </a:p>
        </p:txBody>
      </p:sp>
    </p:spTree>
    <p:extLst>
      <p:ext uri="{BB962C8B-B14F-4D97-AF65-F5344CB8AC3E}">
        <p14:creationId xmlns:p14="http://schemas.microsoft.com/office/powerpoint/2010/main" val="259054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C01DF-FA41-486E-3589-0D3CDCF7CE14}"/>
              </a:ext>
            </a:extLst>
          </p:cNvPr>
          <p:cNvSpPr txBox="1"/>
          <p:nvPr/>
        </p:nvSpPr>
        <p:spPr>
          <a:xfrm>
            <a:off x="1300295" y="1048624"/>
            <a:ext cx="6589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Task-returning methods can be awaited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96348-840E-14DF-1EC6-0586C5B84EDA}"/>
              </a:ext>
            </a:extLst>
          </p:cNvPr>
          <p:cNvSpPr txBox="1"/>
          <p:nvPr/>
        </p:nvSpPr>
        <p:spPr>
          <a:xfrm>
            <a:off x="1300295" y="1922481"/>
            <a:ext cx="1064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Task-returning methods can have the task captured in a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957F0-C0FC-64CE-EB08-FFC28755B2A1}"/>
              </a:ext>
            </a:extLst>
          </p:cNvPr>
          <p:cNvSpPr txBox="1"/>
          <p:nvPr/>
        </p:nvSpPr>
        <p:spPr>
          <a:xfrm>
            <a:off x="1300295" y="2796338"/>
            <a:ext cx="10001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Task class has static methods for common uses (e.g. WhenAll)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AC695-C3D9-96A9-EAD9-12EC0DCE0F7E}"/>
              </a:ext>
            </a:extLst>
          </p:cNvPr>
          <p:cNvSpPr txBox="1"/>
          <p:nvPr/>
        </p:nvSpPr>
        <p:spPr>
          <a:xfrm>
            <a:off x="1300295" y="3670195"/>
            <a:ext cx="10549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Callers of Task-returning methods do not know if target is async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4F32-1CCA-1D0C-424D-C1BDC477A567}"/>
              </a:ext>
            </a:extLst>
          </p:cNvPr>
          <p:cNvSpPr txBox="1"/>
          <p:nvPr/>
        </p:nvSpPr>
        <p:spPr>
          <a:xfrm>
            <a:off x="1300294" y="4544052"/>
            <a:ext cx="7292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Async/Await is not synonymous with threads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EF869-F6DA-0C42-B084-7AB4CCC5FCA4}"/>
              </a:ext>
            </a:extLst>
          </p:cNvPr>
          <p:cNvSpPr txBox="1"/>
          <p:nvPr/>
        </p:nvSpPr>
        <p:spPr>
          <a:xfrm>
            <a:off x="1300293" y="5369582"/>
            <a:ext cx="604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Threads come into play via Task.Run</a:t>
            </a:r>
          </a:p>
        </p:txBody>
      </p:sp>
    </p:spTree>
    <p:extLst>
      <p:ext uri="{BB962C8B-B14F-4D97-AF65-F5344CB8AC3E}">
        <p14:creationId xmlns:p14="http://schemas.microsoft.com/office/powerpoint/2010/main" val="23591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C01DF-FA41-486E-3589-0D3CDCF7CE14}"/>
              </a:ext>
            </a:extLst>
          </p:cNvPr>
          <p:cNvSpPr txBox="1"/>
          <p:nvPr/>
        </p:nvSpPr>
        <p:spPr>
          <a:xfrm>
            <a:off x="1300295" y="1048624"/>
            <a:ext cx="7422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Async code can call synchronous code safely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96348-840E-14DF-1EC6-0586C5B84EDA}"/>
              </a:ext>
            </a:extLst>
          </p:cNvPr>
          <p:cNvSpPr txBox="1"/>
          <p:nvPr/>
        </p:nvSpPr>
        <p:spPr>
          <a:xfrm>
            <a:off x="1300295" y="1922481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Trying to call async code from synchronous code is dangerous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957F0-C0FC-64CE-EB08-FFC28755B2A1}"/>
              </a:ext>
            </a:extLst>
          </p:cNvPr>
          <p:cNvSpPr txBox="1"/>
          <p:nvPr/>
        </p:nvSpPr>
        <p:spPr>
          <a:xfrm>
            <a:off x="1300295" y="2796338"/>
            <a:ext cx="10804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GUI and Web applications, never get Result before completion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AC695-C3D9-96A9-EAD9-12EC0DCE0F7E}"/>
              </a:ext>
            </a:extLst>
          </p:cNvPr>
          <p:cNvSpPr txBox="1"/>
          <p:nvPr/>
        </p:nvSpPr>
        <p:spPr>
          <a:xfrm>
            <a:off x="1300295" y="3670195"/>
            <a:ext cx="8248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ValueTasks are value types; beware of limitations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4F32-1CCA-1D0C-424D-C1BDC477A567}"/>
              </a:ext>
            </a:extLst>
          </p:cNvPr>
          <p:cNvSpPr txBox="1"/>
          <p:nvPr/>
        </p:nvSpPr>
        <p:spPr>
          <a:xfrm>
            <a:off x="1300294" y="4544052"/>
            <a:ext cx="8140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By default, continuations occur on original thread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EF869-F6DA-0C42-B084-7AB4CCC5FCA4}"/>
              </a:ext>
            </a:extLst>
          </p:cNvPr>
          <p:cNvSpPr txBox="1"/>
          <p:nvPr/>
        </p:nvSpPr>
        <p:spPr>
          <a:xfrm>
            <a:off x="1300293" y="5369582"/>
            <a:ext cx="6387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ConfigureAwait can alter the default</a:t>
            </a:r>
          </a:p>
        </p:txBody>
      </p:sp>
    </p:spTree>
    <p:extLst>
      <p:ext uri="{BB962C8B-B14F-4D97-AF65-F5344CB8AC3E}">
        <p14:creationId xmlns:p14="http://schemas.microsoft.com/office/powerpoint/2010/main" val="34718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D0221-5E5D-41BB-93AE-9922E803A5C5}"/>
              </a:ext>
            </a:extLst>
          </p:cNvPr>
          <p:cNvSpPr txBox="1"/>
          <p:nvPr/>
        </p:nvSpPr>
        <p:spPr>
          <a:xfrm>
            <a:off x="1300295" y="1048624"/>
            <a:ext cx="9811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has 4 primary activities; we call these activities “tasks”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10B67-294B-4594-9492-1D392E9F3EAC}"/>
              </a:ext>
            </a:extLst>
          </p:cNvPr>
          <p:cNvSpPr txBox="1"/>
          <p:nvPr/>
        </p:nvSpPr>
        <p:spPr>
          <a:xfrm>
            <a:off x="1300295" y="1922481"/>
            <a:ext cx="6620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is 1 person; we call him a “worker”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7BD34-D013-41E5-8D4B-F00257433A9C}"/>
              </a:ext>
            </a:extLst>
          </p:cNvPr>
          <p:cNvSpPr txBox="1"/>
          <p:nvPr/>
        </p:nvSpPr>
        <p:spPr>
          <a:xfrm>
            <a:off x="1300295" y="2796338"/>
            <a:ext cx="8050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During all tasks, our worker is busy, unresponsive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65A739-F480-4FAD-BB98-67D869228674}"/>
              </a:ext>
            </a:extLst>
          </p:cNvPr>
          <p:cNvSpPr txBox="1"/>
          <p:nvPr/>
        </p:nvSpPr>
        <p:spPr>
          <a:xfrm>
            <a:off x="1300295" y="3670195"/>
            <a:ext cx="836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tasks take time, either waiting, or working hard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3BC60D-18C0-45CC-B9F7-207FD5267F12}"/>
              </a:ext>
            </a:extLst>
          </p:cNvPr>
          <p:cNvSpPr txBox="1"/>
          <p:nvPr/>
        </p:nvSpPr>
        <p:spPr>
          <a:xfrm>
            <a:off x="1300294" y="4544052"/>
            <a:ext cx="9769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Cooking tasks are mostly about waiting to do the next step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276533-47A6-4854-A00B-CCF018F9170E}"/>
              </a:ext>
            </a:extLst>
          </p:cNvPr>
          <p:cNvSpPr txBox="1"/>
          <p:nvPr/>
        </p:nvSpPr>
        <p:spPr>
          <a:xfrm>
            <a:off x="1300293" y="5369582"/>
            <a:ext cx="9988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Audit and composition are mostly about thinking, not waiting</a:t>
            </a:r>
          </a:p>
        </p:txBody>
      </p:sp>
    </p:spTree>
    <p:extLst>
      <p:ext uri="{BB962C8B-B14F-4D97-AF65-F5344CB8AC3E}">
        <p14:creationId xmlns:p14="http://schemas.microsoft.com/office/powerpoint/2010/main" val="155130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D0221-5E5D-41BB-93AE-9922E803A5C5}"/>
              </a:ext>
            </a:extLst>
          </p:cNvPr>
          <p:cNvSpPr txBox="1"/>
          <p:nvPr/>
        </p:nvSpPr>
        <p:spPr>
          <a:xfrm>
            <a:off x="1300295" y="1048624"/>
            <a:ext cx="8472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Regardless of how hard the work is, time is passing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10B67-294B-4594-9492-1D392E9F3EAC}"/>
              </a:ext>
            </a:extLst>
          </p:cNvPr>
          <p:cNvSpPr txBox="1"/>
          <p:nvPr/>
        </p:nvSpPr>
        <p:spPr>
          <a:xfrm>
            <a:off x="1300295" y="1922481"/>
            <a:ext cx="975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Regardless of how hard the work is, worker is unresponsive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7BD34-D013-41E5-8D4B-F00257433A9C}"/>
              </a:ext>
            </a:extLst>
          </p:cNvPr>
          <p:cNvSpPr txBox="1"/>
          <p:nvPr/>
        </p:nvSpPr>
        <p:spPr>
          <a:xfrm>
            <a:off x="1300295" y="2796338"/>
            <a:ext cx="761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Bob has chosen to work on tasks consecutively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65A739-F480-4FAD-BB98-67D869228674}"/>
              </a:ext>
            </a:extLst>
          </p:cNvPr>
          <p:cNvSpPr txBox="1"/>
          <p:nvPr/>
        </p:nvSpPr>
        <p:spPr>
          <a:xfrm>
            <a:off x="1300295" y="3670195"/>
            <a:ext cx="5973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can create this scenario in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3BC60D-18C0-45CC-B9F7-207FD5267F12}"/>
              </a:ext>
            </a:extLst>
          </p:cNvPr>
          <p:cNvSpPr txBox="1"/>
          <p:nvPr/>
        </p:nvSpPr>
        <p:spPr>
          <a:xfrm>
            <a:off x="1300294" y="4544052"/>
            <a:ext cx="429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 will be synchronous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276533-47A6-4854-A00B-CCF018F9170E}"/>
              </a:ext>
            </a:extLst>
          </p:cNvPr>
          <p:cNvSpPr txBox="1"/>
          <p:nvPr/>
        </p:nvSpPr>
        <p:spPr>
          <a:xfrm>
            <a:off x="1300293" y="5369582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 time!</a:t>
            </a:r>
          </a:p>
        </p:txBody>
      </p:sp>
    </p:spTree>
    <p:extLst>
      <p:ext uri="{BB962C8B-B14F-4D97-AF65-F5344CB8AC3E}">
        <p14:creationId xmlns:p14="http://schemas.microsoft.com/office/powerpoint/2010/main" val="61513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2AF3-AE66-7815-4077-317DE67E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02" y="1117601"/>
            <a:ext cx="9068060" cy="45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B0EB5-1196-3B5D-92CE-2F5061CBB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7" y="916925"/>
            <a:ext cx="7708024" cy="56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9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Round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65288-F0F5-B0C1-5B2C-86465188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52" y="1458189"/>
            <a:ext cx="10338751" cy="354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4161</TotalTime>
  <Words>1187</Words>
  <Application>Microsoft Office PowerPoint</Application>
  <PresentationFormat>Widescreen</PresentationFormat>
  <Paragraphs>185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Courier New</vt:lpstr>
      <vt:lpstr>Tw Cen MT</vt:lpstr>
      <vt:lpstr>Circuit</vt:lpstr>
      <vt:lpstr>To Those Who Await</vt:lpstr>
      <vt:lpstr>Introduction</vt:lpstr>
      <vt:lpstr>The Scenario</vt:lpstr>
      <vt:lpstr>Round 1</vt:lpstr>
      <vt:lpstr>Round 1</vt:lpstr>
      <vt:lpstr>Round 1</vt:lpstr>
      <vt:lpstr>Round 1</vt:lpstr>
      <vt:lpstr>Round 1</vt:lpstr>
      <vt:lpstr>Round 1</vt:lpstr>
      <vt:lpstr>Round 1</vt:lpstr>
      <vt:lpstr>Introducing Async/Await</vt:lpstr>
      <vt:lpstr>Round 2</vt:lpstr>
      <vt:lpstr>Round 2</vt:lpstr>
      <vt:lpstr>Round 2</vt:lpstr>
      <vt:lpstr>Round 2</vt:lpstr>
      <vt:lpstr>Round 2</vt:lpstr>
      <vt:lpstr>Categorizing Tasks</vt:lpstr>
      <vt:lpstr>Categorizing Tasks</vt:lpstr>
      <vt:lpstr>Categorizing Tasks</vt:lpstr>
      <vt:lpstr>Categorizing Tasks</vt:lpstr>
      <vt:lpstr>Round 2 Redux</vt:lpstr>
      <vt:lpstr>When to use Task.Run</vt:lpstr>
      <vt:lpstr>Method Breaking</vt:lpstr>
      <vt:lpstr>Method Breaking</vt:lpstr>
      <vt:lpstr>Method Breaking</vt:lpstr>
      <vt:lpstr>Round 3</vt:lpstr>
      <vt:lpstr>Round 3</vt:lpstr>
      <vt:lpstr>Round 4</vt:lpstr>
      <vt:lpstr>Round 4</vt:lpstr>
      <vt:lpstr>Round 4</vt:lpstr>
      <vt:lpstr>Round 4</vt:lpstr>
      <vt:lpstr>Round 5</vt:lpstr>
      <vt:lpstr>Round 6</vt:lpstr>
      <vt:lpstr>Returning Tasks</vt:lpstr>
      <vt:lpstr>Round 7</vt:lpstr>
      <vt:lpstr>Performance via ValueTask</vt:lpstr>
      <vt:lpstr>Performance via ValueTask</vt:lpstr>
      <vt:lpstr>Async Methods are classes</vt:lpstr>
      <vt:lpstr>A few problems</vt:lpstr>
      <vt:lpstr>Summary</vt:lpstr>
      <vt:lpstr>Summary</vt:lpstr>
      <vt:lpstr>Summary</vt:lpstr>
      <vt:lpstr>Summary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811</cp:revision>
  <dcterms:created xsi:type="dcterms:W3CDTF">2016-12-17T19:36:34Z</dcterms:created>
  <dcterms:modified xsi:type="dcterms:W3CDTF">2022-08-20T21:09:33Z</dcterms:modified>
</cp:coreProperties>
</file>