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62" r:id="rId38"/>
    <p:sldId id="363" r:id="rId39"/>
    <p:sldId id="364" r:id="rId40"/>
    <p:sldId id="365" r:id="rId41"/>
    <p:sldId id="366" r:id="rId42"/>
    <p:sldId id="367" r:id="rId43"/>
    <p:sldId id="368" r:id="rId44"/>
    <p:sldId id="369" r:id="rId45"/>
    <p:sldId id="370" r:id="rId46"/>
    <p:sldId id="371" r:id="rId47"/>
    <p:sldId id="372" r:id="rId48"/>
    <p:sldId id="373" r:id="rId49"/>
    <p:sldId id="374" r:id="rId50"/>
    <p:sldId id="375" r:id="rId51"/>
    <p:sldId id="376" r:id="rId52"/>
    <p:sldId id="377" r:id="rId53"/>
    <p:sldId id="378" r:id="rId54"/>
    <p:sldId id="379" r:id="rId55"/>
    <p:sldId id="380" r:id="rId56"/>
    <p:sldId id="381" r:id="rId57"/>
    <p:sldId id="382" r:id="rId58"/>
    <p:sldId id="383" r:id="rId59"/>
    <p:sldId id="384" r:id="rId60"/>
    <p:sldId id="385" r:id="rId61"/>
    <p:sldId id="386" r:id="rId62"/>
    <p:sldId id="387" r:id="rId63"/>
    <p:sldId id="388" r:id="rId64"/>
    <p:sldId id="321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0101"/>
    <a:srgbClr val="FF3300"/>
    <a:srgbClr val="3EBED6"/>
    <a:srgbClr val="1F5275"/>
    <a:srgbClr val="3696B2"/>
    <a:srgbClr val="10335A"/>
    <a:srgbClr val="327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2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2126D73-E5BB-4867-8286-34693393041C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1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92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8081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2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8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62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26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8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3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6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1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9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2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26D73-E5BB-4867-8286-34693393041C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77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7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884941" cy="2387600"/>
          </a:xfrm>
        </p:spPr>
        <p:txBody>
          <a:bodyPr/>
          <a:lstStyle/>
          <a:p>
            <a:r>
              <a:rPr lang="en-US" dirty="0"/>
              <a:t>Untangling The Ball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Refactoring to decouple</a:t>
            </a:r>
          </a:p>
        </p:txBody>
      </p:sp>
    </p:spTree>
    <p:extLst>
      <p:ext uri="{BB962C8B-B14F-4D97-AF65-F5344CB8AC3E}">
        <p14:creationId xmlns:p14="http://schemas.microsoft.com/office/powerpoint/2010/main" val="313313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The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7E7CA-AA95-467B-ABCB-21FBCCB98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78" y="0"/>
            <a:ext cx="11853644" cy="68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8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F04FF2-8DC6-4BAD-BE34-C1729EDE3B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The Largest Obstacle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561083-0A61-4905-9391-EAD6540F58CE}"/>
              </a:ext>
            </a:extLst>
          </p:cNvPr>
          <p:cNvSpPr txBox="1"/>
          <p:nvPr/>
        </p:nvSpPr>
        <p:spPr>
          <a:xfrm>
            <a:off x="1803633" y="1468073"/>
            <a:ext cx="9066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is the largest obstacle to refactoring?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5C159A-EED8-449A-B19B-C9AEC01E7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80" y="2452551"/>
            <a:ext cx="5839640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8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9" grpId="0"/>
      <p:bldP spid="5" grpId="0"/>
      <p:bldP spid="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The Largest Obstacle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23946-3633-46A6-A38A-1C8E120F701E}"/>
              </a:ext>
            </a:extLst>
          </p:cNvPr>
          <p:cNvSpPr txBox="1"/>
          <p:nvPr/>
        </p:nvSpPr>
        <p:spPr>
          <a:xfrm>
            <a:off x="1803633" y="1468073"/>
            <a:ext cx="97830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We fear that our changes will break something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E840F0-2492-4305-A5CD-32676486B19C}"/>
              </a:ext>
            </a:extLst>
          </p:cNvPr>
          <p:cNvSpPr txBox="1"/>
          <p:nvPr/>
        </p:nvSpPr>
        <p:spPr>
          <a:xfrm>
            <a:off x="1803632" y="2721114"/>
            <a:ext cx="8489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How do we know if we broke something?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583BF-15AD-4025-B1AB-DE6548318CC8}"/>
              </a:ext>
            </a:extLst>
          </p:cNvPr>
          <p:cNvSpPr txBox="1"/>
          <p:nvPr/>
        </p:nvSpPr>
        <p:spPr>
          <a:xfrm>
            <a:off x="1803632" y="3974155"/>
            <a:ext cx="1668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Testing!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1F9103-C98F-48F0-A6CA-7916F9A22800}"/>
              </a:ext>
            </a:extLst>
          </p:cNvPr>
          <p:cNvSpPr txBox="1"/>
          <p:nvPr/>
        </p:nvSpPr>
        <p:spPr>
          <a:xfrm>
            <a:off x="1803632" y="5227196"/>
            <a:ext cx="7970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How can we test often and efficiently?</a:t>
            </a:r>
          </a:p>
        </p:txBody>
      </p:sp>
    </p:spTree>
    <p:extLst>
      <p:ext uri="{BB962C8B-B14F-4D97-AF65-F5344CB8AC3E}">
        <p14:creationId xmlns:p14="http://schemas.microsoft.com/office/powerpoint/2010/main" val="10805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The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7E7CA-AA95-467B-ABCB-21FBCCB98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78" y="0"/>
            <a:ext cx="11853644" cy="68453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4620EB-7A43-4853-A28B-6BDDB01D453C}"/>
              </a:ext>
            </a:extLst>
          </p:cNvPr>
          <p:cNvSpPr/>
          <p:nvPr/>
        </p:nvSpPr>
        <p:spPr>
          <a:xfrm>
            <a:off x="479394" y="878889"/>
            <a:ext cx="11543428" cy="54508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FA05FD-0058-45F7-87A8-A85C3A812C2D}"/>
              </a:ext>
            </a:extLst>
          </p:cNvPr>
          <p:cNvSpPr txBox="1"/>
          <p:nvPr/>
        </p:nvSpPr>
        <p:spPr>
          <a:xfrm>
            <a:off x="7796060" y="4149130"/>
            <a:ext cx="2574616" cy="707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Not Webby</a:t>
            </a:r>
          </a:p>
        </p:txBody>
      </p:sp>
    </p:spTree>
    <p:extLst>
      <p:ext uri="{BB962C8B-B14F-4D97-AF65-F5344CB8AC3E}">
        <p14:creationId xmlns:p14="http://schemas.microsoft.com/office/powerpoint/2010/main" val="62940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The Plan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558032-6FF8-4E71-BC78-30B57E70A042}"/>
              </a:ext>
            </a:extLst>
          </p:cNvPr>
          <p:cNvSpPr/>
          <p:nvPr/>
        </p:nvSpPr>
        <p:spPr>
          <a:xfrm>
            <a:off x="1491449" y="1624614"/>
            <a:ext cx="3737499" cy="506027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60297-77B8-46B4-A6F2-4E6C4C2F2B57}"/>
              </a:ext>
            </a:extLst>
          </p:cNvPr>
          <p:cNvSpPr txBox="1"/>
          <p:nvPr/>
        </p:nvSpPr>
        <p:spPr>
          <a:xfrm>
            <a:off x="1491449" y="1624614"/>
            <a:ext cx="86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Webby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D5E06B-2D46-439F-B93C-91AF4926D558}"/>
              </a:ext>
            </a:extLst>
          </p:cNvPr>
          <p:cNvSpPr/>
          <p:nvPr/>
        </p:nvSpPr>
        <p:spPr>
          <a:xfrm>
            <a:off x="1491449" y="2130641"/>
            <a:ext cx="3737499" cy="2433960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Webby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C68E23-47B5-446B-ABFF-DB9BDDDE2455}"/>
              </a:ext>
            </a:extLst>
          </p:cNvPr>
          <p:cNvSpPr/>
          <p:nvPr/>
        </p:nvSpPr>
        <p:spPr>
          <a:xfrm>
            <a:off x="1491449" y="4564601"/>
            <a:ext cx="3737499" cy="247096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9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0.35794 0.0013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9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-0.00026 -0.3548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10" grpId="0" animBg="1"/>
      <p:bldP spid="10" grpId="1" animBg="1"/>
      <p:bldP spid="11" grpId="0" animBg="1"/>
      <p:bldP spid="1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The Plan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BD6B2D-C90C-446F-80F3-5DBCE99B3345}"/>
              </a:ext>
            </a:extLst>
          </p:cNvPr>
          <p:cNvSpPr/>
          <p:nvPr/>
        </p:nvSpPr>
        <p:spPr>
          <a:xfrm>
            <a:off x="1192695" y="3650942"/>
            <a:ext cx="3737499" cy="506027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DC8DBD-60E4-4334-8CA4-A3C60DC55226}"/>
              </a:ext>
            </a:extLst>
          </p:cNvPr>
          <p:cNvSpPr/>
          <p:nvPr/>
        </p:nvSpPr>
        <p:spPr>
          <a:xfrm>
            <a:off x="5899647" y="3650942"/>
            <a:ext cx="3737499" cy="506027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BBBF02-7CE6-4383-B6D8-74DE1AE0F583}"/>
              </a:ext>
            </a:extLst>
          </p:cNvPr>
          <p:cNvSpPr/>
          <p:nvPr/>
        </p:nvSpPr>
        <p:spPr>
          <a:xfrm>
            <a:off x="5899646" y="2567127"/>
            <a:ext cx="3737499" cy="506027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Test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8301D84-474F-4E15-AA01-C84E2B8EABBE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930194" y="3903956"/>
            <a:ext cx="9694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2C4F8D-55AC-4117-94EE-C719F4B54A22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>
            <a:off x="7768396" y="3073154"/>
            <a:ext cx="1" cy="577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762C0D83-F943-47A8-80EF-153375E5DB07}"/>
              </a:ext>
            </a:extLst>
          </p:cNvPr>
          <p:cNvSpPr/>
          <p:nvPr/>
        </p:nvSpPr>
        <p:spPr>
          <a:xfrm>
            <a:off x="10573920" y="2219383"/>
            <a:ext cx="692458" cy="9832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5D5AFDC0-7F4C-4F76-932A-564D28E9C05E}"/>
              </a:ext>
            </a:extLst>
          </p:cNvPr>
          <p:cNvSpPr/>
          <p:nvPr/>
        </p:nvSpPr>
        <p:spPr>
          <a:xfrm>
            <a:off x="10445191" y="3398017"/>
            <a:ext cx="1060704" cy="758952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</a:t>
            </a: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E5ECA7F5-6CD2-4023-8C59-22467D4E4873}"/>
              </a:ext>
            </a:extLst>
          </p:cNvPr>
          <p:cNvSpPr/>
          <p:nvPr/>
        </p:nvSpPr>
        <p:spPr>
          <a:xfrm>
            <a:off x="10490816" y="4483223"/>
            <a:ext cx="969453" cy="96945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44B7A95-7D3D-4F00-9934-7DE9ABB48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46" y="4391899"/>
            <a:ext cx="3728895" cy="1627153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A7F7C37-009F-4743-A519-225C21B46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945" y="998620"/>
            <a:ext cx="3747596" cy="1153106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7356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Integration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81E81E-50A9-4FC9-A3A8-3ACB6509A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0" y="0"/>
            <a:ext cx="1168872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A78E78-E3C1-4A3B-A8A7-FA38B7144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0" y="1071291"/>
            <a:ext cx="11676330" cy="379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5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Integration 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CCAFA6-1C45-4CAB-91FD-F8D16ABEA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5" y="1161386"/>
            <a:ext cx="12044570" cy="72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1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Integration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5247D-9B67-43B7-9216-7FAD57B1B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51327" cy="46172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7C744A-D94A-4CD4-AA68-C1C78A0B3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" y="4617242"/>
            <a:ext cx="7873345" cy="224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3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Integration 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394F56-2AC2-4CA1-B49E-88873FDCB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49" y="648048"/>
            <a:ext cx="9818703" cy="61923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5F2F71-D985-4CF6-859D-44979D0C86DC}"/>
              </a:ext>
            </a:extLst>
          </p:cNvPr>
          <p:cNvSpPr/>
          <p:nvPr/>
        </p:nvSpPr>
        <p:spPr>
          <a:xfrm>
            <a:off x="7794594" y="1651247"/>
            <a:ext cx="1811045" cy="47939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9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</p:spTree>
    <p:extLst>
      <p:ext uri="{BB962C8B-B14F-4D97-AF65-F5344CB8AC3E}">
        <p14:creationId xmlns:p14="http://schemas.microsoft.com/office/powerpoint/2010/main" val="133929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Integration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648E3E-0F0B-44C1-9381-92DDACAAB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91" y="913460"/>
            <a:ext cx="11467255" cy="1226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E2AD07-18B0-461F-9543-5283377CE2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86" b="-233"/>
          <a:stretch/>
        </p:blipFill>
        <p:spPr>
          <a:xfrm>
            <a:off x="239697" y="2980857"/>
            <a:ext cx="11637442" cy="2594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BFE628-3B76-4A96-9133-F3346FEDCA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14" t="-233"/>
          <a:stretch/>
        </p:blipFill>
        <p:spPr>
          <a:xfrm>
            <a:off x="239697" y="3351500"/>
            <a:ext cx="11550458" cy="3416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DE8269-A827-4521-936B-24D68EFC3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6" y="4028423"/>
            <a:ext cx="8087853" cy="26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1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Integration 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101D8B-7CCD-4345-8294-57D38C02F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11" y="1105538"/>
            <a:ext cx="11896977" cy="7854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42B754-19B1-4BEB-9993-546605577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11" y="2043816"/>
            <a:ext cx="11931442" cy="23239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8756C0-F205-4B8E-ACD9-8930F41265F1}"/>
              </a:ext>
            </a:extLst>
          </p:cNvPr>
          <p:cNvSpPr/>
          <p:nvPr/>
        </p:nvSpPr>
        <p:spPr>
          <a:xfrm>
            <a:off x="230819" y="3906174"/>
            <a:ext cx="3000653" cy="44388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793A8C-D9F3-418E-AC73-685746698A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11" y="4636194"/>
            <a:ext cx="11915551" cy="67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9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Integration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4A6B21-B6A5-4416-AD7F-706FCBE5E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94" y="1085126"/>
            <a:ext cx="11664452" cy="658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E8EDF0-32B7-4BCC-9999-8A04E7D5068D}"/>
              </a:ext>
            </a:extLst>
          </p:cNvPr>
          <p:cNvSpPr txBox="1"/>
          <p:nvPr/>
        </p:nvSpPr>
        <p:spPr>
          <a:xfrm>
            <a:off x="1487381" y="2500255"/>
            <a:ext cx="56997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We now have a safety net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18925C-53A2-4BB1-B1F2-A1CDBE58A15B}"/>
              </a:ext>
            </a:extLst>
          </p:cNvPr>
          <p:cNvSpPr txBox="1"/>
          <p:nvPr/>
        </p:nvSpPr>
        <p:spPr>
          <a:xfrm>
            <a:off x="1487381" y="3554451"/>
            <a:ext cx="67104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We will fear the code no longer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77C4DE-36DA-4A99-B19D-68D5FF43C844}"/>
              </a:ext>
            </a:extLst>
          </p:cNvPr>
          <p:cNvSpPr txBox="1"/>
          <p:nvPr/>
        </p:nvSpPr>
        <p:spPr>
          <a:xfrm>
            <a:off x="1487381" y="4608647"/>
            <a:ext cx="84714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We will run this test over and over again</a:t>
            </a:r>
          </a:p>
        </p:txBody>
      </p:sp>
    </p:spTree>
    <p:extLst>
      <p:ext uri="{BB962C8B-B14F-4D97-AF65-F5344CB8AC3E}">
        <p14:creationId xmlns:p14="http://schemas.microsoft.com/office/powerpoint/2010/main" val="307140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Refactoring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E8EDF0-32B7-4BCC-9999-8A04E7D5068D}"/>
              </a:ext>
            </a:extLst>
          </p:cNvPr>
          <p:cNvSpPr txBox="1"/>
          <p:nvPr/>
        </p:nvSpPr>
        <p:spPr>
          <a:xfrm>
            <a:off x="3573633" y="2959647"/>
            <a:ext cx="4138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It’s time to refactor!</a:t>
            </a:r>
          </a:p>
        </p:txBody>
      </p:sp>
    </p:spTree>
    <p:extLst>
      <p:ext uri="{BB962C8B-B14F-4D97-AF65-F5344CB8AC3E}">
        <p14:creationId xmlns:p14="http://schemas.microsoft.com/office/powerpoint/2010/main" val="110308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Refactoring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14428-3417-4A33-AD8D-7132BA6D0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61" y="1205537"/>
            <a:ext cx="5645751" cy="8008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C7E882-4F13-4213-9553-01E68C924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61" y="2333874"/>
            <a:ext cx="11591913" cy="906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AB80C4-F415-4B78-93EA-60956B2DB1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61" y="3757304"/>
            <a:ext cx="11286518" cy="63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1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Refactoring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AB80C4-F415-4B78-93EA-60956B2DB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2" y="6214432"/>
            <a:ext cx="11286518" cy="637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B6223A-A49F-46E8-A0C7-2049A5B63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2" y="807869"/>
            <a:ext cx="11361728" cy="658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6FBCE4-7B3C-4E75-BB23-382C290E89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2" y="1591958"/>
            <a:ext cx="11286518" cy="45715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C95C63-6BAF-4DAA-8BD5-88FDBF2A5CC5}"/>
              </a:ext>
            </a:extLst>
          </p:cNvPr>
          <p:cNvSpPr/>
          <p:nvPr/>
        </p:nvSpPr>
        <p:spPr>
          <a:xfrm>
            <a:off x="506027" y="3977196"/>
            <a:ext cx="6489577" cy="1864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13C296-5127-4BEB-A6C1-DEB72975CC9F}"/>
              </a:ext>
            </a:extLst>
          </p:cNvPr>
          <p:cNvSpPr/>
          <p:nvPr/>
        </p:nvSpPr>
        <p:spPr>
          <a:xfrm>
            <a:off x="1057922" y="1584560"/>
            <a:ext cx="10437048" cy="25311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1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Refactoring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1286B9-7178-401C-AA7D-AAED4D7AD8A8}"/>
              </a:ext>
            </a:extLst>
          </p:cNvPr>
          <p:cNvSpPr txBox="1"/>
          <p:nvPr/>
        </p:nvSpPr>
        <p:spPr>
          <a:xfrm>
            <a:off x="1487381" y="1494832"/>
            <a:ext cx="91251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We can separate sections of code via DTOs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D9E6D0-C23F-45A3-8365-F8F973F6558E}"/>
              </a:ext>
            </a:extLst>
          </p:cNvPr>
          <p:cNvSpPr txBox="1"/>
          <p:nvPr/>
        </p:nvSpPr>
        <p:spPr>
          <a:xfrm>
            <a:off x="1487381" y="2889681"/>
            <a:ext cx="10377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Let’s read from SQL, and save those items in a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B9D8AE-C123-4368-9AF5-B5C722B063EB}"/>
              </a:ext>
            </a:extLst>
          </p:cNvPr>
          <p:cNvSpPr txBox="1"/>
          <p:nvPr/>
        </p:nvSpPr>
        <p:spPr>
          <a:xfrm>
            <a:off x="1487381" y="4498019"/>
            <a:ext cx="86635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We’ll use those items when writing the file</a:t>
            </a:r>
          </a:p>
        </p:txBody>
      </p:sp>
    </p:spTree>
    <p:extLst>
      <p:ext uri="{BB962C8B-B14F-4D97-AF65-F5344CB8AC3E}">
        <p14:creationId xmlns:p14="http://schemas.microsoft.com/office/powerpoint/2010/main" val="16120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Refactoring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511A60-7710-467B-8B11-9FBDE00DF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357" y="149391"/>
            <a:ext cx="3310959" cy="22631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56B172-E83F-4A44-84B6-2F0A15E99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1381"/>
            <a:ext cx="12120454" cy="4737174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10A16C-C90D-4E9D-AC24-02B90D62FA3A}"/>
              </a:ext>
            </a:extLst>
          </p:cNvPr>
          <p:cNvCxnSpPr/>
          <p:nvPr/>
        </p:nvCxnSpPr>
        <p:spPr>
          <a:xfrm flipH="1">
            <a:off x="4305670" y="1553592"/>
            <a:ext cx="5699464" cy="2379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27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Refactoring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D7A55F-144F-48C8-91AE-7A52AEBE4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6" y="807869"/>
            <a:ext cx="9025082" cy="59134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0AC6E8-B81B-423B-A298-978A287D0135}"/>
              </a:ext>
            </a:extLst>
          </p:cNvPr>
          <p:cNvSpPr/>
          <p:nvPr/>
        </p:nvSpPr>
        <p:spPr>
          <a:xfrm>
            <a:off x="1899820" y="2432481"/>
            <a:ext cx="2778711" cy="3018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009E81-BBD3-4057-849D-54621E50D1BB}"/>
              </a:ext>
            </a:extLst>
          </p:cNvPr>
          <p:cNvSpPr/>
          <p:nvPr/>
        </p:nvSpPr>
        <p:spPr>
          <a:xfrm>
            <a:off x="3317289" y="2904477"/>
            <a:ext cx="3625049" cy="3018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11AD00-2401-40A1-B009-5C6FF6599FDB}"/>
              </a:ext>
            </a:extLst>
          </p:cNvPr>
          <p:cNvSpPr/>
          <p:nvPr/>
        </p:nvSpPr>
        <p:spPr>
          <a:xfrm>
            <a:off x="1359762" y="3392800"/>
            <a:ext cx="1188129" cy="73087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363A5F-77BB-457F-B82F-B6BD07977440}"/>
              </a:ext>
            </a:extLst>
          </p:cNvPr>
          <p:cNvSpPr/>
          <p:nvPr/>
        </p:nvSpPr>
        <p:spPr>
          <a:xfrm>
            <a:off x="3003612" y="4576922"/>
            <a:ext cx="1976761" cy="3018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5DFC95-457D-400A-B9CD-CF1EB72153D1}"/>
              </a:ext>
            </a:extLst>
          </p:cNvPr>
          <p:cNvSpPr/>
          <p:nvPr/>
        </p:nvSpPr>
        <p:spPr>
          <a:xfrm>
            <a:off x="2547891" y="5050397"/>
            <a:ext cx="1917578" cy="3018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7E8B4F-2E91-479F-9D38-F1688E2F39AD}"/>
              </a:ext>
            </a:extLst>
          </p:cNvPr>
          <p:cNvSpPr txBox="1"/>
          <p:nvPr/>
        </p:nvSpPr>
        <p:spPr>
          <a:xfrm>
            <a:off x="4795409" y="99983"/>
            <a:ext cx="5190652" cy="70788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4">
                    <a:lumMod val="75000"/>
                  </a:schemeClr>
                </a:solidFill>
              </a:rPr>
              <a:t>Also wrapped with using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D39490-AEB2-4E6F-B752-ABE395A19CAF}"/>
              </a:ext>
            </a:extLst>
          </p:cNvPr>
          <p:cNvSpPr txBox="1"/>
          <p:nvPr/>
        </p:nvSpPr>
        <p:spPr>
          <a:xfrm>
            <a:off x="559515" y="6382809"/>
            <a:ext cx="4344266" cy="33855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No longer need Dispose (or even the original Flush)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6E4618-E15D-4DC4-BC20-ADB382695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322" y="4305538"/>
            <a:ext cx="6764562" cy="381871"/>
          </a:xfrm>
          <a:prstGeom prst="rect">
            <a:avLst/>
          </a:prstGeom>
          <a:ln w="285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763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  <p:bldP spid="13" grpId="0" animBg="1"/>
      <p:bldP spid="14" grpId="0" animBg="1"/>
      <p:bldP spid="15" grpId="0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Refactoring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E01717-AB92-48ED-89A5-294F317DE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94" y="0"/>
            <a:ext cx="10335813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C2D80B-2AE6-4FC9-A2A0-ED90A5379E52}"/>
              </a:ext>
            </a:extLst>
          </p:cNvPr>
          <p:cNvSpPr/>
          <p:nvPr/>
        </p:nvSpPr>
        <p:spPr>
          <a:xfrm>
            <a:off x="2831977" y="1384917"/>
            <a:ext cx="6995604" cy="19530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B5ACD7-A81E-4A50-88DC-B6B87F8E79EE}"/>
              </a:ext>
            </a:extLst>
          </p:cNvPr>
          <p:cNvSpPr/>
          <p:nvPr/>
        </p:nvSpPr>
        <p:spPr>
          <a:xfrm>
            <a:off x="3295094" y="1189609"/>
            <a:ext cx="7455763" cy="19530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7375C8-CD00-4695-A03D-80A24151D586}"/>
              </a:ext>
            </a:extLst>
          </p:cNvPr>
          <p:cNvSpPr txBox="1"/>
          <p:nvPr/>
        </p:nvSpPr>
        <p:spPr>
          <a:xfrm>
            <a:off x="1803633" y="1468073"/>
            <a:ext cx="4573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Best practices “good”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0962C0-8452-4CB8-A67C-291AFF0B4000}"/>
              </a:ext>
            </a:extLst>
          </p:cNvPr>
          <p:cNvSpPr txBox="1"/>
          <p:nvPr/>
        </p:nvSpPr>
        <p:spPr>
          <a:xfrm>
            <a:off x="1803633" y="2601985"/>
            <a:ext cx="1317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But…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C1CBB-9E1B-41F9-8CBE-3C0315514A2F}"/>
              </a:ext>
            </a:extLst>
          </p:cNvPr>
          <p:cNvSpPr txBox="1"/>
          <p:nvPr/>
        </p:nvSpPr>
        <p:spPr>
          <a:xfrm>
            <a:off x="1803633" y="3735897"/>
            <a:ext cx="9694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“We can’t use them on our project, because…”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BF0B9A-A096-4798-8621-86948C2A5FC2}"/>
              </a:ext>
            </a:extLst>
          </p:cNvPr>
          <p:cNvSpPr txBox="1"/>
          <p:nvPr/>
        </p:nvSpPr>
        <p:spPr>
          <a:xfrm>
            <a:off x="1803633" y="4869809"/>
            <a:ext cx="40834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&lt;Legacy Reasons&gt;</a:t>
            </a:r>
          </a:p>
        </p:txBody>
      </p:sp>
    </p:spTree>
    <p:extLst>
      <p:ext uri="{BB962C8B-B14F-4D97-AF65-F5344CB8AC3E}">
        <p14:creationId xmlns:p14="http://schemas.microsoft.com/office/powerpoint/2010/main" val="245983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Refactoring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E01717-AB92-48ED-89A5-294F317DE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94" y="0"/>
            <a:ext cx="1033581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D44379-4B69-4AAE-89F4-444CFDFC8A4E}"/>
              </a:ext>
            </a:extLst>
          </p:cNvPr>
          <p:cNvSpPr txBox="1"/>
          <p:nvPr/>
        </p:nvSpPr>
        <p:spPr>
          <a:xfrm>
            <a:off x="5079494" y="2443689"/>
            <a:ext cx="6104363" cy="70788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4">
                    <a:lumMod val="75000"/>
                  </a:schemeClr>
                </a:solidFill>
              </a:rPr>
              <a:t>A natural barrier has formed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5A91779-D975-4DF8-AA1A-0DF0AA939C1A}"/>
              </a:ext>
            </a:extLst>
          </p:cNvPr>
          <p:cNvCxnSpPr/>
          <p:nvPr/>
        </p:nvCxnSpPr>
        <p:spPr>
          <a:xfrm>
            <a:off x="1192695" y="1766656"/>
            <a:ext cx="9797860" cy="0"/>
          </a:xfrm>
          <a:prstGeom prst="line">
            <a:avLst/>
          </a:prstGeom>
          <a:ln w="76200">
            <a:solidFill>
              <a:srgbClr val="00B050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3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Refactoring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E01717-AB92-48ED-89A5-294F317DE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94" y="0"/>
            <a:ext cx="1033581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D44379-4B69-4AAE-89F4-444CFDFC8A4E}"/>
              </a:ext>
            </a:extLst>
          </p:cNvPr>
          <p:cNvSpPr txBox="1"/>
          <p:nvPr/>
        </p:nvSpPr>
        <p:spPr>
          <a:xfrm>
            <a:off x="5310314" y="2745530"/>
            <a:ext cx="4752455" cy="52322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Calculation and writing is mixed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5FD999-238D-4CE6-B709-3E769A354152}"/>
              </a:ext>
            </a:extLst>
          </p:cNvPr>
          <p:cNvSpPr/>
          <p:nvPr/>
        </p:nvSpPr>
        <p:spPr>
          <a:xfrm>
            <a:off x="1961965" y="3515558"/>
            <a:ext cx="6418555" cy="1953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394ED-A92E-4624-8609-93A22B542295}"/>
              </a:ext>
            </a:extLst>
          </p:cNvPr>
          <p:cNvSpPr txBox="1"/>
          <p:nvPr/>
        </p:nvSpPr>
        <p:spPr>
          <a:xfrm>
            <a:off x="7541888" y="6112496"/>
            <a:ext cx="3323089" cy="52322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Let’s separate the two</a:t>
            </a:r>
          </a:p>
        </p:txBody>
      </p:sp>
    </p:spTree>
    <p:extLst>
      <p:ext uri="{BB962C8B-B14F-4D97-AF65-F5344CB8AC3E}">
        <p14:creationId xmlns:p14="http://schemas.microsoft.com/office/powerpoint/2010/main" val="297191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Refactoring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1EFD6-1548-43C9-AC4F-644B4265B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215" y="149390"/>
            <a:ext cx="3103016" cy="24517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1D1E8B-32E1-470D-B131-7113474FF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0" y="956321"/>
            <a:ext cx="7651237" cy="573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3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Refactoring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170AFB-5AB1-43E2-97B8-8B4C723A6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32" y="807869"/>
            <a:ext cx="11960906" cy="15358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7A61E7-FF89-47EF-96A6-A83FFD5FD9E8}"/>
              </a:ext>
            </a:extLst>
          </p:cNvPr>
          <p:cNvSpPr txBox="1"/>
          <p:nvPr/>
        </p:nvSpPr>
        <p:spPr>
          <a:xfrm>
            <a:off x="1487381" y="2500255"/>
            <a:ext cx="6385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This class has no dependencies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F34246-8DE6-4962-8668-2BEAA2B13FE8}"/>
              </a:ext>
            </a:extLst>
          </p:cNvPr>
          <p:cNvSpPr txBox="1"/>
          <p:nvPr/>
        </p:nvSpPr>
        <p:spPr>
          <a:xfrm>
            <a:off x="1487380" y="3558177"/>
            <a:ext cx="80714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This class contains critical business logic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3AD939-7BBC-4B1A-8B2E-9118D943FCB5}"/>
              </a:ext>
            </a:extLst>
          </p:cNvPr>
          <p:cNvSpPr txBox="1"/>
          <p:nvPr/>
        </p:nvSpPr>
        <p:spPr>
          <a:xfrm>
            <a:off x="1487380" y="4616099"/>
            <a:ext cx="5560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 perfect candidate for…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9A99A7-8CB8-402E-BFB4-B24B56107AEA}"/>
              </a:ext>
            </a:extLst>
          </p:cNvPr>
          <p:cNvSpPr txBox="1"/>
          <p:nvPr/>
        </p:nvSpPr>
        <p:spPr>
          <a:xfrm>
            <a:off x="1487379" y="5674021"/>
            <a:ext cx="25945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Unit Testing!</a:t>
            </a:r>
          </a:p>
        </p:txBody>
      </p:sp>
    </p:spTree>
    <p:extLst>
      <p:ext uri="{BB962C8B-B14F-4D97-AF65-F5344CB8AC3E}">
        <p14:creationId xmlns:p14="http://schemas.microsoft.com/office/powerpoint/2010/main" val="56602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    Refactoring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78F9F0-1784-4C69-8679-ADD0FE290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55" y="0"/>
            <a:ext cx="8815691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A45FAA-F912-4B27-B0F6-DEB80FDFF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593" y="5664305"/>
            <a:ext cx="6471216" cy="54118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05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Refactoring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191416-843F-4AF1-9AF1-69D347168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53" y="807869"/>
            <a:ext cx="11827168" cy="38943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3E6171-9E57-439E-B5D3-2C81633A0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53" y="5051745"/>
            <a:ext cx="11938149" cy="9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0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Refactoring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904E1B-93E4-487B-B257-F86C1BBCF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5724"/>
            <a:ext cx="7901126" cy="6018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01F278-C91A-4884-BC3B-CB9065135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903" y="3714855"/>
            <a:ext cx="6862321" cy="280095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D17698-AF7B-4BD3-A0CD-44C8D560744B}"/>
              </a:ext>
            </a:extLst>
          </p:cNvPr>
          <p:cNvSpPr/>
          <p:nvPr/>
        </p:nvSpPr>
        <p:spPr>
          <a:xfrm>
            <a:off x="2201662" y="3036163"/>
            <a:ext cx="1642369" cy="27520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7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Refactoring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88D810-344D-4586-A00E-44E88615E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214"/>
            <a:ext cx="12217975" cy="55929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912E4C-9FCA-4DF9-A4AC-A3FDB9E80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24" y="6124062"/>
            <a:ext cx="8492111" cy="479394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FAFCE2-77B7-4FA2-980C-9E1EB8204453}"/>
              </a:ext>
            </a:extLst>
          </p:cNvPr>
          <p:cNvSpPr txBox="1"/>
          <p:nvPr/>
        </p:nvSpPr>
        <p:spPr>
          <a:xfrm>
            <a:off x="7059214" y="3004300"/>
            <a:ext cx="4496937" cy="4616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Another natural barrier has formed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C2F83E-7E06-4908-BF56-9AFEC0C00B08}"/>
              </a:ext>
            </a:extLst>
          </p:cNvPr>
          <p:cNvCxnSpPr>
            <a:cxnSpLocks/>
          </p:cNvCxnSpPr>
          <p:nvPr/>
        </p:nvCxnSpPr>
        <p:spPr>
          <a:xfrm>
            <a:off x="393705" y="2725444"/>
            <a:ext cx="11644415" cy="0"/>
          </a:xfrm>
          <a:prstGeom prst="line">
            <a:avLst/>
          </a:prstGeom>
          <a:ln w="76200">
            <a:solidFill>
              <a:srgbClr val="00B050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3CCFAC-E371-49E2-829D-E8B99E21C5D1}"/>
              </a:ext>
            </a:extLst>
          </p:cNvPr>
          <p:cNvCxnSpPr>
            <a:cxnSpLocks/>
          </p:cNvCxnSpPr>
          <p:nvPr/>
        </p:nvCxnSpPr>
        <p:spPr>
          <a:xfrm>
            <a:off x="393705" y="3632446"/>
            <a:ext cx="11644415" cy="0"/>
          </a:xfrm>
          <a:prstGeom prst="line">
            <a:avLst/>
          </a:prstGeom>
          <a:ln w="76200">
            <a:solidFill>
              <a:srgbClr val="00B050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55827CD-F2B5-4B47-9F26-88DCC6090C68}"/>
              </a:ext>
            </a:extLst>
          </p:cNvPr>
          <p:cNvSpPr txBox="1"/>
          <p:nvPr/>
        </p:nvSpPr>
        <p:spPr>
          <a:xfrm>
            <a:off x="8774083" y="3911301"/>
            <a:ext cx="3080139" cy="4616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Now using StringBuilder</a:t>
            </a:r>
          </a:p>
        </p:txBody>
      </p:sp>
    </p:spTree>
    <p:extLst>
      <p:ext uri="{BB962C8B-B14F-4D97-AF65-F5344CB8AC3E}">
        <p14:creationId xmlns:p14="http://schemas.microsoft.com/office/powerpoint/2010/main" val="273067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Refactoring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88D810-344D-4586-A00E-44E88615E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214"/>
            <a:ext cx="12217975" cy="55929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FAFCE2-77B7-4FA2-980C-9E1EB8204453}"/>
              </a:ext>
            </a:extLst>
          </p:cNvPr>
          <p:cNvSpPr txBox="1"/>
          <p:nvPr/>
        </p:nvSpPr>
        <p:spPr>
          <a:xfrm>
            <a:off x="6748496" y="907027"/>
            <a:ext cx="4070345" cy="4616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SQL is an implementation detail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C2F83E-7E06-4908-BF56-9AFEC0C00B08}"/>
              </a:ext>
            </a:extLst>
          </p:cNvPr>
          <p:cNvCxnSpPr>
            <a:cxnSpLocks/>
          </p:cNvCxnSpPr>
          <p:nvPr/>
        </p:nvCxnSpPr>
        <p:spPr>
          <a:xfrm>
            <a:off x="393705" y="2725444"/>
            <a:ext cx="11644415" cy="0"/>
          </a:xfrm>
          <a:prstGeom prst="line">
            <a:avLst/>
          </a:prstGeom>
          <a:ln w="76200">
            <a:solidFill>
              <a:srgbClr val="00B050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3481AD-E4D3-4C10-8063-540DAD5020BF}"/>
              </a:ext>
            </a:extLst>
          </p:cNvPr>
          <p:cNvCxnSpPr>
            <a:cxnSpLocks/>
          </p:cNvCxnSpPr>
          <p:nvPr/>
        </p:nvCxnSpPr>
        <p:spPr>
          <a:xfrm>
            <a:off x="393705" y="3632446"/>
            <a:ext cx="11644415" cy="0"/>
          </a:xfrm>
          <a:prstGeom prst="line">
            <a:avLst/>
          </a:prstGeom>
          <a:ln w="76200">
            <a:solidFill>
              <a:srgbClr val="00B050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ABDAE1-D1FA-4045-BB8B-A7024B9939DA}"/>
              </a:ext>
            </a:extLst>
          </p:cNvPr>
          <p:cNvSpPr txBox="1"/>
          <p:nvPr/>
        </p:nvSpPr>
        <p:spPr>
          <a:xfrm>
            <a:off x="7041535" y="4719208"/>
            <a:ext cx="4899098" cy="4616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File writing is an implementation detail</a:t>
            </a:r>
          </a:p>
        </p:txBody>
      </p:sp>
    </p:spTree>
    <p:extLst>
      <p:ext uri="{BB962C8B-B14F-4D97-AF65-F5344CB8AC3E}">
        <p14:creationId xmlns:p14="http://schemas.microsoft.com/office/powerpoint/2010/main" val="260426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Refactoring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DD24DB-1869-4059-B46E-5B6129BCD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43" y="1516694"/>
            <a:ext cx="11901542" cy="2121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CD8EA1-4139-4F62-8814-ACA77C0E9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43" y="3744988"/>
            <a:ext cx="11899522" cy="31130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44BB8A-9552-4657-B2B2-214AD8B37E34}"/>
              </a:ext>
            </a:extLst>
          </p:cNvPr>
          <p:cNvSpPr txBox="1"/>
          <p:nvPr/>
        </p:nvSpPr>
        <p:spPr>
          <a:xfrm>
            <a:off x="2397444" y="702276"/>
            <a:ext cx="7827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Extract top and bottom as methods…</a:t>
            </a:r>
          </a:p>
        </p:txBody>
      </p:sp>
    </p:spTree>
    <p:extLst>
      <p:ext uri="{BB962C8B-B14F-4D97-AF65-F5344CB8AC3E}">
        <p14:creationId xmlns:p14="http://schemas.microsoft.com/office/powerpoint/2010/main" val="41586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Dealing With Legacy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7375C8-CD00-4695-A03D-80A24151D586}"/>
              </a:ext>
            </a:extLst>
          </p:cNvPr>
          <p:cNvSpPr txBox="1"/>
          <p:nvPr/>
        </p:nvSpPr>
        <p:spPr>
          <a:xfrm>
            <a:off x="1803633" y="1468073"/>
            <a:ext cx="91360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One of the most difficult issues we deal with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0962C0-8452-4CB8-A67C-291AFF0B4000}"/>
              </a:ext>
            </a:extLst>
          </p:cNvPr>
          <p:cNvSpPr txBox="1"/>
          <p:nvPr/>
        </p:nvSpPr>
        <p:spPr>
          <a:xfrm>
            <a:off x="1803633" y="2601985"/>
            <a:ext cx="1317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But…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C1CBB-9E1B-41F9-8CBE-3C0315514A2F}"/>
              </a:ext>
            </a:extLst>
          </p:cNvPr>
          <p:cNvSpPr txBox="1"/>
          <p:nvPr/>
        </p:nvSpPr>
        <p:spPr>
          <a:xfrm>
            <a:off x="1803633" y="3735897"/>
            <a:ext cx="6765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Best practices can be introduced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BF0B9A-A096-4798-8621-86948C2A5FC2}"/>
              </a:ext>
            </a:extLst>
          </p:cNvPr>
          <p:cNvSpPr txBox="1"/>
          <p:nvPr/>
        </p:nvSpPr>
        <p:spPr>
          <a:xfrm>
            <a:off x="1803633" y="4869809"/>
            <a:ext cx="4033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One step at a time</a:t>
            </a:r>
          </a:p>
        </p:txBody>
      </p:sp>
    </p:spTree>
    <p:extLst>
      <p:ext uri="{BB962C8B-B14F-4D97-AF65-F5344CB8AC3E}">
        <p14:creationId xmlns:p14="http://schemas.microsoft.com/office/powerpoint/2010/main" val="271031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Refactoring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6D6F1-F5EE-4076-B5B5-FAB3ABB2E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35" y="927203"/>
            <a:ext cx="10474822" cy="18958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504EEF-FEC5-45C9-B45F-09E528959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10" y="2994037"/>
            <a:ext cx="8066667" cy="14380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E456B0-AACD-4F69-A7E5-A7F7862B1A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10" y="4508609"/>
            <a:ext cx="8409524" cy="220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730C81-8392-47E1-B1E4-A120B42D90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121" y="4691847"/>
            <a:ext cx="6759312" cy="381575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407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Refactoring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6D6F1-F5EE-4076-B5B5-FAB3ABB2E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35" y="927203"/>
            <a:ext cx="10474822" cy="1895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0F49ED-EFA2-4364-AED1-EA8C2ECAF897}"/>
              </a:ext>
            </a:extLst>
          </p:cNvPr>
          <p:cNvSpPr txBox="1"/>
          <p:nvPr/>
        </p:nvSpPr>
        <p:spPr>
          <a:xfrm>
            <a:off x="1039035" y="3188024"/>
            <a:ext cx="5491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Coupled to Environment…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D46359-4972-4C75-83E8-6FB8A9EB50CA}"/>
              </a:ext>
            </a:extLst>
          </p:cNvPr>
          <p:cNvSpPr txBox="1"/>
          <p:nvPr/>
        </p:nvSpPr>
        <p:spPr>
          <a:xfrm>
            <a:off x="1039035" y="4260836"/>
            <a:ext cx="108864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 and we may change how we acquire “Username”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538FA-66B2-4E1A-913D-0FB1446BB598}"/>
              </a:ext>
            </a:extLst>
          </p:cNvPr>
          <p:cNvSpPr txBox="1"/>
          <p:nvPr/>
        </p:nvSpPr>
        <p:spPr>
          <a:xfrm>
            <a:off x="1039035" y="5333648"/>
            <a:ext cx="69967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Let’s use an interface to decouple</a:t>
            </a:r>
          </a:p>
        </p:txBody>
      </p:sp>
    </p:spTree>
    <p:extLst>
      <p:ext uri="{BB962C8B-B14F-4D97-AF65-F5344CB8AC3E}">
        <p14:creationId xmlns:p14="http://schemas.microsoft.com/office/powerpoint/2010/main" val="36484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Refactoring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509DB1-144A-4A85-A319-7B4DC0076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788" y="192318"/>
            <a:ext cx="3715136" cy="117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441216-AEC6-455E-BD7C-46E3BE942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60" y="149391"/>
            <a:ext cx="2532601" cy="20700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214440-56DE-4142-B21F-2DD0B0F28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7" y="1465012"/>
            <a:ext cx="8648925" cy="1721776"/>
          </a:xfrm>
          <a:prstGeom prst="rect">
            <a:avLst/>
          </a:prstGeom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51940C-2BD6-46AF-AC9F-2E391EEF8A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70" y="3036937"/>
            <a:ext cx="2233065" cy="37175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638006-BE24-4F04-8F1A-7957E2197C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22" y="3286282"/>
            <a:ext cx="8646283" cy="10250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435D00-EB4B-44D6-9722-584128B69B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21" y="4411842"/>
            <a:ext cx="7391649" cy="239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7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Refactoring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482384-5643-4656-886B-07C195123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75" y="895752"/>
            <a:ext cx="6240698" cy="1450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7DEBAD-2909-41CB-B320-F4564676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76" y="2483645"/>
            <a:ext cx="8533333" cy="10095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01B8EC-C6F3-4332-BC8D-2784D4103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76" y="3630587"/>
            <a:ext cx="5173402" cy="30811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C12AE2-1F30-4F81-8769-A5BDD38A36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360" y="5168945"/>
            <a:ext cx="6759312" cy="381575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126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Refactoring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AF5BE0-BD55-4EE2-869D-E2510F4B0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43" y="1516694"/>
            <a:ext cx="11901542" cy="2121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EC375A-DA72-4099-A74C-C598C171C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43" y="3744988"/>
            <a:ext cx="11899522" cy="31130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DD7C18-73A6-43CC-8011-E56E2C8F4A6E}"/>
              </a:ext>
            </a:extLst>
          </p:cNvPr>
          <p:cNvSpPr txBox="1"/>
          <p:nvPr/>
        </p:nvSpPr>
        <p:spPr>
          <a:xfrm>
            <a:off x="1267914" y="702276"/>
            <a:ext cx="10030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Our extracted methods are really dependencies</a:t>
            </a:r>
          </a:p>
        </p:txBody>
      </p:sp>
    </p:spTree>
    <p:extLst>
      <p:ext uri="{BB962C8B-B14F-4D97-AF65-F5344CB8AC3E}">
        <p14:creationId xmlns:p14="http://schemas.microsoft.com/office/powerpoint/2010/main" val="140773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The Plan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8F9CE-6483-4947-9A62-297E23518AC7}"/>
              </a:ext>
            </a:extLst>
          </p:cNvPr>
          <p:cNvSpPr/>
          <p:nvPr/>
        </p:nvSpPr>
        <p:spPr>
          <a:xfrm>
            <a:off x="1192695" y="3650942"/>
            <a:ext cx="3737499" cy="506027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AE7295-8C78-4C4D-A159-8A87599C0F8B}"/>
              </a:ext>
            </a:extLst>
          </p:cNvPr>
          <p:cNvSpPr/>
          <p:nvPr/>
        </p:nvSpPr>
        <p:spPr>
          <a:xfrm>
            <a:off x="5899647" y="3650942"/>
            <a:ext cx="3737499" cy="506027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2E0396-1444-4169-9728-C4463BD3114A}"/>
              </a:ext>
            </a:extLst>
          </p:cNvPr>
          <p:cNvSpPr/>
          <p:nvPr/>
        </p:nvSpPr>
        <p:spPr>
          <a:xfrm>
            <a:off x="5899647" y="2567127"/>
            <a:ext cx="1788416" cy="506027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Test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353C57-8CE0-4AA8-9D2D-9B72AA86FFBC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4930194" y="3903956"/>
            <a:ext cx="9694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84B3F2-2DAD-41F2-AFFC-8161F0DBE9D1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6793855" y="3073154"/>
            <a:ext cx="974542" cy="577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EA49CD45-E62C-4AFB-934D-6294C5DD41B6}"/>
              </a:ext>
            </a:extLst>
          </p:cNvPr>
          <p:cNvSpPr/>
          <p:nvPr/>
        </p:nvSpPr>
        <p:spPr>
          <a:xfrm>
            <a:off x="10573920" y="2219383"/>
            <a:ext cx="692458" cy="9832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9607F55A-AAF5-4EDB-B561-371540EBD8FB}"/>
              </a:ext>
            </a:extLst>
          </p:cNvPr>
          <p:cNvSpPr/>
          <p:nvPr/>
        </p:nvSpPr>
        <p:spPr>
          <a:xfrm>
            <a:off x="10445191" y="3398017"/>
            <a:ext cx="1060704" cy="758952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</a:t>
            </a: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E6C82FA3-18C7-4AF1-AA7A-97E42B38EF98}"/>
              </a:ext>
            </a:extLst>
          </p:cNvPr>
          <p:cNvSpPr/>
          <p:nvPr/>
        </p:nvSpPr>
        <p:spPr>
          <a:xfrm>
            <a:off x="10490816" y="4483223"/>
            <a:ext cx="969453" cy="96945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28A57D-6403-4E91-8736-6C287BDEB991}"/>
              </a:ext>
            </a:extLst>
          </p:cNvPr>
          <p:cNvSpPr/>
          <p:nvPr/>
        </p:nvSpPr>
        <p:spPr>
          <a:xfrm>
            <a:off x="7808563" y="2567127"/>
            <a:ext cx="1788416" cy="506027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Test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E1AABC-5F63-4924-BC39-FC85D2FA011B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 flipH="1">
            <a:off x="7768397" y="3073154"/>
            <a:ext cx="934374" cy="577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71CFE80-8C13-432B-8878-59B096814565}"/>
              </a:ext>
            </a:extLst>
          </p:cNvPr>
          <p:cNvSpPr/>
          <p:nvPr/>
        </p:nvSpPr>
        <p:spPr>
          <a:xfrm>
            <a:off x="5899647" y="4579398"/>
            <a:ext cx="1788416" cy="506027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CB3C74-C380-47DF-B161-02D9858CD645}"/>
              </a:ext>
            </a:extLst>
          </p:cNvPr>
          <p:cNvSpPr/>
          <p:nvPr/>
        </p:nvSpPr>
        <p:spPr>
          <a:xfrm>
            <a:off x="7808563" y="4579398"/>
            <a:ext cx="1788416" cy="506027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380D07-F1CA-4D34-AEFB-7F88ABB1F6CF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flipV="1">
            <a:off x="6793855" y="4156969"/>
            <a:ext cx="974542" cy="422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D9477E-803F-4B8B-B972-4BF93373AF9E}"/>
              </a:ext>
            </a:extLst>
          </p:cNvPr>
          <p:cNvCxnSpPr>
            <a:cxnSpLocks/>
            <a:stCxn id="24" idx="0"/>
            <a:endCxn id="10" idx="2"/>
          </p:cNvCxnSpPr>
          <p:nvPr/>
        </p:nvCxnSpPr>
        <p:spPr>
          <a:xfrm flipH="1" flipV="1">
            <a:off x="7768397" y="4156969"/>
            <a:ext cx="934374" cy="422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A93D25B-19E4-41CB-BC55-B99F896CEB8F}"/>
              </a:ext>
            </a:extLst>
          </p:cNvPr>
          <p:cNvSpPr txBox="1"/>
          <p:nvPr/>
        </p:nvSpPr>
        <p:spPr>
          <a:xfrm>
            <a:off x="2299664" y="5662121"/>
            <a:ext cx="65940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We will pull out file writing first</a:t>
            </a:r>
          </a:p>
        </p:txBody>
      </p:sp>
    </p:spTree>
    <p:extLst>
      <p:ext uri="{BB962C8B-B14F-4D97-AF65-F5344CB8AC3E}">
        <p14:creationId xmlns:p14="http://schemas.microsoft.com/office/powerpoint/2010/main" val="378068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15" grpId="0" animBg="1"/>
      <p:bldP spid="16" grpId="0" animBg="1"/>
      <p:bldP spid="17" grpId="0" animBg="1"/>
      <p:bldP spid="21" grpId="0" animBg="1"/>
      <p:bldP spid="23" grpId="0" animBg="1"/>
      <p:bldP spid="24" grpId="0" animBg="1"/>
      <p:bldP spid="3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Refactoring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68A94B-F0A3-4910-A614-EDE531048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912" y="1278754"/>
            <a:ext cx="5913100" cy="1147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830D7A-DB30-4438-8BE0-8B0CB8D33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675" y="235941"/>
            <a:ext cx="2277484" cy="21898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841422-3B0C-4C3F-8C9D-F5F4ECF90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675" y="2512380"/>
            <a:ext cx="2068330" cy="74351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247A96-3A25-4523-8E46-B1AC0BA61C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71" y="3429000"/>
            <a:ext cx="10398852" cy="317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4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Refactoring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53D024-D451-4280-9537-782C2D140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433" y="204320"/>
            <a:ext cx="6304762" cy="1533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6252A5-7209-4A5F-9F01-1FAE409E7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433" y="1861746"/>
            <a:ext cx="5780952" cy="1142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705B0B-7EFC-400E-BAD6-E88CC981E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2" y="3172644"/>
            <a:ext cx="6238095" cy="278095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551C21-DB22-47D0-9D25-E862C68363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785" y="4989087"/>
            <a:ext cx="6038095" cy="1552381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FF61F4-B2F1-44E2-B55D-D03B3D44BA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97" y="6256037"/>
            <a:ext cx="6759312" cy="381575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777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Refactoring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5389CA-0652-4D58-BBE4-6637EB01B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590" y="149391"/>
            <a:ext cx="1971429" cy="20571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D680DF-89EA-4E2F-B41A-392CFD689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458" y="334711"/>
            <a:ext cx="4133333" cy="6666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AD49D1-C72E-4CE2-BE55-3E46DB1976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590" y="2348650"/>
            <a:ext cx="1533333" cy="7047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E621EC-9521-4E4B-906C-29937C3A80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077" y="2527734"/>
            <a:ext cx="2285714" cy="790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CBFE52-0F1B-4C10-BB8C-4AB673FB41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99" y="3620756"/>
            <a:ext cx="11474605" cy="290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9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Refactoring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D654BF-9890-4989-8340-525ADAE64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94" y="998614"/>
            <a:ext cx="11090910" cy="490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7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An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7375C8-CD00-4695-A03D-80A24151D586}"/>
              </a:ext>
            </a:extLst>
          </p:cNvPr>
          <p:cNvSpPr txBox="1"/>
          <p:nvPr/>
        </p:nvSpPr>
        <p:spPr>
          <a:xfrm>
            <a:off x="1803633" y="1468073"/>
            <a:ext cx="36422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Web Application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0962C0-8452-4CB8-A67C-291AFF0B4000}"/>
              </a:ext>
            </a:extLst>
          </p:cNvPr>
          <p:cNvSpPr txBox="1"/>
          <p:nvPr/>
        </p:nvSpPr>
        <p:spPr>
          <a:xfrm>
            <a:off x="1803633" y="2601985"/>
            <a:ext cx="65396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 feature that creates a report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C1CBB-9E1B-41F9-8CBE-3C0315514A2F}"/>
              </a:ext>
            </a:extLst>
          </p:cNvPr>
          <p:cNvSpPr txBox="1"/>
          <p:nvPr/>
        </p:nvSpPr>
        <p:spPr>
          <a:xfrm>
            <a:off x="1803633" y="3735897"/>
            <a:ext cx="6760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Assume one feature out of many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BF0B9A-A096-4798-8621-86948C2A5FC2}"/>
              </a:ext>
            </a:extLst>
          </p:cNvPr>
          <p:cNvSpPr txBox="1"/>
          <p:nvPr/>
        </p:nvSpPr>
        <p:spPr>
          <a:xfrm>
            <a:off x="1803633" y="4869809"/>
            <a:ext cx="9173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Assume large project with normal constraints</a:t>
            </a:r>
          </a:p>
        </p:txBody>
      </p:sp>
    </p:spTree>
    <p:extLst>
      <p:ext uri="{BB962C8B-B14F-4D97-AF65-F5344CB8AC3E}">
        <p14:creationId xmlns:p14="http://schemas.microsoft.com/office/powerpoint/2010/main" val="171968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Refactoring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30227C-8187-4D39-A7B8-2FADBD279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414" y="149391"/>
            <a:ext cx="1685714" cy="29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315A9E-BE9E-45A0-AA51-3E1E920C5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47" y="3337850"/>
            <a:ext cx="11561905" cy="12476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FEAC7F-4BBB-4CE7-816F-F1E7A761B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" y="807869"/>
            <a:ext cx="6895238" cy="9142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57DB34-700A-4D18-87DB-38F0181F6D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" y="1824573"/>
            <a:ext cx="6876190" cy="9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26419D-2F75-4E47-B5B4-72C8367285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080" y="4755562"/>
            <a:ext cx="1819048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6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Refactoring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372E9-5301-4E05-9C1E-F5A870950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70" y="807869"/>
            <a:ext cx="7942857" cy="2790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70655F-8913-40D9-92DE-F7C4F8E5E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70" y="3803436"/>
            <a:ext cx="8466667" cy="15238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26179A-2235-42C8-8399-37609C0CF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344" y="5532337"/>
            <a:ext cx="6759312" cy="381575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568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Refactoring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4D9A21-1853-4882-BED1-9349DF285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70" y="961007"/>
            <a:ext cx="10398852" cy="31739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F86556-D335-4C83-974D-6A96553402A8}"/>
              </a:ext>
            </a:extLst>
          </p:cNvPr>
          <p:cNvSpPr txBox="1"/>
          <p:nvPr/>
        </p:nvSpPr>
        <p:spPr>
          <a:xfrm>
            <a:off x="1500674" y="4570167"/>
            <a:ext cx="3865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Current directory?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D30352-D9C8-478B-8F6A-1E2C2B346485}"/>
              </a:ext>
            </a:extLst>
          </p:cNvPr>
          <p:cNvSpPr txBox="1"/>
          <p:nvPr/>
        </p:nvSpPr>
        <p:spPr>
          <a:xfrm>
            <a:off x="1500674" y="5441658"/>
            <a:ext cx="6392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We may turn this into a setting</a:t>
            </a:r>
          </a:p>
        </p:txBody>
      </p:sp>
    </p:spTree>
    <p:extLst>
      <p:ext uri="{BB962C8B-B14F-4D97-AF65-F5344CB8AC3E}">
        <p14:creationId xmlns:p14="http://schemas.microsoft.com/office/powerpoint/2010/main" val="308962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Refactoring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57F73F-8792-4893-985F-98F54414A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421" y="195999"/>
            <a:ext cx="1504762" cy="714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E8EEDD-D20B-4DBF-A860-520AC5129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155" y="285606"/>
            <a:ext cx="2095238" cy="6571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498125-A54A-4778-B718-482BB7767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3" y="1266923"/>
            <a:ext cx="10009524" cy="32476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A92D5A-A956-417A-B0CF-9E1877AFEF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664" y="1077629"/>
            <a:ext cx="1857143" cy="31047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C2718CF-C44C-49F6-A4DA-C8B3287D0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471" y="4645024"/>
            <a:ext cx="4295238" cy="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1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Refactoring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97CA66-61BF-4315-9EAF-273CB69EC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86" y="747692"/>
            <a:ext cx="4295238" cy="7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A7FBAF-3F90-49D7-A7A5-989235304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86" y="1613516"/>
            <a:ext cx="8657143" cy="27809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306E2E-5DC0-4466-9A21-B6394D2412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86" y="4498387"/>
            <a:ext cx="9895238" cy="16190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6D7BF7-8159-4433-AC20-3C8741E1E2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13" y="6221354"/>
            <a:ext cx="6759312" cy="381575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420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563648-2274-4864-9874-647260D02A38}"/>
              </a:ext>
            </a:extLst>
          </p:cNvPr>
          <p:cNvSpPr/>
          <p:nvPr/>
        </p:nvSpPr>
        <p:spPr>
          <a:xfrm>
            <a:off x="1192695" y="3650942"/>
            <a:ext cx="3737499" cy="506027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CE6660-2D7D-4671-9A2E-DAE9668C3586}"/>
              </a:ext>
            </a:extLst>
          </p:cNvPr>
          <p:cNvSpPr/>
          <p:nvPr/>
        </p:nvSpPr>
        <p:spPr>
          <a:xfrm>
            <a:off x="5899647" y="3650942"/>
            <a:ext cx="3737499" cy="506027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EC6BBB-17D3-4446-AF1B-28C993D115E7}"/>
              </a:ext>
            </a:extLst>
          </p:cNvPr>
          <p:cNvSpPr/>
          <p:nvPr/>
        </p:nvSpPr>
        <p:spPr>
          <a:xfrm>
            <a:off x="5899647" y="2567127"/>
            <a:ext cx="1788416" cy="506027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Test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9A02AF-B157-4F8D-9DC7-A49672B4E5FD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4930194" y="3903956"/>
            <a:ext cx="9694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56142D-A63A-4F9A-B72D-1305E3D445F7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6793855" y="3073154"/>
            <a:ext cx="974542" cy="577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2901ED74-343C-495A-BCCF-8B8420BB7A3E}"/>
              </a:ext>
            </a:extLst>
          </p:cNvPr>
          <p:cNvSpPr/>
          <p:nvPr/>
        </p:nvSpPr>
        <p:spPr>
          <a:xfrm>
            <a:off x="10573920" y="2219383"/>
            <a:ext cx="692458" cy="9832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17" name="Flowchart: Multidocument 16">
            <a:extLst>
              <a:ext uri="{FF2B5EF4-FFF2-40B4-BE49-F238E27FC236}">
                <a16:creationId xmlns:a16="http://schemas.microsoft.com/office/drawing/2014/main" id="{2D19DF45-0640-4B81-A94F-367ED4EB3A75}"/>
              </a:ext>
            </a:extLst>
          </p:cNvPr>
          <p:cNvSpPr/>
          <p:nvPr/>
        </p:nvSpPr>
        <p:spPr>
          <a:xfrm>
            <a:off x="10445191" y="3398017"/>
            <a:ext cx="1060704" cy="758952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8180D6F8-635E-4861-9E51-8C255A31C83A}"/>
              </a:ext>
            </a:extLst>
          </p:cNvPr>
          <p:cNvSpPr/>
          <p:nvPr/>
        </p:nvSpPr>
        <p:spPr>
          <a:xfrm>
            <a:off x="10490816" y="4483223"/>
            <a:ext cx="969453" cy="96945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967AAD-3D4B-4AD1-A2CD-4B441A3DC95D}"/>
              </a:ext>
            </a:extLst>
          </p:cNvPr>
          <p:cNvSpPr/>
          <p:nvPr/>
        </p:nvSpPr>
        <p:spPr>
          <a:xfrm>
            <a:off x="7808563" y="2567127"/>
            <a:ext cx="1788416" cy="506027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Test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52AD3C-FD22-4FE0-98DF-CE8BF97B969D}"/>
              </a:ext>
            </a:extLst>
          </p:cNvPr>
          <p:cNvCxnSpPr>
            <a:cxnSpLocks/>
            <a:stCxn id="19" idx="2"/>
            <a:endCxn id="11" idx="0"/>
          </p:cNvCxnSpPr>
          <p:nvPr/>
        </p:nvCxnSpPr>
        <p:spPr>
          <a:xfrm flipH="1">
            <a:off x="7768397" y="3073154"/>
            <a:ext cx="934374" cy="577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57F3644-C312-49A7-8120-149DF5FE9D21}"/>
              </a:ext>
            </a:extLst>
          </p:cNvPr>
          <p:cNvSpPr/>
          <p:nvPr/>
        </p:nvSpPr>
        <p:spPr>
          <a:xfrm>
            <a:off x="5899647" y="4579398"/>
            <a:ext cx="1788416" cy="506027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BBE16C-3707-40A8-941D-42B890ED57B8}"/>
              </a:ext>
            </a:extLst>
          </p:cNvPr>
          <p:cNvSpPr/>
          <p:nvPr/>
        </p:nvSpPr>
        <p:spPr>
          <a:xfrm>
            <a:off x="7808563" y="4579398"/>
            <a:ext cx="1788416" cy="506027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06B5E5-BD8C-491B-8EFD-6DFB234F8F35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V="1">
            <a:off x="6793855" y="4156969"/>
            <a:ext cx="974542" cy="422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F177D6-3788-44BA-88F4-BF61503B7D9D}"/>
              </a:ext>
            </a:extLst>
          </p:cNvPr>
          <p:cNvCxnSpPr>
            <a:cxnSpLocks/>
            <a:stCxn id="22" idx="0"/>
            <a:endCxn id="11" idx="2"/>
          </p:cNvCxnSpPr>
          <p:nvPr/>
        </p:nvCxnSpPr>
        <p:spPr>
          <a:xfrm flipH="1" flipV="1">
            <a:off x="7768397" y="4156969"/>
            <a:ext cx="934374" cy="422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2B9586E-1C52-4DDB-96A0-162DC34A5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076" y="1047222"/>
            <a:ext cx="2598070" cy="215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1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3A471-4C70-4B2B-B390-38103407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305" y="149391"/>
            <a:ext cx="2000000" cy="2085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A3DAF5-FD4A-486A-BF4F-F903614EE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89" y="756228"/>
            <a:ext cx="9371428" cy="595238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A1B509-45DC-4EB3-A4C9-04C8A5916CF0}"/>
              </a:ext>
            </a:extLst>
          </p:cNvPr>
          <p:cNvSpPr txBox="1"/>
          <p:nvPr/>
        </p:nvSpPr>
        <p:spPr>
          <a:xfrm>
            <a:off x="4636968" y="2355234"/>
            <a:ext cx="4823949" cy="4616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Primary business logic fully separated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1B1C68-F8D8-4D65-A829-C071E1C58C2E}"/>
              </a:ext>
            </a:extLst>
          </p:cNvPr>
          <p:cNvSpPr txBox="1"/>
          <p:nvPr/>
        </p:nvSpPr>
        <p:spPr>
          <a:xfrm>
            <a:off x="6818847" y="2889485"/>
            <a:ext cx="2642070" cy="4616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Also fully unit tested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F029CF-885B-4B76-AF25-C6D6DA1544C2}"/>
              </a:ext>
            </a:extLst>
          </p:cNvPr>
          <p:cNvSpPr txBox="1"/>
          <p:nvPr/>
        </p:nvSpPr>
        <p:spPr>
          <a:xfrm>
            <a:off x="3443244" y="3413464"/>
            <a:ext cx="6017673" cy="4616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Isolated from knowledge of SQL/Files/Env./etc.</a:t>
            </a:r>
          </a:p>
        </p:txBody>
      </p:sp>
    </p:spTree>
    <p:extLst>
      <p:ext uri="{BB962C8B-B14F-4D97-AF65-F5344CB8AC3E}">
        <p14:creationId xmlns:p14="http://schemas.microsoft.com/office/powerpoint/2010/main" val="397921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3A471-4C70-4B2B-B390-38103407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305" y="149391"/>
            <a:ext cx="2000000" cy="20857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9D286E-01D8-4652-B6FB-D49C823F2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95" y="807869"/>
            <a:ext cx="9632892" cy="4323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3123C4-28F6-4FA3-B1DA-36F914951442}"/>
              </a:ext>
            </a:extLst>
          </p:cNvPr>
          <p:cNvSpPr txBox="1"/>
          <p:nvPr/>
        </p:nvSpPr>
        <p:spPr>
          <a:xfrm>
            <a:off x="1490694" y="5314436"/>
            <a:ext cx="8508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Class simply orchestrates work, using dependencies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FE7C7A-5BF1-4DAC-A0BE-4DE32D61558F}"/>
              </a:ext>
            </a:extLst>
          </p:cNvPr>
          <p:cNvSpPr txBox="1"/>
          <p:nvPr/>
        </p:nvSpPr>
        <p:spPr>
          <a:xfrm>
            <a:off x="1490694" y="5981741"/>
            <a:ext cx="5521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All dependencies are abstracted</a:t>
            </a:r>
          </a:p>
        </p:txBody>
      </p:sp>
    </p:spTree>
    <p:extLst>
      <p:ext uri="{BB962C8B-B14F-4D97-AF65-F5344CB8AC3E}">
        <p14:creationId xmlns:p14="http://schemas.microsoft.com/office/powerpoint/2010/main" val="114442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BDC49-AF1F-4715-A270-233273588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210" y="149391"/>
            <a:ext cx="1457143" cy="6952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B6406C-8C58-4B2E-891F-6062172DA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98" y="984329"/>
            <a:ext cx="11899957" cy="38717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73AD00-3555-4CEF-BE9E-81F992D9EF8C}"/>
              </a:ext>
            </a:extLst>
          </p:cNvPr>
          <p:cNvSpPr txBox="1"/>
          <p:nvPr/>
        </p:nvSpPr>
        <p:spPr>
          <a:xfrm>
            <a:off x="1192695" y="5110249"/>
            <a:ext cx="71944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Files project only contains file-related code</a:t>
            </a:r>
          </a:p>
        </p:txBody>
      </p:sp>
    </p:spTree>
    <p:extLst>
      <p:ext uri="{BB962C8B-B14F-4D97-AF65-F5344CB8AC3E}">
        <p14:creationId xmlns:p14="http://schemas.microsoft.com/office/powerpoint/2010/main" val="39231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EFC3D3-9D0E-4C18-A60F-0EE95BFF7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972" y="149391"/>
            <a:ext cx="1647619" cy="714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FD6C4A-9631-4A85-8A84-BD59AECFF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72" y="996842"/>
            <a:ext cx="11804256" cy="37882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58449B-CF1D-465F-AAB9-6618F6C7B980}"/>
              </a:ext>
            </a:extLst>
          </p:cNvPr>
          <p:cNvSpPr txBox="1"/>
          <p:nvPr/>
        </p:nvSpPr>
        <p:spPr>
          <a:xfrm>
            <a:off x="1192695" y="4974037"/>
            <a:ext cx="8695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This integration test removed our fear of refactoring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0DA1A-E17C-4C25-A94F-284A8F92BB8F}"/>
              </a:ext>
            </a:extLst>
          </p:cNvPr>
          <p:cNvSpPr txBox="1"/>
          <p:nvPr/>
        </p:nvSpPr>
        <p:spPr>
          <a:xfrm>
            <a:off x="1192694" y="5747785"/>
            <a:ext cx="9151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It can remain in the solution; it may remove future fears</a:t>
            </a:r>
          </a:p>
        </p:txBody>
      </p:sp>
    </p:spTree>
    <p:extLst>
      <p:ext uri="{BB962C8B-B14F-4D97-AF65-F5344CB8AC3E}">
        <p14:creationId xmlns:p14="http://schemas.microsoft.com/office/powerpoint/2010/main" val="91652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The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7E7CA-AA95-467B-ABCB-21FBCCB98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78" y="0"/>
            <a:ext cx="11853644" cy="68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7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D5BE08-1122-4A06-AC92-3E8396602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803" y="195999"/>
            <a:ext cx="1485714" cy="685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6415C7-FEBE-4B4E-ADAF-9D7E56E6E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8" y="1120822"/>
            <a:ext cx="11948464" cy="30694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BA10FA-03D4-4936-B6D4-42DDE9A8785D}"/>
              </a:ext>
            </a:extLst>
          </p:cNvPr>
          <p:cNvSpPr txBox="1"/>
          <p:nvPr/>
        </p:nvSpPr>
        <p:spPr>
          <a:xfrm>
            <a:off x="1263716" y="4503213"/>
            <a:ext cx="7332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SQL project only contains SQL-related code</a:t>
            </a:r>
          </a:p>
        </p:txBody>
      </p:sp>
    </p:spTree>
    <p:extLst>
      <p:ext uri="{BB962C8B-B14F-4D97-AF65-F5344CB8AC3E}">
        <p14:creationId xmlns:p14="http://schemas.microsoft.com/office/powerpoint/2010/main" val="384046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8C5F51-FD9E-4907-8A2F-DC31D817A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321" y="3456228"/>
            <a:ext cx="1676190" cy="29238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244477-1A42-436C-89B3-B7828C133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97" y="818284"/>
            <a:ext cx="4304762" cy="685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9331A7-BDC1-4FEE-876C-656A87115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97" y="1658239"/>
            <a:ext cx="11561905" cy="12857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889ECB-99A7-4A99-8E23-534A8471F3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97" y="3118133"/>
            <a:ext cx="5523809" cy="6761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D9E004-AC62-446C-815D-36B7D357AE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97" y="3964760"/>
            <a:ext cx="9857143" cy="16285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3C5C22-D00B-4472-BC2D-C0AD29C6966B}"/>
              </a:ext>
            </a:extLst>
          </p:cNvPr>
          <p:cNvSpPr txBox="1"/>
          <p:nvPr/>
        </p:nvSpPr>
        <p:spPr>
          <a:xfrm>
            <a:off x="1592191" y="5795262"/>
            <a:ext cx="7039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Web App only contains web-related code</a:t>
            </a:r>
          </a:p>
        </p:txBody>
      </p:sp>
    </p:spTree>
    <p:extLst>
      <p:ext uri="{BB962C8B-B14F-4D97-AF65-F5344CB8AC3E}">
        <p14:creationId xmlns:p14="http://schemas.microsoft.com/office/powerpoint/2010/main" val="132075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3B1885-4CE9-409D-9885-F98466C273F2}"/>
              </a:ext>
            </a:extLst>
          </p:cNvPr>
          <p:cNvSpPr/>
          <p:nvPr/>
        </p:nvSpPr>
        <p:spPr>
          <a:xfrm>
            <a:off x="1192695" y="3411589"/>
            <a:ext cx="3737499" cy="506027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49ABC7-FA9C-466B-AD99-54989622B6D5}"/>
              </a:ext>
            </a:extLst>
          </p:cNvPr>
          <p:cNvSpPr/>
          <p:nvPr/>
        </p:nvSpPr>
        <p:spPr>
          <a:xfrm>
            <a:off x="5899647" y="3411589"/>
            <a:ext cx="3737499" cy="506027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3036A1-5D20-4DC7-A6DE-50920EB4B5A9}"/>
              </a:ext>
            </a:extLst>
          </p:cNvPr>
          <p:cNvSpPr/>
          <p:nvPr/>
        </p:nvSpPr>
        <p:spPr>
          <a:xfrm>
            <a:off x="5899647" y="2327774"/>
            <a:ext cx="1788416" cy="506027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Test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D4A4F7-334E-4339-8D13-BD930BA69D3D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4930194" y="3664603"/>
            <a:ext cx="9694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685CD5-B48B-456E-8984-83EE8F71FF3F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6793855" y="2833801"/>
            <a:ext cx="974542" cy="577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8CD655CF-65E8-4E9D-BD68-6D2796622710}"/>
              </a:ext>
            </a:extLst>
          </p:cNvPr>
          <p:cNvSpPr/>
          <p:nvPr/>
        </p:nvSpPr>
        <p:spPr>
          <a:xfrm>
            <a:off x="10573920" y="1980030"/>
            <a:ext cx="692458" cy="9832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5A60C896-B48E-47D1-80FC-E5C17543255F}"/>
              </a:ext>
            </a:extLst>
          </p:cNvPr>
          <p:cNvSpPr/>
          <p:nvPr/>
        </p:nvSpPr>
        <p:spPr>
          <a:xfrm>
            <a:off x="10445191" y="3158664"/>
            <a:ext cx="1060704" cy="758952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</a:t>
            </a:r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4F0D664F-3C83-4B11-BA93-5C2B6D812CEA}"/>
              </a:ext>
            </a:extLst>
          </p:cNvPr>
          <p:cNvSpPr/>
          <p:nvPr/>
        </p:nvSpPr>
        <p:spPr>
          <a:xfrm>
            <a:off x="10490816" y="4243870"/>
            <a:ext cx="969453" cy="96945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4D8347-A28C-4385-9E44-D515548468EA}"/>
              </a:ext>
            </a:extLst>
          </p:cNvPr>
          <p:cNvSpPr/>
          <p:nvPr/>
        </p:nvSpPr>
        <p:spPr>
          <a:xfrm>
            <a:off x="7808563" y="2327774"/>
            <a:ext cx="1788416" cy="506027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Test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F01D6-589C-44AA-B058-846AAB8F3A67}"/>
              </a:ext>
            </a:extLst>
          </p:cNvPr>
          <p:cNvCxnSpPr>
            <a:cxnSpLocks/>
            <a:stCxn id="22" idx="2"/>
            <a:endCxn id="12" idx="0"/>
          </p:cNvCxnSpPr>
          <p:nvPr/>
        </p:nvCxnSpPr>
        <p:spPr>
          <a:xfrm flipH="1">
            <a:off x="7768397" y="2833801"/>
            <a:ext cx="934374" cy="577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E899519-F6E9-44C4-B87F-991CE007C21C}"/>
              </a:ext>
            </a:extLst>
          </p:cNvPr>
          <p:cNvSpPr/>
          <p:nvPr/>
        </p:nvSpPr>
        <p:spPr>
          <a:xfrm>
            <a:off x="5899647" y="4340045"/>
            <a:ext cx="1788416" cy="506027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5FBB8A-FB14-44CF-97B0-5FFB92E99668}"/>
              </a:ext>
            </a:extLst>
          </p:cNvPr>
          <p:cNvSpPr/>
          <p:nvPr/>
        </p:nvSpPr>
        <p:spPr>
          <a:xfrm>
            <a:off x="7808563" y="4340045"/>
            <a:ext cx="1788416" cy="506027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1134BF-059B-48ED-B5EB-E31012D3026E}"/>
              </a:ext>
            </a:extLst>
          </p:cNvPr>
          <p:cNvCxnSpPr>
            <a:cxnSpLocks/>
            <a:stCxn id="24" idx="0"/>
            <a:endCxn id="12" idx="2"/>
          </p:cNvCxnSpPr>
          <p:nvPr/>
        </p:nvCxnSpPr>
        <p:spPr>
          <a:xfrm flipV="1">
            <a:off x="6793855" y="3917616"/>
            <a:ext cx="974542" cy="422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2DB9AD-9C81-4DF3-98F6-C46C71055B1F}"/>
              </a:ext>
            </a:extLst>
          </p:cNvPr>
          <p:cNvCxnSpPr>
            <a:cxnSpLocks/>
            <a:stCxn id="25" idx="0"/>
            <a:endCxn id="12" idx="2"/>
          </p:cNvCxnSpPr>
          <p:nvPr/>
        </p:nvCxnSpPr>
        <p:spPr>
          <a:xfrm flipH="1" flipV="1">
            <a:off x="7768397" y="3917616"/>
            <a:ext cx="934374" cy="422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2B5CFB8E-E348-438D-9A5C-D082D8DB1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076" y="807869"/>
            <a:ext cx="2598070" cy="215543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9FC411D-1F43-4C7D-B119-655444824137}"/>
              </a:ext>
            </a:extLst>
          </p:cNvPr>
          <p:cNvSpPr txBox="1"/>
          <p:nvPr/>
        </p:nvSpPr>
        <p:spPr>
          <a:xfrm>
            <a:off x="1415990" y="4892208"/>
            <a:ext cx="6679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Our solution now has a real architecture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AEC378-3C53-48D3-AB3D-BF9EF371BB5E}"/>
              </a:ext>
            </a:extLst>
          </p:cNvPr>
          <p:cNvSpPr txBox="1"/>
          <p:nvPr/>
        </p:nvSpPr>
        <p:spPr>
          <a:xfrm>
            <a:off x="1415990" y="5325302"/>
            <a:ext cx="7799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architecture prioritizes the business logic…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9EA23F-DA96-4109-ADE0-8E6D253DBB53}"/>
              </a:ext>
            </a:extLst>
          </p:cNvPr>
          <p:cNvSpPr txBox="1"/>
          <p:nvPr/>
        </p:nvSpPr>
        <p:spPr>
          <a:xfrm>
            <a:off x="1415990" y="5747731"/>
            <a:ext cx="7352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 and deprioritizes implementation details.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5650CD-588A-4C42-88AA-A1C37A442800}"/>
              </a:ext>
            </a:extLst>
          </p:cNvPr>
          <p:cNvSpPr txBox="1"/>
          <p:nvPr/>
        </p:nvSpPr>
        <p:spPr>
          <a:xfrm>
            <a:off x="1415989" y="6180825"/>
            <a:ext cx="9850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All projects look at the core business project as an authority</a:t>
            </a:r>
          </a:p>
        </p:txBody>
      </p:sp>
    </p:spTree>
    <p:extLst>
      <p:ext uri="{BB962C8B-B14F-4D97-AF65-F5344CB8AC3E}">
        <p14:creationId xmlns:p14="http://schemas.microsoft.com/office/powerpoint/2010/main" val="134337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9" grpId="0"/>
      <p:bldP spid="30" grpId="0"/>
      <p:bldP spid="31" grpId="0"/>
      <p:bldP spid="3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E427E7-A9B7-40DD-B9D8-2D655E411030}"/>
              </a:ext>
            </a:extLst>
          </p:cNvPr>
          <p:cNvSpPr txBox="1"/>
          <p:nvPr/>
        </p:nvSpPr>
        <p:spPr>
          <a:xfrm>
            <a:off x="1318335" y="1048177"/>
            <a:ext cx="86964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Best practices, principles, and architecture</a:t>
            </a:r>
          </a:p>
          <a:p>
            <a:r>
              <a:rPr lang="en-US" sz="4000" dirty="0"/>
              <a:t>can be added to any project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E652C2-5892-4393-BFD3-7507513AA4CB}"/>
              </a:ext>
            </a:extLst>
          </p:cNvPr>
          <p:cNvSpPr txBox="1"/>
          <p:nvPr/>
        </p:nvSpPr>
        <p:spPr>
          <a:xfrm>
            <a:off x="1318335" y="2505595"/>
            <a:ext cx="8688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Acknowledge fear as the largest obstacle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D89195-5CA8-4E7A-BED5-EAA13643C21A}"/>
              </a:ext>
            </a:extLst>
          </p:cNvPr>
          <p:cNvSpPr txBox="1"/>
          <p:nvPr/>
        </p:nvSpPr>
        <p:spPr>
          <a:xfrm>
            <a:off x="1318335" y="3347460"/>
            <a:ext cx="79432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Use automated testing as a safety net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39D2DB-536D-46C5-81AA-CC9ED5FB3AB7}"/>
              </a:ext>
            </a:extLst>
          </p:cNvPr>
          <p:cNvSpPr txBox="1"/>
          <p:nvPr/>
        </p:nvSpPr>
        <p:spPr>
          <a:xfrm>
            <a:off x="1318335" y="4189325"/>
            <a:ext cx="3098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Run tests often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090698-394C-487D-82CA-EAC09DCD6AD6}"/>
              </a:ext>
            </a:extLst>
          </p:cNvPr>
          <p:cNvSpPr txBox="1"/>
          <p:nvPr/>
        </p:nvSpPr>
        <p:spPr>
          <a:xfrm>
            <a:off x="1318335" y="5031190"/>
            <a:ext cx="6629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Make many small improvements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264A06-6484-444E-AB98-840757E50E66}"/>
              </a:ext>
            </a:extLst>
          </p:cNvPr>
          <p:cNvSpPr txBox="1"/>
          <p:nvPr/>
        </p:nvSpPr>
        <p:spPr>
          <a:xfrm>
            <a:off x="1318335" y="5873055"/>
            <a:ext cx="8119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Separate concepts as much as possible</a:t>
            </a:r>
          </a:p>
        </p:txBody>
      </p:sp>
    </p:spTree>
    <p:extLst>
      <p:ext uri="{BB962C8B-B14F-4D97-AF65-F5344CB8AC3E}">
        <p14:creationId xmlns:p14="http://schemas.microsoft.com/office/powerpoint/2010/main" val="399504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228819"/>
          </a:xfrm>
        </p:spPr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3943" y="3872752"/>
            <a:ext cx="9583264" cy="52322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/>
              <a:t>“A good architecture maximizes the number of decisions not made.”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43943" y="4395972"/>
            <a:ext cx="1796197" cy="369332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- Robert C. Martin</a:t>
            </a:r>
          </a:p>
        </p:txBody>
      </p:sp>
    </p:spTree>
    <p:extLst>
      <p:ext uri="{BB962C8B-B14F-4D97-AF65-F5344CB8AC3E}">
        <p14:creationId xmlns:p14="http://schemas.microsoft.com/office/powerpoint/2010/main" val="109609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The SQL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D62B8D-1C2A-4696-AC87-F8850462BC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0558" b="-13983"/>
          <a:stretch/>
        </p:blipFill>
        <p:spPr>
          <a:xfrm>
            <a:off x="248574" y="1629096"/>
            <a:ext cx="11441828" cy="4127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FB8F8E-452E-4EE7-9B12-714CACD834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42" t="-13983" b="1"/>
          <a:stretch/>
        </p:blipFill>
        <p:spPr>
          <a:xfrm>
            <a:off x="248573" y="2223855"/>
            <a:ext cx="11700209" cy="41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6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The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7E7CA-AA95-467B-ABCB-21FBCCB98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78" y="0"/>
            <a:ext cx="11853644" cy="6845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F3DE94-E823-41D9-A87D-E6FACCAED778}"/>
              </a:ext>
            </a:extLst>
          </p:cNvPr>
          <p:cNvSpPr txBox="1"/>
          <p:nvPr/>
        </p:nvSpPr>
        <p:spPr>
          <a:xfrm>
            <a:off x="7867082" y="5480780"/>
            <a:ext cx="3615092" cy="70788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4">
                    <a:lumMod val="75000"/>
                  </a:schemeClr>
                </a:solidFill>
              </a:rPr>
              <a:t>First impressions?</a:t>
            </a:r>
          </a:p>
        </p:txBody>
      </p:sp>
    </p:spTree>
    <p:extLst>
      <p:ext uri="{BB962C8B-B14F-4D97-AF65-F5344CB8AC3E}">
        <p14:creationId xmlns:p14="http://schemas.microsoft.com/office/powerpoint/2010/main" val="237121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The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7E7CA-AA95-467B-ABCB-21FBCCB98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78" y="0"/>
            <a:ext cx="11853644" cy="68453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75064C-93B4-46D0-A564-82F83A852A5E}"/>
              </a:ext>
            </a:extLst>
          </p:cNvPr>
          <p:cNvSpPr txBox="1"/>
          <p:nvPr/>
        </p:nvSpPr>
        <p:spPr>
          <a:xfrm>
            <a:off x="2985977" y="347232"/>
            <a:ext cx="1091324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Web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D2107-6034-416A-8C88-CC2060E3B169}"/>
              </a:ext>
            </a:extLst>
          </p:cNvPr>
          <p:cNvSpPr txBox="1"/>
          <p:nvPr/>
        </p:nvSpPr>
        <p:spPr>
          <a:xfrm>
            <a:off x="4077301" y="668856"/>
            <a:ext cx="4671279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Coupled to “bottom” of product (i.e. SQL Server)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939FA3-EF5D-49F4-9BD3-5065435667AF}"/>
              </a:ext>
            </a:extLst>
          </p:cNvPr>
          <p:cNvSpPr txBox="1"/>
          <p:nvPr/>
        </p:nvSpPr>
        <p:spPr>
          <a:xfrm>
            <a:off x="8564798" y="986450"/>
            <a:ext cx="2866490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Hard-coded connection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28285-A5C5-4A95-B3C9-E6600A0603C1}"/>
              </a:ext>
            </a:extLst>
          </p:cNvPr>
          <p:cNvSpPr txBox="1"/>
          <p:nvPr/>
        </p:nvSpPr>
        <p:spPr>
          <a:xfrm>
            <a:off x="4254450" y="1401280"/>
            <a:ext cx="2561279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SQL Injection vulnerability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41687B-478F-4D55-AC2F-9C9BDF3B1FFF}"/>
              </a:ext>
            </a:extLst>
          </p:cNvPr>
          <p:cNvSpPr txBox="1"/>
          <p:nvPr/>
        </p:nvSpPr>
        <p:spPr>
          <a:xfrm>
            <a:off x="7347988" y="1972900"/>
            <a:ext cx="4604146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Coupled to “bottom” of product (i.e. File system)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A3F98B-512E-466D-8E7F-B45117B5C1C3}"/>
              </a:ext>
            </a:extLst>
          </p:cNvPr>
          <p:cNvSpPr txBox="1"/>
          <p:nvPr/>
        </p:nvSpPr>
        <p:spPr>
          <a:xfrm>
            <a:off x="7472302" y="466439"/>
            <a:ext cx="1026243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Memory leak!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B40398-91B4-4C5D-BD03-DA8B4825E409}"/>
              </a:ext>
            </a:extLst>
          </p:cNvPr>
          <p:cNvSpPr txBox="1"/>
          <p:nvPr/>
        </p:nvSpPr>
        <p:spPr>
          <a:xfrm>
            <a:off x="3114081" y="1280654"/>
            <a:ext cx="1026243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Memory leak!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55747-9241-4868-A5FF-310AB5F87749}"/>
              </a:ext>
            </a:extLst>
          </p:cNvPr>
          <p:cNvSpPr txBox="1"/>
          <p:nvPr/>
        </p:nvSpPr>
        <p:spPr>
          <a:xfrm>
            <a:off x="8032602" y="2601032"/>
            <a:ext cx="1026243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Memory leak!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85732F-14FF-4B1C-97E5-4EBA25C5C79E}"/>
              </a:ext>
            </a:extLst>
          </p:cNvPr>
          <p:cNvSpPr txBox="1"/>
          <p:nvPr/>
        </p:nvSpPr>
        <p:spPr>
          <a:xfrm>
            <a:off x="4180963" y="2239074"/>
            <a:ext cx="3269228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Coupled to environment variables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51EE66-2941-4EBA-BE7C-504F2FEA9601}"/>
              </a:ext>
            </a:extLst>
          </p:cNvPr>
          <p:cNvSpPr txBox="1"/>
          <p:nvPr/>
        </p:nvSpPr>
        <p:spPr>
          <a:xfrm>
            <a:off x="4383267" y="2538339"/>
            <a:ext cx="2303644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Deciding report format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251040-2F7F-48A4-A11E-C6D28F1AFF29}"/>
              </a:ext>
            </a:extLst>
          </p:cNvPr>
          <p:cNvSpPr txBox="1"/>
          <p:nvPr/>
        </p:nvSpPr>
        <p:spPr>
          <a:xfrm>
            <a:off x="2774613" y="2446006"/>
            <a:ext cx="1026243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Memory leak!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C011A-66F2-4771-97D6-D8FA48482179}"/>
              </a:ext>
            </a:extLst>
          </p:cNvPr>
          <p:cNvSpPr txBox="1"/>
          <p:nvPr/>
        </p:nvSpPr>
        <p:spPr>
          <a:xfrm>
            <a:off x="2001966" y="2802095"/>
            <a:ext cx="3597780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Temporarily-used state, with mutation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A33FD7-0D10-4C17-8104-7EE89EEE76CD}"/>
              </a:ext>
            </a:extLst>
          </p:cNvPr>
          <p:cNvSpPr txBox="1"/>
          <p:nvPr/>
        </p:nvSpPr>
        <p:spPr>
          <a:xfrm rot="19800000">
            <a:off x="837434" y="4754077"/>
            <a:ext cx="982961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Mutation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BB1F8-7D23-4B13-AC53-C4E7AEAA0E33}"/>
              </a:ext>
            </a:extLst>
          </p:cNvPr>
          <p:cNvSpPr txBox="1"/>
          <p:nvPr/>
        </p:nvSpPr>
        <p:spPr>
          <a:xfrm>
            <a:off x="2156935" y="3145626"/>
            <a:ext cx="3840731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Business rule spread across technologies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167765-696E-4DD2-8519-26B592AB0F69}"/>
              </a:ext>
            </a:extLst>
          </p:cNvPr>
          <p:cNvSpPr txBox="1"/>
          <p:nvPr/>
        </p:nvSpPr>
        <p:spPr>
          <a:xfrm>
            <a:off x="6412940" y="3125389"/>
            <a:ext cx="4089581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Business rule calculation, and default value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82EF01-4D07-41D7-8023-33F4480B8FF3}"/>
              </a:ext>
            </a:extLst>
          </p:cNvPr>
          <p:cNvSpPr txBox="1"/>
          <p:nvPr/>
        </p:nvSpPr>
        <p:spPr>
          <a:xfrm>
            <a:off x="3761591" y="3782781"/>
            <a:ext cx="2303644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Deciding report format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82B4E0-C17E-4A50-B0F0-915B61BCB1AE}"/>
              </a:ext>
            </a:extLst>
          </p:cNvPr>
          <p:cNvSpPr txBox="1"/>
          <p:nvPr/>
        </p:nvSpPr>
        <p:spPr>
          <a:xfrm>
            <a:off x="6712398" y="3657603"/>
            <a:ext cx="1099981" cy="27699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Duplicate code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5605F8-BB83-47B1-A8A5-F232EE0D3AA2}"/>
              </a:ext>
            </a:extLst>
          </p:cNvPr>
          <p:cNvSpPr txBox="1"/>
          <p:nvPr/>
        </p:nvSpPr>
        <p:spPr>
          <a:xfrm>
            <a:off x="3287734" y="4325633"/>
            <a:ext cx="1099981" cy="27699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Duplicate code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68E49F-28D4-4DE6-857C-BE11B40E0D95}"/>
              </a:ext>
            </a:extLst>
          </p:cNvPr>
          <p:cNvSpPr txBox="1"/>
          <p:nvPr/>
        </p:nvSpPr>
        <p:spPr>
          <a:xfrm>
            <a:off x="3524587" y="4533078"/>
            <a:ext cx="1099981" cy="27699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Duplicate code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46231D-9CCB-4D72-BF54-5E8CA951FBAA}"/>
              </a:ext>
            </a:extLst>
          </p:cNvPr>
          <p:cNvSpPr txBox="1"/>
          <p:nvPr/>
        </p:nvSpPr>
        <p:spPr>
          <a:xfrm>
            <a:off x="3250865" y="4903165"/>
            <a:ext cx="1099981" cy="27699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Duplicate code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A43CF2-6E44-4D97-8C3F-05DADD14FF49}"/>
              </a:ext>
            </a:extLst>
          </p:cNvPr>
          <p:cNvSpPr txBox="1"/>
          <p:nvPr/>
        </p:nvSpPr>
        <p:spPr>
          <a:xfrm>
            <a:off x="5798248" y="5586428"/>
            <a:ext cx="2303644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Deciding report format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47058C-697E-42F4-975A-E2870F5F8A90}"/>
              </a:ext>
            </a:extLst>
          </p:cNvPr>
          <p:cNvCxnSpPr/>
          <p:nvPr/>
        </p:nvCxnSpPr>
        <p:spPr>
          <a:xfrm flipH="1">
            <a:off x="6096000" y="1908699"/>
            <a:ext cx="1354191" cy="156572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D6C07D0-BF4B-448A-92DF-F69EB7D151CB}"/>
              </a:ext>
            </a:extLst>
          </p:cNvPr>
          <p:cNvSpPr txBox="1"/>
          <p:nvPr/>
        </p:nvSpPr>
        <p:spPr>
          <a:xfrm>
            <a:off x="1748370" y="6171214"/>
            <a:ext cx="1611339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Memory leak band-aid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57165B-A542-4462-90F1-B56260DB5B31}"/>
              </a:ext>
            </a:extLst>
          </p:cNvPr>
          <p:cNvSpPr txBox="1"/>
          <p:nvPr/>
        </p:nvSpPr>
        <p:spPr>
          <a:xfrm>
            <a:off x="1683289" y="6452722"/>
            <a:ext cx="2101601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Web App, with leaks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130B85-B127-4A08-841C-41E0C3C28CD3}"/>
              </a:ext>
            </a:extLst>
          </p:cNvPr>
          <p:cNvSpPr txBox="1"/>
          <p:nvPr/>
        </p:nvSpPr>
        <p:spPr>
          <a:xfrm>
            <a:off x="6815729" y="4115670"/>
            <a:ext cx="4131452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One line mixes reading/formatting/writing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674FD5-B027-464F-BDFC-1988D1314EAB}"/>
              </a:ext>
            </a:extLst>
          </p:cNvPr>
          <p:cNvSpPr/>
          <p:nvPr/>
        </p:nvSpPr>
        <p:spPr>
          <a:xfrm>
            <a:off x="2774613" y="1739847"/>
            <a:ext cx="1513302" cy="216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F056F0-9021-40E1-98A2-66708E0B65E2}"/>
              </a:ext>
            </a:extLst>
          </p:cNvPr>
          <p:cNvSpPr txBox="1"/>
          <p:nvPr/>
        </p:nvSpPr>
        <p:spPr>
          <a:xfrm>
            <a:off x="7652495" y="2283374"/>
            <a:ext cx="1327799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Decides root</a:t>
            </a:r>
          </a:p>
        </p:txBody>
      </p:sp>
    </p:spTree>
    <p:extLst>
      <p:ext uri="{BB962C8B-B14F-4D97-AF65-F5344CB8AC3E}">
        <p14:creationId xmlns:p14="http://schemas.microsoft.com/office/powerpoint/2010/main" val="275329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2704</TotalTime>
  <Words>698</Words>
  <Application>Microsoft Office PowerPoint</Application>
  <PresentationFormat>Widescreen</PresentationFormat>
  <Paragraphs>199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Scorched Earth</vt:lpstr>
      <vt:lpstr>Tw Cen MT</vt:lpstr>
      <vt:lpstr>Arial</vt:lpstr>
      <vt:lpstr>Trebuchet MS</vt:lpstr>
      <vt:lpstr>Circuit</vt:lpstr>
      <vt:lpstr>Untangling The Ball</vt:lpstr>
      <vt:lpstr>Introduction</vt:lpstr>
      <vt:lpstr>Motivation</vt:lpstr>
      <vt:lpstr>Dealing With Legacy</vt:lpstr>
      <vt:lpstr>An Example</vt:lpstr>
      <vt:lpstr>The Method</vt:lpstr>
      <vt:lpstr>The SQL</vt:lpstr>
      <vt:lpstr>The Method</vt:lpstr>
      <vt:lpstr>The Method</vt:lpstr>
      <vt:lpstr>The Method</vt:lpstr>
      <vt:lpstr>The Largest Obstacle</vt:lpstr>
      <vt:lpstr>The Largest Obstacle</vt:lpstr>
      <vt:lpstr>The Method</vt:lpstr>
      <vt:lpstr>The Plan</vt:lpstr>
      <vt:lpstr>The Plan</vt:lpstr>
      <vt:lpstr>Integration Testing</vt:lpstr>
      <vt:lpstr>Integration Testing</vt:lpstr>
      <vt:lpstr>Integration Testing</vt:lpstr>
      <vt:lpstr>Integration Testing</vt:lpstr>
      <vt:lpstr>Integration Testing</vt:lpstr>
      <vt:lpstr>Integration Testing</vt:lpstr>
      <vt:lpstr>Integration Testing</vt:lpstr>
      <vt:lpstr>Refactoring</vt:lpstr>
      <vt:lpstr>Refactoring</vt:lpstr>
      <vt:lpstr>Refactoring</vt:lpstr>
      <vt:lpstr>Refactoring</vt:lpstr>
      <vt:lpstr>Refactoring</vt:lpstr>
      <vt:lpstr>Refactoring</vt:lpstr>
      <vt:lpstr>Refactoring</vt:lpstr>
      <vt:lpstr>Refactoring</vt:lpstr>
      <vt:lpstr>Refactoring</vt:lpstr>
      <vt:lpstr>Refactoring</vt:lpstr>
      <vt:lpstr>Refactoring</vt:lpstr>
      <vt:lpstr>    Refactoring</vt:lpstr>
      <vt:lpstr>Refactoring</vt:lpstr>
      <vt:lpstr>Refactoring</vt:lpstr>
      <vt:lpstr>Refactoring</vt:lpstr>
      <vt:lpstr>Refactoring</vt:lpstr>
      <vt:lpstr>Refactoring</vt:lpstr>
      <vt:lpstr>Refactoring</vt:lpstr>
      <vt:lpstr>Refactoring</vt:lpstr>
      <vt:lpstr>Refactoring</vt:lpstr>
      <vt:lpstr>Refactoring</vt:lpstr>
      <vt:lpstr>Refactoring</vt:lpstr>
      <vt:lpstr>The Plan</vt:lpstr>
      <vt:lpstr>Refactoring</vt:lpstr>
      <vt:lpstr>Refactoring</vt:lpstr>
      <vt:lpstr>Refactoring</vt:lpstr>
      <vt:lpstr>Refactoring</vt:lpstr>
      <vt:lpstr>Refactoring</vt:lpstr>
      <vt:lpstr>Refactoring</vt:lpstr>
      <vt:lpstr>Refactoring</vt:lpstr>
      <vt:lpstr>Refactoring</vt:lpstr>
      <vt:lpstr>Refactoring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Summary</vt:lpstr>
      <vt:lpstr>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Mocking</dc:title>
  <dc:creator>Derick Linkous</dc:creator>
  <cp:lastModifiedBy>Derick Linkous</cp:lastModifiedBy>
  <cp:revision>555</cp:revision>
  <dcterms:created xsi:type="dcterms:W3CDTF">2016-12-17T19:36:34Z</dcterms:created>
  <dcterms:modified xsi:type="dcterms:W3CDTF">2018-01-05T00:40:09Z</dcterms:modified>
</cp:coreProperties>
</file>