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7E7BF-03B9-4414-AF83-BC6F347C4D5A}" type="datetimeFigureOut">
              <a:rPr lang="en-IL" smtClean="0"/>
              <a:t>26/01/2022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527A-E486-46A0-85FB-B5C9228A0A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44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7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2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1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0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58" r:id="rId6"/>
    <p:sldLayoutId id="2147483863" r:id="rId7"/>
    <p:sldLayoutId id="2147483859" r:id="rId8"/>
    <p:sldLayoutId id="2147483860" r:id="rId9"/>
    <p:sldLayoutId id="2147483861" r:id="rId10"/>
    <p:sldLayoutId id="21474838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hite and blue silky cloth">
            <a:extLst>
              <a:ext uri="{FF2B5EF4-FFF2-40B4-BE49-F238E27FC236}">
                <a16:creationId xmlns:a16="http://schemas.microsoft.com/office/drawing/2014/main" id="{2066E9D1-ACD3-4DE1-8F47-5E2FFB60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3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D3311-6D71-4EAF-89AB-97D9C25241E4}"/>
              </a:ext>
            </a:extLst>
          </p:cNvPr>
          <p:cNvSpPr txBox="1"/>
          <p:nvPr/>
        </p:nvSpPr>
        <p:spPr>
          <a:xfrm>
            <a:off x="231296" y="953592"/>
            <a:ext cx="4042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ambria" panose="02040503050406030204" pitchFamily="18" charset="0"/>
                <a:ea typeface="Cambria" panose="02040503050406030204" pitchFamily="18" charset="0"/>
                <a:cs typeface="Aharoni" panose="02010803020104030203" pitchFamily="2" charset="-79"/>
              </a:rPr>
              <a:t>Psychological Effects of climate change</a:t>
            </a:r>
            <a:endParaRPr lang="en-IL" sz="3200" dirty="0">
              <a:latin typeface="Cambria" panose="02040503050406030204" pitchFamily="18" charset="0"/>
              <a:ea typeface="Cambria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94ABD-D228-4B6A-9ED6-2A339A46B8D6}"/>
              </a:ext>
            </a:extLst>
          </p:cNvPr>
          <p:cNvSpPr txBox="1"/>
          <p:nvPr/>
        </p:nvSpPr>
        <p:spPr>
          <a:xfrm>
            <a:off x="231296" y="2250273"/>
            <a:ext cx="280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Aharoni" panose="02010803020104030203" pitchFamily="2" charset="-79"/>
              </a:rPr>
              <a:t>Do Extreme Climate Events around the world effect climate related anxiety?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0B3E0-3677-4DAC-8D34-B9273704CE48}"/>
              </a:ext>
            </a:extLst>
          </p:cNvPr>
          <p:cNvSpPr txBox="1"/>
          <p:nvPr/>
        </p:nvSpPr>
        <p:spPr>
          <a:xfrm>
            <a:off x="231296" y="3851935"/>
            <a:ext cx="213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Aharoni" panose="02010803020104030203" pitchFamily="2" charset="-79"/>
              </a:rPr>
              <a:t>Zeev Yampolsky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Aharoni" panose="02010803020104030203" pitchFamily="2" charset="-79"/>
              </a:rPr>
              <a:t>Lior Degu</a:t>
            </a:r>
            <a:endParaRPr lang="en-IL" dirty="0">
              <a:latin typeface="Cambria" panose="02040503050406030204" pitchFamily="18" charset="0"/>
              <a:ea typeface="Cambria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4531C-250F-4CB0-8CDA-CDABFA3DDEDA}"/>
              </a:ext>
            </a:extLst>
          </p:cNvPr>
          <p:cNvSpPr txBox="1"/>
          <p:nvPr/>
        </p:nvSpPr>
        <p:spPr>
          <a:xfrm>
            <a:off x="231708" y="4733564"/>
            <a:ext cx="348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Aharoni" panose="02010803020104030203" pitchFamily="2" charset="-79"/>
              </a:rPr>
              <a:t>DS Name : hurricane_ida_canada_floods.csv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0273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and blue silky cloth">
            <a:extLst>
              <a:ext uri="{FF2B5EF4-FFF2-40B4-BE49-F238E27FC236}">
                <a16:creationId xmlns:a16="http://schemas.microsoft.com/office/drawing/2014/main" id="{2066E9D1-ACD3-4DE1-8F47-5E2FFB60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7" b="2007"/>
          <a:stretch/>
        </p:blipFill>
        <p:spPr>
          <a:xfrm>
            <a:off x="23" y="-31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49A3C-280C-49BC-938A-5A1F1D7FF3C6}"/>
              </a:ext>
            </a:extLst>
          </p:cNvPr>
          <p:cNvSpPr txBox="1"/>
          <p:nvPr/>
        </p:nvSpPr>
        <p:spPr>
          <a:xfrm>
            <a:off x="195308" y="199271"/>
            <a:ext cx="9889725" cy="254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We tagged 75 comments.</a:t>
            </a: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We used 3 questions to measure anxiety level of a comment and cross-validated it with 5 turks.</a:t>
            </a: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We combined the 3 question from the 5 turks to a single answer on a [1,5] scale by calculating the mean – anxiety_combined.</a:t>
            </a:r>
          </a:p>
          <a:p>
            <a:pPr marL="342900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We aggregated the final label (anxiety_combined ) from categorial to binary:</a:t>
            </a:r>
          </a:p>
          <a:p>
            <a:pPr marL="800100" lvl="1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If anxiety_combined &gt; 3 than 1</a:t>
            </a:r>
          </a:p>
          <a:p>
            <a:pPr marL="800100" lvl="1" indent="-34290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Else 0 (anxiety_combined &lt;=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9BDC2-EE75-4EF5-B911-913508C9DCF9}"/>
              </a:ext>
            </a:extLst>
          </p:cNvPr>
          <p:cNvSpPr txBox="1"/>
          <p:nvPr/>
        </p:nvSpPr>
        <p:spPr>
          <a:xfrm>
            <a:off x="273168" y="2919245"/>
            <a:ext cx="8922058" cy="343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Model Selection Process:</a:t>
            </a:r>
          </a:p>
          <a:p>
            <a:pPr marL="285750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We tried out a couple of ML models : linear kernel SVM , KNN , Decision Trees , Random Forest and BERT.</a:t>
            </a:r>
          </a:p>
          <a:p>
            <a:pPr marL="285750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For each model the evaluation process was :</a:t>
            </a:r>
          </a:p>
          <a:p>
            <a:pPr marL="800100" lvl="1" indent="-342900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Spit the Tagged DS to train/test by 20%:80% ratio.</a:t>
            </a:r>
          </a:p>
          <a:p>
            <a:pPr marL="800100" lvl="1" indent="-342900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Train each model with two CV methods :LOO and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kFolds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with 10 folds,</a:t>
            </a:r>
          </a:p>
          <a:p>
            <a:pPr marL="800100" lvl="1" indent="-342900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Calculate the F1 , Accuracy score on the Test DS in each CV iteration.</a:t>
            </a:r>
          </a:p>
          <a:p>
            <a:pPr marL="800100" lvl="1" indent="-342900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Calculate the </a:t>
            </a:r>
            <a:r>
              <a:rPr lang="en-GB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mean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F1 , Accuracy score on the Test predictions.</a:t>
            </a:r>
          </a:p>
          <a:p>
            <a:pPr marL="285750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SVM, KNN, DT, RF we TF-IDF select features.</a:t>
            </a:r>
          </a:p>
          <a:p>
            <a:pPr marL="285750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BERT model is advantaged in that that it doesn’t require feature selection , it can process the whole post text.</a:t>
            </a:r>
          </a:p>
        </p:txBody>
      </p:sp>
    </p:spTree>
    <p:extLst>
      <p:ext uri="{BB962C8B-B14F-4D97-AF65-F5344CB8AC3E}">
        <p14:creationId xmlns:p14="http://schemas.microsoft.com/office/powerpoint/2010/main" val="323941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and blue silky cloth">
            <a:extLst>
              <a:ext uri="{FF2B5EF4-FFF2-40B4-BE49-F238E27FC236}">
                <a16:creationId xmlns:a16="http://schemas.microsoft.com/office/drawing/2014/main" id="{2066E9D1-ACD3-4DE1-8F47-5E2FFB60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7" b="2007"/>
          <a:stretch/>
        </p:blipFill>
        <p:spPr>
          <a:xfrm>
            <a:off x="0" y="0"/>
            <a:ext cx="12191977" cy="6858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3C1D8-585F-4477-8F74-50F8415EF75A}"/>
              </a:ext>
            </a:extLst>
          </p:cNvPr>
          <p:cNvSpPr txBox="1"/>
          <p:nvPr/>
        </p:nvSpPr>
        <p:spPr>
          <a:xfrm>
            <a:off x="639191" y="506027"/>
            <a:ext cx="8504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Model Selection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Exhaustive search through the models yielded the following result of the F1 and Accuracy scores with LOO and Kfolds CV for each model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2E0DA3-B6A1-4A5B-8C6B-9275568E6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75" y="1521521"/>
            <a:ext cx="6948626" cy="533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7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and blue silky cloth">
            <a:extLst>
              <a:ext uri="{FF2B5EF4-FFF2-40B4-BE49-F238E27FC236}">
                <a16:creationId xmlns:a16="http://schemas.microsoft.com/office/drawing/2014/main" id="{2066E9D1-ACD3-4DE1-8F47-5E2FFB60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7" b="2007"/>
          <a:stretch/>
        </p:blipFill>
        <p:spPr>
          <a:xfrm>
            <a:off x="0" y="0"/>
            <a:ext cx="12191977" cy="6858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3C1D8-585F-4477-8F74-50F8415EF75A}"/>
              </a:ext>
            </a:extLst>
          </p:cNvPr>
          <p:cNvSpPr txBox="1"/>
          <p:nvPr/>
        </p:nvSpPr>
        <p:spPr>
          <a:xfrm>
            <a:off x="639191" y="506027"/>
            <a:ext cx="52644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Model Selection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Decision Tree with depth = 100 and BERT came in close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Accuracy : 0.6-0.65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F1 : 0.5-0.55.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In order to decide we trained the models on the whole train DS and calculated F1, Accuracy on whole Test DS.</a:t>
            </a:r>
            <a:endParaRPr lang="en-I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AFE46-C7A3-43C9-81C4-1F37E107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97" y="386997"/>
            <a:ext cx="4959837" cy="5578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35E7F-C4D8-42DF-BA81-46282DDBAB85}"/>
              </a:ext>
            </a:extLst>
          </p:cNvPr>
          <p:cNvSpPr txBox="1"/>
          <p:nvPr/>
        </p:nvSpPr>
        <p:spPr>
          <a:xfrm>
            <a:off x="639191" y="3198167"/>
            <a:ext cx="426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Conclusion : BERT wins!</a:t>
            </a:r>
            <a:endParaRPr lang="en-IL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06F77F-9AB1-4C5B-9770-5E1678FA7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90737">
            <a:off x="4216836" y="304384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and blue silky cloth">
            <a:extLst>
              <a:ext uri="{FF2B5EF4-FFF2-40B4-BE49-F238E27FC236}">
                <a16:creationId xmlns:a16="http://schemas.microsoft.com/office/drawing/2014/main" id="{2066E9D1-ACD3-4DE1-8F47-5E2FFB60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7" b="2007"/>
          <a:stretch/>
        </p:blipFill>
        <p:spPr>
          <a:xfrm>
            <a:off x="12055" y="6746"/>
            <a:ext cx="12179945" cy="6851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9245C-82BD-4CCE-81BC-29403ADC1887}"/>
              </a:ext>
            </a:extLst>
          </p:cNvPr>
          <p:cNvSpPr txBox="1"/>
          <p:nvPr/>
        </p:nvSpPr>
        <p:spPr>
          <a:xfrm>
            <a:off x="390617" y="390617"/>
            <a:ext cx="6454066" cy="470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Getting a sense of the full DS now that its tagged</a:t>
            </a:r>
            <a:endParaRPr lang="en-IL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0CFE78-C2D4-42B3-9901-32CFB424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50" y="1572407"/>
            <a:ext cx="5177700" cy="506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7C11E-045C-4BAA-A7AF-F7C79B2C192F}"/>
              </a:ext>
            </a:extLst>
          </p:cNvPr>
          <p:cNvSpPr txBox="1"/>
          <p:nvPr/>
        </p:nvSpPr>
        <p:spPr>
          <a:xfrm>
            <a:off x="390617" y="1095376"/>
            <a:ext cx="866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Anxiety labelled comments compered between Hurricane Ida and Canada Flooding's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475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and blue silky cloth">
            <a:extLst>
              <a:ext uri="{FF2B5EF4-FFF2-40B4-BE49-F238E27FC236}">
                <a16:creationId xmlns:a16="http://schemas.microsoft.com/office/drawing/2014/main" id="{2066E9D1-ACD3-4DE1-8F47-5E2FFB60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7" b="2007"/>
          <a:stretch/>
        </p:blipFill>
        <p:spPr>
          <a:xfrm>
            <a:off x="0" y="-22"/>
            <a:ext cx="12191977" cy="6858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7B1EA-C922-40D6-926D-60C762B53CA0}"/>
              </a:ext>
            </a:extLst>
          </p:cNvPr>
          <p:cNvSpPr txBox="1"/>
          <p:nvPr/>
        </p:nvSpPr>
        <p:spPr>
          <a:xfrm>
            <a:off x="171449" y="266700"/>
            <a:ext cx="1071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Comparing the anxious labelled comments against the total comments in the climate event time frame</a:t>
            </a:r>
            <a:endParaRPr lang="en-IL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1A9D1-E414-4E65-BA99-D53349D7A7B4}"/>
              </a:ext>
            </a:extLst>
          </p:cNvPr>
          <p:cNvSpPr txBox="1"/>
          <p:nvPr/>
        </p:nvSpPr>
        <p:spPr>
          <a:xfrm>
            <a:off x="171449" y="1504951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Hurricane Ida happened on 28.8.21-1.9.21</a:t>
            </a:r>
            <a:endParaRPr lang="en-I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AF0CA-F69D-46EE-9AA2-1DAD112C8124}"/>
              </a:ext>
            </a:extLst>
          </p:cNvPr>
          <p:cNvSpPr txBox="1"/>
          <p:nvPr/>
        </p:nvSpPr>
        <p:spPr>
          <a:xfrm>
            <a:off x="6157914" y="1504951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Canada Flooding's happened on 14.11.21-15.11.21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D714CC-C0DD-483E-A63E-BCCA6B90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4283"/>
            <a:ext cx="5829300" cy="47244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41A0521-1D1A-4A74-B384-57327BB7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80" y="1874283"/>
            <a:ext cx="58293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9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and blue silky cloth">
            <a:extLst>
              <a:ext uri="{FF2B5EF4-FFF2-40B4-BE49-F238E27FC236}">
                <a16:creationId xmlns:a16="http://schemas.microsoft.com/office/drawing/2014/main" id="{2066E9D1-ACD3-4DE1-8F47-5E2FFB60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7" b="200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87DA6-B2C5-4FA5-986C-2CD7EF8A1AAC}"/>
              </a:ext>
            </a:extLst>
          </p:cNvPr>
          <p:cNvSpPr txBox="1"/>
          <p:nvPr/>
        </p:nvSpPr>
        <p:spPr>
          <a:xfrm>
            <a:off x="559293" y="479394"/>
            <a:ext cx="886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Does Comment length in words number a good indicator for comment anxiety tag?</a:t>
            </a:r>
            <a:endParaRPr lang="en-IL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C2843-3C2C-409A-8E12-96F8882F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1138284"/>
            <a:ext cx="3333750" cy="3171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C24EF-AFBC-442A-89CE-2278FB596049}"/>
              </a:ext>
            </a:extLst>
          </p:cNvPr>
          <p:cNvSpPr txBox="1"/>
          <p:nvPr/>
        </p:nvSpPr>
        <p:spPr>
          <a:xfrm>
            <a:off x="559293" y="4267363"/>
            <a:ext cx="740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At first it seems like a good indicator , lets use Pearson chi-square test</a:t>
            </a:r>
            <a:endParaRPr lang="en-I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E4420B-74C8-4063-86A9-68A2AC22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4777580"/>
            <a:ext cx="5467350" cy="19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and blue silky cloth">
            <a:extLst>
              <a:ext uri="{FF2B5EF4-FFF2-40B4-BE49-F238E27FC236}">
                <a16:creationId xmlns:a16="http://schemas.microsoft.com/office/drawing/2014/main" id="{2066E9D1-ACD3-4DE1-8F47-5E2FFB60A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7" b="2007"/>
          <a:stretch/>
        </p:blipFill>
        <p:spPr>
          <a:xfrm>
            <a:off x="0" y="-22"/>
            <a:ext cx="12191977" cy="6858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0B5E8-A57F-48CC-934B-93F322241051}"/>
              </a:ext>
            </a:extLst>
          </p:cNvPr>
          <p:cNvSpPr txBox="1"/>
          <p:nvPr/>
        </p:nvSpPr>
        <p:spPr>
          <a:xfrm>
            <a:off x="258429" y="117223"/>
            <a:ext cx="11515344" cy="3134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GB" sz="2400" dirty="0"/>
              <a:t>What we learned from the modelling and the features extraction:</a:t>
            </a:r>
          </a:p>
          <a:p>
            <a:pPr marL="285750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/>
              <a:t>Modelling and recognizing the anxiety sentiment from the posts is much more complicated than we expected.</a:t>
            </a:r>
          </a:p>
          <a:p>
            <a:pPr marL="285750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/>
              <a:t>Not as much talk about climate related anxiety as we had expected in the begging :</a:t>
            </a:r>
          </a:p>
          <a:p>
            <a:pPr marL="742950" lvl="1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/>
              <a:t>Very few posts that mention terms as : eco-anxiety/anxiety/anxious.</a:t>
            </a:r>
          </a:p>
          <a:p>
            <a:pPr marL="742950" lvl="1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/>
              <a:t>Very few posts that mention negative words : doom , gloom , sad , frustration.</a:t>
            </a:r>
          </a:p>
          <a:p>
            <a:pPr marL="742950" lvl="1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/>
              <a:t>Most of the chatter in the subreddits was about the science behind climate change.</a:t>
            </a:r>
          </a:p>
          <a:p>
            <a:pPr marL="742950" lvl="1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/>
              <a:t>High number of posts and discussions that express worry which result mostly in call for action and reassurance the not all is lost yet.</a:t>
            </a:r>
          </a:p>
          <a:p>
            <a:pPr marL="285750" indent="-2857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GB" dirty="0"/>
              <a:t>This led us to the understanding that probably the eco-anxiety phenomenon is not wide spread as we thought and as we will find out in the full DS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325CB-8E8B-4843-9D5E-D2880E88391F}"/>
              </a:ext>
            </a:extLst>
          </p:cNvPr>
          <p:cNvSpPr txBox="1"/>
          <p:nvPr/>
        </p:nvSpPr>
        <p:spPr>
          <a:xfrm>
            <a:off x="258429" y="3368659"/>
            <a:ext cx="673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Sentiment Analysis Vs total Anxious/non-Anxious posts tagged by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DBE15-A3AC-40F6-A7E9-94D0B7B93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29" y="4643601"/>
            <a:ext cx="7152195" cy="1770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94BA0-06E5-49C0-BBB6-9C3BC5A6941E}"/>
              </a:ext>
            </a:extLst>
          </p:cNvPr>
          <p:cNvSpPr txBox="1"/>
          <p:nvPr/>
        </p:nvSpPr>
        <p:spPr>
          <a:xfrm>
            <a:off x="258429" y="4236962"/>
            <a:ext cx="504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Sentiment tagged by DARTH on whole DS</a:t>
            </a:r>
            <a:endParaRPr lang="en-I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E540DB-9FAA-44D0-BC1E-1BDC8D514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063" y="2867456"/>
            <a:ext cx="4146710" cy="405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25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556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</vt:lpstr>
      <vt:lpstr>Arial Nova Light</vt:lpstr>
      <vt:lpstr>Calibri</vt:lpstr>
      <vt:lpstr>Cambria</vt:lpstr>
      <vt:lpstr>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Zeev Yampolsky</dc:creator>
  <cp:lastModifiedBy>Zeev Yampolsky</cp:lastModifiedBy>
  <cp:revision>5</cp:revision>
  <dcterms:created xsi:type="dcterms:W3CDTF">2022-01-25T20:31:00Z</dcterms:created>
  <dcterms:modified xsi:type="dcterms:W3CDTF">2022-01-26T00:23:51Z</dcterms:modified>
</cp:coreProperties>
</file>