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8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5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0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8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1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8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7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7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6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4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55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6243D-AA52-4BB6-BB0B-FDD4BBDCC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51" y="908652"/>
            <a:ext cx="4323426" cy="2012100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Psychological Effects of climate change</a:t>
            </a:r>
            <a:endParaRPr lang="en-IL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E6F05-C652-4F0D-B4C9-81341FC3F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376" y="4965835"/>
            <a:ext cx="3624732" cy="358064"/>
          </a:xfrm>
        </p:spPr>
        <p:txBody>
          <a:bodyPr anchor="b">
            <a:normAutofit fontScale="77500" lnSpcReduction="20000"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DS Name : hurricane_ida_canada_floods.csv</a:t>
            </a:r>
          </a:p>
        </p:txBody>
      </p:sp>
      <p:cxnSp>
        <p:nvCxnSpPr>
          <p:cNvPr id="36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" descr="Mountain ranges against yellow and orange sky">
            <a:extLst>
              <a:ext uri="{FF2B5EF4-FFF2-40B4-BE49-F238E27FC236}">
                <a16:creationId xmlns:a16="http://schemas.microsoft.com/office/drawing/2014/main" id="{10CF719D-2A40-4105-9552-1F351FE47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7" r="23103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547548-09CB-4CB5-A14F-2446E4F6C404}"/>
              </a:ext>
            </a:extLst>
          </p:cNvPr>
          <p:cNvSpPr txBox="1"/>
          <p:nvPr/>
        </p:nvSpPr>
        <p:spPr>
          <a:xfrm>
            <a:off x="376376" y="4062504"/>
            <a:ext cx="278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Zeev Yampolsky</a:t>
            </a:r>
          </a:p>
          <a:p>
            <a:r>
              <a:rPr lang="en-GB" dirty="0">
                <a:solidFill>
                  <a:schemeClr val="bg1"/>
                </a:solidFill>
              </a:rPr>
              <a:t>Lior Degu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D2654-6F4D-4103-AD83-512C2B769EEB}"/>
              </a:ext>
            </a:extLst>
          </p:cNvPr>
          <p:cNvSpPr txBox="1"/>
          <p:nvPr/>
        </p:nvSpPr>
        <p:spPr>
          <a:xfrm>
            <a:off x="376376" y="2992488"/>
            <a:ext cx="3302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Do Climate Events around the world effect climate related anxiety?</a:t>
            </a:r>
          </a:p>
        </p:txBody>
      </p:sp>
    </p:spTree>
    <p:extLst>
      <p:ext uri="{BB962C8B-B14F-4D97-AF65-F5344CB8AC3E}">
        <p14:creationId xmlns:p14="http://schemas.microsoft.com/office/powerpoint/2010/main" val="338034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243D-AA52-4BB6-BB0B-FDD4BBDCC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51" y="908652"/>
            <a:ext cx="4323426" cy="2012100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Psychological Effects of climate change</a:t>
            </a:r>
            <a:endParaRPr lang="en-IL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E6F05-C652-4F0D-B4C9-81341FC3F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376" y="4965835"/>
            <a:ext cx="3624732" cy="358064"/>
          </a:xfrm>
        </p:spPr>
        <p:txBody>
          <a:bodyPr anchor="b">
            <a:normAutofit fontScale="77500" lnSpcReduction="20000"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DS Name : subs_scrape_by_events_words.csv</a:t>
            </a:r>
          </a:p>
        </p:txBody>
      </p:sp>
      <p:pic>
        <p:nvPicPr>
          <p:cNvPr id="37" name="Picture 3" descr="Mountain ranges against yellow and orange sky">
            <a:extLst>
              <a:ext uri="{FF2B5EF4-FFF2-40B4-BE49-F238E27FC236}">
                <a16:creationId xmlns:a16="http://schemas.microsoft.com/office/drawing/2014/main" id="{10CF719D-2A40-4105-9552-1F351FE47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7" r="23103"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B69E10-5D3F-4B0A-B418-6A32C06F10CE}"/>
              </a:ext>
            </a:extLst>
          </p:cNvPr>
          <p:cNvSpPr txBox="1"/>
          <p:nvPr/>
        </p:nvSpPr>
        <p:spPr>
          <a:xfrm>
            <a:off x="674700" y="255152"/>
            <a:ext cx="2814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haroni" panose="02010803020104030203" pitchFamily="2" charset="-79"/>
                <a:cs typeface="Aharoni" panose="02010803020104030203" pitchFamily="2" charset="-79"/>
              </a:rPr>
              <a:t>What did we do?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D947C-ABDC-4EBA-8ECF-ECBFF61EACA5}"/>
              </a:ext>
            </a:extLst>
          </p:cNvPr>
          <p:cNvSpPr txBox="1"/>
          <p:nvPr/>
        </p:nvSpPr>
        <p:spPr>
          <a:xfrm>
            <a:off x="845096" y="1206672"/>
            <a:ext cx="8726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We focused on two extreme weather Events: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 hurricane Ida (End of August – Start of September)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Canada flooding mainly in British Columbia and Vancouver (middle of November)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We changed our search strategy :by event names and event dates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1B5CCA-BE4A-4008-A4CE-4403FC5FF710}"/>
              </a:ext>
            </a:extLst>
          </p:cNvPr>
          <p:cNvSpPr txBox="1"/>
          <p:nvPr/>
        </p:nvSpPr>
        <p:spPr>
          <a:xfrm>
            <a:off x="845096" y="781886"/>
            <a:ext cx="313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haroni" panose="02010803020104030203" pitchFamily="2" charset="-79"/>
                <a:cs typeface="Aharoni" panose="02010803020104030203" pitchFamily="2" charset="-79"/>
              </a:rPr>
              <a:t>Creating the Initial 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7D932-F392-47BA-AFC4-4AFD483B4B94}"/>
              </a:ext>
            </a:extLst>
          </p:cNvPr>
          <p:cNvSpPr txBox="1"/>
          <p:nvPr/>
        </p:nvSpPr>
        <p:spPr>
          <a:xfrm>
            <a:off x="674700" y="2691989"/>
            <a:ext cx="6320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haroni" panose="02010803020104030203" pitchFamily="2" charset="-79"/>
                <a:cs typeface="Aharoni" panose="02010803020104030203" pitchFamily="2" charset="-79"/>
              </a:rPr>
              <a:t>Filtering posts from the DS for the questionnaire: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A2A8A-08E0-4D2B-9075-136DCE20A51A}"/>
              </a:ext>
            </a:extLst>
          </p:cNvPr>
          <p:cNvSpPr txBox="1"/>
          <p:nvPr/>
        </p:nvSpPr>
        <p:spPr>
          <a:xfrm>
            <a:off x="674700" y="3096613"/>
            <a:ext cx="8726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Further filtering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Mention of event name in the post 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Using only first layer comments of the filtered posts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Furter filtering removed/deleted posts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92A6CE-543A-4890-8ED6-D772D744F491}"/>
              </a:ext>
            </a:extLst>
          </p:cNvPr>
          <p:cNvSpPr txBox="1"/>
          <p:nvPr/>
        </p:nvSpPr>
        <p:spPr>
          <a:xfrm>
            <a:off x="562807" y="4201982"/>
            <a:ext cx="728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haroni" panose="02010803020104030203" pitchFamily="2" charset="-79"/>
                <a:cs typeface="Aharoni" panose="02010803020104030203" pitchFamily="2" charset="-79"/>
              </a:rPr>
              <a:t>Creating the questionnaire randomly on the filtered posts</a:t>
            </a:r>
          </a:p>
        </p:txBody>
      </p:sp>
    </p:spTree>
    <p:extLst>
      <p:ext uri="{BB962C8B-B14F-4D97-AF65-F5344CB8AC3E}">
        <p14:creationId xmlns:p14="http://schemas.microsoft.com/office/powerpoint/2010/main" val="423108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243D-AA52-4BB6-BB0B-FDD4BBDCC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51" y="908652"/>
            <a:ext cx="4323426" cy="2012100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Psychological Effects of climate change</a:t>
            </a:r>
            <a:endParaRPr lang="en-IL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E6F05-C652-4F0D-B4C9-81341FC3F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376" y="4965835"/>
            <a:ext cx="3624732" cy="358064"/>
          </a:xfrm>
        </p:spPr>
        <p:txBody>
          <a:bodyPr anchor="b">
            <a:normAutofit fontScale="77500" lnSpcReduction="20000"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DS Name : subs_scrape_by_events_words.csv</a:t>
            </a:r>
          </a:p>
        </p:txBody>
      </p:sp>
      <p:pic>
        <p:nvPicPr>
          <p:cNvPr id="37" name="Picture 3" descr="Mountain ranges against yellow and orange sky">
            <a:extLst>
              <a:ext uri="{FF2B5EF4-FFF2-40B4-BE49-F238E27FC236}">
                <a16:creationId xmlns:a16="http://schemas.microsoft.com/office/drawing/2014/main" id="{10CF719D-2A40-4105-9552-1F351FE47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7" r="23103"/>
          <a:stretch/>
        </p:blipFill>
        <p:spPr>
          <a:xfrm>
            <a:off x="0" y="7639"/>
            <a:ext cx="1219200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49DF6D-164F-47A6-8F11-7DC6832D1E69}"/>
              </a:ext>
            </a:extLst>
          </p:cNvPr>
          <p:cNvSpPr txBox="1"/>
          <p:nvPr/>
        </p:nvSpPr>
        <p:spPr>
          <a:xfrm>
            <a:off x="230820" y="223499"/>
            <a:ext cx="3258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haroni" panose="02010803020104030203" pitchFamily="2" charset="-79"/>
                <a:cs typeface="Aharoni" panose="02010803020104030203" pitchFamily="2" charset="-79"/>
              </a:rPr>
              <a:t>Questionnaire Goal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44AFF-F46A-490C-B470-7F9BE0DD3254}"/>
              </a:ext>
            </a:extLst>
          </p:cNvPr>
          <p:cNvSpPr txBox="1"/>
          <p:nvPr/>
        </p:nvSpPr>
        <p:spPr>
          <a:xfrm>
            <a:off x="230819" y="735776"/>
            <a:ext cx="6134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Our goal is to try and determine whether weather events caused by climate change cause anxiety in the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Hence we wanted to determine with the help of the turks if the posts from our data set express anxiety , some negative feeling or non at all.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F5232-2A2A-44FD-9B43-E508BE6AB544}"/>
              </a:ext>
            </a:extLst>
          </p:cNvPr>
          <p:cNvSpPr txBox="1"/>
          <p:nvPr/>
        </p:nvSpPr>
        <p:spPr>
          <a:xfrm>
            <a:off x="230819" y="2213104"/>
            <a:ext cx="301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haroni" panose="02010803020104030203" pitchFamily="2" charset="-79"/>
                <a:cs typeface="Aharoni" panose="02010803020104030203" pitchFamily="2" charset="-79"/>
              </a:rPr>
              <a:t>The Questionnaire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3CC64135-EC15-4688-8831-E1B9B8487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91" y="2808052"/>
            <a:ext cx="6010471" cy="3180055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FF28335-15DD-450E-9715-429913549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278" y="223499"/>
            <a:ext cx="5322824" cy="51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0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243D-AA52-4BB6-BB0B-FDD4BBDCC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51" y="908652"/>
            <a:ext cx="4323426" cy="2012100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Psychological Effects of climate change</a:t>
            </a:r>
            <a:endParaRPr lang="en-IL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E6F05-C652-4F0D-B4C9-81341FC3F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376" y="4965835"/>
            <a:ext cx="3624732" cy="358064"/>
          </a:xfrm>
        </p:spPr>
        <p:txBody>
          <a:bodyPr anchor="b">
            <a:normAutofit fontScale="77500" lnSpcReduction="20000"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DS Name : subs_scrape_by_events_words.csv</a:t>
            </a:r>
          </a:p>
        </p:txBody>
      </p:sp>
      <p:pic>
        <p:nvPicPr>
          <p:cNvPr id="37" name="Picture 3" descr="Mountain ranges against yellow and orange sky">
            <a:extLst>
              <a:ext uri="{FF2B5EF4-FFF2-40B4-BE49-F238E27FC236}">
                <a16:creationId xmlns:a16="http://schemas.microsoft.com/office/drawing/2014/main" id="{10CF719D-2A40-4105-9552-1F351FE47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7" r="23103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829289-045A-4C10-BE2F-F1970A5AD402}"/>
              </a:ext>
            </a:extLst>
          </p:cNvPr>
          <p:cNvSpPr txBox="1"/>
          <p:nvPr/>
        </p:nvSpPr>
        <p:spPr>
          <a:xfrm>
            <a:off x="204187" y="51563"/>
            <a:ext cx="3006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haroni" panose="02010803020104030203" pitchFamily="2" charset="-79"/>
                <a:cs typeface="Aharoni" panose="02010803020104030203" pitchFamily="2" charset="-79"/>
              </a:rPr>
              <a:t>Turks Performance</a:t>
            </a:r>
          </a:p>
          <a:p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74FAC-527A-4EDE-BE33-561AA45DC5FB}"/>
              </a:ext>
            </a:extLst>
          </p:cNvPr>
          <p:cNvSpPr txBox="1"/>
          <p:nvPr/>
        </p:nvSpPr>
        <p:spPr>
          <a:xfrm>
            <a:off x="236661" y="3210515"/>
            <a:ext cx="5859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Cronbach’s Alpha</a:t>
            </a: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No drop outs: </a:t>
            </a:r>
            <a:r>
              <a:rPr lang="en-GB" dirty="0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0.869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Dropping as said above : </a:t>
            </a:r>
            <a:r>
              <a:rPr lang="en-GB" dirty="0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0.867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E611D-B855-4D26-B862-D38C4C96DB96}"/>
              </a:ext>
            </a:extLst>
          </p:cNvPr>
          <p:cNvSpPr txBox="1"/>
          <p:nvPr/>
        </p:nvSpPr>
        <p:spPr>
          <a:xfrm>
            <a:off x="329399" y="4148002"/>
            <a:ext cx="576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ICC Per Question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9D93D-A527-4159-83BA-B4951B36EA45}"/>
              </a:ext>
            </a:extLst>
          </p:cNvPr>
          <p:cNvSpPr txBox="1"/>
          <p:nvPr/>
        </p:nvSpPr>
        <p:spPr>
          <a:xfrm>
            <a:off x="204187" y="431434"/>
            <a:ext cx="10694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haroni" panose="02010803020104030203" pitchFamily="2" charset="-79"/>
                <a:cs typeface="Aharoni" panose="02010803020104030203" pitchFamily="2" charset="-79"/>
              </a:rPr>
              <a:t>Catching</a:t>
            </a:r>
            <a:r>
              <a:rPr lang="en-GB" dirty="0"/>
              <a:t> </a:t>
            </a:r>
            <a:r>
              <a:rPr lang="en-GB" sz="2400" dirty="0">
                <a:latin typeface="Aharoni" panose="02010803020104030203" pitchFamily="2" charset="-79"/>
                <a:cs typeface="Aharoni" panose="02010803020104030203" pitchFamily="2" charset="-79"/>
              </a:rPr>
              <a:t>cheaters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All of our Turks passed our attention check , but after reviewing the response time for each post we found large variance in overall response time and in response time per post.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We found: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Median Response time : about 30 seconds.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Median , mean comment length(# of words) are : about 36 and 60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We dropped all the following responses which answer the condition: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Response time is longer than 30 seconds AND comment length larger than 60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Dropped 35 Turks responses, left with 340 responses (out of 375 responses ~ 9.3% dropped)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CE3BF7-FE43-4799-A87D-6294155C6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96" y="4644804"/>
            <a:ext cx="79533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4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 descr="Mountain ranges against yellow and orange sky">
            <a:extLst>
              <a:ext uri="{FF2B5EF4-FFF2-40B4-BE49-F238E27FC236}">
                <a16:creationId xmlns:a16="http://schemas.microsoft.com/office/drawing/2014/main" id="{10CF719D-2A40-4105-9552-1F351FE47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7" r="23103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413B78-BF69-48EB-B663-5428531B869D}"/>
              </a:ext>
            </a:extLst>
          </p:cNvPr>
          <p:cNvSpPr txBox="1"/>
          <p:nvPr/>
        </p:nvSpPr>
        <p:spPr>
          <a:xfrm>
            <a:off x="186430" y="150920"/>
            <a:ext cx="6312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haroni" panose="02010803020104030203" pitchFamily="2" charset="-79"/>
                <a:cs typeface="Aharoni" panose="02010803020104030203" pitchFamily="2" charset="-79"/>
              </a:rPr>
              <a:t>Analysing the Tagged DS and original 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26E97E-CC94-464E-8CEE-E47D9C038543}"/>
              </a:ext>
            </a:extLst>
          </p:cNvPr>
          <p:cNvSpPr txBox="1"/>
          <p:nvPr/>
        </p:nvSpPr>
        <p:spPr>
          <a:xfrm>
            <a:off x="186430" y="695345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Aharoni" panose="02010803020104030203" pitchFamily="2" charset="-79"/>
                <a:cs typeface="Aharoni" panose="02010803020104030203" pitchFamily="2" charset="-79"/>
              </a:rPr>
              <a:t>Common Words in Tagged (by Turks) DS and untagged DS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516F999-D666-4096-980F-86E1AAF5E9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7" r="11404"/>
          <a:stretch/>
        </p:blipFill>
        <p:spPr>
          <a:xfrm rot="5400000">
            <a:off x="-843936" y="2033683"/>
            <a:ext cx="5097979" cy="31599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CB2D4A-5127-2D47-B6C1-F0775689E392}"/>
              </a:ext>
            </a:extLst>
          </p:cNvPr>
          <p:cNvSpPr txBox="1"/>
          <p:nvPr/>
        </p:nvSpPr>
        <p:spPr>
          <a:xfrm>
            <a:off x="6642563" y="1064677"/>
            <a:ext cx="4126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Sentiment</a:t>
            </a:r>
            <a:r>
              <a:rPr lang="en-IL" dirty="0">
                <a:highlight>
                  <a:srgbClr val="FFFF00"/>
                </a:highlight>
              </a:rPr>
              <a:t> </a:t>
            </a:r>
            <a:r>
              <a:rPr lang="en-IL" sz="2400" dirty="0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analysis</a:t>
            </a:r>
          </a:p>
          <a:p>
            <a:endParaRPr lang="en-IL" sz="1600" dirty="0">
              <a:highlight>
                <a:srgbClr val="FFFF00"/>
              </a:highligh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786354-94E1-184F-8329-FFE686B52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563" y="2075401"/>
            <a:ext cx="5353162" cy="1538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8C4855-716B-A24A-8F53-06EB0F6667D1}"/>
              </a:ext>
            </a:extLst>
          </p:cNvPr>
          <p:cNvSpPr txBox="1"/>
          <p:nvPr/>
        </p:nvSpPr>
        <p:spPr>
          <a:xfrm>
            <a:off x="6889072" y="1622066"/>
            <a:ext cx="1992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U</a:t>
            </a:r>
            <a:r>
              <a:rPr lang="en-IL" dirty="0">
                <a:latin typeface="Aharoni" panose="02010803020104030203" pitchFamily="2" charset="-79"/>
                <a:cs typeface="Aharoni" panose="02010803020104030203" pitchFamily="2" charset="-79"/>
              </a:rPr>
              <a:t>ntagged data</a:t>
            </a:r>
          </a:p>
          <a:p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A9BC6-BEC4-F743-AC8D-1561DDEA6C45}"/>
              </a:ext>
            </a:extLst>
          </p:cNvPr>
          <p:cNvSpPr txBox="1"/>
          <p:nvPr/>
        </p:nvSpPr>
        <p:spPr>
          <a:xfrm>
            <a:off x="6828993" y="3720733"/>
            <a:ext cx="1992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>
                <a:latin typeface="Aharoni" panose="02010803020104030203" pitchFamily="2" charset="-79"/>
                <a:cs typeface="Aharoni" panose="02010803020104030203" pitchFamily="2" charset="-79"/>
              </a:rPr>
              <a:t>Tagged data</a:t>
            </a:r>
          </a:p>
          <a:p>
            <a:endParaRPr lang="en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C30B9E-3A09-3644-B4D3-EDC960968B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45" y="4164012"/>
            <a:ext cx="5383693" cy="15250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DC33E4-E2A9-4746-9DD0-2E91EAC0B2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91246" y="2064266"/>
            <a:ext cx="5097978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6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 descr="Mountain ranges against yellow and orange sky">
            <a:extLst>
              <a:ext uri="{FF2B5EF4-FFF2-40B4-BE49-F238E27FC236}">
                <a16:creationId xmlns:a16="http://schemas.microsoft.com/office/drawing/2014/main" id="{10CF719D-2A40-4105-9552-1F351FE47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7" r="23103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834333-0E98-4BC1-B026-22800F6440F2}"/>
              </a:ext>
            </a:extLst>
          </p:cNvPr>
          <p:cNvSpPr txBox="1"/>
          <p:nvPr/>
        </p:nvSpPr>
        <p:spPr>
          <a:xfrm>
            <a:off x="91597" y="322483"/>
            <a:ext cx="611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Checking the anxiety level reported by the Turks</a:t>
            </a:r>
            <a:endParaRPr lang="en-IL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692B5-6FAD-4DC4-92E2-D85DFC3F900F}"/>
              </a:ext>
            </a:extLst>
          </p:cNvPr>
          <p:cNvSpPr txBox="1"/>
          <p:nvPr/>
        </p:nvSpPr>
        <p:spPr>
          <a:xfrm>
            <a:off x="488580" y="2029003"/>
            <a:ext cx="9371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Testing whether mean combined negativity for Hurricane Ida is same with Canada flooding’s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Basis for the assumption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258D61-F09C-41A8-B6DA-1A44DFFCB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49" y="656328"/>
            <a:ext cx="5324447" cy="11618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F53D68-4C6D-47C3-AD47-B608CACD4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405" y="3039627"/>
            <a:ext cx="4955729" cy="1013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4D2444-4303-4BB0-97F2-33A8A6956096}"/>
              </a:ext>
            </a:extLst>
          </p:cNvPr>
          <p:cNvSpPr txBox="1"/>
          <p:nvPr/>
        </p:nvSpPr>
        <p:spPr>
          <a:xfrm>
            <a:off x="439113" y="4288034"/>
            <a:ext cx="469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Results for the t-test</a:t>
            </a:r>
            <a:endParaRPr lang="en-IL" dirty="0">
              <a:highlight>
                <a:srgbClr val="FFFF00"/>
              </a:highligh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E47C00-1160-4D2A-B61A-701A6C735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7550" y="4794098"/>
            <a:ext cx="8079912" cy="16768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F3DF99-BB87-490B-ACCE-125F1D581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197" y="4792538"/>
            <a:ext cx="1618417" cy="108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5576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242F41"/>
      </a:dk2>
      <a:lt2>
        <a:srgbClr val="E2E7E8"/>
      </a:lt2>
      <a:accent1>
        <a:srgbClr val="DB8F77"/>
      </a:accent1>
      <a:accent2>
        <a:srgbClr val="D66376"/>
      </a:accent2>
      <a:accent3>
        <a:srgbClr val="DD7FB7"/>
      </a:accent3>
      <a:accent4>
        <a:srgbClr val="D563D6"/>
      </a:accent4>
      <a:accent5>
        <a:srgbClr val="B67FDD"/>
      </a:accent5>
      <a:accent6>
        <a:srgbClr val="7563D6"/>
      </a:accent6>
      <a:hlink>
        <a:srgbClr val="5D8A99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1197</TotalTime>
  <Words>422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Calisto MT</vt:lpstr>
      <vt:lpstr>Univers Condensed</vt:lpstr>
      <vt:lpstr>ChronicleVTI</vt:lpstr>
      <vt:lpstr>Psychological Effects of climate change</vt:lpstr>
      <vt:lpstr>Psychological Effects of climate change</vt:lpstr>
      <vt:lpstr>Psychological Effects of climate change</vt:lpstr>
      <vt:lpstr>Psychological Effects of climate change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Effects of climate change</dc:title>
  <dc:creator>Zeev Yampolsky</dc:creator>
  <cp:lastModifiedBy>Lior Dego</cp:lastModifiedBy>
  <cp:revision>16</cp:revision>
  <dcterms:created xsi:type="dcterms:W3CDTF">2021-12-14T19:26:00Z</dcterms:created>
  <dcterms:modified xsi:type="dcterms:W3CDTF">2022-01-04T18:23:00Z</dcterms:modified>
</cp:coreProperties>
</file>