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5" r:id="rId7"/>
    <p:sldId id="266" r:id="rId8"/>
    <p:sldId id="297" r:id="rId9"/>
    <p:sldId id="270" r:id="rId10"/>
    <p:sldId id="272" r:id="rId11"/>
    <p:sldId id="274" r:id="rId12"/>
    <p:sldId id="276" r:id="rId13"/>
    <p:sldId id="278" r:id="rId14"/>
    <p:sldId id="279" r:id="rId15"/>
    <p:sldId id="280" r:id="rId16"/>
    <p:sldId id="281" r:id="rId17"/>
    <p:sldId id="282" r:id="rId18"/>
    <p:sldId id="301" r:id="rId19"/>
    <p:sldId id="302" r:id="rId20"/>
    <p:sldId id="303" r:id="rId21"/>
    <p:sldId id="304" r:id="rId22"/>
    <p:sldId id="30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90" d="100"/>
          <a:sy n="90" d="100"/>
        </p:scale>
        <p:origin x="1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51FE-3255-4F71-AA6A-E650D6360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1D3B57-ADB4-4C78-8C56-9862D037D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611972-FC2A-4512-9679-213647E1109E}"/>
              </a:ext>
            </a:extLst>
          </p:cNvPr>
          <p:cNvSpPr>
            <a:spLocks noGrp="1"/>
          </p:cNvSpPr>
          <p:nvPr>
            <p:ph type="dt" sz="half" idx="10"/>
          </p:nvPr>
        </p:nvSpPr>
        <p:spPr/>
        <p:txBody>
          <a:bodyPr/>
          <a:lstStyle/>
          <a:p>
            <a:fld id="{69DA368E-AFC7-419F-8F6D-89C215191913}" type="datetimeFigureOut">
              <a:rPr lang="en-US" smtClean="0"/>
              <a:t>11/13/2017</a:t>
            </a:fld>
            <a:endParaRPr lang="en-US"/>
          </a:p>
        </p:txBody>
      </p:sp>
      <p:sp>
        <p:nvSpPr>
          <p:cNvPr id="5" name="Footer Placeholder 4">
            <a:extLst>
              <a:ext uri="{FF2B5EF4-FFF2-40B4-BE49-F238E27FC236}">
                <a16:creationId xmlns:a16="http://schemas.microsoft.com/office/drawing/2014/main" id="{2DA0720D-C1BE-4F6B-858F-FC4582298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0C4E2-31FB-4061-AF25-A3BC7063E0E4}"/>
              </a:ext>
            </a:extLst>
          </p:cNvPr>
          <p:cNvSpPr>
            <a:spLocks noGrp="1"/>
          </p:cNvSpPr>
          <p:nvPr>
            <p:ph type="sldNum" sz="quarter" idx="12"/>
          </p:nvPr>
        </p:nvSpPr>
        <p:spPr/>
        <p:txBody>
          <a:bodyPr/>
          <a:lstStyle/>
          <a:p>
            <a:fld id="{AF5A47ED-E447-4FE5-A449-915C906A42F0}" type="slidenum">
              <a:rPr lang="en-US" smtClean="0"/>
              <a:t>‹#›</a:t>
            </a:fld>
            <a:endParaRPr lang="en-US"/>
          </a:p>
        </p:txBody>
      </p:sp>
    </p:spTree>
    <p:extLst>
      <p:ext uri="{BB962C8B-B14F-4D97-AF65-F5344CB8AC3E}">
        <p14:creationId xmlns:p14="http://schemas.microsoft.com/office/powerpoint/2010/main" val="208441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C24D-EF12-4962-9BF2-12552FEB9B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C22567-7AFA-4642-8BCD-5D27290E12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A36DA-E854-470A-BF92-8FB6A22502A2}"/>
              </a:ext>
            </a:extLst>
          </p:cNvPr>
          <p:cNvSpPr>
            <a:spLocks noGrp="1"/>
          </p:cNvSpPr>
          <p:nvPr>
            <p:ph type="dt" sz="half" idx="10"/>
          </p:nvPr>
        </p:nvSpPr>
        <p:spPr/>
        <p:txBody>
          <a:bodyPr/>
          <a:lstStyle/>
          <a:p>
            <a:fld id="{69DA368E-AFC7-419F-8F6D-89C215191913}" type="datetimeFigureOut">
              <a:rPr lang="en-US" smtClean="0"/>
              <a:t>11/13/2017</a:t>
            </a:fld>
            <a:endParaRPr lang="en-US"/>
          </a:p>
        </p:txBody>
      </p:sp>
      <p:sp>
        <p:nvSpPr>
          <p:cNvPr id="5" name="Footer Placeholder 4">
            <a:extLst>
              <a:ext uri="{FF2B5EF4-FFF2-40B4-BE49-F238E27FC236}">
                <a16:creationId xmlns:a16="http://schemas.microsoft.com/office/drawing/2014/main" id="{F3E1B3C2-383C-43FA-8C82-A20720DDA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9F8D2-5B27-438F-84E7-2017D33B3211}"/>
              </a:ext>
            </a:extLst>
          </p:cNvPr>
          <p:cNvSpPr>
            <a:spLocks noGrp="1"/>
          </p:cNvSpPr>
          <p:nvPr>
            <p:ph type="sldNum" sz="quarter" idx="12"/>
          </p:nvPr>
        </p:nvSpPr>
        <p:spPr/>
        <p:txBody>
          <a:bodyPr/>
          <a:lstStyle/>
          <a:p>
            <a:fld id="{AF5A47ED-E447-4FE5-A449-915C906A42F0}" type="slidenum">
              <a:rPr lang="en-US" smtClean="0"/>
              <a:t>‹#›</a:t>
            </a:fld>
            <a:endParaRPr lang="en-US"/>
          </a:p>
        </p:txBody>
      </p:sp>
    </p:spTree>
    <p:extLst>
      <p:ext uri="{BB962C8B-B14F-4D97-AF65-F5344CB8AC3E}">
        <p14:creationId xmlns:p14="http://schemas.microsoft.com/office/powerpoint/2010/main" val="356076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AEB4A-B358-44B2-A711-B9907E53A6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F910B7-F06C-45CE-9630-A725F876180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5B350-881E-404B-B856-D172244004F3}"/>
              </a:ext>
            </a:extLst>
          </p:cNvPr>
          <p:cNvSpPr>
            <a:spLocks noGrp="1"/>
          </p:cNvSpPr>
          <p:nvPr>
            <p:ph type="dt" sz="half" idx="10"/>
          </p:nvPr>
        </p:nvSpPr>
        <p:spPr/>
        <p:txBody>
          <a:bodyPr/>
          <a:lstStyle/>
          <a:p>
            <a:fld id="{69DA368E-AFC7-419F-8F6D-89C215191913}" type="datetimeFigureOut">
              <a:rPr lang="en-US" smtClean="0"/>
              <a:t>11/13/2017</a:t>
            </a:fld>
            <a:endParaRPr lang="en-US"/>
          </a:p>
        </p:txBody>
      </p:sp>
      <p:sp>
        <p:nvSpPr>
          <p:cNvPr id="5" name="Footer Placeholder 4">
            <a:extLst>
              <a:ext uri="{FF2B5EF4-FFF2-40B4-BE49-F238E27FC236}">
                <a16:creationId xmlns:a16="http://schemas.microsoft.com/office/drawing/2014/main" id="{14A73D54-9FF3-4680-AED1-756FE0DE5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F27C1-2BF2-44C1-915A-062A9D128794}"/>
              </a:ext>
            </a:extLst>
          </p:cNvPr>
          <p:cNvSpPr>
            <a:spLocks noGrp="1"/>
          </p:cNvSpPr>
          <p:nvPr>
            <p:ph type="sldNum" sz="quarter" idx="12"/>
          </p:nvPr>
        </p:nvSpPr>
        <p:spPr/>
        <p:txBody>
          <a:bodyPr/>
          <a:lstStyle/>
          <a:p>
            <a:fld id="{AF5A47ED-E447-4FE5-A449-915C906A42F0}" type="slidenum">
              <a:rPr lang="en-US" smtClean="0"/>
              <a:t>‹#›</a:t>
            </a:fld>
            <a:endParaRPr lang="en-US"/>
          </a:p>
        </p:txBody>
      </p:sp>
    </p:spTree>
    <p:extLst>
      <p:ext uri="{BB962C8B-B14F-4D97-AF65-F5344CB8AC3E}">
        <p14:creationId xmlns:p14="http://schemas.microsoft.com/office/powerpoint/2010/main" val="190595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19FC-77AF-4753-9AE7-FF11A6349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02543-D400-4BD5-A089-D445C70009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A6FDD-2528-404B-9D94-46F260DB58A4}"/>
              </a:ext>
            </a:extLst>
          </p:cNvPr>
          <p:cNvSpPr>
            <a:spLocks noGrp="1"/>
          </p:cNvSpPr>
          <p:nvPr>
            <p:ph type="dt" sz="half" idx="10"/>
          </p:nvPr>
        </p:nvSpPr>
        <p:spPr/>
        <p:txBody>
          <a:bodyPr/>
          <a:lstStyle/>
          <a:p>
            <a:fld id="{69DA368E-AFC7-419F-8F6D-89C215191913}" type="datetimeFigureOut">
              <a:rPr lang="en-US" smtClean="0"/>
              <a:t>11/13/2017</a:t>
            </a:fld>
            <a:endParaRPr lang="en-US"/>
          </a:p>
        </p:txBody>
      </p:sp>
      <p:sp>
        <p:nvSpPr>
          <p:cNvPr id="5" name="Footer Placeholder 4">
            <a:extLst>
              <a:ext uri="{FF2B5EF4-FFF2-40B4-BE49-F238E27FC236}">
                <a16:creationId xmlns:a16="http://schemas.microsoft.com/office/drawing/2014/main" id="{2024DB9D-2308-484A-A425-108ECF9E1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EB15A-0DBA-41E9-A758-CB3516C3D0B3}"/>
              </a:ext>
            </a:extLst>
          </p:cNvPr>
          <p:cNvSpPr>
            <a:spLocks noGrp="1"/>
          </p:cNvSpPr>
          <p:nvPr>
            <p:ph type="sldNum" sz="quarter" idx="12"/>
          </p:nvPr>
        </p:nvSpPr>
        <p:spPr/>
        <p:txBody>
          <a:bodyPr/>
          <a:lstStyle/>
          <a:p>
            <a:fld id="{AF5A47ED-E447-4FE5-A449-915C906A42F0}" type="slidenum">
              <a:rPr lang="en-US" smtClean="0"/>
              <a:t>‹#›</a:t>
            </a:fld>
            <a:endParaRPr lang="en-US"/>
          </a:p>
        </p:txBody>
      </p:sp>
    </p:spTree>
    <p:extLst>
      <p:ext uri="{BB962C8B-B14F-4D97-AF65-F5344CB8AC3E}">
        <p14:creationId xmlns:p14="http://schemas.microsoft.com/office/powerpoint/2010/main" val="330384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3822-F1CF-44D8-B4CF-DA28F6853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3E3155-2329-4EF4-947C-2969699554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7246F4-9482-46CF-BDFE-C0A68F806DCC}"/>
              </a:ext>
            </a:extLst>
          </p:cNvPr>
          <p:cNvSpPr>
            <a:spLocks noGrp="1"/>
          </p:cNvSpPr>
          <p:nvPr>
            <p:ph type="dt" sz="half" idx="10"/>
          </p:nvPr>
        </p:nvSpPr>
        <p:spPr/>
        <p:txBody>
          <a:bodyPr/>
          <a:lstStyle/>
          <a:p>
            <a:fld id="{69DA368E-AFC7-419F-8F6D-89C215191913}" type="datetimeFigureOut">
              <a:rPr lang="en-US" smtClean="0"/>
              <a:t>11/13/2017</a:t>
            </a:fld>
            <a:endParaRPr lang="en-US"/>
          </a:p>
        </p:txBody>
      </p:sp>
      <p:sp>
        <p:nvSpPr>
          <p:cNvPr id="5" name="Footer Placeholder 4">
            <a:extLst>
              <a:ext uri="{FF2B5EF4-FFF2-40B4-BE49-F238E27FC236}">
                <a16:creationId xmlns:a16="http://schemas.microsoft.com/office/drawing/2014/main" id="{EA8D93BC-1F7E-4A6C-8891-5075CBA5E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EBF51-AB8B-410C-8DBA-A122A81AADD5}"/>
              </a:ext>
            </a:extLst>
          </p:cNvPr>
          <p:cNvSpPr>
            <a:spLocks noGrp="1"/>
          </p:cNvSpPr>
          <p:nvPr>
            <p:ph type="sldNum" sz="quarter" idx="12"/>
          </p:nvPr>
        </p:nvSpPr>
        <p:spPr/>
        <p:txBody>
          <a:bodyPr/>
          <a:lstStyle/>
          <a:p>
            <a:fld id="{AF5A47ED-E447-4FE5-A449-915C906A42F0}" type="slidenum">
              <a:rPr lang="en-US" smtClean="0"/>
              <a:t>‹#›</a:t>
            </a:fld>
            <a:endParaRPr lang="en-US"/>
          </a:p>
        </p:txBody>
      </p:sp>
    </p:spTree>
    <p:extLst>
      <p:ext uri="{BB962C8B-B14F-4D97-AF65-F5344CB8AC3E}">
        <p14:creationId xmlns:p14="http://schemas.microsoft.com/office/powerpoint/2010/main" val="4205895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5B59-27C2-4118-88E1-37123434B1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13463-D79F-45F6-8B7A-DC14E13B46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75C349-D166-4C66-8E22-F458946A07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9D4E1A-2F63-4937-A772-F18A676DFC2A}"/>
              </a:ext>
            </a:extLst>
          </p:cNvPr>
          <p:cNvSpPr>
            <a:spLocks noGrp="1"/>
          </p:cNvSpPr>
          <p:nvPr>
            <p:ph type="dt" sz="half" idx="10"/>
          </p:nvPr>
        </p:nvSpPr>
        <p:spPr/>
        <p:txBody>
          <a:bodyPr/>
          <a:lstStyle/>
          <a:p>
            <a:fld id="{69DA368E-AFC7-419F-8F6D-89C215191913}" type="datetimeFigureOut">
              <a:rPr lang="en-US" smtClean="0"/>
              <a:t>11/13/2017</a:t>
            </a:fld>
            <a:endParaRPr lang="en-US"/>
          </a:p>
        </p:txBody>
      </p:sp>
      <p:sp>
        <p:nvSpPr>
          <p:cNvPr id="6" name="Footer Placeholder 5">
            <a:extLst>
              <a:ext uri="{FF2B5EF4-FFF2-40B4-BE49-F238E27FC236}">
                <a16:creationId xmlns:a16="http://schemas.microsoft.com/office/drawing/2014/main" id="{C2C42FF4-978A-47C4-B270-FFAAFF39D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A27B0-2748-4C5D-9C68-2146262A4292}"/>
              </a:ext>
            </a:extLst>
          </p:cNvPr>
          <p:cNvSpPr>
            <a:spLocks noGrp="1"/>
          </p:cNvSpPr>
          <p:nvPr>
            <p:ph type="sldNum" sz="quarter" idx="12"/>
          </p:nvPr>
        </p:nvSpPr>
        <p:spPr/>
        <p:txBody>
          <a:bodyPr/>
          <a:lstStyle/>
          <a:p>
            <a:fld id="{AF5A47ED-E447-4FE5-A449-915C906A42F0}" type="slidenum">
              <a:rPr lang="en-US" smtClean="0"/>
              <a:t>‹#›</a:t>
            </a:fld>
            <a:endParaRPr lang="en-US"/>
          </a:p>
        </p:txBody>
      </p:sp>
    </p:spTree>
    <p:extLst>
      <p:ext uri="{BB962C8B-B14F-4D97-AF65-F5344CB8AC3E}">
        <p14:creationId xmlns:p14="http://schemas.microsoft.com/office/powerpoint/2010/main" val="1728243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935B-8F01-470E-825E-3E3E703B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25257E-30C3-4CE0-892C-C41D0D113F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3A8921-AAEA-4527-B23B-B968A2A4D5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FE7511-6111-441E-87A0-11428B937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77617C-0338-455B-A95A-086E9E4A6A6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E7833-FCA6-44D8-AE5D-37D564DF4AE1}"/>
              </a:ext>
            </a:extLst>
          </p:cNvPr>
          <p:cNvSpPr>
            <a:spLocks noGrp="1"/>
          </p:cNvSpPr>
          <p:nvPr>
            <p:ph type="dt" sz="half" idx="10"/>
          </p:nvPr>
        </p:nvSpPr>
        <p:spPr/>
        <p:txBody>
          <a:bodyPr/>
          <a:lstStyle/>
          <a:p>
            <a:fld id="{69DA368E-AFC7-419F-8F6D-89C215191913}" type="datetimeFigureOut">
              <a:rPr lang="en-US" smtClean="0"/>
              <a:t>11/13/2017</a:t>
            </a:fld>
            <a:endParaRPr lang="en-US"/>
          </a:p>
        </p:txBody>
      </p:sp>
      <p:sp>
        <p:nvSpPr>
          <p:cNvPr id="8" name="Footer Placeholder 7">
            <a:extLst>
              <a:ext uri="{FF2B5EF4-FFF2-40B4-BE49-F238E27FC236}">
                <a16:creationId xmlns:a16="http://schemas.microsoft.com/office/drawing/2014/main" id="{2A62D85E-E07B-4912-BDE5-D6423B60EF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632832-EF7D-42B0-9BBE-DA5F12DF8919}"/>
              </a:ext>
            </a:extLst>
          </p:cNvPr>
          <p:cNvSpPr>
            <a:spLocks noGrp="1"/>
          </p:cNvSpPr>
          <p:nvPr>
            <p:ph type="sldNum" sz="quarter" idx="12"/>
          </p:nvPr>
        </p:nvSpPr>
        <p:spPr/>
        <p:txBody>
          <a:bodyPr/>
          <a:lstStyle/>
          <a:p>
            <a:fld id="{AF5A47ED-E447-4FE5-A449-915C906A42F0}" type="slidenum">
              <a:rPr lang="en-US" smtClean="0"/>
              <a:t>‹#›</a:t>
            </a:fld>
            <a:endParaRPr lang="en-US"/>
          </a:p>
        </p:txBody>
      </p:sp>
    </p:spTree>
    <p:extLst>
      <p:ext uri="{BB962C8B-B14F-4D97-AF65-F5344CB8AC3E}">
        <p14:creationId xmlns:p14="http://schemas.microsoft.com/office/powerpoint/2010/main" val="243288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497B-392F-47CA-AC20-6FE87D6E7E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A6ABFD-F072-4588-A3BF-B1BF59BFF9ED}"/>
              </a:ext>
            </a:extLst>
          </p:cNvPr>
          <p:cNvSpPr>
            <a:spLocks noGrp="1"/>
          </p:cNvSpPr>
          <p:nvPr>
            <p:ph type="dt" sz="half" idx="10"/>
          </p:nvPr>
        </p:nvSpPr>
        <p:spPr/>
        <p:txBody>
          <a:bodyPr/>
          <a:lstStyle/>
          <a:p>
            <a:fld id="{69DA368E-AFC7-419F-8F6D-89C215191913}" type="datetimeFigureOut">
              <a:rPr lang="en-US" smtClean="0"/>
              <a:t>11/13/2017</a:t>
            </a:fld>
            <a:endParaRPr lang="en-US"/>
          </a:p>
        </p:txBody>
      </p:sp>
      <p:sp>
        <p:nvSpPr>
          <p:cNvPr id="4" name="Footer Placeholder 3">
            <a:extLst>
              <a:ext uri="{FF2B5EF4-FFF2-40B4-BE49-F238E27FC236}">
                <a16:creationId xmlns:a16="http://schemas.microsoft.com/office/drawing/2014/main" id="{244846B5-0BCA-454D-BBEB-045C57FC00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9545A5-4D5C-4D9E-8B78-7ACD4047A042}"/>
              </a:ext>
            </a:extLst>
          </p:cNvPr>
          <p:cNvSpPr>
            <a:spLocks noGrp="1"/>
          </p:cNvSpPr>
          <p:nvPr>
            <p:ph type="sldNum" sz="quarter" idx="12"/>
          </p:nvPr>
        </p:nvSpPr>
        <p:spPr/>
        <p:txBody>
          <a:bodyPr/>
          <a:lstStyle/>
          <a:p>
            <a:fld id="{AF5A47ED-E447-4FE5-A449-915C906A42F0}" type="slidenum">
              <a:rPr lang="en-US" smtClean="0"/>
              <a:t>‹#›</a:t>
            </a:fld>
            <a:endParaRPr lang="en-US"/>
          </a:p>
        </p:txBody>
      </p:sp>
    </p:spTree>
    <p:extLst>
      <p:ext uri="{BB962C8B-B14F-4D97-AF65-F5344CB8AC3E}">
        <p14:creationId xmlns:p14="http://schemas.microsoft.com/office/powerpoint/2010/main" val="217507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E5EE9-B35E-4AF4-A136-2BEBE2ACFABA}"/>
              </a:ext>
            </a:extLst>
          </p:cNvPr>
          <p:cNvSpPr>
            <a:spLocks noGrp="1"/>
          </p:cNvSpPr>
          <p:nvPr>
            <p:ph type="dt" sz="half" idx="10"/>
          </p:nvPr>
        </p:nvSpPr>
        <p:spPr/>
        <p:txBody>
          <a:bodyPr/>
          <a:lstStyle/>
          <a:p>
            <a:fld id="{69DA368E-AFC7-419F-8F6D-89C215191913}" type="datetimeFigureOut">
              <a:rPr lang="en-US" smtClean="0"/>
              <a:t>11/13/2017</a:t>
            </a:fld>
            <a:endParaRPr lang="en-US"/>
          </a:p>
        </p:txBody>
      </p:sp>
      <p:sp>
        <p:nvSpPr>
          <p:cNvPr id="3" name="Footer Placeholder 2">
            <a:extLst>
              <a:ext uri="{FF2B5EF4-FFF2-40B4-BE49-F238E27FC236}">
                <a16:creationId xmlns:a16="http://schemas.microsoft.com/office/drawing/2014/main" id="{807F8EBB-6609-42F5-B162-F6F1AFDD4B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C20FDA-7951-49F7-BAE6-1E87B7A5A263}"/>
              </a:ext>
            </a:extLst>
          </p:cNvPr>
          <p:cNvSpPr>
            <a:spLocks noGrp="1"/>
          </p:cNvSpPr>
          <p:nvPr>
            <p:ph type="sldNum" sz="quarter" idx="12"/>
          </p:nvPr>
        </p:nvSpPr>
        <p:spPr/>
        <p:txBody>
          <a:bodyPr/>
          <a:lstStyle/>
          <a:p>
            <a:fld id="{AF5A47ED-E447-4FE5-A449-915C906A42F0}" type="slidenum">
              <a:rPr lang="en-US" smtClean="0"/>
              <a:t>‹#›</a:t>
            </a:fld>
            <a:endParaRPr lang="en-US"/>
          </a:p>
        </p:txBody>
      </p:sp>
    </p:spTree>
    <p:extLst>
      <p:ext uri="{BB962C8B-B14F-4D97-AF65-F5344CB8AC3E}">
        <p14:creationId xmlns:p14="http://schemas.microsoft.com/office/powerpoint/2010/main" val="412007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DE9B-E86F-4B97-9932-922ABDBCB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205203-E6B6-4125-A112-4C5A21C19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B2E374-6926-4B4C-B458-17196B42D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73E7F9-E89B-4A89-A6EA-95656A97DA28}"/>
              </a:ext>
            </a:extLst>
          </p:cNvPr>
          <p:cNvSpPr>
            <a:spLocks noGrp="1"/>
          </p:cNvSpPr>
          <p:nvPr>
            <p:ph type="dt" sz="half" idx="10"/>
          </p:nvPr>
        </p:nvSpPr>
        <p:spPr/>
        <p:txBody>
          <a:bodyPr/>
          <a:lstStyle/>
          <a:p>
            <a:fld id="{69DA368E-AFC7-419F-8F6D-89C215191913}" type="datetimeFigureOut">
              <a:rPr lang="en-US" smtClean="0"/>
              <a:t>11/13/2017</a:t>
            </a:fld>
            <a:endParaRPr lang="en-US"/>
          </a:p>
        </p:txBody>
      </p:sp>
      <p:sp>
        <p:nvSpPr>
          <p:cNvPr id="6" name="Footer Placeholder 5">
            <a:extLst>
              <a:ext uri="{FF2B5EF4-FFF2-40B4-BE49-F238E27FC236}">
                <a16:creationId xmlns:a16="http://schemas.microsoft.com/office/drawing/2014/main" id="{720FB9B5-90C1-4B3A-B7E8-BE3BC601B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76E828-DC2A-44DA-A255-ADFC53431FC5}"/>
              </a:ext>
            </a:extLst>
          </p:cNvPr>
          <p:cNvSpPr>
            <a:spLocks noGrp="1"/>
          </p:cNvSpPr>
          <p:nvPr>
            <p:ph type="sldNum" sz="quarter" idx="12"/>
          </p:nvPr>
        </p:nvSpPr>
        <p:spPr/>
        <p:txBody>
          <a:bodyPr/>
          <a:lstStyle/>
          <a:p>
            <a:fld id="{AF5A47ED-E447-4FE5-A449-915C906A42F0}" type="slidenum">
              <a:rPr lang="en-US" smtClean="0"/>
              <a:t>‹#›</a:t>
            </a:fld>
            <a:endParaRPr lang="en-US"/>
          </a:p>
        </p:txBody>
      </p:sp>
    </p:spTree>
    <p:extLst>
      <p:ext uri="{BB962C8B-B14F-4D97-AF65-F5344CB8AC3E}">
        <p14:creationId xmlns:p14="http://schemas.microsoft.com/office/powerpoint/2010/main" val="416908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8AB0-E7C9-4964-B89C-B483C9B8B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8AD30A-B9C3-42A0-85B9-34856EACDB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8AAA26-9F1A-47CD-9691-D8FA7E8B9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5740C1-786F-4F7D-AE0C-4A0F3870A04B}"/>
              </a:ext>
            </a:extLst>
          </p:cNvPr>
          <p:cNvSpPr>
            <a:spLocks noGrp="1"/>
          </p:cNvSpPr>
          <p:nvPr>
            <p:ph type="dt" sz="half" idx="10"/>
          </p:nvPr>
        </p:nvSpPr>
        <p:spPr/>
        <p:txBody>
          <a:bodyPr/>
          <a:lstStyle/>
          <a:p>
            <a:fld id="{69DA368E-AFC7-419F-8F6D-89C215191913}" type="datetimeFigureOut">
              <a:rPr lang="en-US" smtClean="0"/>
              <a:t>11/13/2017</a:t>
            </a:fld>
            <a:endParaRPr lang="en-US"/>
          </a:p>
        </p:txBody>
      </p:sp>
      <p:sp>
        <p:nvSpPr>
          <p:cNvPr id="6" name="Footer Placeholder 5">
            <a:extLst>
              <a:ext uri="{FF2B5EF4-FFF2-40B4-BE49-F238E27FC236}">
                <a16:creationId xmlns:a16="http://schemas.microsoft.com/office/drawing/2014/main" id="{D645A818-534E-4864-8188-B2C5B98A7D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A1AE7-D185-4804-B39D-F9BF2F2C8362}"/>
              </a:ext>
            </a:extLst>
          </p:cNvPr>
          <p:cNvSpPr>
            <a:spLocks noGrp="1"/>
          </p:cNvSpPr>
          <p:nvPr>
            <p:ph type="sldNum" sz="quarter" idx="12"/>
          </p:nvPr>
        </p:nvSpPr>
        <p:spPr/>
        <p:txBody>
          <a:bodyPr/>
          <a:lstStyle/>
          <a:p>
            <a:fld id="{AF5A47ED-E447-4FE5-A449-915C906A42F0}" type="slidenum">
              <a:rPr lang="en-US" smtClean="0"/>
              <a:t>‹#›</a:t>
            </a:fld>
            <a:endParaRPr lang="en-US"/>
          </a:p>
        </p:txBody>
      </p:sp>
    </p:spTree>
    <p:extLst>
      <p:ext uri="{BB962C8B-B14F-4D97-AF65-F5344CB8AC3E}">
        <p14:creationId xmlns:p14="http://schemas.microsoft.com/office/powerpoint/2010/main" val="330779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9E167-FBB2-4D2D-85AD-7EBFF2D13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31FD8-F244-461E-8730-A1138B1B5F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9FE10-7DE5-48A9-B130-3D996E90D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A368E-AFC7-419F-8F6D-89C215191913}" type="datetimeFigureOut">
              <a:rPr lang="en-US" smtClean="0"/>
              <a:t>11/13/2017</a:t>
            </a:fld>
            <a:endParaRPr lang="en-US"/>
          </a:p>
        </p:txBody>
      </p:sp>
      <p:sp>
        <p:nvSpPr>
          <p:cNvPr id="5" name="Footer Placeholder 4">
            <a:extLst>
              <a:ext uri="{FF2B5EF4-FFF2-40B4-BE49-F238E27FC236}">
                <a16:creationId xmlns:a16="http://schemas.microsoft.com/office/drawing/2014/main" id="{18AE7896-EBCB-436C-9217-BA51EE77B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42E93B-4F8F-400F-B4F8-F15C12BE8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A47ED-E447-4FE5-A449-915C906A42F0}" type="slidenum">
              <a:rPr lang="en-US" smtClean="0"/>
              <a:t>‹#›</a:t>
            </a:fld>
            <a:endParaRPr lang="en-US"/>
          </a:p>
        </p:txBody>
      </p:sp>
    </p:spTree>
    <p:extLst>
      <p:ext uri="{BB962C8B-B14F-4D97-AF65-F5344CB8AC3E}">
        <p14:creationId xmlns:p14="http://schemas.microsoft.com/office/powerpoint/2010/main" val="131877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21C8-2259-4B6C-B9B6-915294D80BC1}"/>
              </a:ext>
            </a:extLst>
          </p:cNvPr>
          <p:cNvSpPr>
            <a:spLocks noGrp="1"/>
          </p:cNvSpPr>
          <p:nvPr>
            <p:ph type="ctrTitle"/>
          </p:nvPr>
        </p:nvSpPr>
        <p:spPr/>
        <p:txBody>
          <a:bodyPr/>
          <a:lstStyle/>
          <a:p>
            <a:r>
              <a:rPr lang="en-US" dirty="0"/>
              <a:t>Internet</a:t>
            </a:r>
          </a:p>
        </p:txBody>
      </p:sp>
      <p:sp>
        <p:nvSpPr>
          <p:cNvPr id="3" name="Subtitle 2">
            <a:extLst>
              <a:ext uri="{FF2B5EF4-FFF2-40B4-BE49-F238E27FC236}">
                <a16:creationId xmlns:a16="http://schemas.microsoft.com/office/drawing/2014/main" id="{171294A1-A95C-4475-8999-6A7D9F1F55B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779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Internet </a:t>
            </a:r>
          </a:p>
        </p:txBody>
      </p:sp>
      <p:sp>
        <p:nvSpPr>
          <p:cNvPr id="3" name="Content Placeholder 2"/>
          <p:cNvSpPr>
            <a:spLocks noGrp="1"/>
          </p:cNvSpPr>
          <p:nvPr>
            <p:ph idx="1"/>
          </p:nvPr>
        </p:nvSpPr>
        <p:spPr/>
        <p:txBody>
          <a:bodyPr/>
          <a:lstStyle/>
          <a:p>
            <a:r>
              <a:rPr lang="en-US" dirty="0"/>
              <a:t>The system of protocols which was developed over the course of this research effort became known as the TCP/IP Protocol Suite, after the two initial protocols developed: </a:t>
            </a:r>
            <a:r>
              <a:rPr lang="en-US" b="1" dirty="0"/>
              <a:t>Transmission Control Protocol (TCP) and Internet Protocol (IP).</a:t>
            </a:r>
          </a:p>
          <a:p>
            <a:r>
              <a:rPr lang="en-US" dirty="0"/>
              <a:t>The year 1982 was a year of great significance in the growth and development of Internet. </a:t>
            </a:r>
          </a:p>
          <a:p>
            <a:r>
              <a:rPr lang="en-US" dirty="0" err="1"/>
              <a:t>Defence</a:t>
            </a:r>
            <a:r>
              <a:rPr lang="en-US" dirty="0"/>
              <a:t> Communication Agency (DCA) and DARPA adopted Transmission Control Protocol (TCP) and Internet Protocol (IP) suite (commonly known as TCP/IP) as the </a:t>
            </a:r>
            <a:r>
              <a:rPr lang="it-IT" dirty="0"/>
              <a:t>official protocol suite for ARPANET.</a:t>
            </a:r>
            <a:endParaRPr lang="en-US" dirty="0"/>
          </a:p>
          <a:p>
            <a:endParaRPr lang="en-US" b="1" dirty="0"/>
          </a:p>
        </p:txBody>
      </p:sp>
    </p:spTree>
    <p:extLst>
      <p:ext uri="{BB962C8B-B14F-4D97-AF65-F5344CB8AC3E}">
        <p14:creationId xmlns:p14="http://schemas.microsoft.com/office/powerpoint/2010/main" val="196899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Internet </a:t>
            </a:r>
          </a:p>
        </p:txBody>
      </p:sp>
      <p:sp>
        <p:nvSpPr>
          <p:cNvPr id="3" name="Content Placeholder 2"/>
          <p:cNvSpPr>
            <a:spLocks noGrp="1"/>
          </p:cNvSpPr>
          <p:nvPr>
            <p:ph idx="1"/>
          </p:nvPr>
        </p:nvSpPr>
        <p:spPr/>
        <p:txBody>
          <a:bodyPr/>
          <a:lstStyle/>
          <a:p>
            <a:r>
              <a:rPr lang="en-US" dirty="0"/>
              <a:t>The University of Wisconsin developed ‘Name Server’ in 1982 that facilitated translation of names into strings of numbers. </a:t>
            </a:r>
          </a:p>
          <a:p>
            <a:r>
              <a:rPr lang="en-US" dirty="0"/>
              <a:t>This  development led to the practice of assigning domain names for the sites that is being practiced even now.</a:t>
            </a:r>
          </a:p>
          <a:p>
            <a:r>
              <a:rPr lang="en-US" dirty="0"/>
              <a:t>Domain Name Servers as distributed databases were introduced in 1984 to facilitate translation from domain names to IP addresses.</a:t>
            </a:r>
          </a:p>
          <a:p>
            <a:r>
              <a:rPr lang="en-US" dirty="0"/>
              <a:t>Transition to naming standards from numeric addresses proved to be very helpful in </a:t>
            </a:r>
            <a:r>
              <a:rPr lang="en-US" dirty="0" err="1"/>
              <a:t>popularisation</a:t>
            </a:r>
            <a:r>
              <a:rPr lang="en-US" dirty="0"/>
              <a:t> of the Internet. For example, it is much easy to remember www.yahoo.com than its numerical equivalent.</a:t>
            </a:r>
          </a:p>
          <a:p>
            <a:endParaRPr lang="en-US" dirty="0"/>
          </a:p>
          <a:p>
            <a:endParaRPr lang="en-US" dirty="0"/>
          </a:p>
        </p:txBody>
      </p:sp>
    </p:spTree>
    <p:extLst>
      <p:ext uri="{BB962C8B-B14F-4D97-AF65-F5344CB8AC3E}">
        <p14:creationId xmlns:p14="http://schemas.microsoft.com/office/powerpoint/2010/main" val="3634683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Internet </a:t>
            </a:r>
          </a:p>
        </p:txBody>
      </p:sp>
      <p:sp>
        <p:nvSpPr>
          <p:cNvPr id="3" name="Content Placeholder 2"/>
          <p:cNvSpPr>
            <a:spLocks noGrp="1"/>
          </p:cNvSpPr>
          <p:nvPr>
            <p:ph idx="1"/>
          </p:nvPr>
        </p:nvSpPr>
        <p:spPr/>
        <p:txBody>
          <a:bodyPr>
            <a:normAutofit fontScale="92500"/>
          </a:bodyPr>
          <a:lstStyle/>
          <a:p>
            <a:r>
              <a:rPr lang="en-US" dirty="0"/>
              <a:t>A computer virus for the first time affected approximately 6,000 of total 60,000 hosts on the Internet in the year 1988. The vulnerability of Internet and the need for more security was </a:t>
            </a:r>
            <a:r>
              <a:rPr lang="en-US" dirty="0" err="1"/>
              <a:t>realised</a:t>
            </a:r>
            <a:r>
              <a:rPr lang="en-US" dirty="0"/>
              <a:t> for the first time. DARPA formed the Computer Emergency Response Team (CERT) in response. </a:t>
            </a:r>
          </a:p>
          <a:p>
            <a:r>
              <a:rPr lang="en-US" dirty="0"/>
              <a:t>In the same year, Department of </a:t>
            </a:r>
            <a:r>
              <a:rPr lang="en-US" dirty="0" err="1"/>
              <a:t>Defence</a:t>
            </a:r>
            <a:r>
              <a:rPr lang="en-US" dirty="0"/>
              <a:t> adopted Open Systems Interconnection (OSI).</a:t>
            </a:r>
          </a:p>
          <a:p>
            <a:r>
              <a:rPr lang="en-US" dirty="0"/>
              <a:t>During the early 1990’s, OSI protocol implementations also became available and, by the end of 1991, the Internet has grown to include some 5,000 networks in over three dozen countries, serving over 700,000 host computers used by over 4,000,000 people. The ARPANET ceased to exist in 1990.</a:t>
            </a:r>
          </a:p>
          <a:p>
            <a:endParaRPr lang="en-US" dirty="0"/>
          </a:p>
        </p:txBody>
      </p:sp>
    </p:spTree>
    <p:extLst>
      <p:ext uri="{BB962C8B-B14F-4D97-AF65-F5344CB8AC3E}">
        <p14:creationId xmlns:p14="http://schemas.microsoft.com/office/powerpoint/2010/main" val="402339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Internet </a:t>
            </a:r>
          </a:p>
        </p:txBody>
      </p:sp>
      <p:sp>
        <p:nvSpPr>
          <p:cNvPr id="3" name="Content Placeholder 2"/>
          <p:cNvSpPr>
            <a:spLocks noGrp="1"/>
          </p:cNvSpPr>
          <p:nvPr>
            <p:ph idx="1"/>
          </p:nvPr>
        </p:nvSpPr>
        <p:spPr/>
        <p:txBody>
          <a:bodyPr>
            <a:normAutofit/>
          </a:bodyPr>
          <a:lstStyle/>
          <a:p>
            <a:r>
              <a:rPr lang="en-US" dirty="0"/>
              <a:t>Access to Internet was first offered on commercial basis by ‘World’(world.std.com), thus it became the first Internet Service Provider (ISP) of Internet dialup access. </a:t>
            </a:r>
          </a:p>
          <a:p>
            <a:r>
              <a:rPr lang="en-US" dirty="0"/>
              <a:t>Several other countries got connected to the Internet in 1990 including Argentina, Austria, Belgium, Brazil, Chile, Greece, India, Ireland, South Korea, Spain and Switzerland.</a:t>
            </a:r>
          </a:p>
        </p:txBody>
      </p:sp>
    </p:spTree>
    <p:extLst>
      <p:ext uri="{BB962C8B-B14F-4D97-AF65-F5344CB8AC3E}">
        <p14:creationId xmlns:p14="http://schemas.microsoft.com/office/powerpoint/2010/main" val="979128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Internet </a:t>
            </a:r>
          </a:p>
        </p:txBody>
      </p:sp>
      <p:sp>
        <p:nvSpPr>
          <p:cNvPr id="3" name="Content Placeholder 2"/>
          <p:cNvSpPr>
            <a:spLocks noGrp="1"/>
          </p:cNvSpPr>
          <p:nvPr>
            <p:ph idx="1"/>
          </p:nvPr>
        </p:nvSpPr>
        <p:spPr/>
        <p:txBody>
          <a:bodyPr/>
          <a:lstStyle/>
          <a:p>
            <a:r>
              <a:rPr lang="en-US" dirty="0"/>
              <a:t>The most significant development in the history of Internet was the invention of World Wide Web (WWW) by Tim Berners-Lee at the CERN Laboratory in 1991. </a:t>
            </a:r>
          </a:p>
          <a:p>
            <a:r>
              <a:rPr lang="en-US" dirty="0"/>
              <a:t>The first web browser called ‘Mosaic’ was released in 1993 that took the Internet by storm. </a:t>
            </a:r>
          </a:p>
          <a:p>
            <a:r>
              <a:rPr lang="en-US" dirty="0"/>
              <a:t>Several other countries got connected to the Internet in the year 1993.</a:t>
            </a:r>
          </a:p>
        </p:txBody>
      </p:sp>
    </p:spTree>
    <p:extLst>
      <p:ext uri="{BB962C8B-B14F-4D97-AF65-F5344CB8AC3E}">
        <p14:creationId xmlns:p14="http://schemas.microsoft.com/office/powerpoint/2010/main" val="2402479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Internet </a:t>
            </a:r>
          </a:p>
        </p:txBody>
      </p:sp>
      <p:sp>
        <p:nvSpPr>
          <p:cNvPr id="3" name="Content Placeholder 2"/>
          <p:cNvSpPr>
            <a:spLocks noGrp="1"/>
          </p:cNvSpPr>
          <p:nvPr>
            <p:ph idx="1"/>
          </p:nvPr>
        </p:nvSpPr>
        <p:spPr/>
        <p:txBody>
          <a:bodyPr>
            <a:normAutofit/>
          </a:bodyPr>
          <a:lstStyle/>
          <a:p>
            <a:r>
              <a:rPr lang="en-US" dirty="0"/>
              <a:t>In 1994, the Internet (ARPANET) celebrated its 25th anniversary. Internet shopping and e-commerce commenced its operation on the net. </a:t>
            </a:r>
          </a:p>
          <a:p>
            <a:r>
              <a:rPr lang="en-US" dirty="0"/>
              <a:t>Growth on the Internet traffic became geometric, i.e., </a:t>
            </a:r>
            <a:r>
              <a:rPr lang="en-US" dirty="0" err="1"/>
              <a:t>NSFNet</a:t>
            </a:r>
            <a:r>
              <a:rPr lang="en-US" dirty="0"/>
              <a:t> traffic passed 10 trillion bytes/month during 1994. </a:t>
            </a:r>
          </a:p>
          <a:p>
            <a:r>
              <a:rPr lang="en-US" dirty="0"/>
              <a:t>WWW became the second most popular service on the net (behind FTP) leaving Telnet at third place.</a:t>
            </a:r>
          </a:p>
        </p:txBody>
      </p:sp>
    </p:spTree>
    <p:extLst>
      <p:ext uri="{BB962C8B-B14F-4D97-AF65-F5344CB8AC3E}">
        <p14:creationId xmlns:p14="http://schemas.microsoft.com/office/powerpoint/2010/main" val="418464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Internet Resources Services</a:t>
            </a:r>
          </a:p>
        </p:txBody>
      </p:sp>
      <p:sp>
        <p:nvSpPr>
          <p:cNvPr id="3" name="Content Placeholder 2"/>
          <p:cNvSpPr>
            <a:spLocks noGrp="1"/>
          </p:cNvSpPr>
          <p:nvPr>
            <p:ph idx="1"/>
          </p:nvPr>
        </p:nvSpPr>
        <p:spPr/>
        <p:txBody>
          <a:bodyPr>
            <a:noAutofit/>
          </a:bodyPr>
          <a:lstStyle/>
          <a:p>
            <a:r>
              <a:rPr lang="en-US" dirty="0"/>
              <a:t>The Internet and web hold tremendous potential for a whole array of activities including online distance education, global digital library, e-commerce, Internet telephony, electronic publishing, electronic journals, virtual museums, etc. </a:t>
            </a:r>
          </a:p>
          <a:p>
            <a:r>
              <a:rPr lang="en-US" dirty="0"/>
              <a:t>It has particularly established itself as a powerful medium for self-education for people in isolated or remote areas for its ease-to-use, familiarity with masses, availability of tools and wider accessibility.</a:t>
            </a:r>
          </a:p>
        </p:txBody>
      </p:sp>
    </p:spTree>
    <p:extLst>
      <p:ext uri="{BB962C8B-B14F-4D97-AF65-F5344CB8AC3E}">
        <p14:creationId xmlns:p14="http://schemas.microsoft.com/office/powerpoint/2010/main" val="189815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Internet Resources and Services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Three basic services available of the internet:</a:t>
            </a:r>
          </a:p>
          <a:p>
            <a:pPr lvl="1"/>
            <a:r>
              <a:rPr lang="en-US" dirty="0"/>
              <a:t>E-mail</a:t>
            </a:r>
          </a:p>
          <a:p>
            <a:pPr lvl="1"/>
            <a:r>
              <a:rPr lang="en-US" dirty="0"/>
              <a:t>FTP</a:t>
            </a:r>
          </a:p>
          <a:p>
            <a:pPr lvl="1"/>
            <a:r>
              <a:rPr lang="en-US" dirty="0"/>
              <a:t>Telnet</a:t>
            </a:r>
          </a:p>
          <a:p>
            <a:r>
              <a:rPr lang="en-US" dirty="0"/>
              <a:t>In order to facilitate provision of these basic services, a number of user-friendly tools have been developed.</a:t>
            </a:r>
          </a:p>
          <a:p>
            <a:pPr lvl="1"/>
            <a:r>
              <a:rPr lang="en-US" dirty="0" err="1"/>
              <a:t>Hytelnet</a:t>
            </a:r>
            <a:r>
              <a:rPr lang="en-US" dirty="0"/>
              <a:t>, Archie, Gopher, Veronica, WAIS, WWW.</a:t>
            </a:r>
          </a:p>
          <a:p>
            <a:r>
              <a:rPr lang="en-US" dirty="0"/>
              <a:t>The web has become the most successful networked multimedia hyper-text-based system of our time. </a:t>
            </a:r>
          </a:p>
          <a:p>
            <a:r>
              <a:rPr lang="en-US" dirty="0"/>
              <a:t>HTML, the de facto language of the web, is extremely simple yet powerful to use.</a:t>
            </a:r>
          </a:p>
          <a:p>
            <a:endParaRPr lang="en-US" dirty="0"/>
          </a:p>
        </p:txBody>
      </p:sp>
    </p:spTree>
    <p:extLst>
      <p:ext uri="{BB962C8B-B14F-4D97-AF65-F5344CB8AC3E}">
        <p14:creationId xmlns:p14="http://schemas.microsoft.com/office/powerpoint/2010/main" val="376475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5" descr="Related image">
            <a:extLst>
              <a:ext uri="{FF2B5EF4-FFF2-40B4-BE49-F238E27FC236}">
                <a16:creationId xmlns:a16="http://schemas.microsoft.com/office/drawing/2014/main" id="{5CAEA18F-9BD5-4E95-A873-3E5E36E842E9}"/>
              </a:ext>
            </a:extLst>
          </p:cNvPr>
          <p:cNvPicPr>
            <a:picLocks/>
          </p:cNvPicPr>
          <p:nvPr/>
        </p:nvPicPr>
        <p:blipFill rotWithShape="1">
          <a:blip r:embed="rId2">
            <a:extLst>
              <a:ext uri="{28A0092B-C50C-407E-A947-70E740481C1C}">
                <a14:useLocalDpi xmlns:a14="http://schemas.microsoft.com/office/drawing/2010/main" val="0"/>
              </a:ext>
            </a:extLst>
          </a:blip>
          <a:srcRect l="-145" r="-2008"/>
          <a:stretch/>
        </p:blipFill>
        <p:spPr bwMode="auto">
          <a:xfrm>
            <a:off x="5380074" y="640082"/>
            <a:ext cx="5528931" cy="5904409"/>
          </a:xfrm>
          <a:prstGeom prst="rect">
            <a:avLst/>
          </a:prstGeom>
          <a:noFill/>
          <a:effectLst/>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F7004D3B-5F39-40BF-899C-307A396AA0AF}"/>
              </a:ext>
            </a:extLst>
          </p:cNvPr>
          <p:cNvSpPr>
            <a:spLocks noGrp="1"/>
          </p:cNvSpPr>
          <p:nvPr>
            <p:ph type="title"/>
          </p:nvPr>
        </p:nvSpPr>
        <p:spPr>
          <a:xfrm>
            <a:off x="648929" y="629266"/>
            <a:ext cx="3667039" cy="1676603"/>
          </a:xfrm>
        </p:spPr>
        <p:txBody>
          <a:bodyPr>
            <a:normAutofit/>
          </a:bodyPr>
          <a:lstStyle/>
          <a:p>
            <a:r>
              <a:rPr lang="en-US"/>
              <a:t>Electronic mail</a:t>
            </a:r>
            <a:endParaRPr lang="en-US" dirty="0"/>
          </a:p>
        </p:txBody>
      </p:sp>
      <p:sp>
        <p:nvSpPr>
          <p:cNvPr id="3" name="Content Placeholder 2">
            <a:extLst>
              <a:ext uri="{FF2B5EF4-FFF2-40B4-BE49-F238E27FC236}">
                <a16:creationId xmlns:a16="http://schemas.microsoft.com/office/drawing/2014/main" id="{7FE9E080-530B-48CD-A9A5-8A2F207544A4}"/>
              </a:ext>
            </a:extLst>
          </p:cNvPr>
          <p:cNvSpPr>
            <a:spLocks noGrp="1"/>
          </p:cNvSpPr>
          <p:nvPr>
            <p:ph idx="1"/>
          </p:nvPr>
        </p:nvSpPr>
        <p:spPr>
          <a:xfrm>
            <a:off x="648930" y="2438400"/>
            <a:ext cx="3667037" cy="3785419"/>
          </a:xfrm>
        </p:spPr>
        <p:txBody>
          <a:bodyPr>
            <a:normAutofit/>
          </a:bodyPr>
          <a:lstStyle/>
          <a:p>
            <a:r>
              <a:rPr lang="en-US" sz="1800" dirty="0"/>
              <a:t>It enables internet users to communicate with other users individually or collectively by exchanging messages.</a:t>
            </a:r>
          </a:p>
          <a:p>
            <a:r>
              <a:rPr lang="en-US" sz="1800" dirty="0"/>
              <a:t>Email also allows to share files as attachments. </a:t>
            </a:r>
          </a:p>
        </p:txBody>
      </p:sp>
    </p:spTree>
    <p:extLst>
      <p:ext uri="{BB962C8B-B14F-4D97-AF65-F5344CB8AC3E}">
        <p14:creationId xmlns:p14="http://schemas.microsoft.com/office/powerpoint/2010/main" val="4105232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screenshot of a computer&#10;&#10;Description generated with very high confidence">
            <a:extLst>
              <a:ext uri="{FF2B5EF4-FFF2-40B4-BE49-F238E27FC236}">
                <a16:creationId xmlns:a16="http://schemas.microsoft.com/office/drawing/2014/main" id="{342EB104-3D9D-465E-B61F-AA27ED74512A}"/>
              </a:ext>
            </a:extLst>
          </p:cNvPr>
          <p:cNvPicPr>
            <a:picLocks noChangeAspect="1"/>
          </p:cNvPicPr>
          <p:nvPr/>
        </p:nvPicPr>
        <p:blipFill rotWithShape="1">
          <a:blip r:embed="rId2">
            <a:extLst>
              <a:ext uri="{28A0092B-C50C-407E-A947-70E740481C1C}">
                <a14:useLocalDpi xmlns:a14="http://schemas.microsoft.com/office/drawing/2010/main" val="0"/>
              </a:ext>
            </a:extLst>
          </a:blip>
          <a:srcRect l="-188" r="-186" b="-1245"/>
          <a:stretch/>
        </p:blipFill>
        <p:spPr>
          <a:xfrm>
            <a:off x="4626135" y="167057"/>
            <a:ext cx="5719343" cy="2594233"/>
          </a:xfrm>
          <a:prstGeom prst="rect">
            <a:avLst/>
          </a:prstGeom>
        </p:spPr>
      </p:pic>
      <p:sp>
        <p:nvSpPr>
          <p:cNvPr id="2" name="Title 1">
            <a:extLst>
              <a:ext uri="{FF2B5EF4-FFF2-40B4-BE49-F238E27FC236}">
                <a16:creationId xmlns:a16="http://schemas.microsoft.com/office/drawing/2014/main" id="{6CCFBDC5-429B-4386-9B18-032F10D6C940}"/>
              </a:ext>
            </a:extLst>
          </p:cNvPr>
          <p:cNvSpPr>
            <a:spLocks noGrp="1"/>
          </p:cNvSpPr>
          <p:nvPr>
            <p:ph type="title"/>
          </p:nvPr>
        </p:nvSpPr>
        <p:spPr>
          <a:xfrm>
            <a:off x="838200" y="365125"/>
            <a:ext cx="10515600" cy="1325563"/>
          </a:xfrm>
        </p:spPr>
        <p:txBody>
          <a:bodyPr>
            <a:normAutofit/>
          </a:bodyPr>
          <a:lstStyle/>
          <a:p>
            <a:r>
              <a:rPr lang="en-US" dirty="0"/>
              <a:t>TELNET</a:t>
            </a:r>
          </a:p>
        </p:txBody>
      </p:sp>
      <p:sp>
        <p:nvSpPr>
          <p:cNvPr id="3" name="Content Placeholder 2">
            <a:extLst>
              <a:ext uri="{FF2B5EF4-FFF2-40B4-BE49-F238E27FC236}">
                <a16:creationId xmlns:a16="http://schemas.microsoft.com/office/drawing/2014/main" id="{7F0550C1-A071-4B92-9E95-53E347913C66}"/>
              </a:ext>
            </a:extLst>
          </p:cNvPr>
          <p:cNvSpPr>
            <a:spLocks noGrp="1"/>
          </p:cNvSpPr>
          <p:nvPr>
            <p:ph idx="1"/>
          </p:nvPr>
        </p:nvSpPr>
        <p:spPr>
          <a:xfrm>
            <a:off x="680484" y="2761290"/>
            <a:ext cx="10473070" cy="4351338"/>
          </a:xfrm>
        </p:spPr>
        <p:txBody>
          <a:bodyPr>
            <a:normAutofit/>
          </a:bodyPr>
          <a:lstStyle/>
          <a:p>
            <a:r>
              <a:rPr lang="en-US" sz="2200" dirty="0"/>
              <a:t>Enables a user on one computer in the network to access information or run programs on another computer on the network. </a:t>
            </a:r>
          </a:p>
          <a:p>
            <a:r>
              <a:rPr lang="en-US" sz="2200" dirty="0"/>
              <a:t>The service was introduced so that an internet user on site (Local Site( could access data, software and other facilities situated at another site (remote site). </a:t>
            </a:r>
          </a:p>
          <a:p>
            <a:r>
              <a:rPr lang="en-US" sz="2200" dirty="0"/>
              <a:t>Telnet series makes it possible to share services and resources without having to move large amounts of data or programs from one site to another.</a:t>
            </a:r>
          </a:p>
          <a:p>
            <a:r>
              <a:rPr lang="en-US" sz="2200" dirty="0"/>
              <a:t>“Telnet is an internet exploration tool that allows computers to connect to another network and login as a local user of that network system”. </a:t>
            </a:r>
          </a:p>
        </p:txBody>
      </p:sp>
    </p:spTree>
    <p:extLst>
      <p:ext uri="{BB962C8B-B14F-4D97-AF65-F5344CB8AC3E}">
        <p14:creationId xmlns:p14="http://schemas.microsoft.com/office/powerpoint/2010/main" val="420059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a:t>
            </a:r>
          </a:p>
        </p:txBody>
      </p:sp>
      <p:sp>
        <p:nvSpPr>
          <p:cNvPr id="3" name="Content Placeholder 2"/>
          <p:cNvSpPr>
            <a:spLocks noGrp="1"/>
          </p:cNvSpPr>
          <p:nvPr>
            <p:ph idx="1"/>
          </p:nvPr>
        </p:nvSpPr>
        <p:spPr/>
        <p:txBody>
          <a:bodyPr>
            <a:normAutofit/>
          </a:bodyPr>
          <a:lstStyle/>
          <a:p>
            <a:r>
              <a:rPr lang="en-US" dirty="0"/>
              <a:t>The term Internet has been coined from two terms, i.e., interconnection and network. </a:t>
            </a:r>
          </a:p>
          <a:p>
            <a:r>
              <a:rPr lang="en-US" dirty="0"/>
              <a:t>A network is simply a group of computers that are connected together for sharing information and resources. </a:t>
            </a:r>
          </a:p>
          <a:p>
            <a:r>
              <a:rPr lang="en-US" dirty="0"/>
              <a:t>Several such networks have been joined together across the world to form what is called as the Internet. </a:t>
            </a:r>
          </a:p>
          <a:p>
            <a:r>
              <a:rPr lang="en-US" dirty="0"/>
              <a:t>The Internet is thus a network of networks.</a:t>
            </a:r>
          </a:p>
        </p:txBody>
      </p:sp>
    </p:spTree>
    <p:extLst>
      <p:ext uri="{BB962C8B-B14F-4D97-AF65-F5344CB8AC3E}">
        <p14:creationId xmlns:p14="http://schemas.microsoft.com/office/powerpoint/2010/main" val="1564535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Image result for &quot;File Transfer Protocol&quot; gif">
            <a:extLst>
              <a:ext uri="{FF2B5EF4-FFF2-40B4-BE49-F238E27FC236}">
                <a16:creationId xmlns:a16="http://schemas.microsoft.com/office/drawing/2014/main" id="{7046890C-E51C-4D71-A647-316667D9413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87885" y="2130550"/>
            <a:ext cx="5257799" cy="2596899"/>
          </a:xfrm>
          <a:prstGeom prst="rect">
            <a:avLst/>
          </a:prstGeom>
          <a:noFill/>
        </p:spPr>
      </p:pic>
      <p:sp>
        <p:nvSpPr>
          <p:cNvPr id="13" name="Freeform: Shape 8">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0">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879E881-F538-4209-9088-0274A8128C91}"/>
              </a:ext>
            </a:extLst>
          </p:cNvPr>
          <p:cNvSpPr>
            <a:spLocks noGrp="1"/>
          </p:cNvSpPr>
          <p:nvPr>
            <p:ph type="title"/>
          </p:nvPr>
        </p:nvSpPr>
        <p:spPr>
          <a:xfrm>
            <a:off x="838199" y="365125"/>
            <a:ext cx="5529943" cy="1325563"/>
          </a:xfrm>
        </p:spPr>
        <p:txBody>
          <a:bodyPr>
            <a:normAutofit/>
          </a:bodyPr>
          <a:lstStyle/>
          <a:p>
            <a:r>
              <a:rPr lang="en-US" dirty="0">
                <a:solidFill>
                  <a:schemeClr val="bg1"/>
                </a:solidFill>
              </a:rPr>
              <a:t>File Transfer Protocol(FTP)</a:t>
            </a:r>
          </a:p>
        </p:txBody>
      </p:sp>
      <p:sp>
        <p:nvSpPr>
          <p:cNvPr id="3" name="Content Placeholder 2">
            <a:extLst>
              <a:ext uri="{FF2B5EF4-FFF2-40B4-BE49-F238E27FC236}">
                <a16:creationId xmlns:a16="http://schemas.microsoft.com/office/drawing/2014/main" id="{9C126E18-DC13-44AC-9258-D8F60CEFAC08}"/>
              </a:ext>
            </a:extLst>
          </p:cNvPr>
          <p:cNvSpPr>
            <a:spLocks noGrp="1"/>
          </p:cNvSpPr>
          <p:nvPr>
            <p:ph idx="1"/>
          </p:nvPr>
        </p:nvSpPr>
        <p:spPr>
          <a:xfrm>
            <a:off x="838199" y="1825625"/>
            <a:ext cx="4128169" cy="4340044"/>
          </a:xfrm>
        </p:spPr>
        <p:txBody>
          <a:bodyPr>
            <a:normAutofit/>
          </a:bodyPr>
          <a:lstStyle/>
          <a:p>
            <a:r>
              <a:rPr lang="en-US" sz="2000" dirty="0">
                <a:solidFill>
                  <a:schemeClr val="bg1"/>
                </a:solidFill>
              </a:rPr>
              <a:t>Enables a user to retrieve a file quickly from a remote site. </a:t>
            </a:r>
          </a:p>
          <a:p>
            <a:r>
              <a:rPr lang="en-US" sz="2000" dirty="0">
                <a:solidFill>
                  <a:schemeClr val="bg1"/>
                </a:solidFill>
              </a:rPr>
              <a:t>The service is most effective when the exact location of the file, filename, directory name and the internet address of the remote system is known and used to transfer files between hosts, without a need to register on the remote system.</a:t>
            </a:r>
          </a:p>
          <a:p>
            <a:r>
              <a:rPr lang="en-US" sz="2000" dirty="0">
                <a:solidFill>
                  <a:schemeClr val="bg1"/>
                </a:solidFill>
              </a:rPr>
              <a:t>FTP is the standard, simplest and most secure way to exchange files over the Internet. </a:t>
            </a:r>
          </a:p>
          <a:p>
            <a:endParaRPr lang="en-US" sz="1700" dirty="0">
              <a:solidFill>
                <a:schemeClr val="bg1"/>
              </a:solidFill>
            </a:endParaRPr>
          </a:p>
        </p:txBody>
      </p:sp>
    </p:spTree>
    <p:extLst>
      <p:ext uri="{BB962C8B-B14F-4D97-AF65-F5344CB8AC3E}">
        <p14:creationId xmlns:p14="http://schemas.microsoft.com/office/powerpoint/2010/main" val="2223477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8937-AFFC-4313-955F-2D1624320F42}"/>
              </a:ext>
            </a:extLst>
          </p:cNvPr>
          <p:cNvSpPr>
            <a:spLocks noGrp="1"/>
          </p:cNvSpPr>
          <p:nvPr>
            <p:ph type="title"/>
          </p:nvPr>
        </p:nvSpPr>
        <p:spPr/>
        <p:txBody>
          <a:bodyPr/>
          <a:lstStyle/>
          <a:p>
            <a:r>
              <a:rPr lang="en-US" dirty="0"/>
              <a:t>Other services</a:t>
            </a:r>
          </a:p>
        </p:txBody>
      </p:sp>
      <p:sp>
        <p:nvSpPr>
          <p:cNvPr id="3" name="Content Placeholder 2">
            <a:extLst>
              <a:ext uri="{FF2B5EF4-FFF2-40B4-BE49-F238E27FC236}">
                <a16:creationId xmlns:a16="http://schemas.microsoft.com/office/drawing/2014/main" id="{0B37B1FD-1058-4C5B-A216-346392469354}"/>
              </a:ext>
            </a:extLst>
          </p:cNvPr>
          <p:cNvSpPr>
            <a:spLocks noGrp="1"/>
          </p:cNvSpPr>
          <p:nvPr>
            <p:ph idx="1"/>
          </p:nvPr>
        </p:nvSpPr>
        <p:spPr/>
        <p:txBody>
          <a:bodyPr>
            <a:normAutofit fontScale="85000" lnSpcReduction="20000"/>
          </a:bodyPr>
          <a:lstStyle/>
          <a:p>
            <a:r>
              <a:rPr lang="en-US" b="1" dirty="0"/>
              <a:t>HYTELNET : </a:t>
            </a:r>
            <a:r>
              <a:rPr lang="en-US" dirty="0"/>
              <a:t>a directory of Telnet sites. Categorized by the type of services provided namely, library catalogue, database services, bulletin boards, etc. also contained glossary of network terms.</a:t>
            </a:r>
          </a:p>
          <a:p>
            <a:r>
              <a:rPr lang="en-US" b="1"/>
              <a:t>ARCHIE </a:t>
            </a:r>
            <a:r>
              <a:rPr lang="en-US" b="1" dirty="0"/>
              <a:t>: </a:t>
            </a:r>
            <a:r>
              <a:rPr lang="en-US" dirty="0"/>
              <a:t>a tool to locate a file to be retrieved using FTP. File location can be searched using part of file name on a specialist computer called Archie Servers. The Archie Server scans its database and returns the internet location of the file(domain name of the file). The file is retrieved using anonymous FTP.</a:t>
            </a:r>
          </a:p>
          <a:p>
            <a:r>
              <a:rPr lang="en-US" b="1" dirty="0"/>
              <a:t>Gopher : </a:t>
            </a:r>
            <a:r>
              <a:rPr lang="en-US" dirty="0"/>
              <a:t>a menu-based document delivery system. Over 3800 Gopher servers connected on the internet, which collectively known as Gopher space. Gopher was used to access various types of information sources like files, documents, address books, and images, sounds and services in the form of telnet servers. This software was designed to work on any computer system that can be connected to the internet viz. workstations, microcomputers, mainframes, It was very simple and menu driven system and is very easy to operate.  </a:t>
            </a:r>
          </a:p>
          <a:p>
            <a:endParaRPr lang="en-US" dirty="0"/>
          </a:p>
        </p:txBody>
      </p:sp>
    </p:spTree>
    <p:extLst>
      <p:ext uri="{BB962C8B-B14F-4D97-AF65-F5344CB8AC3E}">
        <p14:creationId xmlns:p14="http://schemas.microsoft.com/office/powerpoint/2010/main" val="380607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8937-AFFC-4313-955F-2D1624320F42}"/>
              </a:ext>
            </a:extLst>
          </p:cNvPr>
          <p:cNvSpPr>
            <a:spLocks noGrp="1"/>
          </p:cNvSpPr>
          <p:nvPr>
            <p:ph type="title"/>
          </p:nvPr>
        </p:nvSpPr>
        <p:spPr/>
        <p:txBody>
          <a:bodyPr/>
          <a:lstStyle/>
          <a:p>
            <a:r>
              <a:rPr lang="en-US" dirty="0"/>
              <a:t>Other services</a:t>
            </a:r>
          </a:p>
        </p:txBody>
      </p:sp>
      <p:sp>
        <p:nvSpPr>
          <p:cNvPr id="3" name="Content Placeholder 2">
            <a:extLst>
              <a:ext uri="{FF2B5EF4-FFF2-40B4-BE49-F238E27FC236}">
                <a16:creationId xmlns:a16="http://schemas.microsoft.com/office/drawing/2014/main" id="{0B37B1FD-1058-4C5B-A216-346392469354}"/>
              </a:ext>
            </a:extLst>
          </p:cNvPr>
          <p:cNvSpPr>
            <a:spLocks noGrp="1"/>
          </p:cNvSpPr>
          <p:nvPr>
            <p:ph idx="1"/>
          </p:nvPr>
        </p:nvSpPr>
        <p:spPr/>
        <p:txBody>
          <a:bodyPr>
            <a:normAutofit fontScale="85000" lnSpcReduction="20000"/>
          </a:bodyPr>
          <a:lstStyle/>
          <a:p>
            <a:r>
              <a:rPr lang="en-US" b="1" dirty="0"/>
              <a:t>Veronica : </a:t>
            </a:r>
            <a:r>
              <a:rPr lang="en-US" dirty="0"/>
              <a:t>stands for Very Easy Rodent Oriented Netwide Index to computer Archives. It was just like an indexed database consists of different titles and Gopher server items. Provided keywords and other searching techniques for files by searching the menus of thousands of gopher servers. Once the file is located it allowed to browse through that file.</a:t>
            </a:r>
          </a:p>
          <a:p>
            <a:r>
              <a:rPr lang="en-US" b="1" dirty="0"/>
              <a:t>Wide Area Information Server (WAIS) : </a:t>
            </a:r>
            <a:r>
              <a:rPr lang="en-US" dirty="0"/>
              <a:t>a specialized software for searching and retrieving text document from databases located anywhere on the internet. The search is based up-on the keyword provided by the user using very elementary search techniques. WAIS identifies document after checking the most closely related document to the given topic. There was no explicit connection between the user site and the site that holds the database. The linkage is handled by the WAIS system. WAIS ensures that the databases requested are searched. The list matching items or articles is displayed and the user can select any of the articles from the list to view on the screen, save on a file or send to an internet address via E-mail. </a:t>
            </a:r>
          </a:p>
        </p:txBody>
      </p:sp>
    </p:spTree>
    <p:extLst>
      <p:ext uri="{BB962C8B-B14F-4D97-AF65-F5344CB8AC3E}">
        <p14:creationId xmlns:p14="http://schemas.microsoft.com/office/powerpoint/2010/main" val="150406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DEFINITION</a:t>
            </a:r>
          </a:p>
        </p:txBody>
      </p:sp>
      <p:sp>
        <p:nvSpPr>
          <p:cNvPr id="3" name="Content Placeholder 2"/>
          <p:cNvSpPr>
            <a:spLocks noGrp="1"/>
          </p:cNvSpPr>
          <p:nvPr>
            <p:ph idx="1"/>
          </p:nvPr>
        </p:nvSpPr>
        <p:spPr/>
        <p:txBody>
          <a:bodyPr/>
          <a:lstStyle/>
          <a:p>
            <a:r>
              <a:rPr lang="en-US" dirty="0"/>
              <a:t>It refers to the vast collection of interconnected networks that use the TCP/IP protocols and that evolved from the ARPANET of the late 60’s and early 70’s. </a:t>
            </a:r>
          </a:p>
          <a:p>
            <a:r>
              <a:rPr lang="en-US" dirty="0"/>
              <a:t>The Internet is the world’s largest computer network that enables computers of all kinds to share services and communicate directly with each other, as if they were part of one giant seamless global computing machine.</a:t>
            </a:r>
          </a:p>
          <a:p>
            <a:endParaRPr lang="en-US" dirty="0"/>
          </a:p>
        </p:txBody>
      </p:sp>
    </p:spTree>
    <p:extLst>
      <p:ext uri="{BB962C8B-B14F-4D97-AF65-F5344CB8AC3E}">
        <p14:creationId xmlns:p14="http://schemas.microsoft.com/office/powerpoint/2010/main" val="312917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 composition</a:t>
            </a:r>
          </a:p>
        </p:txBody>
      </p:sp>
      <p:sp>
        <p:nvSpPr>
          <p:cNvPr id="3" name="Content Placeholder 2"/>
          <p:cNvSpPr>
            <a:spLocks noGrp="1"/>
          </p:cNvSpPr>
          <p:nvPr>
            <p:ph idx="1"/>
          </p:nvPr>
        </p:nvSpPr>
        <p:spPr/>
        <p:txBody>
          <a:bodyPr>
            <a:normAutofit/>
          </a:bodyPr>
          <a:lstStyle/>
          <a:p>
            <a:r>
              <a:rPr lang="en-US" dirty="0"/>
              <a:t>The Internet comprises thousands of </a:t>
            </a:r>
          </a:p>
          <a:p>
            <a:pPr lvl="1"/>
            <a:r>
              <a:rPr lang="en-US" dirty="0"/>
              <a:t>local area networks, </a:t>
            </a:r>
          </a:p>
          <a:p>
            <a:pPr lvl="1"/>
            <a:r>
              <a:rPr lang="en-US" dirty="0"/>
              <a:t>groups of computers including government supercomputers, </a:t>
            </a:r>
          </a:p>
          <a:p>
            <a:pPr lvl="1"/>
            <a:r>
              <a:rPr lang="en-US" dirty="0"/>
              <a:t>campus-wide information systems, and </a:t>
            </a:r>
          </a:p>
          <a:p>
            <a:pPr lvl="1"/>
            <a:r>
              <a:rPr lang="en-US" dirty="0"/>
              <a:t>individual workstations. </a:t>
            </a:r>
          </a:p>
          <a:p>
            <a:r>
              <a:rPr lang="en-US" dirty="0"/>
              <a:t>Each of these different computers, connected on Internet running on different platforms or operating systems, follows certain standards or rules of communication called protocols.</a:t>
            </a:r>
          </a:p>
        </p:txBody>
      </p:sp>
    </p:spTree>
    <p:extLst>
      <p:ext uri="{BB962C8B-B14F-4D97-AF65-F5344CB8AC3E}">
        <p14:creationId xmlns:p14="http://schemas.microsoft.com/office/powerpoint/2010/main" val="2594426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a:t>
            </a:r>
          </a:p>
        </p:txBody>
      </p:sp>
      <p:sp>
        <p:nvSpPr>
          <p:cNvPr id="3" name="Content Placeholder 2"/>
          <p:cNvSpPr>
            <a:spLocks noGrp="1"/>
          </p:cNvSpPr>
          <p:nvPr>
            <p:ph idx="1"/>
          </p:nvPr>
        </p:nvSpPr>
        <p:spPr/>
        <p:txBody>
          <a:bodyPr>
            <a:normAutofit fontScale="92500" lnSpcReduction="10000"/>
          </a:bodyPr>
          <a:lstStyle/>
          <a:p>
            <a:r>
              <a:rPr lang="en-US" dirty="0"/>
              <a:t>The standard protocol used for Internet communication is called Transmission Control Protocol / Internet Protocol or TCP/IP.</a:t>
            </a:r>
          </a:p>
          <a:p>
            <a:r>
              <a:rPr lang="en-US" dirty="0"/>
              <a:t> </a:t>
            </a:r>
            <a:r>
              <a:rPr lang="en-US" dirty="0" err="1"/>
              <a:t>Standardised</a:t>
            </a:r>
            <a:r>
              <a:rPr lang="en-US" dirty="0"/>
              <a:t> communication protocols allow similar, dissimilar, near and distant computers to communicate with one another.</a:t>
            </a:r>
          </a:p>
          <a:p>
            <a:r>
              <a:rPr lang="en-US" dirty="0"/>
              <a:t>The Federation National Council (FNC) in 1995 referred the Internet as Global Information System that</a:t>
            </a:r>
          </a:p>
          <a:p>
            <a:pPr lvl="1"/>
            <a:r>
              <a:rPr lang="en-US" dirty="0"/>
              <a:t>is logically linked together by a globally unique address space based on the Internet Protocol (IP) or its subsequent extensions</a:t>
            </a:r>
          </a:p>
          <a:p>
            <a:pPr lvl="1"/>
            <a:r>
              <a:rPr lang="en-US" dirty="0"/>
              <a:t>is able to support communications using Transmission Control Protocol/Internet Protocol (TCP/IP) suite or its subsequent extensions, and/ or other IP-compatible protocols.</a:t>
            </a:r>
          </a:p>
          <a:p>
            <a:pPr lvl="1"/>
            <a:r>
              <a:rPr lang="en-US" dirty="0"/>
              <a:t>provides, uses or makes accessible, either publicly or privately, high level services layered on the communications and related infrastructure.</a:t>
            </a:r>
          </a:p>
          <a:p>
            <a:pPr lvl="1"/>
            <a:endParaRPr lang="en-US" dirty="0"/>
          </a:p>
          <a:p>
            <a:endParaRPr lang="en-US" dirty="0"/>
          </a:p>
        </p:txBody>
      </p:sp>
    </p:spTree>
    <p:extLst>
      <p:ext uri="{BB962C8B-B14F-4D97-AF65-F5344CB8AC3E}">
        <p14:creationId xmlns:p14="http://schemas.microsoft.com/office/powerpoint/2010/main" val="262738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dirty="0"/>
              <a:t>It may be seen that FNC has described the</a:t>
            </a:r>
          </a:p>
          <a:p>
            <a:r>
              <a:rPr lang="en-US" dirty="0"/>
              <a:t>Internet as a global information system.</a:t>
            </a:r>
          </a:p>
          <a:p>
            <a:r>
              <a:rPr lang="en-US" dirty="0"/>
              <a:t>Concept of Communication technology</a:t>
            </a:r>
          </a:p>
          <a:p>
            <a:r>
              <a:rPr lang="en-US" dirty="0"/>
              <a:t>Protocols</a:t>
            </a:r>
          </a:p>
          <a:p>
            <a:r>
              <a:rPr lang="en-US" dirty="0"/>
              <a:t>End user applications</a:t>
            </a:r>
          </a:p>
          <a:p>
            <a:r>
              <a:rPr lang="en-US" dirty="0"/>
              <a:t>In many ways, this definition supports the</a:t>
            </a:r>
          </a:p>
          <a:p>
            <a:r>
              <a:rPr lang="en-US" dirty="0" err="1"/>
              <a:t>characterisation</a:t>
            </a:r>
            <a:r>
              <a:rPr lang="en-US" dirty="0"/>
              <a:t> of the Internet as an ‘Information Superhighway</a:t>
            </a:r>
          </a:p>
        </p:txBody>
      </p:sp>
    </p:spTree>
    <p:extLst>
      <p:ext uri="{BB962C8B-B14F-4D97-AF65-F5344CB8AC3E}">
        <p14:creationId xmlns:p14="http://schemas.microsoft.com/office/powerpoint/2010/main" val="354760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DEFINITION</a:t>
            </a:r>
          </a:p>
        </p:txBody>
      </p:sp>
      <p:sp>
        <p:nvSpPr>
          <p:cNvPr id="3" name="Content Placeholder 2"/>
          <p:cNvSpPr>
            <a:spLocks noGrp="1"/>
          </p:cNvSpPr>
          <p:nvPr>
            <p:ph idx="1"/>
          </p:nvPr>
        </p:nvSpPr>
        <p:spPr/>
        <p:txBody>
          <a:bodyPr>
            <a:normAutofit/>
          </a:bodyPr>
          <a:lstStyle/>
          <a:p>
            <a:r>
              <a:rPr lang="en-US" b="1" dirty="0"/>
              <a:t>Internet Society (ISOC</a:t>
            </a:r>
            <a:r>
              <a:rPr lang="en-US" dirty="0"/>
              <a:t>) defines Internet as a</a:t>
            </a:r>
          </a:p>
          <a:p>
            <a:r>
              <a:rPr lang="en-US" dirty="0"/>
              <a:t>‘global network of networks’ enabling</a:t>
            </a:r>
          </a:p>
          <a:p>
            <a:r>
              <a:rPr lang="en-US" dirty="0"/>
              <a:t>computers of all kinds to directly and transparently communicate and share services</a:t>
            </a:r>
          </a:p>
          <a:p>
            <a:r>
              <a:rPr lang="en-US" dirty="0"/>
              <a:t>throughout the world using a common communication protocol. It should not be seen as merely a collection of networks and computers.</a:t>
            </a:r>
          </a:p>
        </p:txBody>
      </p:sp>
    </p:spTree>
    <p:extLst>
      <p:ext uri="{BB962C8B-B14F-4D97-AF65-F5344CB8AC3E}">
        <p14:creationId xmlns:p14="http://schemas.microsoft.com/office/powerpoint/2010/main" val="260642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2A2FD-A901-4ADD-A9C5-6BC9990A7C4D}"/>
              </a:ext>
            </a:extLst>
          </p:cNvPr>
          <p:cNvSpPr>
            <a:spLocks noGrp="1"/>
          </p:cNvSpPr>
          <p:nvPr>
            <p:ph type="title"/>
          </p:nvPr>
        </p:nvSpPr>
        <p:spPr/>
        <p:txBody>
          <a:bodyPr/>
          <a:lstStyle/>
          <a:p>
            <a:r>
              <a:rPr lang="en-US" dirty="0"/>
              <a:t>History of Internet </a:t>
            </a:r>
          </a:p>
        </p:txBody>
      </p:sp>
      <p:sp>
        <p:nvSpPr>
          <p:cNvPr id="3" name="Content Placeholder 2">
            <a:extLst>
              <a:ext uri="{FF2B5EF4-FFF2-40B4-BE49-F238E27FC236}">
                <a16:creationId xmlns:a16="http://schemas.microsoft.com/office/drawing/2014/main" id="{4E6A7659-6603-4E23-8033-92143C175A6C}"/>
              </a:ext>
            </a:extLst>
          </p:cNvPr>
          <p:cNvSpPr>
            <a:spLocks noGrp="1"/>
          </p:cNvSpPr>
          <p:nvPr>
            <p:ph idx="1"/>
          </p:nvPr>
        </p:nvSpPr>
        <p:spPr/>
        <p:txBody>
          <a:bodyPr>
            <a:normAutofit lnSpcReduction="10000"/>
          </a:bodyPr>
          <a:lstStyle/>
          <a:p>
            <a:r>
              <a:rPr lang="en-US" dirty="0"/>
              <a:t>Originating from a network owned by the US </a:t>
            </a:r>
            <a:r>
              <a:rPr lang="en-US" dirty="0" err="1"/>
              <a:t>Defence</a:t>
            </a:r>
            <a:r>
              <a:rPr lang="en-US" dirty="0"/>
              <a:t> project, the Internet, till 1970s connected a limited number of computers accessible only to computer scientists and researchers in USA and allied countries for the purpose of </a:t>
            </a:r>
            <a:r>
              <a:rPr lang="en-US" dirty="0" err="1"/>
              <a:t>defence</a:t>
            </a:r>
            <a:r>
              <a:rPr lang="en-US" dirty="0"/>
              <a:t> research.</a:t>
            </a:r>
          </a:p>
          <a:p>
            <a:r>
              <a:rPr lang="en-US" dirty="0"/>
              <a:t>Initially, it became accessible to universities and research institutions to facilitate easier and faster communication between scientists and researchers. </a:t>
            </a:r>
          </a:p>
          <a:p>
            <a:r>
              <a:rPr lang="en-US" dirty="0"/>
              <a:t>The history of Internet can be traced back to 1957 when erstwhile Soviet Union launched its first satellite, Sputnik I, prompting US President Dwight Eisenhower to launch </a:t>
            </a:r>
            <a:r>
              <a:rPr lang="en-US" b="1" dirty="0" err="1"/>
              <a:t>Defence</a:t>
            </a:r>
            <a:r>
              <a:rPr lang="en-US" b="1" dirty="0"/>
              <a:t> Advanced Research Projects Agency (DARPA) </a:t>
            </a:r>
            <a:r>
              <a:rPr lang="en-US" dirty="0"/>
              <a:t>to regain the lead in the technological race.</a:t>
            </a:r>
          </a:p>
          <a:p>
            <a:endParaRPr lang="en-US" dirty="0"/>
          </a:p>
        </p:txBody>
      </p:sp>
    </p:spTree>
    <p:extLst>
      <p:ext uri="{BB962C8B-B14F-4D97-AF65-F5344CB8AC3E}">
        <p14:creationId xmlns:p14="http://schemas.microsoft.com/office/powerpoint/2010/main" val="32847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History of Internet </a:t>
            </a:r>
          </a:p>
        </p:txBody>
      </p:sp>
      <p:sp>
        <p:nvSpPr>
          <p:cNvPr id="3" name="Content Placeholder 2"/>
          <p:cNvSpPr>
            <a:spLocks noGrp="1"/>
          </p:cNvSpPr>
          <p:nvPr>
            <p:ph idx="1"/>
          </p:nvPr>
        </p:nvSpPr>
        <p:spPr/>
        <p:txBody>
          <a:bodyPr>
            <a:normAutofit fontScale="92500" lnSpcReduction="10000"/>
          </a:bodyPr>
          <a:lstStyle/>
          <a:p>
            <a:r>
              <a:rPr lang="en-US" dirty="0"/>
              <a:t>The DARPA developed its first successful satellite in 18 months. By the end of 1960, it began to focus on computer networking and communication technology essentially to establish communication links between research </a:t>
            </a:r>
            <a:r>
              <a:rPr lang="en-US" dirty="0" err="1"/>
              <a:t>centres</a:t>
            </a:r>
            <a:r>
              <a:rPr lang="en-US" dirty="0"/>
              <a:t> and universities established across the country as part of its overall mission</a:t>
            </a:r>
          </a:p>
          <a:p>
            <a:r>
              <a:rPr lang="en-US" dirty="0"/>
              <a:t>ARPANET was commissioned in 1969 and by 1971 it had 15 nodes and 23 hosts.</a:t>
            </a:r>
          </a:p>
          <a:p>
            <a:r>
              <a:rPr lang="en-US" dirty="0"/>
              <a:t>The e-mail was invented in 1972 by Ray Tomlinson to send messages across a distributed network. </a:t>
            </a:r>
          </a:p>
          <a:p>
            <a:r>
              <a:rPr lang="en-US" dirty="0"/>
              <a:t>In 1973, the first international connection to the evolving Internet was established at the University College of London and the Royal Radar Establishment (Norway).</a:t>
            </a:r>
          </a:p>
          <a:p>
            <a:endParaRPr lang="en-US" dirty="0"/>
          </a:p>
        </p:txBody>
      </p:sp>
    </p:spTree>
    <p:extLst>
      <p:ext uri="{BB962C8B-B14F-4D97-AF65-F5344CB8AC3E}">
        <p14:creationId xmlns:p14="http://schemas.microsoft.com/office/powerpoint/2010/main" val="3755527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1921</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Internet</vt:lpstr>
      <vt:lpstr>INTERNET</vt:lpstr>
      <vt:lpstr>INTERNET DEFINITION</vt:lpstr>
      <vt:lpstr>INTERNET : composition</vt:lpstr>
      <vt:lpstr>Internet</vt:lpstr>
      <vt:lpstr>PowerPoint Presentation</vt:lpstr>
      <vt:lpstr>INTERNET DEFINITION</vt:lpstr>
      <vt:lpstr>History of Internet </vt:lpstr>
      <vt:lpstr>History of Internet </vt:lpstr>
      <vt:lpstr>History of Internet </vt:lpstr>
      <vt:lpstr>History of Internet </vt:lpstr>
      <vt:lpstr>History of Internet </vt:lpstr>
      <vt:lpstr>History of Internet </vt:lpstr>
      <vt:lpstr>History of Internet </vt:lpstr>
      <vt:lpstr>History of Internet </vt:lpstr>
      <vt:lpstr>Internet Resources Services</vt:lpstr>
      <vt:lpstr>Internet Resources and Services</vt:lpstr>
      <vt:lpstr>Electronic mail</vt:lpstr>
      <vt:lpstr>TELNET</vt:lpstr>
      <vt:lpstr>File Transfer Protocol(FTP)</vt:lpstr>
      <vt:lpstr>Other services</vt:lpstr>
      <vt:lpstr>Other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Dr. Vinit Kumar</dc:creator>
  <cp:lastModifiedBy>Dr. Vinit Kumar</cp:lastModifiedBy>
  <cp:revision>19</cp:revision>
  <dcterms:created xsi:type="dcterms:W3CDTF">2017-11-06T12:38:55Z</dcterms:created>
  <dcterms:modified xsi:type="dcterms:W3CDTF">2017-11-13T08:38:42Z</dcterms:modified>
</cp:coreProperties>
</file>