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8"/>
  </p:notesMasterIdLst>
  <p:sldIdLst>
    <p:sldId id="256" r:id="rId2"/>
    <p:sldId id="258" r:id="rId3"/>
    <p:sldId id="257" r:id="rId4"/>
    <p:sldId id="259" r:id="rId5"/>
    <p:sldId id="260" r:id="rId6"/>
    <p:sldId id="261" r:id="rId7"/>
    <p:sldId id="297" r:id="rId8"/>
    <p:sldId id="262" r:id="rId9"/>
    <p:sldId id="263" r:id="rId10"/>
    <p:sldId id="264" r:id="rId11"/>
    <p:sldId id="265" r:id="rId12"/>
    <p:sldId id="298" r:id="rId13"/>
    <p:sldId id="299" r:id="rId14"/>
    <p:sldId id="296" r:id="rId15"/>
    <p:sldId id="300" r:id="rId16"/>
    <p:sldId id="301" r:id="rId17"/>
    <p:sldId id="302" r:id="rId18"/>
    <p:sldId id="312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5223" autoAdjust="0"/>
  </p:normalViewPr>
  <p:slideViewPr>
    <p:cSldViewPr snapToGrid="0">
      <p:cViewPr varScale="1">
        <p:scale>
          <a:sx n="68" d="100"/>
          <a:sy n="68" d="100"/>
        </p:scale>
        <p:origin x="918" y="60"/>
      </p:cViewPr>
      <p:guideLst/>
    </p:cSldViewPr>
  </p:slideViewPr>
  <p:outlineViewPr>
    <p:cViewPr>
      <p:scale>
        <a:sx n="33" d="100"/>
        <a:sy n="33" d="100"/>
      </p:scale>
      <p:origin x="0" y="-39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CA31F-9F78-4207-B49B-21E0E28EF025}" type="doc">
      <dgm:prSet loTypeId="urn:microsoft.com/office/officeart/2005/8/layout/hierarchy1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204A8640-E1B6-48EE-BE9B-800C3320E26D}">
      <dgm:prSet/>
      <dgm:spPr/>
      <dgm:t>
        <a:bodyPr/>
        <a:lstStyle/>
        <a:p>
          <a:r>
            <a:rPr lang="en-US"/>
            <a:t>To introduce with the basics of ICT and related issues.</a:t>
          </a:r>
        </a:p>
      </dgm:t>
    </dgm:pt>
    <dgm:pt modelId="{85163A0F-AC23-49EF-83B1-70D21C199D03}" type="parTrans" cxnId="{2B780ECF-2933-458F-B123-436CAE1D645A}">
      <dgm:prSet/>
      <dgm:spPr/>
      <dgm:t>
        <a:bodyPr/>
        <a:lstStyle/>
        <a:p>
          <a:endParaRPr lang="en-US"/>
        </a:p>
      </dgm:t>
    </dgm:pt>
    <dgm:pt modelId="{8E89F6D7-4E60-4244-8238-3918B7EB84A3}" type="sibTrans" cxnId="{2B780ECF-2933-458F-B123-436CAE1D645A}">
      <dgm:prSet/>
      <dgm:spPr/>
      <dgm:t>
        <a:bodyPr/>
        <a:lstStyle/>
        <a:p>
          <a:endParaRPr lang="en-US"/>
        </a:p>
      </dgm:t>
    </dgm:pt>
    <dgm:pt modelId="{B0E40B12-94EB-4116-8983-DA77AE0015F7}">
      <dgm:prSet/>
      <dgm:spPr/>
      <dgm:t>
        <a:bodyPr/>
        <a:lstStyle/>
        <a:p>
          <a:r>
            <a:rPr lang="en-US"/>
            <a:t>To study Hypertext, Hypermedia, Multimedia and file formats.</a:t>
          </a:r>
        </a:p>
      </dgm:t>
    </dgm:pt>
    <dgm:pt modelId="{86F938FE-6F5E-440C-A314-9A127679D1A5}" type="parTrans" cxnId="{5C26AD33-2EC8-4257-B73B-0C4E6B4CA378}">
      <dgm:prSet/>
      <dgm:spPr/>
      <dgm:t>
        <a:bodyPr/>
        <a:lstStyle/>
        <a:p>
          <a:endParaRPr lang="en-US"/>
        </a:p>
      </dgm:t>
    </dgm:pt>
    <dgm:pt modelId="{B89D9334-E651-41FB-B9D3-A6CA6FEAF458}" type="sibTrans" cxnId="{5C26AD33-2EC8-4257-B73B-0C4E6B4CA378}">
      <dgm:prSet/>
      <dgm:spPr/>
      <dgm:t>
        <a:bodyPr/>
        <a:lstStyle/>
        <a:p>
          <a:endParaRPr lang="en-US"/>
        </a:p>
      </dgm:t>
    </dgm:pt>
    <dgm:pt modelId="{75DD2176-CBC0-4BB4-B74F-6C0C0AA91D66}">
      <dgm:prSet/>
      <dgm:spPr/>
      <dgm:t>
        <a:bodyPr/>
        <a:lstStyle/>
        <a:p>
          <a:r>
            <a:rPr lang="en-US"/>
            <a:t>To understand Open Source Software.</a:t>
          </a:r>
        </a:p>
      </dgm:t>
    </dgm:pt>
    <dgm:pt modelId="{37F49CE6-BE82-492F-8D51-640D83CFCA21}" type="parTrans" cxnId="{A349900A-8957-416E-9548-FF5CB012CB4A}">
      <dgm:prSet/>
      <dgm:spPr/>
      <dgm:t>
        <a:bodyPr/>
        <a:lstStyle/>
        <a:p>
          <a:endParaRPr lang="en-US"/>
        </a:p>
      </dgm:t>
    </dgm:pt>
    <dgm:pt modelId="{80E7B004-30CF-4813-9AF1-0AD0B5E02499}" type="sibTrans" cxnId="{A349900A-8957-416E-9548-FF5CB012CB4A}">
      <dgm:prSet/>
      <dgm:spPr/>
      <dgm:t>
        <a:bodyPr/>
        <a:lstStyle/>
        <a:p>
          <a:endParaRPr lang="en-US"/>
        </a:p>
      </dgm:t>
    </dgm:pt>
    <dgm:pt modelId="{35DA0F79-C971-488A-9F36-CB2AF5AD6706}" type="pres">
      <dgm:prSet presAssocID="{FDBCA31F-9F78-4207-B49B-21E0E28EF0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C514AC-2EFD-4516-8297-8BB935F4D390}" type="pres">
      <dgm:prSet presAssocID="{204A8640-E1B6-48EE-BE9B-800C3320E26D}" presName="hierRoot1" presStyleCnt="0"/>
      <dgm:spPr/>
    </dgm:pt>
    <dgm:pt modelId="{022B1233-28C0-431C-BAE1-4740446A50A3}" type="pres">
      <dgm:prSet presAssocID="{204A8640-E1B6-48EE-BE9B-800C3320E26D}" presName="composite" presStyleCnt="0"/>
      <dgm:spPr/>
    </dgm:pt>
    <dgm:pt modelId="{D82DDC61-52E4-44EF-9C96-982F0AE07722}" type="pres">
      <dgm:prSet presAssocID="{204A8640-E1B6-48EE-BE9B-800C3320E26D}" presName="background" presStyleLbl="node0" presStyleIdx="0" presStyleCnt="3"/>
      <dgm:spPr/>
    </dgm:pt>
    <dgm:pt modelId="{88F3C6A3-F7D7-469B-91ED-610FF2302EC9}" type="pres">
      <dgm:prSet presAssocID="{204A8640-E1B6-48EE-BE9B-800C3320E26D}" presName="text" presStyleLbl="fgAcc0" presStyleIdx="0" presStyleCnt="3">
        <dgm:presLayoutVars>
          <dgm:chPref val="3"/>
        </dgm:presLayoutVars>
      </dgm:prSet>
      <dgm:spPr/>
    </dgm:pt>
    <dgm:pt modelId="{85B7399C-4F8E-49A4-AFBE-BCBC8FB39C5F}" type="pres">
      <dgm:prSet presAssocID="{204A8640-E1B6-48EE-BE9B-800C3320E26D}" presName="hierChild2" presStyleCnt="0"/>
      <dgm:spPr/>
    </dgm:pt>
    <dgm:pt modelId="{B6941276-73AA-44BF-8781-422CCFF2C3D6}" type="pres">
      <dgm:prSet presAssocID="{B0E40B12-94EB-4116-8983-DA77AE0015F7}" presName="hierRoot1" presStyleCnt="0"/>
      <dgm:spPr/>
    </dgm:pt>
    <dgm:pt modelId="{F7BB8CB7-E777-4427-90D7-949E99EC44F1}" type="pres">
      <dgm:prSet presAssocID="{B0E40B12-94EB-4116-8983-DA77AE0015F7}" presName="composite" presStyleCnt="0"/>
      <dgm:spPr/>
    </dgm:pt>
    <dgm:pt modelId="{D0BA8A87-41EF-47D0-8570-093FC1AE6C95}" type="pres">
      <dgm:prSet presAssocID="{B0E40B12-94EB-4116-8983-DA77AE0015F7}" presName="background" presStyleLbl="node0" presStyleIdx="1" presStyleCnt="3"/>
      <dgm:spPr/>
    </dgm:pt>
    <dgm:pt modelId="{5F80588E-9FC7-413E-AB61-548FD3C6294E}" type="pres">
      <dgm:prSet presAssocID="{B0E40B12-94EB-4116-8983-DA77AE0015F7}" presName="text" presStyleLbl="fgAcc0" presStyleIdx="1" presStyleCnt="3">
        <dgm:presLayoutVars>
          <dgm:chPref val="3"/>
        </dgm:presLayoutVars>
      </dgm:prSet>
      <dgm:spPr/>
    </dgm:pt>
    <dgm:pt modelId="{30726F8B-8F64-4901-B8BB-1AB32E2C9563}" type="pres">
      <dgm:prSet presAssocID="{B0E40B12-94EB-4116-8983-DA77AE0015F7}" presName="hierChild2" presStyleCnt="0"/>
      <dgm:spPr/>
    </dgm:pt>
    <dgm:pt modelId="{728E2750-85FA-4B97-A5C6-DE8AC8ED16C8}" type="pres">
      <dgm:prSet presAssocID="{75DD2176-CBC0-4BB4-B74F-6C0C0AA91D66}" presName="hierRoot1" presStyleCnt="0"/>
      <dgm:spPr/>
    </dgm:pt>
    <dgm:pt modelId="{2F3E3236-EFC5-43F6-B268-E79D43F3C4F2}" type="pres">
      <dgm:prSet presAssocID="{75DD2176-CBC0-4BB4-B74F-6C0C0AA91D66}" presName="composite" presStyleCnt="0"/>
      <dgm:spPr/>
    </dgm:pt>
    <dgm:pt modelId="{CCB29194-916A-4D4A-B353-961E2F931B57}" type="pres">
      <dgm:prSet presAssocID="{75DD2176-CBC0-4BB4-B74F-6C0C0AA91D66}" presName="background" presStyleLbl="node0" presStyleIdx="2" presStyleCnt="3"/>
      <dgm:spPr/>
    </dgm:pt>
    <dgm:pt modelId="{86F24CA7-45D3-4AD0-9D41-2B331B64998B}" type="pres">
      <dgm:prSet presAssocID="{75DD2176-CBC0-4BB4-B74F-6C0C0AA91D66}" presName="text" presStyleLbl="fgAcc0" presStyleIdx="2" presStyleCnt="3">
        <dgm:presLayoutVars>
          <dgm:chPref val="3"/>
        </dgm:presLayoutVars>
      </dgm:prSet>
      <dgm:spPr/>
    </dgm:pt>
    <dgm:pt modelId="{5D594D6E-CC98-44B2-A069-FFCF73C132CF}" type="pres">
      <dgm:prSet presAssocID="{75DD2176-CBC0-4BB4-B74F-6C0C0AA91D66}" presName="hierChild2" presStyleCnt="0"/>
      <dgm:spPr/>
    </dgm:pt>
  </dgm:ptLst>
  <dgm:cxnLst>
    <dgm:cxn modelId="{A349900A-8957-416E-9548-FF5CB012CB4A}" srcId="{FDBCA31F-9F78-4207-B49B-21E0E28EF025}" destId="{75DD2176-CBC0-4BB4-B74F-6C0C0AA91D66}" srcOrd="2" destOrd="0" parTransId="{37F49CE6-BE82-492F-8D51-640D83CFCA21}" sibTransId="{80E7B004-30CF-4813-9AF1-0AD0B5E02499}"/>
    <dgm:cxn modelId="{5C26AD33-2EC8-4257-B73B-0C4E6B4CA378}" srcId="{FDBCA31F-9F78-4207-B49B-21E0E28EF025}" destId="{B0E40B12-94EB-4116-8983-DA77AE0015F7}" srcOrd="1" destOrd="0" parTransId="{86F938FE-6F5E-440C-A314-9A127679D1A5}" sibTransId="{B89D9334-E651-41FB-B9D3-A6CA6FEAF458}"/>
    <dgm:cxn modelId="{631D1CA7-A7FB-4026-A5FA-635842BF5F31}" type="presOf" srcId="{FDBCA31F-9F78-4207-B49B-21E0E28EF025}" destId="{35DA0F79-C971-488A-9F36-CB2AF5AD6706}" srcOrd="0" destOrd="0" presId="urn:microsoft.com/office/officeart/2005/8/layout/hierarchy1"/>
    <dgm:cxn modelId="{CFF6CCA7-6660-4515-A526-114DB4FC0FB9}" type="presOf" srcId="{204A8640-E1B6-48EE-BE9B-800C3320E26D}" destId="{88F3C6A3-F7D7-469B-91ED-610FF2302EC9}" srcOrd="0" destOrd="0" presId="urn:microsoft.com/office/officeart/2005/8/layout/hierarchy1"/>
    <dgm:cxn modelId="{A61E75AF-B909-452D-8100-13D9E67DA1F5}" type="presOf" srcId="{B0E40B12-94EB-4116-8983-DA77AE0015F7}" destId="{5F80588E-9FC7-413E-AB61-548FD3C6294E}" srcOrd="0" destOrd="0" presId="urn:microsoft.com/office/officeart/2005/8/layout/hierarchy1"/>
    <dgm:cxn modelId="{2B780ECF-2933-458F-B123-436CAE1D645A}" srcId="{FDBCA31F-9F78-4207-B49B-21E0E28EF025}" destId="{204A8640-E1B6-48EE-BE9B-800C3320E26D}" srcOrd="0" destOrd="0" parTransId="{85163A0F-AC23-49EF-83B1-70D21C199D03}" sibTransId="{8E89F6D7-4E60-4244-8238-3918B7EB84A3}"/>
    <dgm:cxn modelId="{1DCB45CF-B646-442D-97BC-3B8C71ABE88A}" type="presOf" srcId="{75DD2176-CBC0-4BB4-B74F-6C0C0AA91D66}" destId="{86F24CA7-45D3-4AD0-9D41-2B331B64998B}" srcOrd="0" destOrd="0" presId="urn:microsoft.com/office/officeart/2005/8/layout/hierarchy1"/>
    <dgm:cxn modelId="{6C30C565-7F59-4CDF-A13A-7B948C43DD08}" type="presParOf" srcId="{35DA0F79-C971-488A-9F36-CB2AF5AD6706}" destId="{B7C514AC-2EFD-4516-8297-8BB935F4D390}" srcOrd="0" destOrd="0" presId="urn:microsoft.com/office/officeart/2005/8/layout/hierarchy1"/>
    <dgm:cxn modelId="{19B9F01D-2D28-464F-AF4A-ABF78A8880B2}" type="presParOf" srcId="{B7C514AC-2EFD-4516-8297-8BB935F4D390}" destId="{022B1233-28C0-431C-BAE1-4740446A50A3}" srcOrd="0" destOrd="0" presId="urn:microsoft.com/office/officeart/2005/8/layout/hierarchy1"/>
    <dgm:cxn modelId="{0503E7E6-555F-47C9-A1F0-0C02B13625F9}" type="presParOf" srcId="{022B1233-28C0-431C-BAE1-4740446A50A3}" destId="{D82DDC61-52E4-44EF-9C96-982F0AE07722}" srcOrd="0" destOrd="0" presId="urn:microsoft.com/office/officeart/2005/8/layout/hierarchy1"/>
    <dgm:cxn modelId="{19AE5823-65AA-488B-8966-FFBCE9A56C55}" type="presParOf" srcId="{022B1233-28C0-431C-BAE1-4740446A50A3}" destId="{88F3C6A3-F7D7-469B-91ED-610FF2302EC9}" srcOrd="1" destOrd="0" presId="urn:microsoft.com/office/officeart/2005/8/layout/hierarchy1"/>
    <dgm:cxn modelId="{E6B9C568-803A-4AAE-A6AB-36ABBADAEEA6}" type="presParOf" srcId="{B7C514AC-2EFD-4516-8297-8BB935F4D390}" destId="{85B7399C-4F8E-49A4-AFBE-BCBC8FB39C5F}" srcOrd="1" destOrd="0" presId="urn:microsoft.com/office/officeart/2005/8/layout/hierarchy1"/>
    <dgm:cxn modelId="{30655129-E9B8-4B43-AF37-9254FB6BAC44}" type="presParOf" srcId="{35DA0F79-C971-488A-9F36-CB2AF5AD6706}" destId="{B6941276-73AA-44BF-8781-422CCFF2C3D6}" srcOrd="1" destOrd="0" presId="urn:microsoft.com/office/officeart/2005/8/layout/hierarchy1"/>
    <dgm:cxn modelId="{DD812D60-8123-45AF-8615-9EA83DCA5DFC}" type="presParOf" srcId="{B6941276-73AA-44BF-8781-422CCFF2C3D6}" destId="{F7BB8CB7-E777-4427-90D7-949E99EC44F1}" srcOrd="0" destOrd="0" presId="urn:microsoft.com/office/officeart/2005/8/layout/hierarchy1"/>
    <dgm:cxn modelId="{89D275D9-2E4E-4975-BF2D-6B6437692CF7}" type="presParOf" srcId="{F7BB8CB7-E777-4427-90D7-949E99EC44F1}" destId="{D0BA8A87-41EF-47D0-8570-093FC1AE6C95}" srcOrd="0" destOrd="0" presId="urn:microsoft.com/office/officeart/2005/8/layout/hierarchy1"/>
    <dgm:cxn modelId="{6D52E210-6FCE-4C6C-8C1B-C6AB4F7F32B8}" type="presParOf" srcId="{F7BB8CB7-E777-4427-90D7-949E99EC44F1}" destId="{5F80588E-9FC7-413E-AB61-548FD3C6294E}" srcOrd="1" destOrd="0" presId="urn:microsoft.com/office/officeart/2005/8/layout/hierarchy1"/>
    <dgm:cxn modelId="{827E81D2-BC44-46D2-AC75-D684AEC974C5}" type="presParOf" srcId="{B6941276-73AA-44BF-8781-422CCFF2C3D6}" destId="{30726F8B-8F64-4901-B8BB-1AB32E2C9563}" srcOrd="1" destOrd="0" presId="urn:microsoft.com/office/officeart/2005/8/layout/hierarchy1"/>
    <dgm:cxn modelId="{656C6FE7-4EF8-47E5-B3DB-16E7293BD3B0}" type="presParOf" srcId="{35DA0F79-C971-488A-9F36-CB2AF5AD6706}" destId="{728E2750-85FA-4B97-A5C6-DE8AC8ED16C8}" srcOrd="2" destOrd="0" presId="urn:microsoft.com/office/officeart/2005/8/layout/hierarchy1"/>
    <dgm:cxn modelId="{2EF1F53E-085F-486B-93CA-BEE41B541CCF}" type="presParOf" srcId="{728E2750-85FA-4B97-A5C6-DE8AC8ED16C8}" destId="{2F3E3236-EFC5-43F6-B268-E79D43F3C4F2}" srcOrd="0" destOrd="0" presId="urn:microsoft.com/office/officeart/2005/8/layout/hierarchy1"/>
    <dgm:cxn modelId="{95E9A03D-D192-4921-838B-4C8B11CFFABB}" type="presParOf" srcId="{2F3E3236-EFC5-43F6-B268-E79D43F3C4F2}" destId="{CCB29194-916A-4D4A-B353-961E2F931B57}" srcOrd="0" destOrd="0" presId="urn:microsoft.com/office/officeart/2005/8/layout/hierarchy1"/>
    <dgm:cxn modelId="{734EE3AB-586D-4F50-8A97-EFD0A9F519D3}" type="presParOf" srcId="{2F3E3236-EFC5-43F6-B268-E79D43F3C4F2}" destId="{86F24CA7-45D3-4AD0-9D41-2B331B64998B}" srcOrd="1" destOrd="0" presId="urn:microsoft.com/office/officeart/2005/8/layout/hierarchy1"/>
    <dgm:cxn modelId="{02302CFA-4296-458A-BAA9-78C333FDA676}" type="presParOf" srcId="{728E2750-85FA-4B97-A5C6-DE8AC8ED16C8}" destId="{5D594D6E-CC98-44B2-A069-FFCF73C132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C410BC-A3E7-46F3-8FBC-19FCC67FACDC}" type="doc">
      <dgm:prSet loTypeId="urn:microsoft.com/office/officeart/2005/8/layout/hierarchy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4A178481-EC37-489D-8C28-D13587DE8B77}">
      <dgm:prSet/>
      <dgm:spPr/>
      <dgm:t>
        <a:bodyPr/>
        <a:lstStyle/>
        <a:p>
          <a:r>
            <a:rPr lang="en-US"/>
            <a:t>Lectures</a:t>
          </a:r>
        </a:p>
      </dgm:t>
    </dgm:pt>
    <dgm:pt modelId="{B2CB271C-F56B-43E8-A6D4-DCFDD5080C4A}" type="parTrans" cxnId="{624B79FF-9413-4327-9919-C461372BB007}">
      <dgm:prSet/>
      <dgm:spPr/>
      <dgm:t>
        <a:bodyPr/>
        <a:lstStyle/>
        <a:p>
          <a:endParaRPr lang="en-US"/>
        </a:p>
      </dgm:t>
    </dgm:pt>
    <dgm:pt modelId="{B5E9DF0A-1B49-468C-B316-F01F2910460F}" type="sibTrans" cxnId="{624B79FF-9413-4327-9919-C461372BB007}">
      <dgm:prSet/>
      <dgm:spPr/>
      <dgm:t>
        <a:bodyPr/>
        <a:lstStyle/>
        <a:p>
          <a:endParaRPr lang="en-US"/>
        </a:p>
      </dgm:t>
    </dgm:pt>
    <dgm:pt modelId="{6FD5BBEB-5352-4E38-9E8A-40A911611A47}">
      <dgm:prSet/>
      <dgm:spPr/>
      <dgm:t>
        <a:bodyPr/>
        <a:lstStyle/>
        <a:p>
          <a:r>
            <a:rPr lang="en-US"/>
            <a:t>Practical Sessions</a:t>
          </a:r>
        </a:p>
      </dgm:t>
    </dgm:pt>
    <dgm:pt modelId="{500658E7-C760-40E3-8433-8FE3F47971B4}" type="parTrans" cxnId="{1180B333-42FC-48D2-8D55-F3743D2A5774}">
      <dgm:prSet/>
      <dgm:spPr/>
      <dgm:t>
        <a:bodyPr/>
        <a:lstStyle/>
        <a:p>
          <a:endParaRPr lang="en-US"/>
        </a:p>
      </dgm:t>
    </dgm:pt>
    <dgm:pt modelId="{4A71FDC4-67B9-4CDD-9E28-203D41E9E853}" type="sibTrans" cxnId="{1180B333-42FC-48D2-8D55-F3743D2A5774}">
      <dgm:prSet/>
      <dgm:spPr/>
      <dgm:t>
        <a:bodyPr/>
        <a:lstStyle/>
        <a:p>
          <a:endParaRPr lang="en-US"/>
        </a:p>
      </dgm:t>
    </dgm:pt>
    <dgm:pt modelId="{E17132C8-FB59-4835-ACCE-29A805F5DF6A}">
      <dgm:prSet/>
      <dgm:spPr/>
      <dgm:t>
        <a:bodyPr/>
        <a:lstStyle/>
        <a:p>
          <a:r>
            <a:rPr lang="en-US" dirty="0"/>
            <a:t>Seminars</a:t>
          </a:r>
        </a:p>
      </dgm:t>
    </dgm:pt>
    <dgm:pt modelId="{10D3E7A6-D4CB-4ABB-8820-D186D1247931}" type="parTrans" cxnId="{59AC2F81-47BC-4EB5-8A14-FD1F9D64E93A}">
      <dgm:prSet/>
      <dgm:spPr/>
      <dgm:t>
        <a:bodyPr/>
        <a:lstStyle/>
        <a:p>
          <a:endParaRPr lang="en-US"/>
        </a:p>
      </dgm:t>
    </dgm:pt>
    <dgm:pt modelId="{7358040C-6ECE-43D1-A594-ACE2B285C09C}" type="sibTrans" cxnId="{59AC2F81-47BC-4EB5-8A14-FD1F9D64E93A}">
      <dgm:prSet/>
      <dgm:spPr/>
      <dgm:t>
        <a:bodyPr/>
        <a:lstStyle/>
        <a:p>
          <a:endParaRPr lang="en-US"/>
        </a:p>
      </dgm:t>
    </dgm:pt>
    <dgm:pt modelId="{9D662263-C6A7-44DC-BE86-5CB59578BA6D}">
      <dgm:prSet/>
      <dgm:spPr/>
      <dgm:t>
        <a:bodyPr/>
        <a:lstStyle/>
        <a:p>
          <a:r>
            <a:rPr lang="en-US"/>
            <a:t>Projects</a:t>
          </a:r>
        </a:p>
      </dgm:t>
    </dgm:pt>
    <dgm:pt modelId="{2DE2BA32-A46B-4108-B5CC-7D635FAD8E26}" type="parTrans" cxnId="{52092B4F-2CB4-4348-9459-58D27BE801FD}">
      <dgm:prSet/>
      <dgm:spPr/>
      <dgm:t>
        <a:bodyPr/>
        <a:lstStyle/>
        <a:p>
          <a:endParaRPr lang="en-US"/>
        </a:p>
      </dgm:t>
    </dgm:pt>
    <dgm:pt modelId="{3736580E-A280-4A4F-99F0-9CEBE59E637F}" type="sibTrans" cxnId="{52092B4F-2CB4-4348-9459-58D27BE801FD}">
      <dgm:prSet/>
      <dgm:spPr/>
      <dgm:t>
        <a:bodyPr/>
        <a:lstStyle/>
        <a:p>
          <a:endParaRPr lang="en-US"/>
        </a:p>
      </dgm:t>
    </dgm:pt>
    <dgm:pt modelId="{EAAB904C-D498-4B7A-A910-0079739CA973}" type="pres">
      <dgm:prSet presAssocID="{E1C410BC-A3E7-46F3-8FBC-19FCC67FAC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CC07DD-B173-4720-BDDA-3308E6AF3D40}" type="pres">
      <dgm:prSet presAssocID="{4A178481-EC37-489D-8C28-D13587DE8B77}" presName="hierRoot1" presStyleCnt="0"/>
      <dgm:spPr/>
    </dgm:pt>
    <dgm:pt modelId="{49296081-7802-461C-9A40-CF339335B1AC}" type="pres">
      <dgm:prSet presAssocID="{4A178481-EC37-489D-8C28-D13587DE8B77}" presName="composite" presStyleCnt="0"/>
      <dgm:spPr/>
    </dgm:pt>
    <dgm:pt modelId="{6126B23A-341C-4EBA-A388-36426054FAE6}" type="pres">
      <dgm:prSet presAssocID="{4A178481-EC37-489D-8C28-D13587DE8B77}" presName="background" presStyleLbl="node0" presStyleIdx="0" presStyleCnt="4"/>
      <dgm:spPr/>
    </dgm:pt>
    <dgm:pt modelId="{C315DD42-A204-4CC4-863E-819C51959E7D}" type="pres">
      <dgm:prSet presAssocID="{4A178481-EC37-489D-8C28-D13587DE8B77}" presName="text" presStyleLbl="fgAcc0" presStyleIdx="0" presStyleCnt="4">
        <dgm:presLayoutVars>
          <dgm:chPref val="3"/>
        </dgm:presLayoutVars>
      </dgm:prSet>
      <dgm:spPr/>
    </dgm:pt>
    <dgm:pt modelId="{1573F505-FC97-429C-BC1D-09207732487B}" type="pres">
      <dgm:prSet presAssocID="{4A178481-EC37-489D-8C28-D13587DE8B77}" presName="hierChild2" presStyleCnt="0"/>
      <dgm:spPr/>
    </dgm:pt>
    <dgm:pt modelId="{2352A1B9-74C6-41E3-BF6B-3F5AFA3FC1C4}" type="pres">
      <dgm:prSet presAssocID="{6FD5BBEB-5352-4E38-9E8A-40A911611A47}" presName="hierRoot1" presStyleCnt="0"/>
      <dgm:spPr/>
    </dgm:pt>
    <dgm:pt modelId="{AE2CEE17-ACCB-4A17-A896-2DDB6BE73C97}" type="pres">
      <dgm:prSet presAssocID="{6FD5BBEB-5352-4E38-9E8A-40A911611A47}" presName="composite" presStyleCnt="0"/>
      <dgm:spPr/>
    </dgm:pt>
    <dgm:pt modelId="{8BB3232A-CF92-4880-B8FB-8213EA7BEB5E}" type="pres">
      <dgm:prSet presAssocID="{6FD5BBEB-5352-4E38-9E8A-40A911611A47}" presName="background" presStyleLbl="node0" presStyleIdx="1" presStyleCnt="4"/>
      <dgm:spPr/>
    </dgm:pt>
    <dgm:pt modelId="{E1C97C1D-79A3-4170-B194-C41A0DCA8E24}" type="pres">
      <dgm:prSet presAssocID="{6FD5BBEB-5352-4E38-9E8A-40A911611A47}" presName="text" presStyleLbl="fgAcc0" presStyleIdx="1" presStyleCnt="4">
        <dgm:presLayoutVars>
          <dgm:chPref val="3"/>
        </dgm:presLayoutVars>
      </dgm:prSet>
      <dgm:spPr/>
    </dgm:pt>
    <dgm:pt modelId="{8BA9F0F9-58EB-4726-92B2-82546D1B81E4}" type="pres">
      <dgm:prSet presAssocID="{6FD5BBEB-5352-4E38-9E8A-40A911611A47}" presName="hierChild2" presStyleCnt="0"/>
      <dgm:spPr/>
    </dgm:pt>
    <dgm:pt modelId="{6D1818EC-08B3-46F3-B17F-D35819E20F07}" type="pres">
      <dgm:prSet presAssocID="{E17132C8-FB59-4835-ACCE-29A805F5DF6A}" presName="hierRoot1" presStyleCnt="0"/>
      <dgm:spPr/>
    </dgm:pt>
    <dgm:pt modelId="{DACEA1AF-DA4A-4D0C-A8EB-FD5336A0394F}" type="pres">
      <dgm:prSet presAssocID="{E17132C8-FB59-4835-ACCE-29A805F5DF6A}" presName="composite" presStyleCnt="0"/>
      <dgm:spPr/>
    </dgm:pt>
    <dgm:pt modelId="{EDBD5C2B-89F1-4907-B7AD-3C460235F045}" type="pres">
      <dgm:prSet presAssocID="{E17132C8-FB59-4835-ACCE-29A805F5DF6A}" presName="background" presStyleLbl="node0" presStyleIdx="2" presStyleCnt="4"/>
      <dgm:spPr/>
    </dgm:pt>
    <dgm:pt modelId="{8F88579A-232C-490D-B312-6D3C3D0A9DA9}" type="pres">
      <dgm:prSet presAssocID="{E17132C8-FB59-4835-ACCE-29A805F5DF6A}" presName="text" presStyleLbl="fgAcc0" presStyleIdx="2" presStyleCnt="4">
        <dgm:presLayoutVars>
          <dgm:chPref val="3"/>
        </dgm:presLayoutVars>
      </dgm:prSet>
      <dgm:spPr/>
    </dgm:pt>
    <dgm:pt modelId="{05C77C8B-297D-4E3A-BC1E-F89D35A454C6}" type="pres">
      <dgm:prSet presAssocID="{E17132C8-FB59-4835-ACCE-29A805F5DF6A}" presName="hierChild2" presStyleCnt="0"/>
      <dgm:spPr/>
    </dgm:pt>
    <dgm:pt modelId="{2C7DBFE4-941E-4E8A-9E9E-7D9C67B19D28}" type="pres">
      <dgm:prSet presAssocID="{9D662263-C6A7-44DC-BE86-5CB59578BA6D}" presName="hierRoot1" presStyleCnt="0"/>
      <dgm:spPr/>
    </dgm:pt>
    <dgm:pt modelId="{AEAC3621-0EF3-4449-BFBC-CA15F259A4EA}" type="pres">
      <dgm:prSet presAssocID="{9D662263-C6A7-44DC-BE86-5CB59578BA6D}" presName="composite" presStyleCnt="0"/>
      <dgm:spPr/>
    </dgm:pt>
    <dgm:pt modelId="{A7994692-6FA5-4ABE-B8A0-496765AB25A4}" type="pres">
      <dgm:prSet presAssocID="{9D662263-C6A7-44DC-BE86-5CB59578BA6D}" presName="background" presStyleLbl="node0" presStyleIdx="3" presStyleCnt="4"/>
      <dgm:spPr/>
    </dgm:pt>
    <dgm:pt modelId="{F837AD81-09C9-45C4-99DA-ACFCC3FABC83}" type="pres">
      <dgm:prSet presAssocID="{9D662263-C6A7-44DC-BE86-5CB59578BA6D}" presName="text" presStyleLbl="fgAcc0" presStyleIdx="3" presStyleCnt="4">
        <dgm:presLayoutVars>
          <dgm:chPref val="3"/>
        </dgm:presLayoutVars>
      </dgm:prSet>
      <dgm:spPr/>
    </dgm:pt>
    <dgm:pt modelId="{25FF2D38-CD2B-4693-8538-8787B919AF42}" type="pres">
      <dgm:prSet presAssocID="{9D662263-C6A7-44DC-BE86-5CB59578BA6D}" presName="hierChild2" presStyleCnt="0"/>
      <dgm:spPr/>
    </dgm:pt>
  </dgm:ptLst>
  <dgm:cxnLst>
    <dgm:cxn modelId="{03B6C22F-3B88-4404-B0DC-12A5D7236874}" type="presOf" srcId="{9D662263-C6A7-44DC-BE86-5CB59578BA6D}" destId="{F837AD81-09C9-45C4-99DA-ACFCC3FABC83}" srcOrd="0" destOrd="0" presId="urn:microsoft.com/office/officeart/2005/8/layout/hierarchy1"/>
    <dgm:cxn modelId="{C3810530-EA7D-4163-8380-9839F6648D7B}" type="presOf" srcId="{6FD5BBEB-5352-4E38-9E8A-40A911611A47}" destId="{E1C97C1D-79A3-4170-B194-C41A0DCA8E24}" srcOrd="0" destOrd="0" presId="urn:microsoft.com/office/officeart/2005/8/layout/hierarchy1"/>
    <dgm:cxn modelId="{1180B333-42FC-48D2-8D55-F3743D2A5774}" srcId="{E1C410BC-A3E7-46F3-8FBC-19FCC67FACDC}" destId="{6FD5BBEB-5352-4E38-9E8A-40A911611A47}" srcOrd="1" destOrd="0" parTransId="{500658E7-C760-40E3-8433-8FE3F47971B4}" sibTransId="{4A71FDC4-67B9-4CDD-9E28-203D41E9E853}"/>
    <dgm:cxn modelId="{0A633147-8392-4907-9C4A-D722882CEE99}" type="presOf" srcId="{E17132C8-FB59-4835-ACCE-29A805F5DF6A}" destId="{8F88579A-232C-490D-B312-6D3C3D0A9DA9}" srcOrd="0" destOrd="0" presId="urn:microsoft.com/office/officeart/2005/8/layout/hierarchy1"/>
    <dgm:cxn modelId="{52092B4F-2CB4-4348-9459-58D27BE801FD}" srcId="{E1C410BC-A3E7-46F3-8FBC-19FCC67FACDC}" destId="{9D662263-C6A7-44DC-BE86-5CB59578BA6D}" srcOrd="3" destOrd="0" parTransId="{2DE2BA32-A46B-4108-B5CC-7D635FAD8E26}" sibTransId="{3736580E-A280-4A4F-99F0-9CEBE59E637F}"/>
    <dgm:cxn modelId="{5B7C2778-9117-4BC5-9840-471D5E5703A2}" type="presOf" srcId="{4A178481-EC37-489D-8C28-D13587DE8B77}" destId="{C315DD42-A204-4CC4-863E-819C51959E7D}" srcOrd="0" destOrd="0" presId="urn:microsoft.com/office/officeart/2005/8/layout/hierarchy1"/>
    <dgm:cxn modelId="{59AC2F81-47BC-4EB5-8A14-FD1F9D64E93A}" srcId="{E1C410BC-A3E7-46F3-8FBC-19FCC67FACDC}" destId="{E17132C8-FB59-4835-ACCE-29A805F5DF6A}" srcOrd="2" destOrd="0" parTransId="{10D3E7A6-D4CB-4ABB-8820-D186D1247931}" sibTransId="{7358040C-6ECE-43D1-A594-ACE2B285C09C}"/>
    <dgm:cxn modelId="{F23660F7-A106-44E0-B83B-1835065248BD}" type="presOf" srcId="{E1C410BC-A3E7-46F3-8FBC-19FCC67FACDC}" destId="{EAAB904C-D498-4B7A-A910-0079739CA973}" srcOrd="0" destOrd="0" presId="urn:microsoft.com/office/officeart/2005/8/layout/hierarchy1"/>
    <dgm:cxn modelId="{624B79FF-9413-4327-9919-C461372BB007}" srcId="{E1C410BC-A3E7-46F3-8FBC-19FCC67FACDC}" destId="{4A178481-EC37-489D-8C28-D13587DE8B77}" srcOrd="0" destOrd="0" parTransId="{B2CB271C-F56B-43E8-A6D4-DCFDD5080C4A}" sibTransId="{B5E9DF0A-1B49-468C-B316-F01F2910460F}"/>
    <dgm:cxn modelId="{FE7E87D5-9045-4913-8DAF-DD578EB1EE16}" type="presParOf" srcId="{EAAB904C-D498-4B7A-A910-0079739CA973}" destId="{ABCC07DD-B173-4720-BDDA-3308E6AF3D40}" srcOrd="0" destOrd="0" presId="urn:microsoft.com/office/officeart/2005/8/layout/hierarchy1"/>
    <dgm:cxn modelId="{572194D7-7E08-4B30-9168-BD650AFEBF0E}" type="presParOf" srcId="{ABCC07DD-B173-4720-BDDA-3308E6AF3D40}" destId="{49296081-7802-461C-9A40-CF339335B1AC}" srcOrd="0" destOrd="0" presId="urn:microsoft.com/office/officeart/2005/8/layout/hierarchy1"/>
    <dgm:cxn modelId="{4AA9FA84-3DEB-4A0B-A1F0-5EC23E8F4B0D}" type="presParOf" srcId="{49296081-7802-461C-9A40-CF339335B1AC}" destId="{6126B23A-341C-4EBA-A388-36426054FAE6}" srcOrd="0" destOrd="0" presId="urn:microsoft.com/office/officeart/2005/8/layout/hierarchy1"/>
    <dgm:cxn modelId="{31F69E69-5722-4B1D-99A7-7F9AE6A8C191}" type="presParOf" srcId="{49296081-7802-461C-9A40-CF339335B1AC}" destId="{C315DD42-A204-4CC4-863E-819C51959E7D}" srcOrd="1" destOrd="0" presId="urn:microsoft.com/office/officeart/2005/8/layout/hierarchy1"/>
    <dgm:cxn modelId="{6AFDDFE6-7A4A-4664-B0F0-18FDDA9B4190}" type="presParOf" srcId="{ABCC07DD-B173-4720-BDDA-3308E6AF3D40}" destId="{1573F505-FC97-429C-BC1D-09207732487B}" srcOrd="1" destOrd="0" presId="urn:microsoft.com/office/officeart/2005/8/layout/hierarchy1"/>
    <dgm:cxn modelId="{CE9FE2C7-B242-4C68-BA02-C7D8B12BACD8}" type="presParOf" srcId="{EAAB904C-D498-4B7A-A910-0079739CA973}" destId="{2352A1B9-74C6-41E3-BF6B-3F5AFA3FC1C4}" srcOrd="1" destOrd="0" presId="urn:microsoft.com/office/officeart/2005/8/layout/hierarchy1"/>
    <dgm:cxn modelId="{E878753C-75D9-4A86-AB5E-8EACC390F743}" type="presParOf" srcId="{2352A1B9-74C6-41E3-BF6B-3F5AFA3FC1C4}" destId="{AE2CEE17-ACCB-4A17-A896-2DDB6BE73C97}" srcOrd="0" destOrd="0" presId="urn:microsoft.com/office/officeart/2005/8/layout/hierarchy1"/>
    <dgm:cxn modelId="{E618485F-92DE-4CD0-BBB7-0A74C4B7E4F0}" type="presParOf" srcId="{AE2CEE17-ACCB-4A17-A896-2DDB6BE73C97}" destId="{8BB3232A-CF92-4880-B8FB-8213EA7BEB5E}" srcOrd="0" destOrd="0" presId="urn:microsoft.com/office/officeart/2005/8/layout/hierarchy1"/>
    <dgm:cxn modelId="{22DFE949-F88B-4128-A010-AC7CF02A3C7D}" type="presParOf" srcId="{AE2CEE17-ACCB-4A17-A896-2DDB6BE73C97}" destId="{E1C97C1D-79A3-4170-B194-C41A0DCA8E24}" srcOrd="1" destOrd="0" presId="urn:microsoft.com/office/officeart/2005/8/layout/hierarchy1"/>
    <dgm:cxn modelId="{28C83137-D83E-4A05-A709-6EC2B30E0FF5}" type="presParOf" srcId="{2352A1B9-74C6-41E3-BF6B-3F5AFA3FC1C4}" destId="{8BA9F0F9-58EB-4726-92B2-82546D1B81E4}" srcOrd="1" destOrd="0" presId="urn:microsoft.com/office/officeart/2005/8/layout/hierarchy1"/>
    <dgm:cxn modelId="{038DFBE8-54FF-491D-8193-595D21F75962}" type="presParOf" srcId="{EAAB904C-D498-4B7A-A910-0079739CA973}" destId="{6D1818EC-08B3-46F3-B17F-D35819E20F07}" srcOrd="2" destOrd="0" presId="urn:microsoft.com/office/officeart/2005/8/layout/hierarchy1"/>
    <dgm:cxn modelId="{1D033EDF-9C0E-4028-9787-F2856C38AA2A}" type="presParOf" srcId="{6D1818EC-08B3-46F3-B17F-D35819E20F07}" destId="{DACEA1AF-DA4A-4D0C-A8EB-FD5336A0394F}" srcOrd="0" destOrd="0" presId="urn:microsoft.com/office/officeart/2005/8/layout/hierarchy1"/>
    <dgm:cxn modelId="{489B17D0-8ED0-4FD7-BC3D-DFCA0DB54051}" type="presParOf" srcId="{DACEA1AF-DA4A-4D0C-A8EB-FD5336A0394F}" destId="{EDBD5C2B-89F1-4907-B7AD-3C460235F045}" srcOrd="0" destOrd="0" presId="urn:microsoft.com/office/officeart/2005/8/layout/hierarchy1"/>
    <dgm:cxn modelId="{7434CC94-6771-40CE-B887-FBBECA2909F3}" type="presParOf" srcId="{DACEA1AF-DA4A-4D0C-A8EB-FD5336A0394F}" destId="{8F88579A-232C-490D-B312-6D3C3D0A9DA9}" srcOrd="1" destOrd="0" presId="urn:microsoft.com/office/officeart/2005/8/layout/hierarchy1"/>
    <dgm:cxn modelId="{622AA3D0-877D-4CCB-8A0A-FBD6AFD2149D}" type="presParOf" srcId="{6D1818EC-08B3-46F3-B17F-D35819E20F07}" destId="{05C77C8B-297D-4E3A-BC1E-F89D35A454C6}" srcOrd="1" destOrd="0" presId="urn:microsoft.com/office/officeart/2005/8/layout/hierarchy1"/>
    <dgm:cxn modelId="{885F81E1-FBF0-4F9C-87F0-80B5B4C5B339}" type="presParOf" srcId="{EAAB904C-D498-4B7A-A910-0079739CA973}" destId="{2C7DBFE4-941E-4E8A-9E9E-7D9C67B19D28}" srcOrd="3" destOrd="0" presId="urn:microsoft.com/office/officeart/2005/8/layout/hierarchy1"/>
    <dgm:cxn modelId="{C6541487-7D49-4C89-B24A-278028ED915A}" type="presParOf" srcId="{2C7DBFE4-941E-4E8A-9E9E-7D9C67B19D28}" destId="{AEAC3621-0EF3-4449-BFBC-CA15F259A4EA}" srcOrd="0" destOrd="0" presId="urn:microsoft.com/office/officeart/2005/8/layout/hierarchy1"/>
    <dgm:cxn modelId="{FD094908-F8DC-4E15-A5AC-02BA37810F34}" type="presParOf" srcId="{AEAC3621-0EF3-4449-BFBC-CA15F259A4EA}" destId="{A7994692-6FA5-4ABE-B8A0-496765AB25A4}" srcOrd="0" destOrd="0" presId="urn:microsoft.com/office/officeart/2005/8/layout/hierarchy1"/>
    <dgm:cxn modelId="{C8807708-7F42-41D6-AA76-B749BB30A284}" type="presParOf" srcId="{AEAC3621-0EF3-4449-BFBC-CA15F259A4EA}" destId="{F837AD81-09C9-45C4-99DA-ACFCC3FABC83}" srcOrd="1" destOrd="0" presId="urn:microsoft.com/office/officeart/2005/8/layout/hierarchy1"/>
    <dgm:cxn modelId="{24A5BDBC-B00E-486C-AEEE-FA9C69BDE1B6}" type="presParOf" srcId="{2C7DBFE4-941E-4E8A-9E9E-7D9C67B19D28}" destId="{25FF2D38-CD2B-4693-8538-8787B919AF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DDC61-52E4-44EF-9C96-982F0AE07722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3C6A3-F7D7-469B-91ED-610FF2302EC9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introduce with the basics of ICT and related issues.</a:t>
          </a:r>
        </a:p>
      </dsp:txBody>
      <dsp:txXfrm>
        <a:off x="366939" y="1112657"/>
        <a:ext cx="2723696" cy="1691139"/>
      </dsp:txXfrm>
    </dsp:sp>
    <dsp:sp modelId="{D0BA8A87-41EF-47D0-8570-093FC1AE6C95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0588E-9FC7-413E-AB61-548FD3C6294E}">
      <dsp:nvSpPr>
        <dsp:cNvPr id="0" name=""/>
        <dsp:cNvSpPr/>
      </dsp:nvSpPr>
      <dsp:spPr>
        <a:xfrm>
          <a:off x="3771899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study Hypertext, Hypermedia, Multimedia and file formats.</a:t>
          </a:r>
        </a:p>
      </dsp:txBody>
      <dsp:txXfrm>
        <a:off x="3824513" y="1112657"/>
        <a:ext cx="2723696" cy="1691139"/>
      </dsp:txXfrm>
    </dsp:sp>
    <dsp:sp modelId="{CCB29194-916A-4D4A-B353-961E2F931B57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24CA7-45D3-4AD0-9D41-2B331B64998B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understand Open Source Software.</a:t>
          </a:r>
        </a:p>
      </dsp:txBody>
      <dsp:txXfrm>
        <a:off x="7282089" y="1112657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B23A-341C-4EBA-A388-36426054FAE6}">
      <dsp:nvSpPr>
        <dsp:cNvPr id="0" name=""/>
        <dsp:cNvSpPr/>
      </dsp:nvSpPr>
      <dsp:spPr>
        <a:xfrm>
          <a:off x="2946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5DD42-A204-4CC4-863E-819C51959E7D}">
      <dsp:nvSpPr>
        <dsp:cNvPr id="0" name=""/>
        <dsp:cNvSpPr/>
      </dsp:nvSpPr>
      <dsp:spPr>
        <a:xfrm>
          <a:off x="236726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Lectures</a:t>
          </a:r>
        </a:p>
      </dsp:txBody>
      <dsp:txXfrm>
        <a:off x="275858" y="1291075"/>
        <a:ext cx="2025748" cy="1257784"/>
      </dsp:txXfrm>
    </dsp:sp>
    <dsp:sp modelId="{8BB3232A-CF92-4880-B8FB-8213EA7BEB5E}">
      <dsp:nvSpPr>
        <dsp:cNvPr id="0" name=""/>
        <dsp:cNvSpPr/>
      </dsp:nvSpPr>
      <dsp:spPr>
        <a:xfrm>
          <a:off x="2574518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97C1D-79A3-4170-B194-C41A0DCA8E24}">
      <dsp:nvSpPr>
        <dsp:cNvPr id="0" name=""/>
        <dsp:cNvSpPr/>
      </dsp:nvSpPr>
      <dsp:spPr>
        <a:xfrm>
          <a:off x="2808297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Practical Sessions</a:t>
          </a:r>
        </a:p>
      </dsp:txBody>
      <dsp:txXfrm>
        <a:off x="2847429" y="1291075"/>
        <a:ext cx="2025748" cy="1257784"/>
      </dsp:txXfrm>
    </dsp:sp>
    <dsp:sp modelId="{EDBD5C2B-89F1-4907-B7AD-3C460235F045}">
      <dsp:nvSpPr>
        <dsp:cNvPr id="0" name=""/>
        <dsp:cNvSpPr/>
      </dsp:nvSpPr>
      <dsp:spPr>
        <a:xfrm>
          <a:off x="5146089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8579A-232C-490D-B312-6D3C3D0A9DA9}">
      <dsp:nvSpPr>
        <dsp:cNvPr id="0" name=""/>
        <dsp:cNvSpPr/>
      </dsp:nvSpPr>
      <dsp:spPr>
        <a:xfrm>
          <a:off x="5379868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Seminars</a:t>
          </a:r>
        </a:p>
      </dsp:txBody>
      <dsp:txXfrm>
        <a:off x="5419000" y="1291075"/>
        <a:ext cx="2025748" cy="1257784"/>
      </dsp:txXfrm>
    </dsp:sp>
    <dsp:sp modelId="{A7994692-6FA5-4ABE-B8A0-496765AB25A4}">
      <dsp:nvSpPr>
        <dsp:cNvPr id="0" name=""/>
        <dsp:cNvSpPr/>
      </dsp:nvSpPr>
      <dsp:spPr>
        <a:xfrm>
          <a:off x="7717661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7AD81-09C9-45C4-99DA-ACFCC3FABC83}">
      <dsp:nvSpPr>
        <dsp:cNvPr id="0" name=""/>
        <dsp:cNvSpPr/>
      </dsp:nvSpPr>
      <dsp:spPr>
        <a:xfrm>
          <a:off x="7951440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Projects</a:t>
          </a:r>
        </a:p>
      </dsp:txBody>
      <dsp:txXfrm>
        <a:off x="7990572" y="1291075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13881-EBD8-498D-977C-BF0EFF66F4B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7965-8FA7-4E33-A25C-C1DD1EE4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6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 two decades, computers have reshaped our lives at home, work, and school. </a:t>
            </a:r>
          </a:p>
          <a:p>
            <a:r>
              <a:rPr lang="en-US" dirty="0"/>
              <a:t>Business, airlines, railways, entertainers, manufacturers, food processing plants, in the car, washing machines,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27965-8FA7-4E33-A25C-C1DD1EE457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29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>
            <a:extLst>
              <a:ext uri="{FF2B5EF4-FFF2-40B4-BE49-F238E27FC236}">
                <a16:creationId xmlns:a16="http://schemas.microsoft.com/office/drawing/2014/main" id="{49F38B48-BD66-4355-90A9-6FDE049B7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2868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8645A7-651B-450F-B1E8-454C1DD7C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8926DE-9FCA-4E84-A6AE-8262462C6F45}" type="slidenum">
              <a:rPr lang="en-US" altLang="en-US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DA35224-F57F-45E4-95E2-EED6B57F24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678EE79-89D7-4B8D-9176-932B0C9BA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Computers are listed in decreasing order of size.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Supercomputer - typically priced from $500,000 to more than $85 million, supercomputers are high-capacity machines with hundreds of thousands of processors that can perform over 1 trillion calculations per second.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Picture caption:  IBM ASCI (Accelerated Strategies Computing Initiative) White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9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E0645C-9D54-496C-9C8F-963B2A883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0E8E12-3A71-49BE-91B0-DAF8784A8F9A}" type="slidenum">
              <a:rPr lang="en-US" altLang="en-US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5DEC4E2-22F7-4A9A-AF2A-D6B91391D9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7AF5153-B76F-42C8-89CC-BB6D6C71E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Mainframe - water- or air-cooled computers that cost $5000 - $5 million and vary in size from small, to medium, to large, depending on their use.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Small mainframes used to be called minicomputers; today, they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en-US">
                <a:ea typeface="宋体" panose="02010600030101010101" pitchFamily="2" charset="-122"/>
              </a:rPr>
              <a:t>re more frequently called midsize computers.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Terminal - means often used to access a mainframe.  Consists of a display screen and a keyboard.  A terminal can input and output data but cannot by itself process data. </a:t>
            </a:r>
          </a:p>
        </p:txBody>
      </p:sp>
    </p:spTree>
    <p:extLst>
      <p:ext uri="{BB962C8B-B14F-4D97-AF65-F5344CB8AC3E}">
        <p14:creationId xmlns:p14="http://schemas.microsoft.com/office/powerpoint/2010/main" val="58394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9C3B3F-0C7A-4885-B188-84C02D72F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023CD-D0DD-48CA-A8DF-AACEB5D1189B}" type="slidenum">
              <a:rPr lang="en-US" altLang="en-US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6FF45C2-9CD3-4DD9-8114-BA3A8E2F2E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22C41FF-BDB5-45F7-B913-D8247CC56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Workstations - expensive, powerful computers usually used for complex scientific, mathematical, and engineering calculations and for computer-aided design and computer-aided manufacturing.</a:t>
            </a:r>
          </a:p>
        </p:txBody>
      </p:sp>
    </p:spTree>
    <p:extLst>
      <p:ext uri="{BB962C8B-B14F-4D97-AF65-F5344CB8AC3E}">
        <p14:creationId xmlns:p14="http://schemas.microsoft.com/office/powerpoint/2010/main" val="190725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83F4A3-EABB-449E-B667-6C581E5A8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641DD2-F7BA-4FE5-9494-AE7D02BD6271}" type="slidenum">
              <a:rPr lang="en-US" altLang="en-US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FCF411B-75EE-452F-93CD-6AEE3916A1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D59A4DE-93D5-4116-9E86-3F023DEA9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Microcomputers - also called personal computers.  Cost $500 - $5000.  Can fit next to a desk or on a desktop, or can be carried around.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Tower PC - PC in which the case sits as a 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en-US">
                <a:ea typeface="宋体" panose="02010600030101010101" pitchFamily="2" charset="-122"/>
              </a:rPr>
              <a:t>tower,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en-US">
                <a:ea typeface="宋体" panose="02010600030101010101" pitchFamily="2" charset="-122"/>
              </a:rPr>
              <a:t> often on the floor beside a desk, thus freeing up desk space.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FACTOID:  Some computer manufacturers produce PCs called 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en-US">
                <a:ea typeface="宋体" panose="02010600030101010101" pitchFamily="2" charset="-122"/>
              </a:rPr>
              <a:t>mini-towers.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Local area network (LAN) - a network connecting, usually by special cable, a group of desktop PCs and other devices, such as printers, in an office or a building.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82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6270AC-5BB8-49CA-9C2B-3C5C462BD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67D1EF-B776-4216-962D-C7C7FA64052D}" type="slidenum">
              <a:rPr lang="en-US" altLang="en-US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9CAC79D-BD2F-4B58-9267-24BA5D08D1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4B47BDE-BCD8-49FD-832B-77BF1570B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Microcomputers - also called personal computers.  Cost $500 - $5000.  Can fit next to a desk or on a desktop, or can be carried around.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Tower PC - PC in which the case sits as a 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en-US">
                <a:ea typeface="宋体" panose="02010600030101010101" pitchFamily="2" charset="-122"/>
              </a:rPr>
              <a:t>tower,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en-US">
                <a:ea typeface="宋体" panose="02010600030101010101" pitchFamily="2" charset="-122"/>
              </a:rPr>
              <a:t> often on the floor beside a desk, thus freeing up desk space.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FACTOID:  Some computer manufacturers produce PCs called 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en-US">
                <a:ea typeface="宋体" panose="02010600030101010101" pitchFamily="2" charset="-122"/>
              </a:rPr>
              <a:t>mini-towers.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Local area network (LAN) - a network connecting, usually by special cable, a group of desktop PCs and other devices, such as printers, in an office or a building.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233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DE0893-D1B5-4ACA-A776-C81DA389C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9ECDC4-D8BF-47C3-AD23-6280E28AB927}" type="slidenum">
              <a:rPr lang="en-US" altLang="en-US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6B9FF91-DEA9-45F3-A8F7-2EB9D86684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6F0CBBB-D730-4795-B05A-FF8BBC8BC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Microcomputers - also called personal computers.  Cost $500 - $5000.  Can fit next to a desk or on a desktop, or can be carried around.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Tower PC - PC in which the case sits as a 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en-US">
                <a:ea typeface="宋体" panose="02010600030101010101" pitchFamily="2" charset="-122"/>
              </a:rPr>
              <a:t>tower,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en-US">
                <a:ea typeface="宋体" panose="02010600030101010101" pitchFamily="2" charset="-122"/>
              </a:rPr>
              <a:t> often on the floor beside a desk, thus freeing up desk space.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FACTOID:  Some computer manufacturers produce PCs called 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en-US">
                <a:ea typeface="宋体" panose="02010600030101010101" pitchFamily="2" charset="-122"/>
              </a:rPr>
              <a:t>mini-towers.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Local area network (LAN) - a network connecting, usually by special cable, a group of desktop PCs and other devices, such as printers, in an office or a building.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60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B2E45C-9B95-4676-9217-947EBBE4C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652EC9-0DAF-4DE9-9C65-E51AE3411200}" type="slidenum">
              <a:rPr lang="en-US" altLang="en-US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CB46F90-4E12-4FEA-AC2E-961785B6D5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1E28666C-6DCF-432E-B53E-2BD5CBE31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Microcomputers - also called personal computers.  Cost $500 - $5000.  Can fit next to a desk or on a desktop, or can be carried around.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Tower PC - PC in which the case sits as a 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en-US">
                <a:ea typeface="宋体" panose="02010600030101010101" pitchFamily="2" charset="-122"/>
              </a:rPr>
              <a:t>tower,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en-US">
                <a:ea typeface="宋体" panose="02010600030101010101" pitchFamily="2" charset="-122"/>
              </a:rPr>
              <a:t> often on the floor beside a desk, thus freeing up desk space.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FACTOID:  Some computer manufacturers produce PCs called 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en-US">
                <a:ea typeface="宋体" panose="02010600030101010101" pitchFamily="2" charset="-122"/>
              </a:rPr>
              <a:t>mini-towers.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Local area network (LAN) - a network connecting, usually by special cable, a group of desktop PCs and other devices, such as printers, in an office or a building.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86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D708BC-3332-4F38-A36A-8CE5D8DBD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EF7CD8-1933-4561-9396-EFEB6BD3908A}" type="slidenum">
              <a:rPr lang="en-US" altLang="en-US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C3123BC-3241-4F37-B78E-1EECE4B554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1AAF030-373B-42BA-8433-CE7ABACCC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Microcontrollers - also called embedded computers.  They are the tiny, specialized microprocessors installed in 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en-US">
                <a:ea typeface="宋体" panose="02010600030101010101" pitchFamily="2" charset="-122"/>
              </a:rPr>
              <a:t>smart</a:t>
            </a:r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en-US">
                <a:ea typeface="宋体" panose="02010600030101010101" pitchFamily="2" charset="-122"/>
              </a:rPr>
              <a:t> appliances and automobiles.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23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14D2-D6A1-4E2D-94F0-A1D507AA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94920-DD06-4C60-BB88-717D3DA8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403AC-C76A-4561-8B57-5E98ADB8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9339C4-A7C1-4933-AC38-C3DC1ABAE8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30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B00A55-8BC7-4847-9E33-C076D2AB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7D348D-B0D5-41A8-AFB2-0D718CD6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C1B4D-7D25-48FE-AC79-F3C1963A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CB77C6-7905-48F5-805E-A0ADDA256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8/11/2017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en.wikipedia.org/wiki/Image:Transistor-photo.JPG" TargetMode="Externa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rds.yahoo.com/S=96062857/K=first+integrated+circuit/v=2/SID=w/l=II/R=3/SS=i/OID=76b6b666a8b43dee/SIG=1m4g8lg8e/EXP=1121298336/*-http:/images.search.yahoo.com/search/images/view?back=http://images.search.yahoo.com/search/images?p=first+integrated+circuit&amp;rs=0&amp;toggle=1&amp;ei=UTF-8&amp;fr=FP-tab-img-t&amp;vf=&amp;h=274&amp;w=410&amp;imgcurl=us.news1.yimg.com/us.yimg.com/p/rids/20050622/i/r1248960023.jpg&amp;imgurl=us.news1.yimg.com/us.yimg.com/p/rids/20050622/i/r1248960023.jpg&amp;size=18.9kB&amp;name=r1248960023.jpg&amp;rcurl=http://news.yahoo.com/news?tmpl=story&amp;u=/050622/ids_photos_wl/r1248960023.jpg&amp;rurl=http://news.yahoo.com/news?tmpl=story&amp;u=/050622/ids_photos_wl/r1248960023.jpg&amp;p=first+integrated+circuit&amp;type=jpeg&amp;no=3&amp;tt=262&amp;ei=UTF-8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rds.yahoo.com/S=96062857/K=microprocessor/v=2/SID=w/l=II/R=14/SS=i/OID=3687cae1a9f30154/SIG=1gb0kkujn/EXP=1121298252/*-http:/images.search.yahoo.com/search/images/view?back=http://images.search.yahoo.com/search/images?p=microprocessor&amp;ei=UTF-8&amp;fr=FP-tab-img-t&amp;fl=0&amp;x=wrt&amp;h=184&amp;w=245&amp;imgcurl=www.goldkist.net/IBM-MICROPROCESSOR1.jpg&amp;imgurl=www.goldkist.net/IBM-MICROPROCESSOR1.jpg&amp;size=26.0kB&amp;name=IBM-MICROPROCESSOR1.jpg&amp;rcurl=http://www.goldkist.net/../IBM-686cpu.htm&amp;rurl=http://www.goldkist.net/../IBM-686cpu.htm&amp;p=microprocessor&amp;type=jpeg&amp;no=14&amp;tt=30,550&amp;ei=UTF-8" TargetMode="Externa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F3D7-F186-4E4A-BAB3-B74AA9786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course(LIS-405)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1BCB8-58F9-41D1-A1C8-D1B1A0160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Communication Technology(Theory and Practice)</a:t>
            </a:r>
          </a:p>
        </p:txBody>
      </p:sp>
    </p:spTree>
    <p:extLst>
      <p:ext uri="{BB962C8B-B14F-4D97-AF65-F5344CB8AC3E}">
        <p14:creationId xmlns:p14="http://schemas.microsoft.com/office/powerpoint/2010/main" val="40814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59ED-48F0-4486-8531-038504AD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FDA3-EB31-4A2B-BC7A-835FC5D9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of computer</a:t>
            </a:r>
          </a:p>
          <a:p>
            <a:r>
              <a:rPr lang="en-US" dirty="0"/>
              <a:t>Types of computers</a:t>
            </a:r>
          </a:p>
          <a:p>
            <a:pPr lvl="1"/>
            <a:r>
              <a:rPr lang="en-US" dirty="0"/>
              <a:t>On the basis of representation of data</a:t>
            </a:r>
          </a:p>
          <a:p>
            <a:pPr lvl="1"/>
            <a:r>
              <a:rPr lang="en-US" dirty="0"/>
              <a:t>Computers for individual users</a:t>
            </a:r>
          </a:p>
          <a:p>
            <a:pPr lvl="1"/>
            <a:r>
              <a:rPr lang="en-US" dirty="0"/>
              <a:t>Computers for organizations</a:t>
            </a:r>
          </a:p>
          <a:p>
            <a:r>
              <a:rPr lang="en-US" dirty="0"/>
              <a:t>Evolution of digital computers (history)</a:t>
            </a:r>
          </a:p>
          <a:p>
            <a:pPr lvl="1"/>
            <a:r>
              <a:rPr lang="en-US" dirty="0"/>
              <a:t>The Zeroth Generation (The Mechanical Era)</a:t>
            </a:r>
          </a:p>
          <a:p>
            <a:pPr lvl="1"/>
            <a:r>
              <a:rPr lang="en-US" dirty="0"/>
              <a:t>First generation electronic computers</a:t>
            </a:r>
          </a:p>
          <a:p>
            <a:pPr lvl="1"/>
            <a:r>
              <a:rPr lang="en-US" dirty="0"/>
              <a:t>Second generation</a:t>
            </a:r>
          </a:p>
          <a:p>
            <a:pPr lvl="1"/>
            <a:r>
              <a:rPr lang="en-US" dirty="0"/>
              <a:t>Third generation </a:t>
            </a:r>
          </a:p>
          <a:p>
            <a:pPr lvl="1"/>
            <a:r>
              <a:rPr lang="en-US" dirty="0"/>
              <a:t>Fourth Generation</a:t>
            </a:r>
          </a:p>
          <a:p>
            <a:pPr lvl="1"/>
            <a:r>
              <a:rPr lang="en-US" dirty="0"/>
              <a:t>Fifth generation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1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DA7B-4401-4EC2-A3E4-885573DD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1587-45FA-473E-9CEF-210E56AA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derives its name from the word Compute that means calculation. </a:t>
            </a:r>
          </a:p>
          <a:p>
            <a:r>
              <a:rPr lang="en-US" dirty="0"/>
              <a:t>A computer is an electronic device that processes data, converting it into information that is useful to people. </a:t>
            </a:r>
          </a:p>
          <a:p>
            <a:r>
              <a:rPr lang="en-US" dirty="0"/>
              <a:t>A computer is an electronic device that processes or transforms data into useful information by executing a series of predefined instructions. </a:t>
            </a:r>
          </a:p>
          <a:p>
            <a:r>
              <a:rPr lang="en-US" altLang="zh-CN" dirty="0"/>
              <a:t>Programmable, multiuse machine that accepts data and figures and processes it into usable information.</a:t>
            </a:r>
            <a:endParaRPr lang="en-US" dirty="0"/>
          </a:p>
          <a:p>
            <a:r>
              <a:rPr lang="en-US" dirty="0"/>
              <a:t>There are two principal characteristics of a computer – </a:t>
            </a:r>
          </a:p>
          <a:p>
            <a:pPr lvl="1"/>
            <a:r>
              <a:rPr lang="en-US" dirty="0"/>
              <a:t>It responds to a specific set of instructions in a well-defined manner. </a:t>
            </a:r>
          </a:p>
          <a:p>
            <a:pPr lvl="1"/>
            <a:r>
              <a:rPr lang="en-US" dirty="0"/>
              <a:t>It can execute a prerecorded list of instructions.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6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6BA4-0093-418E-B65D-EFF94C4B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computer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BA69-70C0-4C98-A4C4-DDC98CD6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complete computer system consists of four parts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Users</a:t>
            </a:r>
          </a:p>
          <a:p>
            <a:r>
              <a:rPr lang="en-US" dirty="0"/>
              <a:t>Hardware : The mechanical devices that make up the computer. Any part of computer that you can touch. A computers HW consists of interconnected electronic devices that you can use to control the computer’s operation, input, and output. </a:t>
            </a:r>
          </a:p>
          <a:p>
            <a:r>
              <a:rPr lang="en-US" dirty="0"/>
              <a:t>Software : a set of instructions that makes the components perform tasks. The term Program refers to any piece of software. </a:t>
            </a:r>
          </a:p>
          <a:p>
            <a:r>
              <a:rPr lang="en-US" dirty="0"/>
              <a:t>Data : Data consist of individual facts or pieces of information that by themselves may not make much sense to a person. Computers main job is to process these in various ways.</a:t>
            </a:r>
          </a:p>
          <a:p>
            <a:r>
              <a:rPr lang="en-US" dirty="0"/>
              <a:t>Users : People are the computer operators also known as users. Sometimes the other computers are also called as user.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C86B-066D-437E-B6EE-FE52E4B5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IPO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AD85-F7C8-4B82-9E08-632BA0631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input-process-output cycle is a set of steps the computer follows to receive data, process the data according to instructions from a program, display the resulting information to the user, and store the results.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05AD8-8016-4DEA-A269-23487CF0AA49}"/>
              </a:ext>
            </a:extLst>
          </p:cNvPr>
          <p:cNvSpPr/>
          <p:nvPr/>
        </p:nvSpPr>
        <p:spPr>
          <a:xfrm>
            <a:off x="1561514" y="3179298"/>
            <a:ext cx="1209821" cy="773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DA5AF00C-AEDF-4979-8325-4EB284E9DEC5}"/>
              </a:ext>
            </a:extLst>
          </p:cNvPr>
          <p:cNvSpPr/>
          <p:nvPr/>
        </p:nvSpPr>
        <p:spPr>
          <a:xfrm>
            <a:off x="4670474" y="3101926"/>
            <a:ext cx="844062" cy="928468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F3B8AC-6A7C-4562-BCC6-5C53BC3F63A3}"/>
              </a:ext>
            </a:extLst>
          </p:cNvPr>
          <p:cNvSpPr/>
          <p:nvPr/>
        </p:nvSpPr>
        <p:spPr>
          <a:xfrm>
            <a:off x="6907236" y="3140612"/>
            <a:ext cx="1927274" cy="851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3D8C3D6-C42D-422F-96EA-E08BC0D13008}"/>
              </a:ext>
            </a:extLst>
          </p:cNvPr>
          <p:cNvSpPr/>
          <p:nvPr/>
        </p:nvSpPr>
        <p:spPr>
          <a:xfrm>
            <a:off x="4670474" y="4614203"/>
            <a:ext cx="1083212" cy="11394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D7464-E0C5-4082-9212-E9E3176FAA7B}"/>
              </a:ext>
            </a:extLst>
          </p:cNvPr>
          <p:cNvCxnSpPr/>
          <p:nvPr/>
        </p:nvCxnSpPr>
        <p:spPr>
          <a:xfrm>
            <a:off x="3066757" y="3601329"/>
            <a:ext cx="140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B4438A-B241-4F5F-82BC-612E1A3E56E9}"/>
              </a:ext>
            </a:extLst>
          </p:cNvPr>
          <p:cNvCxnSpPr/>
          <p:nvPr/>
        </p:nvCxnSpPr>
        <p:spPr>
          <a:xfrm>
            <a:off x="5500467" y="3563815"/>
            <a:ext cx="140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47BF6A-1509-4C91-A22F-06B9B31BEE56}"/>
              </a:ext>
            </a:extLst>
          </p:cNvPr>
          <p:cNvCxnSpPr>
            <a:cxnSpLocks/>
          </p:cNvCxnSpPr>
          <p:nvPr/>
        </p:nvCxnSpPr>
        <p:spPr>
          <a:xfrm>
            <a:off x="5212080" y="3987019"/>
            <a:ext cx="288387" cy="62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56E0-6216-4203-8899-8B253FDF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3626-D2F9-47D9-A098-84941556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essay 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“Application of computers in Education, Government, Health care, Banking and Home”</a:t>
            </a:r>
          </a:p>
        </p:txBody>
      </p:sp>
    </p:spTree>
    <p:extLst>
      <p:ext uri="{BB962C8B-B14F-4D97-AF65-F5344CB8AC3E}">
        <p14:creationId xmlns:p14="http://schemas.microsoft.com/office/powerpoint/2010/main" val="147444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B96-7414-436D-923C-FF68F357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785A-8200-4186-86D7-3624CAB0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can be categorized in several ways. For Example, </a:t>
            </a:r>
          </a:p>
          <a:p>
            <a:pPr lvl="1"/>
            <a:r>
              <a:rPr lang="en-US" dirty="0"/>
              <a:t>Number of users it can support</a:t>
            </a:r>
          </a:p>
          <a:p>
            <a:pPr lvl="1"/>
            <a:r>
              <a:rPr lang="en-US" dirty="0"/>
              <a:t>Computing Power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Representation of data/operational principle</a:t>
            </a:r>
          </a:p>
          <a:p>
            <a:r>
              <a:rPr lang="en-US" dirty="0"/>
              <a:t>Can be further subdivided by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Type of hardware</a:t>
            </a:r>
          </a:p>
          <a:p>
            <a:pPr lvl="1"/>
            <a:r>
              <a:rPr lang="en-US" dirty="0"/>
              <a:t>Kind of software they can run </a:t>
            </a:r>
          </a:p>
        </p:txBody>
      </p:sp>
    </p:spTree>
    <p:extLst>
      <p:ext uri="{BB962C8B-B14F-4D97-AF65-F5344CB8AC3E}">
        <p14:creationId xmlns:p14="http://schemas.microsoft.com/office/powerpoint/2010/main" val="99755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0D46-F845-43D4-AF15-876A4C99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operational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C492-5419-4045-B765-DAF1D435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 and Digital</a:t>
            </a:r>
          </a:p>
          <a:p>
            <a:r>
              <a:rPr lang="en-US" dirty="0"/>
              <a:t>Analog Computers: </a:t>
            </a:r>
          </a:p>
          <a:p>
            <a:pPr lvl="1"/>
            <a:r>
              <a:rPr lang="en-US" dirty="0"/>
              <a:t>The earliest computers were analog systems.</a:t>
            </a:r>
          </a:p>
          <a:p>
            <a:pPr lvl="1"/>
            <a:r>
              <a:rPr lang="en-US" dirty="0"/>
              <a:t>Represent data as variable points along a continuous spectrum of values. </a:t>
            </a:r>
          </a:p>
          <a:p>
            <a:pPr lvl="1"/>
            <a:r>
              <a:rPr lang="en-US" dirty="0"/>
              <a:t>Mainly mechanical in nature using motors, gears and other moving parts to solve equations.</a:t>
            </a:r>
          </a:p>
          <a:p>
            <a:pPr lvl="1"/>
            <a:r>
              <a:rPr lang="en-US" dirty="0"/>
              <a:t>Solves problems by using continuously changing data : such as Temperature, voltage, and Pressure.</a:t>
            </a:r>
          </a:p>
          <a:p>
            <a:r>
              <a:rPr lang="en-US" dirty="0"/>
              <a:t>Digital computers: </a:t>
            </a:r>
          </a:p>
          <a:p>
            <a:pPr lvl="1"/>
            <a:r>
              <a:rPr lang="en-US" dirty="0"/>
              <a:t>Represents data as having one distinct value or another with no other possibilities. </a:t>
            </a:r>
          </a:p>
          <a:p>
            <a:pPr lvl="1"/>
            <a:r>
              <a:rPr lang="en-US" dirty="0"/>
              <a:t>discontinuous or discrete data </a:t>
            </a:r>
          </a:p>
          <a:p>
            <a:pPr lvl="1"/>
            <a:r>
              <a:rPr lang="en-US" dirty="0"/>
              <a:t>They convert the data into digital signal (binary digits 0 and 1) and all operations are carried out on these digits at extremely fast rates. </a:t>
            </a:r>
          </a:p>
        </p:txBody>
      </p:sp>
    </p:spTree>
    <p:extLst>
      <p:ext uri="{BB962C8B-B14F-4D97-AF65-F5344CB8AC3E}">
        <p14:creationId xmlns:p14="http://schemas.microsoft.com/office/powerpoint/2010/main" val="284322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E2A6-ACF4-4B4C-987D-F7F9ED01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capacity, speed and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AA96-0838-49EE-B22A-A14D9193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Supercomputers</a:t>
            </a:r>
          </a:p>
          <a:p>
            <a:r>
              <a:rPr lang="en-US" dirty="0"/>
              <a:t>Mainframes</a:t>
            </a:r>
          </a:p>
          <a:p>
            <a:r>
              <a:rPr lang="en-US" dirty="0"/>
              <a:t>Workstation</a:t>
            </a:r>
          </a:p>
          <a:p>
            <a:r>
              <a:rPr lang="en-US" dirty="0"/>
              <a:t>Minicomputers</a:t>
            </a:r>
          </a:p>
          <a:p>
            <a:r>
              <a:rPr lang="en-US" dirty="0"/>
              <a:t>Microcomputers</a:t>
            </a:r>
          </a:p>
          <a:p>
            <a:r>
              <a:rPr lang="en-US" dirty="0"/>
              <a:t>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255220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6590-11ED-4F3D-B79B-0A9169C5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B595-1D20-4125-9A99-1F0C1068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</a:t>
            </a:r>
          </a:p>
          <a:p>
            <a:r>
              <a:rPr lang="en-US" dirty="0"/>
              <a:t>Laptop </a:t>
            </a:r>
          </a:p>
          <a:p>
            <a:r>
              <a:rPr lang="en-US" dirty="0"/>
              <a:t>Palmtop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Wearable</a:t>
            </a:r>
          </a:p>
        </p:txBody>
      </p:sp>
    </p:spTree>
    <p:extLst>
      <p:ext uri="{BB962C8B-B14F-4D97-AF65-F5344CB8AC3E}">
        <p14:creationId xmlns:p14="http://schemas.microsoft.com/office/powerpoint/2010/main" val="4680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9B5E9E4-5ADF-4D95-A323-BDE63B477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Supercomputers</a:t>
            </a:r>
            <a:br>
              <a:rPr lang="en-US" altLang="zh-CN"/>
            </a:br>
            <a:endParaRPr lang="en-US" altLang="zh-CN" sz="34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504C176-957A-4082-8E47-B9ADC07205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33838" cy="4530725"/>
          </a:xfrm>
        </p:spPr>
        <p:txBody>
          <a:bodyPr wrap="none"/>
          <a:lstStyle/>
          <a:p>
            <a:pPr marL="609600" indent="-609600">
              <a:buFont typeface="Times" panose="02020603050405020304" pitchFamily="18" charset="0"/>
              <a:buChar char="l"/>
            </a:pPr>
            <a:endParaRPr lang="zh-CN" altLang="en-US">
              <a:solidFill>
                <a:srgbClr val="555555"/>
              </a:solidFill>
            </a:endParaRPr>
          </a:p>
          <a:p>
            <a:pPr marL="609600" indent="-609600">
              <a:buFont typeface="Times" panose="02020603050405020304" pitchFamily="18" charset="0"/>
              <a:buChar char="l"/>
            </a:pPr>
            <a:endParaRPr lang="zh-CN" altLang="en-US">
              <a:solidFill>
                <a:srgbClr val="555555"/>
              </a:solidFill>
            </a:endParaRPr>
          </a:p>
          <a:p>
            <a:pPr marL="609600" indent="-609600">
              <a:lnSpc>
                <a:spcPct val="130000"/>
              </a:lnSpc>
              <a:buClrTx/>
              <a:buFont typeface="Times" panose="02020603050405020304" pitchFamily="18" charset="0"/>
              <a:buChar char="l"/>
            </a:pPr>
            <a:endParaRPr lang="zh-CN" altLang="en-US"/>
          </a:p>
        </p:txBody>
      </p:sp>
      <p:sp>
        <p:nvSpPr>
          <p:cNvPr id="17412" name="Rectangle 8">
            <a:extLst>
              <a:ext uri="{FF2B5EF4-FFF2-40B4-BE49-F238E27FC236}">
                <a16:creationId xmlns:a16="http://schemas.microsoft.com/office/drawing/2014/main" id="{FCB3A275-B524-44EE-86B4-2124735B432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59655" y="19050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zh-CN" dirty="0"/>
              <a:t>High-capacity machines with hundreds of thousands of processors that can perform over 1 trillion calculations per second.</a:t>
            </a:r>
            <a:r>
              <a:rPr lang="en-US" altLang="zh-CN" dirty="0">
                <a:latin typeface="Garamond" panose="02020404030301010803" pitchFamily="18" charset="0"/>
              </a:rPr>
              <a:t> </a:t>
            </a:r>
            <a:r>
              <a:rPr lang="en-US" altLang="zh-CN" dirty="0"/>
              <a:t> </a:t>
            </a:r>
            <a:r>
              <a:rPr lang="en-US" altLang="zh-CN" dirty="0" err="1"/>
              <a:t>E.g</a:t>
            </a:r>
            <a:r>
              <a:rPr lang="en-US" altLang="zh-CN" dirty="0"/>
              <a:t> IBM ASCI White, Cray </a:t>
            </a:r>
          </a:p>
          <a:p>
            <a:pPr eaLnBrk="1" hangingPunct="1"/>
            <a:r>
              <a:rPr lang="en-US" altLang="zh-CN" dirty="0"/>
              <a:t>Used where High Performance computing is required</a:t>
            </a:r>
          </a:p>
          <a:p>
            <a:pPr eaLnBrk="1" hangingPunct="1"/>
            <a:r>
              <a:rPr lang="en-US" altLang="zh-CN" dirty="0"/>
              <a:t>Usually used for weather forecasting, Missile simulations, Nuclear Fusion simulations</a:t>
            </a:r>
          </a:p>
          <a:p>
            <a:pPr eaLnBrk="1" hangingPunct="1"/>
            <a:r>
              <a:rPr lang="en-US" altLang="zh-CN" dirty="0"/>
              <a:t>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7EF95843-AEEF-4279-925A-55A9CE7DB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401" y="5560983"/>
            <a:ext cx="1824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Hoefler Text" charset="0"/>
              </a:rPr>
              <a:t>IBM ASCI White</a:t>
            </a:r>
          </a:p>
        </p:txBody>
      </p:sp>
      <p:pic>
        <p:nvPicPr>
          <p:cNvPr id="17414" name="Picture 5">
            <a:extLst>
              <a:ext uri="{FF2B5EF4-FFF2-40B4-BE49-F238E27FC236}">
                <a16:creationId xmlns:a16="http://schemas.microsoft.com/office/drawing/2014/main" id="{ED5BD4D1-CD80-4F38-8FC4-03967873E28C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4038601"/>
            <a:ext cx="3962400" cy="2466975"/>
          </a:xfrm>
        </p:spPr>
      </p:pic>
      <p:sp>
        <p:nvSpPr>
          <p:cNvPr id="17415" name="Text Box 9">
            <a:extLst>
              <a:ext uri="{FF2B5EF4-FFF2-40B4-BE49-F238E27FC236}">
                <a16:creationId xmlns:a16="http://schemas.microsoft.com/office/drawing/2014/main" id="{1A2752C7-922E-4EE6-BEFC-BFA9125DC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364" y="6459508"/>
            <a:ext cx="1824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Hoefler Text" charset="0"/>
              </a:rPr>
              <a:t>IBM ASCI White</a:t>
            </a:r>
          </a:p>
        </p:txBody>
      </p:sp>
    </p:spTree>
    <p:extLst>
      <p:ext uri="{BB962C8B-B14F-4D97-AF65-F5344CB8AC3E}">
        <p14:creationId xmlns:p14="http://schemas.microsoft.com/office/powerpoint/2010/main" val="333746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44054-15A5-4D12-ABE0-4B24DF25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Objectives of the course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30263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662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9C4D14F-06C5-4374-891D-8A5E2F994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Mainframes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FE9A9E1-D0CC-4D3E-BF4F-2381BF83FE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33838" cy="4530725"/>
          </a:xfrm>
        </p:spPr>
        <p:txBody>
          <a:bodyPr wrap="none"/>
          <a:lstStyle/>
          <a:p>
            <a:pPr marL="609600" indent="-609600">
              <a:buFont typeface="Times" panose="02020603050405020304" pitchFamily="18" charset="0"/>
              <a:buChar char="l"/>
            </a:pPr>
            <a:endParaRPr lang="zh-CN" altLang="en-US">
              <a:solidFill>
                <a:srgbClr val="555555"/>
              </a:solidFill>
            </a:endParaRPr>
          </a:p>
          <a:p>
            <a:pPr marL="609600" indent="-609600">
              <a:buFont typeface="Times" panose="02020603050405020304" pitchFamily="18" charset="0"/>
              <a:buChar char="l"/>
            </a:pPr>
            <a:endParaRPr lang="zh-CN" altLang="en-US">
              <a:solidFill>
                <a:srgbClr val="555555"/>
              </a:solidFill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23C47989-2B56-4B85-8CCA-A89000BEF0D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138236" y="1524000"/>
            <a:ext cx="4876801" cy="45720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Water- or air-cooled computers that vary in size from small, to medium, to large, depending on their use.</a:t>
            </a:r>
          </a:p>
          <a:p>
            <a:pPr eaLnBrk="1" hangingPunct="1"/>
            <a:r>
              <a:rPr lang="en-US" altLang="zh-CN" sz="2400" dirty="0" err="1"/>
              <a:t>E.g</a:t>
            </a:r>
            <a:r>
              <a:rPr lang="en-US" altLang="zh-CN" sz="2400" dirty="0"/>
              <a:t> IBM AS/400</a:t>
            </a:r>
          </a:p>
          <a:p>
            <a:pPr eaLnBrk="1" hangingPunct="1"/>
            <a:r>
              <a:rPr lang="en-US" altLang="zh-CN" sz="2400" dirty="0"/>
              <a:t>Normally Dumb Terminals are connected to these main frames. Processing is done by Main Frames</a:t>
            </a:r>
          </a:p>
          <a:p>
            <a:pPr eaLnBrk="1" hangingPunct="1"/>
            <a:r>
              <a:rPr lang="en-US" altLang="zh-CN" sz="2400" dirty="0"/>
              <a:t>Dumb terminals only have keyboard, monitors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4F2EA046-6D9A-414C-BCAA-A29A204FF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172201"/>
            <a:ext cx="2178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Hoefler Text" charset="0"/>
              </a:rPr>
              <a:t>VP2400 mainframe</a:t>
            </a:r>
          </a:p>
        </p:txBody>
      </p:sp>
      <p:pic>
        <p:nvPicPr>
          <p:cNvPr id="18438" name="Picture 5">
            <a:extLst>
              <a:ext uri="{FF2B5EF4-FFF2-40B4-BE49-F238E27FC236}">
                <a16:creationId xmlns:a16="http://schemas.microsoft.com/office/drawing/2014/main" id="{AD804D48-AAD7-4D37-92C4-2A28F737A75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1" y="1524000"/>
            <a:ext cx="3159125" cy="4724400"/>
          </a:xfrm>
        </p:spPr>
      </p:pic>
    </p:spTree>
    <p:extLst>
      <p:ext uri="{BB962C8B-B14F-4D97-AF65-F5344CB8AC3E}">
        <p14:creationId xmlns:p14="http://schemas.microsoft.com/office/powerpoint/2010/main" val="4315576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61C6872-DC48-4850-9E98-CE7B4F21A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sz="3400"/>
              <a:t>Workstations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10D0B70-D1F3-433F-B5B9-5E0B8A9394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33838" cy="4530725"/>
          </a:xfrm>
        </p:spPr>
        <p:txBody>
          <a:bodyPr wrap="none"/>
          <a:lstStyle/>
          <a:p>
            <a:pPr marL="609600" indent="-609600">
              <a:buFont typeface="Times" panose="02020603050405020304" pitchFamily="18" charset="0"/>
              <a:buChar char="l"/>
            </a:pPr>
            <a:endParaRPr lang="zh-CN" altLang="en-US">
              <a:solidFill>
                <a:srgbClr val="555555"/>
              </a:solidFill>
            </a:endParaRPr>
          </a:p>
          <a:p>
            <a:pPr marL="609600" indent="-609600">
              <a:buFont typeface="Times" panose="02020603050405020304" pitchFamily="18" charset="0"/>
              <a:buChar char="l"/>
            </a:pPr>
            <a:endParaRPr lang="zh-CN" altLang="en-US">
              <a:solidFill>
                <a:srgbClr val="555555"/>
              </a:solidFill>
            </a:endParaRPr>
          </a:p>
          <a:p>
            <a:pPr marL="609600" indent="-609600">
              <a:lnSpc>
                <a:spcPct val="130000"/>
              </a:lnSpc>
              <a:buClrTx/>
              <a:buFont typeface="Times" panose="02020603050405020304" pitchFamily="18" charset="0"/>
              <a:buChar char="l"/>
            </a:pP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116B9CB8-0218-46AC-B44D-0FCB536DBDF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75249" y="1600200"/>
            <a:ext cx="5039751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Expensive, powerful computers usually used for complex scientific, mathematical, and engineering calculations and for computer-aided design and computer-aided manufacturing.</a:t>
            </a:r>
          </a:p>
          <a:p>
            <a:pPr eaLnBrk="1" hangingPunct="1"/>
            <a:r>
              <a:rPr lang="en-US" altLang="zh-CN" dirty="0"/>
              <a:t>e.g. Sun blade 2500 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D7096842-E378-4C6A-919F-BD08666B0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19" y="6018183"/>
            <a:ext cx="3359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Hoefler Text" charset="0"/>
              </a:rPr>
              <a:t>Sun Microsystems workstation</a:t>
            </a:r>
          </a:p>
        </p:txBody>
      </p:sp>
      <p:pic>
        <p:nvPicPr>
          <p:cNvPr id="19462" name="Picture 5">
            <a:hlinkClick r:id="rId3" tooltip="Sun Microsystems, Inc., manufacturer of workstations"/>
            <a:extLst>
              <a:ext uri="{FF2B5EF4-FFF2-40B4-BE49-F238E27FC236}">
                <a16:creationId xmlns:a16="http://schemas.microsoft.com/office/drawing/2014/main" id="{97B85A57-A5DE-4FB3-B091-26CA8A8650B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2675" y="1676401"/>
            <a:ext cx="4002088" cy="4271963"/>
          </a:xfrm>
          <a:ln w="31750">
            <a:solidFill>
              <a:schemeClr val="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311121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4EE7918-6EDE-40BA-BA3F-FA59A3C75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sz="3400"/>
              <a:t>Microcomputers</a:t>
            </a:r>
            <a:endParaRPr lang="en-US" altLang="zh-CN" sz="3400">
              <a:solidFill>
                <a:srgbClr val="555555"/>
              </a:solidFill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E9C00998-E4A8-4FB4-92DC-1297D7ABA1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76299" y="1417638"/>
            <a:ext cx="9393115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 Desktop Personal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/>
              <a:t>Your home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/>
              <a:t>Now Desktop and Workstations are combining. </a:t>
            </a:r>
            <a:r>
              <a:rPr lang="en-US" altLang="zh-CN" sz="2300" dirty="0" err="1"/>
              <a:t>i.e</a:t>
            </a:r>
            <a:r>
              <a:rPr lang="en-US" altLang="zh-CN" sz="2300" dirty="0"/>
              <a:t> Your PC is also becoming powerful enough</a:t>
            </a:r>
          </a:p>
        </p:txBody>
      </p:sp>
      <p:pic>
        <p:nvPicPr>
          <p:cNvPr id="20484" name="Picture 6" descr="saw85558_un0113a">
            <a:extLst>
              <a:ext uri="{FF2B5EF4-FFF2-40B4-BE49-F238E27FC236}">
                <a16:creationId xmlns:a16="http://schemas.microsoft.com/office/drawing/2014/main" id="{BAF2A362-D957-4513-AA5A-D772C7C28495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3352801"/>
            <a:ext cx="5486400" cy="3216275"/>
          </a:xfrm>
          <a:noFill/>
        </p:spPr>
      </p:pic>
    </p:spTree>
    <p:extLst>
      <p:ext uri="{BB962C8B-B14F-4D97-AF65-F5344CB8AC3E}">
        <p14:creationId xmlns:p14="http://schemas.microsoft.com/office/powerpoint/2010/main" val="32434700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B3A2CD7-BFF4-423B-B809-B458506A5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Microcomputers</a:t>
            </a:r>
            <a:endParaRPr lang="en-US" altLang="zh-CN">
              <a:solidFill>
                <a:srgbClr val="555555"/>
              </a:solidFill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9E9E8DEF-F3C0-4B0B-8DE8-EFC877F48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1"/>
            <a:ext cx="172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Hoefler Text" charset="0"/>
              </a:rPr>
              <a:t>Sony tower PC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9573FED3-BA25-44D9-8048-996835C60B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2209800"/>
            <a:ext cx="5486400" cy="3879850"/>
          </a:xfrm>
        </p:spPr>
      </p:pic>
      <p:sp>
        <p:nvSpPr>
          <p:cNvPr id="21509" name="Rectangle 5">
            <a:extLst>
              <a:ext uri="{FF2B5EF4-FFF2-40B4-BE49-F238E27FC236}">
                <a16:creationId xmlns:a16="http://schemas.microsoft.com/office/drawing/2014/main" id="{E486C782-E40A-4686-9E76-E55842910B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9145" y="1676400"/>
            <a:ext cx="8684455" cy="6096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A Tower Case Personal Computer</a:t>
            </a:r>
          </a:p>
        </p:txBody>
      </p:sp>
    </p:spTree>
    <p:extLst>
      <p:ext uri="{BB962C8B-B14F-4D97-AF65-F5344CB8AC3E}">
        <p14:creationId xmlns:p14="http://schemas.microsoft.com/office/powerpoint/2010/main" val="39244904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561CE54-EC40-40DD-9C32-FF5019749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Microcomputers</a:t>
            </a:r>
            <a:endParaRPr lang="en-US" altLang="zh-CN">
              <a:solidFill>
                <a:srgbClr val="555555"/>
              </a:solidFill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92E47034-C599-4E4E-BE28-C560EE9968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9448800" cy="1143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 Laptop Personal Computer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Lightweight portable computers with built-in monitor, keyboard, hard-disk drive, SSD, battery and AC adapter. </a:t>
            </a:r>
          </a:p>
        </p:txBody>
      </p:sp>
      <p:pic>
        <p:nvPicPr>
          <p:cNvPr id="22532" name="Picture 7">
            <a:extLst>
              <a:ext uri="{FF2B5EF4-FFF2-40B4-BE49-F238E27FC236}">
                <a16:creationId xmlns:a16="http://schemas.microsoft.com/office/drawing/2014/main" id="{974F6E14-2335-4A3D-BB0F-A2D2B230A3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3094038"/>
            <a:ext cx="5410200" cy="3687762"/>
          </a:xfrm>
        </p:spPr>
      </p:pic>
    </p:spTree>
    <p:extLst>
      <p:ext uri="{BB962C8B-B14F-4D97-AF65-F5344CB8AC3E}">
        <p14:creationId xmlns:p14="http://schemas.microsoft.com/office/powerpoint/2010/main" val="19900786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CE32011-9E3E-4730-B8A8-1A1B33702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Microcomputers</a:t>
            </a:r>
            <a:endParaRPr lang="en-US" altLang="zh-CN">
              <a:solidFill>
                <a:srgbClr val="555555"/>
              </a:solidFill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3CAA8FCE-1DF7-4801-BDE6-22A23984E3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9994" y="1676400"/>
            <a:ext cx="5113606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A Personal Digital Assistant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Getting Very popular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Personal organization tools-schedule planners, address books, to-do lists, send e-mail and faxes.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New generation that incorporates mobile phone and microcomputer.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 dirty="0"/>
              <a:t>HP 5555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100" dirty="0"/>
          </a:p>
        </p:txBody>
      </p:sp>
      <p:pic>
        <p:nvPicPr>
          <p:cNvPr id="23556" name="Picture 7">
            <a:extLst>
              <a:ext uri="{FF2B5EF4-FFF2-40B4-BE49-F238E27FC236}">
                <a16:creationId xmlns:a16="http://schemas.microsoft.com/office/drawing/2014/main" id="{E678B168-B4D3-4478-8693-6A84365B5B1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1" y="1828800"/>
            <a:ext cx="3368675" cy="4724400"/>
          </a:xfrm>
        </p:spPr>
      </p:pic>
    </p:spTree>
    <p:extLst>
      <p:ext uri="{BB962C8B-B14F-4D97-AF65-F5344CB8AC3E}">
        <p14:creationId xmlns:p14="http://schemas.microsoft.com/office/powerpoint/2010/main" val="35823837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6E83AA8-1CB4-435B-B628-1813ADF2A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Microcontrollers</a:t>
            </a:r>
          </a:p>
        </p:txBody>
      </p:sp>
      <p:sp>
        <p:nvSpPr>
          <p:cNvPr id="24579" name="Rectangle 11">
            <a:extLst>
              <a:ext uri="{FF2B5EF4-FFF2-40B4-BE49-F238E27FC236}">
                <a16:creationId xmlns:a16="http://schemas.microsoft.com/office/drawing/2014/main" id="{2007F100-EFD5-4AEB-96D7-ACE4A201D0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1864519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zh-CN" dirty="0"/>
              <a:t>Embedded computers are the tiny, specialized microprocessors installed in "smart" appliances and automobiles. </a:t>
            </a: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id="{F21FEA59-4EC8-407A-9A02-F8B1B67A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775" y="3957638"/>
            <a:ext cx="184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800">
              <a:latin typeface="Hoefler Text" charset="0"/>
            </a:endParaRPr>
          </a:p>
        </p:txBody>
      </p:sp>
      <p:pic>
        <p:nvPicPr>
          <p:cNvPr id="24581" name="Picture 9" descr="saw85558_p0116aL">
            <a:extLst>
              <a:ext uri="{FF2B5EF4-FFF2-40B4-BE49-F238E27FC236}">
                <a16:creationId xmlns:a16="http://schemas.microsoft.com/office/drawing/2014/main" id="{BCA4F6FB-58B6-4068-952A-442751C33F9E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2743200"/>
            <a:ext cx="6019800" cy="3429000"/>
          </a:xfrm>
          <a:noFill/>
        </p:spPr>
      </p:pic>
    </p:spTree>
    <p:extLst>
      <p:ext uri="{BB962C8B-B14F-4D97-AF65-F5344CB8AC3E}">
        <p14:creationId xmlns:p14="http://schemas.microsoft.com/office/powerpoint/2010/main" val="17405269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548D-0B9E-4ED3-A6C8-8EFE4C7B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7C6C-6055-45DE-8EB4-49CEE3B0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i="1" dirty="0"/>
              <a:t>Each generation of computer is characterized by a major technological development that fundamentally changed the way computers operate, resulting in increasingly smaller, cheaper, more powerful and more efficient and reliable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9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0E3F2C97-D763-4BC3-B5AD-64B0C4E28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48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ZEROTH GENERATION</a:t>
            </a:r>
          </a:p>
        </p:txBody>
      </p:sp>
      <p:sp>
        <p:nvSpPr>
          <p:cNvPr id="6147" name="Text Box 5">
            <a:extLst>
              <a:ext uri="{FF2B5EF4-FFF2-40B4-BE49-F238E27FC236}">
                <a16:creationId xmlns:a16="http://schemas.microsoft.com/office/drawing/2014/main" id="{6507CA23-E2F6-4FC0-8D7A-44A3A299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136" y="1524001"/>
            <a:ext cx="10222992" cy="30761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/>
            </a:lvl1pPr>
            <a:lvl2pPr lvl="1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lvl2pPr>
            <a:lvl3pPr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3pPr>
            <a:lvl4pPr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4pPr>
            <a:lvl5pPr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5pPr>
            <a:lvl6pPr marL="16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6pPr>
            <a:lvl7pPr marL="19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7pPr>
            <a:lvl8pPr marL="22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8pPr>
            <a:lvl9pPr marL="25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9pPr>
          </a:lstStyle>
          <a:p>
            <a:r>
              <a:rPr lang="en-US" altLang="en-US" dirty="0"/>
              <a:t>Man used fingers, ropes, beads, bones, pebbles and other objects for counting and calculations. </a:t>
            </a:r>
          </a:p>
          <a:p>
            <a:r>
              <a:rPr lang="en-US" altLang="en-US" dirty="0"/>
              <a:t>Abacus, Pascaline, Difference &amp; Analytical engines, </a:t>
            </a:r>
          </a:p>
          <a:p>
            <a:r>
              <a:rPr lang="en-US" altLang="en-US" dirty="0"/>
              <a:t>Punched cards</a:t>
            </a:r>
          </a:p>
          <a:p>
            <a:r>
              <a:rPr lang="en-US" altLang="en-US" dirty="0"/>
              <a:t>Electricity was not yet invented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9073EC-B867-4CA8-9E88-EBF7609B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9" name="Slide Number Placeholder 2">
            <a:extLst>
              <a:ext uri="{FF2B5EF4-FFF2-40B4-BE49-F238E27FC236}">
                <a16:creationId xmlns:a16="http://schemas.microsoft.com/office/drawing/2014/main" id="{02B51604-D3DD-4863-9B3A-85025036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CE16A9-FFE6-4D01-AC5D-BF31A46C9BD6}" type="slidenum">
              <a:rPr lang="en-US" altLang="en-US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1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Cartoon Guide To Computer Science.pdf (page 29 of 251).png">
            <a:extLst>
              <a:ext uri="{FF2B5EF4-FFF2-40B4-BE49-F238E27FC236}">
                <a16:creationId xmlns:a16="http://schemas.microsoft.com/office/drawing/2014/main" id="{714190FF-D4C7-4470-9B1B-1359EB0F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"/>
            <a:ext cx="2749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" descr="Cartoon Guide To Computer Science.pdf (page 31 of 251).png">
            <a:extLst>
              <a:ext uri="{FF2B5EF4-FFF2-40B4-BE49-F238E27FC236}">
                <a16:creationId xmlns:a16="http://schemas.microsoft.com/office/drawing/2014/main" id="{990DF1EE-257A-4CE6-A813-D32C1C187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0"/>
            <a:ext cx="5194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455394-3205-427A-8B69-4B6A3178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89A1FACB-6BA1-4CEB-86A9-32FB29D8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FD3E3F-990C-4505-B7D5-82426772EB30}" type="slidenum">
              <a:rPr lang="en-US" altLang="en-US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4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B664-2784-47BE-BB0D-24C55E4F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0619-E5D2-4714-A01F-0AD319DE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of digital computers : computer Hardware, Software, </a:t>
            </a:r>
            <a:r>
              <a:rPr lang="en-US" dirty="0" err="1"/>
              <a:t>Stirage</a:t>
            </a:r>
            <a:r>
              <a:rPr lang="en-US" dirty="0"/>
              <a:t> devices </a:t>
            </a:r>
            <a:r>
              <a:rPr lang="en-US" dirty="0" err="1"/>
              <a:t>abd</a:t>
            </a:r>
            <a:r>
              <a:rPr lang="en-US" dirty="0"/>
              <a:t> their applications in libraries.</a:t>
            </a:r>
          </a:p>
          <a:p>
            <a:r>
              <a:rPr lang="en-US" dirty="0"/>
              <a:t>Operating systems : Linux, Windows, Shell Programming.</a:t>
            </a:r>
          </a:p>
          <a:p>
            <a:r>
              <a:rPr lang="en-US" dirty="0"/>
              <a:t>Computer software applications : Microsoft office and open office</a:t>
            </a:r>
          </a:p>
          <a:p>
            <a:r>
              <a:rPr lang="en-US" dirty="0"/>
              <a:t>Hypertext, Hypermedia, Multimedia and File formats, User Interfaces and data visualization.</a:t>
            </a:r>
          </a:p>
          <a:p>
            <a:r>
              <a:rPr lang="en-US" dirty="0"/>
              <a:t>Networks and networking concepts; Internet; World Wide Web; Search Engines.</a:t>
            </a:r>
          </a:p>
          <a:p>
            <a:r>
              <a:rPr lang="en-US" dirty="0"/>
              <a:t>Open source Software applications in libraries</a:t>
            </a:r>
          </a:p>
        </p:txBody>
      </p:sp>
    </p:spTree>
    <p:extLst>
      <p:ext uri="{BB962C8B-B14F-4D97-AF65-F5344CB8AC3E}">
        <p14:creationId xmlns:p14="http://schemas.microsoft.com/office/powerpoint/2010/main" val="3255275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Cartoon Guide To Computer Science.pdf (page 32 of 251).png">
            <a:extLst>
              <a:ext uri="{FF2B5EF4-FFF2-40B4-BE49-F238E27FC236}">
                <a16:creationId xmlns:a16="http://schemas.microsoft.com/office/drawing/2014/main" id="{87407216-B8CE-48ED-A1BE-F01306893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1"/>
            <a:ext cx="74676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A61BCE-83A4-4C0A-AB2B-0C734456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96" name="Slide Number Placeholder 2">
            <a:extLst>
              <a:ext uri="{FF2B5EF4-FFF2-40B4-BE49-F238E27FC236}">
                <a16:creationId xmlns:a16="http://schemas.microsoft.com/office/drawing/2014/main" id="{57410164-F1FF-4D26-9E1A-856C6808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8EF2DC-0712-471D-85C8-0601CCE3777E}" type="slidenum">
              <a:rPr lang="en-US" altLang="en-US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7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Cartoon Guide To Computer Science.pdf (page 38 of 251).png">
            <a:extLst>
              <a:ext uri="{FF2B5EF4-FFF2-40B4-BE49-F238E27FC236}">
                <a16:creationId xmlns:a16="http://schemas.microsoft.com/office/drawing/2014/main" id="{97854930-D3A6-4976-9644-31E62E688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8575"/>
            <a:ext cx="55372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2" descr="Cartoon Guide To Computer Science.pdf (page 38 of 251)-1.png">
            <a:extLst>
              <a:ext uri="{FF2B5EF4-FFF2-40B4-BE49-F238E27FC236}">
                <a16:creationId xmlns:a16="http://schemas.microsoft.com/office/drawing/2014/main" id="{356D763B-6FAC-40D9-893F-3808C91A3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55245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5A9210-BBA0-4856-9F0C-E28275CB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1" name="Slide Number Placeholder 2">
            <a:extLst>
              <a:ext uri="{FF2B5EF4-FFF2-40B4-BE49-F238E27FC236}">
                <a16:creationId xmlns:a16="http://schemas.microsoft.com/office/drawing/2014/main" id="{252EFA0D-E21B-44FF-8755-DE7EAFC6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2C47B-7B95-4012-A585-6BD7D0844287}" type="slidenum">
              <a:rPr lang="en-US" altLang="en-US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24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Cartoon Guide To Computer Science.pdf (page 44 of 251).png">
            <a:extLst>
              <a:ext uri="{FF2B5EF4-FFF2-40B4-BE49-F238E27FC236}">
                <a16:creationId xmlns:a16="http://schemas.microsoft.com/office/drawing/2014/main" id="{2C0F1D9E-A798-4610-8ED6-E13D216D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293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8A84EF-3031-4F73-98A5-FDEBCDB1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4" name="Slide Number Placeholder 2">
            <a:extLst>
              <a:ext uri="{FF2B5EF4-FFF2-40B4-BE49-F238E27FC236}">
                <a16:creationId xmlns:a16="http://schemas.microsoft.com/office/drawing/2014/main" id="{7B20C31E-FF19-4305-AE68-BD11CDC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78DEA0-7FD6-4291-AF5B-BA632D371268}" type="slidenum">
              <a:rPr lang="en-US" altLang="en-US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48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Cartoon Guide To Computer Science.pdf (page 53 of 251).png">
            <a:extLst>
              <a:ext uri="{FF2B5EF4-FFF2-40B4-BE49-F238E27FC236}">
                <a16:creationId xmlns:a16="http://schemas.microsoft.com/office/drawing/2014/main" id="{001C9A61-9559-4F21-BD24-8AE20F4D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0"/>
            <a:ext cx="2882901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2" descr="Cartoon Guide To Computer Science.pdf (page 53 of 251)-1.png">
            <a:extLst>
              <a:ext uri="{FF2B5EF4-FFF2-40B4-BE49-F238E27FC236}">
                <a16:creationId xmlns:a16="http://schemas.microsoft.com/office/drawing/2014/main" id="{830499E9-9F8D-435D-985F-DE6ECEEDE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62200"/>
            <a:ext cx="29972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 descr="Cartoon Guide To Computer Science.pdf (page 53 of 251)-2.png">
            <a:extLst>
              <a:ext uri="{FF2B5EF4-FFF2-40B4-BE49-F238E27FC236}">
                <a16:creationId xmlns:a16="http://schemas.microsoft.com/office/drawing/2014/main" id="{6AD26793-6339-4048-87E0-C4E3CC99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925"/>
            <a:ext cx="30607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40414B-0E57-4676-AB60-3758758D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70" name="Slide Number Placeholder 2">
            <a:extLst>
              <a:ext uri="{FF2B5EF4-FFF2-40B4-BE49-F238E27FC236}">
                <a16:creationId xmlns:a16="http://schemas.microsoft.com/office/drawing/2014/main" id="{ECA21653-F42C-4998-AEE9-2C27EACE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39563D-CEB9-4EE2-AEDB-509527A549FC}" type="slidenum">
              <a:rPr lang="en-US" altLang="en-US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82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Cartoon Guide To Computer Science.pdf (page 54 of 251).png">
            <a:extLst>
              <a:ext uri="{FF2B5EF4-FFF2-40B4-BE49-F238E27FC236}">
                <a16:creationId xmlns:a16="http://schemas.microsoft.com/office/drawing/2014/main" id="{21106867-F63B-4EF2-BD6A-971102F6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"/>
            <a:ext cx="835342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D1623A-C325-46A4-9B53-47B60821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92" name="Slide Number Placeholder 2">
            <a:extLst>
              <a:ext uri="{FF2B5EF4-FFF2-40B4-BE49-F238E27FC236}">
                <a16:creationId xmlns:a16="http://schemas.microsoft.com/office/drawing/2014/main" id="{5D983AF5-1E04-4F7C-A54C-5CDD7FFA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88E8DD-DA90-440B-8ADC-6AF59C026EFA}" type="slidenum">
              <a:rPr lang="en-US" altLang="en-US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95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Cartoon Guide To Computer Science.pdf (page 54 of 251)-1.png">
            <a:extLst>
              <a:ext uri="{FF2B5EF4-FFF2-40B4-BE49-F238E27FC236}">
                <a16:creationId xmlns:a16="http://schemas.microsoft.com/office/drawing/2014/main" id="{55BCF913-3C21-437A-9AC9-243CE5F16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1"/>
            <a:ext cx="3200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" descr="Cartoon Guide To Computer Science.pdf (page 54 of 251)-2.png">
            <a:extLst>
              <a:ext uri="{FF2B5EF4-FFF2-40B4-BE49-F238E27FC236}">
                <a16:creationId xmlns:a16="http://schemas.microsoft.com/office/drawing/2014/main" id="{77CFCD3C-7F0C-4852-B81C-5E8AC844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8200"/>
            <a:ext cx="41148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243263-921F-42E6-B6E9-216C9B4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4D8EF01A-1AE5-4DAE-B4FD-0CC88568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6EF466-4DB2-4289-A4F0-2C4070F4C14E}" type="slidenum">
              <a:rPr lang="en-US" altLang="en-US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34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Cartoon Guide To Computer Science.pdf (page 55 of 251).png">
            <a:extLst>
              <a:ext uri="{FF2B5EF4-FFF2-40B4-BE49-F238E27FC236}">
                <a16:creationId xmlns:a16="http://schemas.microsoft.com/office/drawing/2014/main" id="{F6065888-76B3-4FE2-B44A-BB8634AAD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225"/>
            <a:ext cx="609600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" descr="Cartoon Guide To Computer Science.pdf (page 55 of 251)-1.png">
            <a:extLst>
              <a:ext uri="{FF2B5EF4-FFF2-40B4-BE49-F238E27FC236}">
                <a16:creationId xmlns:a16="http://schemas.microsoft.com/office/drawing/2014/main" id="{418D8FA0-A160-4822-949C-6CD4EC823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089400"/>
            <a:ext cx="52832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0CFEBE-DD17-417D-B3C8-B6FE45BE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41" name="Slide Number Placeholder 2">
            <a:extLst>
              <a:ext uri="{FF2B5EF4-FFF2-40B4-BE49-F238E27FC236}">
                <a16:creationId xmlns:a16="http://schemas.microsoft.com/office/drawing/2014/main" id="{AFF27FA3-5F51-4B97-92F4-997023C2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38BF63-9B4C-46BF-9ABA-D455E6030DEB}" type="slidenum">
              <a:rPr lang="en-US" altLang="en-US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20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Cartoon Guide To Computer Science.pdf (page 56 of 251).png">
            <a:extLst>
              <a:ext uri="{FF2B5EF4-FFF2-40B4-BE49-F238E27FC236}">
                <a16:creationId xmlns:a16="http://schemas.microsoft.com/office/drawing/2014/main" id="{397C7BD1-0641-4E64-849A-C08C8897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76"/>
            <a:ext cx="7583488" cy="670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2AE4D9-38C1-490E-A25F-C04FD287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4" name="Slide Number Placeholder 2">
            <a:extLst>
              <a:ext uri="{FF2B5EF4-FFF2-40B4-BE49-F238E27FC236}">
                <a16:creationId xmlns:a16="http://schemas.microsoft.com/office/drawing/2014/main" id="{55554217-F974-4CDD-BC40-63D99320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69FF2B-7C82-48C1-BBAA-9F39D4382F8E}" type="slidenum">
              <a:rPr lang="en-US" altLang="en-US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35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Cartoon Guide To Computer Science.pdf (page 57 of 251).png">
            <a:extLst>
              <a:ext uri="{FF2B5EF4-FFF2-40B4-BE49-F238E27FC236}">
                <a16:creationId xmlns:a16="http://schemas.microsoft.com/office/drawing/2014/main" id="{347D3D10-E91B-4614-B5B7-56AF305B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-36513"/>
            <a:ext cx="5118100" cy="354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" descr="Cartoon Guide To Computer Science.pdf (page 59 of 251).png">
            <a:extLst>
              <a:ext uri="{FF2B5EF4-FFF2-40B4-BE49-F238E27FC236}">
                <a16:creationId xmlns:a16="http://schemas.microsoft.com/office/drawing/2014/main" id="{24B7341B-5652-44A7-A5C2-0716A0FA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6" y="3962400"/>
            <a:ext cx="80295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1CAED6-A57E-4A06-A01A-469A596E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9" name="Slide Number Placeholder 2">
            <a:extLst>
              <a:ext uri="{FF2B5EF4-FFF2-40B4-BE49-F238E27FC236}">
                <a16:creationId xmlns:a16="http://schemas.microsoft.com/office/drawing/2014/main" id="{8964AF09-F40C-4FA9-8441-6C3BD77B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C268D2-6604-4AF0-8462-CFF5E892D8A3}" type="slidenum">
              <a:rPr lang="en-US" altLang="en-US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74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Cartoon Guide To Computer Science.pdf (page 59 of 251)-1.png">
            <a:extLst>
              <a:ext uri="{FF2B5EF4-FFF2-40B4-BE49-F238E27FC236}">
                <a16:creationId xmlns:a16="http://schemas.microsoft.com/office/drawing/2014/main" id="{93208E88-9979-4C2B-A75B-96251273F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7546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" descr="Cartoon Guide To Computer Science.pdf (page 59 of 251)-2.png">
            <a:extLst>
              <a:ext uri="{FF2B5EF4-FFF2-40B4-BE49-F238E27FC236}">
                <a16:creationId xmlns:a16="http://schemas.microsoft.com/office/drawing/2014/main" id="{6D959B7B-33E6-4AE1-A1E3-D7CE7FB04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48201"/>
            <a:ext cx="6096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Cartoon Guide To Computer Science.pdf (page 59 of 251)-3.png">
            <a:extLst>
              <a:ext uri="{FF2B5EF4-FFF2-40B4-BE49-F238E27FC236}">
                <a16:creationId xmlns:a16="http://schemas.microsoft.com/office/drawing/2014/main" id="{38F14B93-955E-412B-BDEE-32E3445A8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867400"/>
            <a:ext cx="77422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0297ED-EF76-4EBA-BE3C-4585F263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14" name="Slide Number Placeholder 2">
            <a:extLst>
              <a:ext uri="{FF2B5EF4-FFF2-40B4-BE49-F238E27FC236}">
                <a16:creationId xmlns:a16="http://schemas.microsoft.com/office/drawing/2014/main" id="{36220582-7985-405F-A868-BA724BEE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0C8E24-ACF2-4571-B5CD-922484A2D4D1}" type="slidenum">
              <a:rPr lang="en-US" altLang="en-US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1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5A8D-84B5-4BDE-B336-F955AED2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 -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63BE-35F6-4C13-B92E-58010828A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43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Operation of computers and connecting the various components</a:t>
            </a:r>
          </a:p>
          <a:p>
            <a:r>
              <a:rPr lang="en-US" dirty="0"/>
              <a:t>Linux and Windows Installation</a:t>
            </a:r>
          </a:p>
          <a:p>
            <a:r>
              <a:rPr lang="en-US" dirty="0"/>
              <a:t>MS Office and Open Office</a:t>
            </a:r>
          </a:p>
          <a:p>
            <a:r>
              <a:rPr lang="en-US" dirty="0"/>
              <a:t>Web Searching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13116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Cartoon Guide To Computer Science.pdf (page 61 of 251).png">
            <a:extLst>
              <a:ext uri="{FF2B5EF4-FFF2-40B4-BE49-F238E27FC236}">
                <a16:creationId xmlns:a16="http://schemas.microsoft.com/office/drawing/2014/main" id="{3DAF922E-B093-4AC0-B7B6-8A167DB69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289"/>
            <a:ext cx="81534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077660-B5D9-49F1-B096-9277FB4B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36" name="Slide Number Placeholder 2">
            <a:extLst>
              <a:ext uri="{FF2B5EF4-FFF2-40B4-BE49-F238E27FC236}">
                <a16:creationId xmlns:a16="http://schemas.microsoft.com/office/drawing/2014/main" id="{086F5840-A5FE-430F-9603-E450B061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5DCEA4-555A-404C-9759-9D17B3F5FDBE}" type="slidenum">
              <a:rPr lang="en-US" altLang="en-US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69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Cartoon Guide To Computer Science.pdf (page 71 of 251).png">
            <a:extLst>
              <a:ext uri="{FF2B5EF4-FFF2-40B4-BE49-F238E27FC236}">
                <a16:creationId xmlns:a16="http://schemas.microsoft.com/office/drawing/2014/main" id="{F779282A-6349-4538-ACF7-7D32C54DF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4" y="0"/>
            <a:ext cx="5032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79B2A1-4F1E-4571-812F-90BDEA84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0" name="Slide Number Placeholder 2">
            <a:extLst>
              <a:ext uri="{FF2B5EF4-FFF2-40B4-BE49-F238E27FC236}">
                <a16:creationId xmlns:a16="http://schemas.microsoft.com/office/drawing/2014/main" id="{6CB0205D-C585-4C8E-9921-7A270788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DDFAEE-9F3C-457C-90D3-1B8A0B8A4DA5}" type="slidenum">
              <a:rPr lang="en-US" altLang="en-US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88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artoon Guide To Computer Science.pdf (page 73 of 251).png">
            <a:extLst>
              <a:ext uri="{FF2B5EF4-FFF2-40B4-BE49-F238E27FC236}">
                <a16:creationId xmlns:a16="http://schemas.microsoft.com/office/drawing/2014/main" id="{C858CE25-5051-4EC3-8269-553210867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636789-BE21-4B2E-9933-EECC64EB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84" name="Slide Number Placeholder 2">
            <a:extLst>
              <a:ext uri="{FF2B5EF4-FFF2-40B4-BE49-F238E27FC236}">
                <a16:creationId xmlns:a16="http://schemas.microsoft.com/office/drawing/2014/main" id="{B17869B9-AFE5-4281-9F07-A7B2DA57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11AB36-50F3-4FB5-8BA4-7E2CD77C2ED4}" type="slidenum">
              <a:rPr lang="en-US" altLang="en-US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6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FD815E-9C5C-48CB-A687-DC8FEC7E1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/>
              <a:t>FIRST GENERATION, </a:t>
            </a:r>
            <a:br>
              <a:rPr lang="en-US" altLang="en-US" sz="3600"/>
            </a:br>
            <a:r>
              <a:rPr lang="en-US" altLang="en-US" sz="3600"/>
              <a:t>1951 – 1958:  The Vacuum Tube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B652527-26C6-486B-B790-9489FE6DED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first generation of computers, characterized by vacuum tubes, started in 1951 with the creation of -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/>
              <a:t>UNIVAC (Universal Automatic Computer) – </a:t>
            </a:r>
            <a:r>
              <a:rPr lang="en-US" altLang="en-US" sz="2800"/>
              <a:t>a tabulating machine which won the contest for the fastest machine which could count the US 1890 census.</a:t>
            </a:r>
            <a:endParaRPr lang="en-US" altLang="en-US" sz="2800" b="1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/>
              <a:t>VACUUM TUBES</a:t>
            </a:r>
            <a:r>
              <a:rPr lang="en-US" altLang="en-US" sz="2800"/>
              <a:t> (electronic tubes about the size of light bulbs) were used for circuitry and magnetic drums for memory.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  <p:pic>
        <p:nvPicPr>
          <p:cNvPr id="4102" name="Picture 6" descr="univac">
            <a:extLst>
              <a:ext uri="{FF2B5EF4-FFF2-40B4-BE49-F238E27FC236}">
                <a16:creationId xmlns:a16="http://schemas.microsoft.com/office/drawing/2014/main" id="{82A46EB8-EE0C-4463-BEA4-C3616E72C5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3581400"/>
            <a:ext cx="50292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A3BFB8-C7C8-4357-B588-AC359EE0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0" name="Slide Number Placeholder 2">
            <a:extLst>
              <a:ext uri="{FF2B5EF4-FFF2-40B4-BE49-F238E27FC236}">
                <a16:creationId xmlns:a16="http://schemas.microsoft.com/office/drawing/2014/main" id="{72C8F8D4-5EDB-4D60-A889-12529667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495688-D86D-4A82-A992-C4FDAB94491D}" type="slidenum">
              <a:rPr lang="en-US" altLang="en-US">
                <a:solidFill>
                  <a:srgbClr val="898989"/>
                </a:solidFill>
              </a:rPr>
              <a:pPr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90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CE2E927-1EA4-457D-A7A2-763CD1F5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4D884ED5-2394-428A-8E85-7176738BCA1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2532" name="Content Placeholder 3">
            <a:extLst>
              <a:ext uri="{FF2B5EF4-FFF2-40B4-BE49-F238E27FC236}">
                <a16:creationId xmlns:a16="http://schemas.microsoft.com/office/drawing/2014/main" id="{D9397267-B067-49F1-8D13-8E9AC63641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2533" name="Picture 4" descr="Cartoon Guide To Computer Science.pdf (page 75 of 251).png">
            <a:extLst>
              <a:ext uri="{FF2B5EF4-FFF2-40B4-BE49-F238E27FC236}">
                <a16:creationId xmlns:a16="http://schemas.microsoft.com/office/drawing/2014/main" id="{D0C44660-3199-4309-9068-73B4B8E8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7772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95087-4831-4A0B-82BB-D9B6B9B6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5" name="Slide Number Placeholder 2">
            <a:extLst>
              <a:ext uri="{FF2B5EF4-FFF2-40B4-BE49-F238E27FC236}">
                <a16:creationId xmlns:a16="http://schemas.microsoft.com/office/drawing/2014/main" id="{0271121C-5329-4F43-8371-8BDFFF7B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9478B1-8559-4F2F-A403-C1D14EBD25CB}" type="slidenum">
              <a:rPr lang="en-US" altLang="en-US">
                <a:solidFill>
                  <a:srgbClr val="898989"/>
                </a:solidFill>
              </a:rPr>
              <a:pPr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>
            <a:extLst>
              <a:ext uri="{FF2B5EF4-FFF2-40B4-BE49-F238E27FC236}">
                <a16:creationId xmlns:a16="http://schemas.microsoft.com/office/drawing/2014/main" id="{3DC5CAA2-166C-4615-B193-E15EF573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3555" name="Content Placeholder 5">
            <a:extLst>
              <a:ext uri="{FF2B5EF4-FFF2-40B4-BE49-F238E27FC236}">
                <a16:creationId xmlns:a16="http://schemas.microsoft.com/office/drawing/2014/main" id="{270FD28F-B2FF-4437-8016-06AE2168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Relied on machine language, the lowest-level programming language understood by computers.</a:t>
            </a:r>
          </a:p>
          <a:p>
            <a:r>
              <a:rPr lang="en-US" altLang="en-US"/>
              <a:t>Input was based on punched cards and paper tape, and output was displayed on printouts. </a:t>
            </a:r>
          </a:p>
          <a:p>
            <a:r>
              <a:rPr lang="en-US" altLang="en-US"/>
              <a:t>Ex. UNIVAC, ENIAC(Electronic Numerical Integrator and Calculator)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986BC7-1B22-41FB-8932-DACFA75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57" name="Slide Number Placeholder 2">
            <a:extLst>
              <a:ext uri="{FF2B5EF4-FFF2-40B4-BE49-F238E27FC236}">
                <a16:creationId xmlns:a16="http://schemas.microsoft.com/office/drawing/2014/main" id="{70E173B6-AFF0-4999-9B3A-09EEFB87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E07419-6AE4-42BD-9355-EE4C4276038F}" type="slidenum">
              <a:rPr lang="en-US" altLang="en-US">
                <a:solidFill>
                  <a:srgbClr val="898989"/>
                </a:solidFill>
              </a:rPr>
              <a:pPr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44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F475A460-7A02-4D7A-AF20-0A7F9B0A76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4400" b="1" dirty="0">
                <a:ea typeface="ＭＳ Ｐゴシック" charset="0"/>
              </a:rPr>
              <a:t>DISADVANTAGES</a:t>
            </a:r>
            <a:r>
              <a:rPr lang="en-US" sz="4400" dirty="0">
                <a:ea typeface="ＭＳ Ｐゴシック" charset="0"/>
              </a:rPr>
              <a:t>:</a:t>
            </a:r>
          </a:p>
          <a:p>
            <a:pPr eaLnBrk="1" hangingPunct="1">
              <a:buFontTx/>
              <a:buNone/>
              <a:defRPr/>
            </a:pPr>
            <a:endParaRPr lang="en-US" sz="4400" dirty="0">
              <a:ea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4400" dirty="0">
                <a:ea typeface="ＭＳ Ｐゴシック" charset="0"/>
              </a:rPr>
              <a:t>They generate more heat causing many problems in temperature regulation and climate control.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4400" dirty="0">
                <a:ea typeface="ＭＳ Ｐゴシック" charset="0"/>
              </a:rPr>
              <a:t>Tubes were subject to frequent burn-out.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4400" dirty="0">
                <a:ea typeface="ＭＳ Ｐゴシック" charset="0"/>
              </a:rPr>
              <a:t>Very huge in size.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4400" dirty="0">
                <a:ea typeface="ＭＳ Ｐゴシック" charset="0"/>
              </a:rPr>
              <a:t>High electricity consumption.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4400" dirty="0">
                <a:ea typeface="ＭＳ Ｐゴシック" charset="0"/>
              </a:rPr>
              <a:t>Very expensive to maintain.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A98D85-9BD7-457C-BD1F-351D44F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80" name="Slide Number Placeholder 2">
            <a:extLst>
              <a:ext uri="{FF2B5EF4-FFF2-40B4-BE49-F238E27FC236}">
                <a16:creationId xmlns:a16="http://schemas.microsoft.com/office/drawing/2014/main" id="{C6AABB42-6FB9-4823-BD6B-9C567D1B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AABE1F-4553-431B-8E26-B0A238D535BA}" type="slidenum">
              <a:rPr lang="en-US" altLang="en-US">
                <a:solidFill>
                  <a:srgbClr val="898989"/>
                </a:solidFill>
              </a:rPr>
              <a:pPr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87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319D5D3-C89A-4261-9547-8AC3ADF78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/>
              <a:t>SECOND GENERATION,</a:t>
            </a:r>
            <a:br>
              <a:rPr lang="en-US" altLang="en-US" sz="3600"/>
            </a:br>
            <a:r>
              <a:rPr lang="en-US" altLang="en-US" sz="3600"/>
              <a:t>1959 – 1964:  The Transistor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666D4D-A9FB-4CD2-92B2-8D144B716AF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1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The year 1959 marked the invention of transistors, which characterized the second generation of computers.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/>
              <a:t>TRANSISTOR</a:t>
            </a:r>
            <a:r>
              <a:rPr lang="en-US" altLang="en-US" sz="2800"/>
              <a:t> – was a three-legged component which shrunk the size of the first generation computers. Occupied only 1/100</a:t>
            </a:r>
            <a:r>
              <a:rPr lang="en-US" altLang="en-US" sz="2800" baseline="30000"/>
              <a:t>th</a:t>
            </a:r>
            <a:r>
              <a:rPr lang="en-US" altLang="en-US" sz="2800"/>
              <a:t> of the space occupied by a vacuum tube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More reliable, had greater computational speed, required no warm-up time and consumed far less electricity. </a:t>
            </a:r>
          </a:p>
        </p:txBody>
      </p:sp>
      <p:pic>
        <p:nvPicPr>
          <p:cNvPr id="6148" name="Picture 4" descr=" Through hole transistors (tape measure marked in centimeters)">
            <a:hlinkClick r:id="rId2" tooltip=" Through hole transistors (tape measure marked in centimeters)"/>
            <a:extLst>
              <a:ext uri="{FF2B5EF4-FFF2-40B4-BE49-F238E27FC236}">
                <a16:creationId xmlns:a16="http://schemas.microsoft.com/office/drawing/2014/main" id="{EA0A42D0-A85D-4777-938A-ED0F53E29A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905376" y="5029200"/>
            <a:ext cx="4619625" cy="1828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0D671B-E0B4-4418-A4B4-C04A7504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06" name="Slide Number Placeholder 2">
            <a:extLst>
              <a:ext uri="{FF2B5EF4-FFF2-40B4-BE49-F238E27FC236}">
                <a16:creationId xmlns:a16="http://schemas.microsoft.com/office/drawing/2014/main" id="{25271F4A-12C6-4A2A-B6CD-668DA73D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A53498-F968-454B-8428-69B10AAA0CC9}" type="slidenum">
              <a:rPr lang="en-US" altLang="en-US">
                <a:solidFill>
                  <a:srgbClr val="898989"/>
                </a:solidFill>
              </a:rPr>
              <a:pPr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23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8491F9B4-6C0D-4B0B-BD2E-DF0CBE0B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A324F-46E5-4166-8949-4645A229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3600" dirty="0">
                <a:latin typeface="+mj-lt"/>
                <a:ea typeface="ＭＳ Ｐゴシック" charset="0"/>
              </a:rPr>
              <a:t>smaller, faster, cheaper, more energy-efficient and more reliable. </a:t>
            </a:r>
          </a:p>
          <a:p>
            <a:pPr>
              <a:buFont typeface="Arial" charset="0"/>
              <a:buChar char="•"/>
              <a:defRPr/>
            </a:pPr>
            <a:r>
              <a:rPr lang="en-US" sz="3600" dirty="0">
                <a:latin typeface="+mj-lt"/>
                <a:ea typeface="ＭＳ Ｐゴシック" charset="0"/>
              </a:rPr>
              <a:t>Still relied on punched cards for input and printouts for output. </a:t>
            </a:r>
          </a:p>
          <a:p>
            <a:pPr>
              <a:buFont typeface="Arial" charset="0"/>
              <a:buChar char="•"/>
              <a:defRPr/>
            </a:pPr>
            <a:r>
              <a:rPr lang="en-US" sz="3600" dirty="0">
                <a:latin typeface="+mj-lt"/>
                <a:ea typeface="ＭＳ Ｐゴシック" charset="0"/>
              </a:rPr>
              <a:t>Moved to assembly language from binary language. </a:t>
            </a:r>
          </a:p>
          <a:p>
            <a:pPr>
              <a:buFont typeface="Arial" charset="0"/>
              <a:buChar char="•"/>
              <a:defRPr/>
            </a:pPr>
            <a:r>
              <a:rPr lang="en-US" sz="3600" dirty="0">
                <a:latin typeface="+mj-lt"/>
                <a:ea typeface="ＭＳ Ｐゴシック" charset="0"/>
              </a:rPr>
              <a:t>Also used magnetic core technology instead of magnetic drums.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821B9-CE1F-4FAA-B61A-CFE6AB07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9" name="Slide Number Placeholder 2">
            <a:extLst>
              <a:ext uri="{FF2B5EF4-FFF2-40B4-BE49-F238E27FC236}">
                <a16:creationId xmlns:a16="http://schemas.microsoft.com/office/drawing/2014/main" id="{3F96FCC9-7990-4FDC-A738-15D72D79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416A32-BA5A-47DE-802F-560D315DD694}" type="slidenum">
              <a:rPr lang="en-US" altLang="en-US">
                <a:solidFill>
                  <a:srgbClr val="898989"/>
                </a:solidFill>
              </a:rPr>
              <a:pPr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2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82C4EAB-BD96-4A4E-8BCD-E63D5F943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THIRD GENERATION,</a:t>
            </a:r>
            <a:br>
              <a:rPr lang="en-US" altLang="en-US" sz="3200"/>
            </a:br>
            <a:r>
              <a:rPr lang="en-US" altLang="en-US" sz="3200"/>
              <a:t>1965 – 1970: The Integrated Circuit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57D4644-2DAC-410A-8666-A1D3E6E872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305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Third generation computers arose in 1965 with the invention of smaller electronic circuits called integrated circuits (IC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S)</a:t>
            </a:r>
          </a:p>
          <a:p>
            <a:pPr eaLnBrk="1" hangingPunct="1">
              <a:buFontTx/>
              <a:buNone/>
            </a:pPr>
            <a:r>
              <a:rPr lang="en-US" altLang="en-US" b="1"/>
              <a:t>INTEGRATED CIRCUITS</a:t>
            </a:r>
            <a:r>
              <a:rPr lang="en-US" altLang="en-US"/>
              <a:t> – are square silicon chips containing circuitry that can perform the functions of hundreds of transistors.</a:t>
            </a:r>
          </a:p>
        </p:txBody>
      </p:sp>
      <p:pic>
        <p:nvPicPr>
          <p:cNvPr id="7176" name="Picture 8" descr="Go to fullsize image">
            <a:hlinkClick r:id="rId2"/>
            <a:extLst>
              <a:ext uri="{FF2B5EF4-FFF2-40B4-BE49-F238E27FC236}">
                <a16:creationId xmlns:a16="http://schemas.microsoft.com/office/drawing/2014/main" id="{74701A57-5393-45A2-A8CD-AF2D491D712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24400" y="4876800"/>
            <a:ext cx="4800600" cy="1752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A3A20-EBD3-425F-B592-794D44B6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4" name="Slide Number Placeholder 2">
            <a:extLst>
              <a:ext uri="{FF2B5EF4-FFF2-40B4-BE49-F238E27FC236}">
                <a16:creationId xmlns:a16="http://schemas.microsoft.com/office/drawing/2014/main" id="{5BD4FC47-1B1F-4C25-B648-53FEDBE9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876AC-DE45-4A97-99BE-CC28C26C49A4}" type="slidenum">
              <a:rPr lang="en-US" altLang="en-US">
                <a:solidFill>
                  <a:srgbClr val="898989"/>
                </a:solidFill>
              </a:rPr>
              <a:pPr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EE033-A582-481B-8146-FC312E7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Method of Teaching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90180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288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544E9EE8-8736-4AC5-8D02-DCDAB9413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04801"/>
            <a:ext cx="8229600" cy="5440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/>
              <a:t>ADVANTAGES: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b="1"/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RELIABILITY – </a:t>
            </a:r>
            <a:r>
              <a:rPr lang="en-US" altLang="en-US" sz="2800"/>
              <a:t>Unlike vacuum tubes, silicon will not break down easily.  It is very seldom that you will have to replace it.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LOW COST</a:t>
            </a:r>
            <a:r>
              <a:rPr lang="en-US" altLang="en-US" sz="2800"/>
              <a:t> – Silicon chips are relatively cheap because of their small size and availability in the market.  It also consumes less electricity.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Speed – </a:t>
            </a:r>
            <a:r>
              <a:rPr lang="en-US" altLang="en-US" sz="2800"/>
              <a:t>the speed of the system increased drastically.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Instead of punched cards and printouts the users interacted with keyboards and monitors interfaced with OS.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BB85C2-262A-4F32-8AB1-28FDD92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76" name="Slide Number Placeholder 2">
            <a:extLst>
              <a:ext uri="{FF2B5EF4-FFF2-40B4-BE49-F238E27FC236}">
                <a16:creationId xmlns:a16="http://schemas.microsoft.com/office/drawing/2014/main" id="{6B1F5175-6193-4FBC-BCEB-357E9845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E69165-78E6-4B82-9027-F9C2B99DA61F}" type="slidenum">
              <a:rPr lang="en-US" altLang="en-US">
                <a:solidFill>
                  <a:srgbClr val="898989"/>
                </a:solidFill>
              </a:rPr>
              <a:pPr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49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D427623-7895-4B2D-AF94-67F780763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FOURTH GENERATION, </a:t>
            </a:r>
            <a:br>
              <a:rPr lang="en-US" altLang="en-US" sz="3200"/>
            </a:br>
            <a:r>
              <a:rPr lang="en-US" altLang="en-US" sz="3200"/>
              <a:t>1971 – present:  The Microprocessor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414F597-04F4-4D20-AD5C-AE041D5F9B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/>
              <a:t>Marked by the use of microprocessor</a:t>
            </a:r>
          </a:p>
          <a:p>
            <a:pPr eaLnBrk="1" hangingPunct="1"/>
            <a:r>
              <a:rPr lang="en-US" altLang="en-US" b="1"/>
              <a:t>MICROPROCESSOR</a:t>
            </a:r>
            <a:r>
              <a:rPr lang="en-US" altLang="en-US"/>
              <a:t> – is a silicon chip that contains the </a:t>
            </a:r>
            <a:r>
              <a:rPr lang="en-US" altLang="en-US" b="1"/>
              <a:t>CPU</a:t>
            </a:r>
            <a:r>
              <a:rPr lang="en-US" altLang="en-US"/>
              <a:t> – part of the computer where all processing takes place.</a:t>
            </a:r>
          </a:p>
          <a:p>
            <a:pPr eaLnBrk="1" hangingPunct="1"/>
            <a:r>
              <a:rPr lang="en-US" altLang="en-US"/>
              <a:t>Thousands of ICs were built onto a single silicon chip.  </a:t>
            </a:r>
          </a:p>
        </p:txBody>
      </p:sp>
      <p:pic>
        <p:nvPicPr>
          <p:cNvPr id="9221" name="Picture 5" descr="Go to fullsize image">
            <a:hlinkClick r:id="rId2"/>
            <a:extLst>
              <a:ext uri="{FF2B5EF4-FFF2-40B4-BE49-F238E27FC236}">
                <a16:creationId xmlns:a16="http://schemas.microsoft.com/office/drawing/2014/main" id="{205804A0-83D1-48A6-B39B-041E21DE3E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829425" y="4876800"/>
            <a:ext cx="3810000" cy="19812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77F974-FB0E-4747-B224-6E5AED40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2" name="Slide Number Placeholder 2">
            <a:extLst>
              <a:ext uri="{FF2B5EF4-FFF2-40B4-BE49-F238E27FC236}">
                <a16:creationId xmlns:a16="http://schemas.microsoft.com/office/drawing/2014/main" id="{91117215-278A-4FD7-B3D9-881560A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94DDB7-0C63-45C0-A5BB-69C1795E8B79}" type="slidenum">
              <a:rPr lang="en-US" altLang="en-US">
                <a:solidFill>
                  <a:srgbClr val="898989"/>
                </a:solidFill>
              </a:rPr>
              <a:pPr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30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>
            <a:extLst>
              <a:ext uri="{FF2B5EF4-FFF2-40B4-BE49-F238E27FC236}">
                <a16:creationId xmlns:a16="http://schemas.microsoft.com/office/drawing/2014/main" id="{A233C6D2-C97A-4FAA-ABC9-2D3D5AC3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3" name="Content Placeholder 5">
            <a:extLst>
              <a:ext uri="{FF2B5EF4-FFF2-40B4-BE49-F238E27FC236}">
                <a16:creationId xmlns:a16="http://schemas.microsoft.com/office/drawing/2014/main" id="{98C1551E-F1B1-4317-8233-E9B76436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r>
              <a:rPr lang="en-US" altLang="en-US" sz="3000">
                <a:solidFill>
                  <a:srgbClr val="000000"/>
                </a:solidFill>
                <a:latin typeface="Palatino-Roman" charset="0"/>
              </a:rPr>
              <a:t>The Intel 4004 chip, developed in 1971, located all the components of the computer—from the </a:t>
            </a:r>
            <a:r>
              <a:rPr lang="en-US" altLang="en-US" sz="3000">
                <a:solidFill>
                  <a:srgbClr val="431902"/>
                </a:solidFill>
                <a:latin typeface="Palatino-Roman" charset="0"/>
              </a:rPr>
              <a:t>central processing unit </a:t>
            </a:r>
            <a:r>
              <a:rPr lang="en-US" altLang="en-US" sz="3000">
                <a:solidFill>
                  <a:srgbClr val="000000"/>
                </a:solidFill>
                <a:latin typeface="Palatino-Roman" charset="0"/>
              </a:rPr>
              <a:t>and memory to input/output controls—on a single chip. </a:t>
            </a:r>
          </a:p>
          <a:p>
            <a:r>
              <a:rPr lang="en-US" altLang="en-US" sz="3000"/>
              <a:t>As these small computers became more powerful, </a:t>
            </a:r>
          </a:p>
          <a:p>
            <a:pPr lvl="1"/>
            <a:r>
              <a:rPr lang="en-US" altLang="en-US" sz="2600"/>
              <a:t>they could be linked together to form networks, which eventually led to the development of the Internet. </a:t>
            </a:r>
          </a:p>
          <a:p>
            <a:r>
              <a:rPr lang="en-US" altLang="en-US" sz="3000"/>
              <a:t>Fourth generation computers also saw the development of GUIs, the mouse and handheld devices.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7EF26-67E7-474D-AF5F-A66D3D7E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5" name="Slide Number Placeholder 2">
            <a:extLst>
              <a:ext uri="{FF2B5EF4-FFF2-40B4-BE49-F238E27FC236}">
                <a16:creationId xmlns:a16="http://schemas.microsoft.com/office/drawing/2014/main" id="{CA39B5B6-7635-4AB6-BEAF-87D631C3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5FB92E-0CF9-43F6-8460-6B6C8742225A}" type="slidenum">
              <a:rPr lang="en-US" altLang="en-US">
                <a:solidFill>
                  <a:srgbClr val="898989"/>
                </a:solidFill>
              </a:rPr>
              <a:pPr/>
              <a:t>52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93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7D415D8-EB26-415C-AB6C-725A1EF0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Fifth Generation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94E53DE-C1F6-4FA8-AD78-6941D12C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Still in development</a:t>
            </a:r>
          </a:p>
          <a:p>
            <a:r>
              <a:rPr lang="en-US" altLang="en-US"/>
              <a:t>Based on Artificial intelligence. </a:t>
            </a:r>
          </a:p>
          <a:p>
            <a:r>
              <a:rPr lang="en-US" altLang="en-US"/>
              <a:t>The goal of fifth-generation computing is to develop devices that respond to natural language input and are capable of learning and self- organization.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CC5F9-F209-43C8-AAB6-774A0B7F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9" name="Slide Number Placeholder 2">
            <a:extLst>
              <a:ext uri="{FF2B5EF4-FFF2-40B4-BE49-F238E27FC236}">
                <a16:creationId xmlns:a16="http://schemas.microsoft.com/office/drawing/2014/main" id="{F69D2348-C576-4CA0-9F86-F56D58CF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DE1DA5-B83B-430D-BAFA-FAD67985BA70}" type="slidenum">
              <a:rPr lang="en-US" altLang="en-US">
                <a:solidFill>
                  <a:srgbClr val="898989"/>
                </a:solidFill>
              </a:rPr>
              <a:pPr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94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D9F5CB2-2988-48A0-A237-EAB7FD323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TODAY</a:t>
            </a:r>
            <a:r>
              <a:rPr lang="ja-JP" altLang="en-US" b="1">
                <a:latin typeface="Arial" panose="020B0604020202020204" pitchFamily="34" charset="0"/>
              </a:rPr>
              <a:t>’</a:t>
            </a:r>
            <a:r>
              <a:rPr lang="en-US" altLang="ja-JP" b="1"/>
              <a:t>S COMPUTER</a:t>
            </a:r>
            <a:endParaRPr lang="en-US" altLang="en-US" b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1CE5075-791B-45FF-A15E-F2B1730525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165226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sz="3600" dirty="0"/>
              <a:t>is classified as fourth generation computers.</a:t>
            </a:r>
          </a:p>
          <a:p>
            <a:pPr>
              <a:buFont typeface="Arial"/>
              <a:buChar char="•"/>
              <a:defRPr/>
            </a:pPr>
            <a:r>
              <a:rPr lang="en-US" sz="3600" dirty="0"/>
              <a:t>faster, more powerful, tremendous data storage and processing capacity</a:t>
            </a:r>
          </a:p>
          <a:p>
            <a:pPr>
              <a:buFont typeface="Arial"/>
              <a:buChar char="•"/>
              <a:defRPr/>
            </a:pPr>
            <a:r>
              <a:rPr lang="en-US" sz="3600" dirty="0"/>
              <a:t>new brands and models would come out the market almost every other month.</a:t>
            </a:r>
          </a:p>
          <a:p>
            <a:pPr>
              <a:buFont typeface="Arial"/>
              <a:buChar char="•"/>
              <a:defRPr/>
            </a:pPr>
            <a:r>
              <a:rPr lang="en-US" sz="3600" dirty="0"/>
              <a:t>many clones or imitations of the IBM have become even more powerful and a lot cheaper.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04D3CF-AE53-4FC5-B4B1-203893EC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773" name="Slide Number Placeholder 2">
            <a:extLst>
              <a:ext uri="{FF2B5EF4-FFF2-40B4-BE49-F238E27FC236}">
                <a16:creationId xmlns:a16="http://schemas.microsoft.com/office/drawing/2014/main" id="{5F3B3A76-1B4C-4049-A518-0CEB7EF0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B042BB-C860-4CC6-9473-DA66F038CDB3}" type="slidenum">
              <a:rPr lang="en-US" altLang="en-US">
                <a:solidFill>
                  <a:srgbClr val="898989"/>
                </a:solidFill>
              </a:rPr>
              <a:pPr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41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EF62F8EB-2C9A-4283-B782-7640C6205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381001"/>
            <a:ext cx="9144000" cy="5745163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computers became more affordable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computers can now be found in homes, schools, offices etc.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there has been a tremendous improvement in software technology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different software applications to choose from:  word processing, spreadsheets, database management, games and entertainment.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computer subjects are now being offered not just to college students but even to high school and elementary.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computers are now used as an aid in teaching etc.</a:t>
            </a:r>
          </a:p>
          <a:p>
            <a:pPr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64324-EBF7-4C36-B8E1-7D2B1D7E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6" name="Slide Number Placeholder 2">
            <a:extLst>
              <a:ext uri="{FF2B5EF4-FFF2-40B4-BE49-F238E27FC236}">
                <a16:creationId xmlns:a16="http://schemas.microsoft.com/office/drawing/2014/main" id="{E544764C-A639-43A0-B82F-2143EAD2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794652-6B90-4003-A22B-B6563D14320B}" type="slidenum">
              <a:rPr lang="en-US" altLang="en-US">
                <a:solidFill>
                  <a:srgbClr val="898989"/>
                </a:solidFill>
              </a:rPr>
              <a:pPr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250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25CD2B-B5F4-41CF-985D-3B8037E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0249EA9C-AA24-4EDE-95F9-99A613CB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CBF9F-6553-48CF-BAF3-E61A1CBD975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0BC3D42B-94B0-48FB-A48A-9745C1372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7620000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/>
              <a:t>What are some general trends in computers?</a:t>
            </a:r>
            <a:endParaRPr lang="en-US" altLang="en-US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95C24A3A-A16E-4128-9824-206340004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800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Moore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s Law: Computing power doubles approximately every 18 months</a:t>
            </a:r>
          </a:p>
          <a:p>
            <a:pPr eaLnBrk="1" hangingPunct="1">
              <a:lnSpc>
                <a:spcPct val="90000"/>
              </a:lnSpc>
              <a:buSzPct val="65000"/>
            </a:pPr>
            <a:r>
              <a:rPr lang="en-US" altLang="en-US"/>
              <a:t>Faster processors</a:t>
            </a:r>
          </a:p>
          <a:p>
            <a:pPr eaLnBrk="1" hangingPunct="1">
              <a:lnSpc>
                <a:spcPct val="90000"/>
              </a:lnSpc>
              <a:buSzPct val="65000"/>
            </a:pPr>
            <a:r>
              <a:rPr lang="en-US" altLang="en-US"/>
              <a:t>Bigger storage capacity</a:t>
            </a:r>
          </a:p>
          <a:p>
            <a:pPr eaLnBrk="1" hangingPunct="1">
              <a:lnSpc>
                <a:spcPct val="90000"/>
              </a:lnSpc>
              <a:buSzPct val="65000"/>
            </a:pPr>
            <a:r>
              <a:rPr lang="en-US" altLang="en-US"/>
              <a:t>Bigger memory</a:t>
            </a:r>
          </a:p>
          <a:p>
            <a:pPr eaLnBrk="1" hangingPunct="1">
              <a:lnSpc>
                <a:spcPct val="90000"/>
              </a:lnSpc>
              <a:buSzPct val="65000"/>
            </a:pPr>
            <a:r>
              <a:rPr lang="en-US" altLang="en-US"/>
              <a:t>Stand alone&gt;&gt;&gt;Network&gt;&gt;&gt;Distributive computing</a:t>
            </a:r>
          </a:p>
          <a:p>
            <a:pPr eaLnBrk="1" hangingPunct="1">
              <a:lnSpc>
                <a:spcPct val="90000"/>
              </a:lnSpc>
              <a:buSzPct val="65000"/>
            </a:pPr>
            <a:r>
              <a:rPr lang="en-US" altLang="en-US"/>
              <a:t>Lower cost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632276522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920E-C955-4301-9DFB-B5B95DF9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6380-ABB9-44F4-8EC4-F106083A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– five to six assignments</a:t>
            </a:r>
          </a:p>
          <a:p>
            <a:r>
              <a:rPr lang="en-US" dirty="0"/>
              <a:t>Presentation – one group presentation and one individual presentation</a:t>
            </a:r>
          </a:p>
          <a:p>
            <a:r>
              <a:rPr lang="en-US" dirty="0"/>
              <a:t>Written sessional tests – minimum two</a:t>
            </a:r>
          </a:p>
          <a:p>
            <a:r>
              <a:rPr lang="en-US" dirty="0"/>
              <a:t>Attentiveness and performance in the Practical sessions</a:t>
            </a:r>
          </a:p>
          <a:p>
            <a:r>
              <a:rPr lang="en-US" dirty="0"/>
              <a:t>Practical test  - minimum two</a:t>
            </a:r>
          </a:p>
          <a:p>
            <a:endParaRPr lang="en-US" dirty="0"/>
          </a:p>
          <a:p>
            <a:r>
              <a:rPr lang="en-US" dirty="0"/>
              <a:t>End Semester examination</a:t>
            </a:r>
          </a:p>
          <a:p>
            <a:pPr lvl="1"/>
            <a:r>
              <a:rPr lang="en-US" dirty="0"/>
              <a:t>Written exam for theory</a:t>
            </a:r>
          </a:p>
          <a:p>
            <a:pPr lvl="1"/>
            <a:r>
              <a:rPr lang="en-US" dirty="0"/>
              <a:t>Practical exam for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0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A92F-5599-4F60-8782-7D384E85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C0AB-C773-4B86-B142-5C6D24A7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Fundamentals by P.K. Sinha </a:t>
            </a:r>
          </a:p>
          <a:p>
            <a:r>
              <a:rPr lang="en-US" dirty="0"/>
              <a:t>Using Information Technology by Brian K. Williams and Stacy C. Sawyer  (6th Edition)</a:t>
            </a:r>
          </a:p>
          <a:p>
            <a:r>
              <a:rPr lang="en-US" dirty="0"/>
              <a:t>Introduction to computers by Peter Norton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8F39-B195-4DFE-8721-1868A33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0596-2962-4944-B57C-5E41A2AC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0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FC6C-5D04-4F11-AE28-B436F58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9105-A090-479D-9C43-E64FDE22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137" y="3238052"/>
            <a:ext cx="7250654" cy="93591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“Computers are everywhere” </a:t>
            </a:r>
          </a:p>
        </p:txBody>
      </p:sp>
    </p:spTree>
    <p:extLst>
      <p:ext uri="{BB962C8B-B14F-4D97-AF65-F5344CB8AC3E}">
        <p14:creationId xmlns:p14="http://schemas.microsoft.com/office/powerpoint/2010/main" val="334300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130</TotalTime>
  <Words>2459</Words>
  <Application>Microsoft Office PowerPoint</Application>
  <PresentationFormat>Widescreen</PresentationFormat>
  <Paragraphs>306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3" baseType="lpstr">
      <vt:lpstr>HG丸ｺﾞｼｯｸM-PRO</vt:lpstr>
      <vt:lpstr>ＭＳ Ｐゴシック</vt:lpstr>
      <vt:lpstr>ＭＳ Ｐゴシック</vt:lpstr>
      <vt:lpstr>宋体</vt:lpstr>
      <vt:lpstr>华文新魏</vt:lpstr>
      <vt:lpstr>Arial</vt:lpstr>
      <vt:lpstr>Calibri</vt:lpstr>
      <vt:lpstr>方正舒体</vt:lpstr>
      <vt:lpstr>Garamond</vt:lpstr>
      <vt:lpstr>Georgia</vt:lpstr>
      <vt:lpstr>Hoefler Text</vt:lpstr>
      <vt:lpstr>Palatino-Roman</vt:lpstr>
      <vt:lpstr>Times</vt:lpstr>
      <vt:lpstr>Times New Roman</vt:lpstr>
      <vt:lpstr>Trebuchet MS</vt:lpstr>
      <vt:lpstr>Wingdings</vt:lpstr>
      <vt:lpstr>Wood Type</vt:lpstr>
      <vt:lpstr>Introduction to the course(LIS-405)</vt:lpstr>
      <vt:lpstr>Objectives of the course</vt:lpstr>
      <vt:lpstr>Course Content - Theory</vt:lpstr>
      <vt:lpstr>Course content - Practical</vt:lpstr>
      <vt:lpstr>Method of Teaching</vt:lpstr>
      <vt:lpstr>Method of Assessment</vt:lpstr>
      <vt:lpstr>Reading list</vt:lpstr>
      <vt:lpstr>Questions??</vt:lpstr>
      <vt:lpstr>Introducing computers</vt:lpstr>
      <vt:lpstr>Outline</vt:lpstr>
      <vt:lpstr>Definition</vt:lpstr>
      <vt:lpstr>Parts of a computer system</vt:lpstr>
      <vt:lpstr>The IPO cycle</vt:lpstr>
      <vt:lpstr>Assignment</vt:lpstr>
      <vt:lpstr>Types of computers</vt:lpstr>
      <vt:lpstr>Based on operational principle</vt:lpstr>
      <vt:lpstr>Based on capacity, speed and reliability</vt:lpstr>
      <vt:lpstr>Based on size</vt:lpstr>
      <vt:lpstr>Supercomputers </vt:lpstr>
      <vt:lpstr>Mainframes</vt:lpstr>
      <vt:lpstr>Workstations</vt:lpstr>
      <vt:lpstr>Microcomputers</vt:lpstr>
      <vt:lpstr>Microcomputers</vt:lpstr>
      <vt:lpstr>Microcomputers</vt:lpstr>
      <vt:lpstr>Microcomputers</vt:lpstr>
      <vt:lpstr>Microcontrollers</vt:lpstr>
      <vt:lpstr>Evolution of computers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GENERATION,  1951 – 1958:  The Vacuum Tube</vt:lpstr>
      <vt:lpstr>PowerPoint Presentation</vt:lpstr>
      <vt:lpstr>PowerPoint Presentation</vt:lpstr>
      <vt:lpstr>PowerPoint Presentation</vt:lpstr>
      <vt:lpstr>SECOND GENERATION, 1959 – 1964:  The Transistor</vt:lpstr>
      <vt:lpstr>PowerPoint Presentation</vt:lpstr>
      <vt:lpstr>THIRD GENERATION, 1965 – 1970: The Integrated Circuit</vt:lpstr>
      <vt:lpstr>PowerPoint Presentation</vt:lpstr>
      <vt:lpstr>FOURTH GENERATION,  1971 – present:  The Microprocessor</vt:lpstr>
      <vt:lpstr>PowerPoint Presentation</vt:lpstr>
      <vt:lpstr>Fifth Generation </vt:lpstr>
      <vt:lpstr>TODAY’S COMPUTER</vt:lpstr>
      <vt:lpstr>PowerPoint Presentation</vt:lpstr>
      <vt:lpstr>What are some general trends in computers?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course(LIS-405)</dc:title>
  <dc:creator>Dr. Vinit Kumar</dc:creator>
  <cp:lastModifiedBy>Dr. Vinit Kumar</cp:lastModifiedBy>
  <cp:revision>12</cp:revision>
  <dcterms:created xsi:type="dcterms:W3CDTF">2017-08-08T04:45:46Z</dcterms:created>
  <dcterms:modified xsi:type="dcterms:W3CDTF">2017-08-11T04:34:05Z</dcterms:modified>
</cp:coreProperties>
</file>