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8" r:id="rId20"/>
    <p:sldId id="273" r:id="rId21"/>
    <p:sldId id="274" r:id="rId22"/>
    <p:sldId id="279" r:id="rId23"/>
    <p:sldId id="280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0B88D-65DB-C24F-B38E-2CE02E7D1533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0CD5-A832-8F4B-B0F5-6F6F310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Call number directories – helps</a:t>
            </a:r>
            <a:r>
              <a:rPr lang="en-US" baseline="0" dirty="0" smtClean="0"/>
              <a:t> to locate books in different floors showing the picture of those floors and stacks, etc.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B0CD5-A832-8F4B-B0F5-6F6F310B5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B0CD5-A832-8F4B-B0F5-6F6F310B5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2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5DCC-1FF9-F648-979A-147FA7D06535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BB59-276A-5648-AEAD-6D409E31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in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MLISc</a:t>
            </a:r>
            <a:r>
              <a:rPr lang="en-US" dirty="0" smtClean="0"/>
              <a:t>- Class Lecture slides</a:t>
            </a:r>
          </a:p>
          <a:p>
            <a:r>
              <a:rPr lang="en-US" dirty="0" smtClean="0"/>
              <a:t>Vinit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1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multimedia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library information kiosks/walk through program.</a:t>
            </a:r>
          </a:p>
        </p:txBody>
      </p:sp>
      <p:pic>
        <p:nvPicPr>
          <p:cNvPr id="5" name="Picture 4" descr="IMGP2127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58" t="18976" r="-1881"/>
          <a:stretch/>
        </p:blipFill>
        <p:spPr>
          <a:xfrm>
            <a:off x="137310" y="274638"/>
            <a:ext cx="8341594" cy="62254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149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multimedia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Multimedia library information kiosks/walk through program.</a:t>
            </a:r>
          </a:p>
          <a:p>
            <a:r>
              <a:rPr lang="en-US" dirty="0" smtClean="0"/>
              <a:t>Instruction /training</a:t>
            </a:r>
          </a:p>
          <a:p>
            <a:r>
              <a:rPr lang="en-US" dirty="0" smtClean="0"/>
              <a:t>Self learning tools</a:t>
            </a:r>
          </a:p>
          <a:p>
            <a:r>
              <a:rPr lang="en-US" dirty="0" smtClean="0"/>
              <a:t>Digital library</a:t>
            </a:r>
          </a:p>
          <a:p>
            <a:r>
              <a:rPr lang="en-US" dirty="0" smtClean="0"/>
              <a:t>Multimedia catalogues</a:t>
            </a:r>
          </a:p>
          <a:p>
            <a:r>
              <a:rPr lang="en-US" dirty="0" smtClean="0"/>
              <a:t>Multimedia information resources</a:t>
            </a:r>
          </a:p>
          <a:p>
            <a:pPr lvl="1"/>
            <a:r>
              <a:rPr lang="en-US" dirty="0" smtClean="0"/>
              <a:t>Encyclopedia, dictionaries, reference manuals, e-books, e-newspapers, multimedia fiction.</a:t>
            </a:r>
          </a:p>
          <a:p>
            <a:r>
              <a:rPr lang="en-US" dirty="0" smtClean="0"/>
              <a:t>Geographical information system</a:t>
            </a:r>
          </a:p>
          <a:p>
            <a:pPr lvl="1"/>
            <a:r>
              <a:rPr lang="en-US" dirty="0" smtClean="0"/>
              <a:t>Maps with pictures</a:t>
            </a:r>
          </a:p>
          <a:p>
            <a:r>
              <a:rPr lang="en-US" dirty="0" smtClean="0"/>
              <a:t>Call number directories - </a:t>
            </a:r>
            <a:endParaRPr lang="en-US" dirty="0"/>
          </a:p>
        </p:txBody>
      </p:sp>
      <p:pic>
        <p:nvPicPr>
          <p:cNvPr id="5" name="Picture 4" descr="IMGP21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50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175"/>
          </a:xfrm>
        </p:spPr>
        <p:txBody>
          <a:bodyPr>
            <a:normAutofit/>
          </a:bodyPr>
          <a:lstStyle/>
          <a:p>
            <a:r>
              <a:rPr lang="en-US" dirty="0" smtClean="0"/>
              <a:t>The requisite HW/SW to setup a multimedia content creation facility is still very expensive. </a:t>
            </a:r>
          </a:p>
          <a:p>
            <a:r>
              <a:rPr lang="en-US" dirty="0" smtClean="0"/>
              <a:t>Lack of proper search and pattern recognition capability for locating information from multimedia databases</a:t>
            </a:r>
          </a:p>
          <a:p>
            <a:r>
              <a:rPr lang="en-US" dirty="0" smtClean="0"/>
              <a:t>Converting all multimedia resources into digital multimedia and storing is difficult.(storage technology limitations)</a:t>
            </a:r>
          </a:p>
          <a:p>
            <a:pPr marL="0" indent="0" algn="r">
              <a:buNone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512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bandwidth is required in distributed networks for successful multimedia databases.</a:t>
            </a:r>
          </a:p>
          <a:p>
            <a:r>
              <a:rPr lang="en-US" dirty="0" smtClean="0"/>
              <a:t>Lack of trained manpower for the development and management of multimedia databases.</a:t>
            </a:r>
          </a:p>
          <a:p>
            <a:r>
              <a:rPr lang="en-US" dirty="0" smtClean="0"/>
              <a:t>Vast amount of work and time is required to create interactive multimedia content.</a:t>
            </a:r>
          </a:p>
          <a:p>
            <a:r>
              <a:rPr lang="en-US" dirty="0" smtClean="0"/>
              <a:t>Lots of other skills are required such as, interpersonal skills, learning and teaching skills</a:t>
            </a:r>
          </a:p>
          <a:p>
            <a:r>
              <a:rPr lang="en-US" smtClean="0"/>
              <a:t>Experience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Propounded by Ted Nelson.</a:t>
            </a:r>
          </a:p>
          <a:p>
            <a:r>
              <a:rPr lang="en-US" dirty="0" smtClean="0"/>
              <a:t>Logical extension of hypertext.</a:t>
            </a:r>
          </a:p>
          <a:p>
            <a:r>
              <a:rPr lang="en-US" dirty="0" smtClean="0"/>
              <a:t>Any set of multimedia graphics, audio, video, plain text and hyperlinks intertwine to create a generally non-linear medium of information.</a:t>
            </a:r>
          </a:p>
          <a:p>
            <a:r>
              <a:rPr lang="en-US" dirty="0" smtClean="0"/>
              <a:t>BT – Multimedia</a:t>
            </a:r>
          </a:p>
          <a:p>
            <a:pPr marL="457200" lvl="1" indent="0">
              <a:buNone/>
            </a:pPr>
            <a:r>
              <a:rPr lang="en-US" dirty="0" smtClean="0"/>
              <a:t>NT – Hypermedia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Multimedia with hyperlinks is hypermedia.</a:t>
            </a:r>
          </a:p>
          <a:p>
            <a:pPr marL="457200" lvl="1" indent="0">
              <a:buNone/>
            </a:pPr>
            <a:r>
              <a:rPr lang="en-US" dirty="0" smtClean="0"/>
              <a:t>Some content on a DVD is linked to some location on the Web.</a:t>
            </a:r>
          </a:p>
        </p:txBody>
      </p:sp>
    </p:spTree>
    <p:extLst>
      <p:ext uri="{BB962C8B-B14F-4D97-AF65-F5344CB8AC3E}">
        <p14:creationId xmlns:p14="http://schemas.microsoft.com/office/powerpoint/2010/main" val="231015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Screen recorders</a:t>
            </a:r>
          </a:p>
          <a:p>
            <a:r>
              <a:rPr lang="en-US" dirty="0" err="1" smtClean="0"/>
              <a:t>Powerpoint</a:t>
            </a:r>
            <a:r>
              <a:rPr lang="en-US" dirty="0" smtClean="0"/>
              <a:t> presentation software</a:t>
            </a:r>
          </a:p>
          <a:p>
            <a:r>
              <a:rPr lang="en-US" dirty="0" smtClean="0"/>
              <a:t>Image manipulation programs</a:t>
            </a:r>
          </a:p>
          <a:p>
            <a:r>
              <a:rPr lang="en-US" dirty="0" smtClean="0"/>
              <a:t>Movie editors</a:t>
            </a:r>
          </a:p>
          <a:p>
            <a:r>
              <a:rPr lang="en-US" dirty="0" smtClean="0"/>
              <a:t>Quizzing software</a:t>
            </a:r>
          </a:p>
          <a:p>
            <a:r>
              <a:rPr lang="en-US" dirty="0" smtClean="0"/>
              <a:t>Flash card makers</a:t>
            </a:r>
          </a:p>
          <a:p>
            <a:r>
              <a:rPr lang="en-US" dirty="0" smtClean="0"/>
              <a:t>Painting </a:t>
            </a:r>
            <a:r>
              <a:rPr lang="en-US" dirty="0"/>
              <a:t>and Drawing tools </a:t>
            </a:r>
            <a:endParaRPr lang="en-US" dirty="0" smtClean="0"/>
          </a:p>
          <a:p>
            <a:r>
              <a:rPr lang="en-US" dirty="0" smtClean="0"/>
              <a:t>OCR </a:t>
            </a:r>
            <a:r>
              <a:rPr lang="en-US" dirty="0"/>
              <a:t>software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-D Modeling and Animation tools </a:t>
            </a:r>
            <a:endParaRPr lang="en-US" dirty="0" smtClean="0"/>
          </a:p>
          <a:p>
            <a:r>
              <a:rPr lang="en-US" dirty="0" smtClean="0"/>
              <a:t>Sound </a:t>
            </a:r>
            <a:r>
              <a:rPr lang="en-US" dirty="0"/>
              <a:t>editing programs</a:t>
            </a:r>
          </a:p>
          <a:p>
            <a:r>
              <a:rPr lang="en-US" dirty="0" smtClean="0"/>
              <a:t>Animation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39427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authoring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Authoring environments that have on-screen tools, like menus prompts, icons, etc. that let users enter text, graphics, branching, logic, etc. and that generate underlying code.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Entirely point and click types</a:t>
            </a:r>
          </a:p>
          <a:p>
            <a:pPr lvl="1"/>
            <a:r>
              <a:rPr lang="en-US" dirty="0" smtClean="0"/>
              <a:t>Require simple scripting</a:t>
            </a:r>
          </a:p>
          <a:p>
            <a:r>
              <a:rPr lang="en-US" dirty="0" smtClean="0"/>
              <a:t>On the basis of display</a:t>
            </a:r>
          </a:p>
          <a:p>
            <a:pPr lvl="1"/>
            <a:r>
              <a:rPr lang="en-US" dirty="0" smtClean="0"/>
              <a:t>Card and page based</a:t>
            </a:r>
          </a:p>
          <a:p>
            <a:pPr lvl="1"/>
            <a:r>
              <a:rPr lang="en-US" dirty="0" smtClean="0"/>
              <a:t>Icon based-even driven tools</a:t>
            </a:r>
          </a:p>
          <a:p>
            <a:pPr lvl="1"/>
            <a:r>
              <a:rPr lang="en-US" dirty="0" smtClean="0"/>
              <a:t>Time based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9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and page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Provides a simple and easily understood metaphor for </a:t>
            </a:r>
            <a:r>
              <a:rPr lang="en-US" dirty="0" err="1" smtClean="0"/>
              <a:t>organising</a:t>
            </a:r>
            <a:r>
              <a:rPr lang="en-US" dirty="0" smtClean="0"/>
              <a:t> multimedia</a:t>
            </a:r>
          </a:p>
          <a:p>
            <a:pPr marL="457200" lvl="1" indent="0">
              <a:buNone/>
            </a:pPr>
            <a:r>
              <a:rPr lang="en-US" dirty="0" smtClean="0"/>
              <a:t>1 screen = 1 card = 1 page</a:t>
            </a:r>
          </a:p>
          <a:p>
            <a:r>
              <a:rPr lang="en-US" dirty="0" smtClean="0"/>
              <a:t>Provides a facility for linking objects to pages or cards.</a:t>
            </a:r>
          </a:p>
          <a:p>
            <a:r>
              <a:rPr lang="en-US" dirty="0" smtClean="0"/>
              <a:t>Ex.</a:t>
            </a:r>
          </a:p>
          <a:p>
            <a:pPr lvl="1"/>
            <a:r>
              <a:rPr lang="en-US" dirty="0" smtClean="0"/>
              <a:t>HyperCard – linked cards</a:t>
            </a:r>
          </a:p>
          <a:p>
            <a:pPr lvl="1"/>
            <a:r>
              <a:rPr lang="en-US" dirty="0" err="1" smtClean="0"/>
              <a:t>ToolBox</a:t>
            </a:r>
            <a:r>
              <a:rPr lang="en-US" dirty="0" smtClean="0"/>
              <a:t> – each page is a screen</a:t>
            </a:r>
          </a:p>
          <a:p>
            <a:r>
              <a:rPr lang="en-US" dirty="0" smtClean="0">
                <a:sym typeface="Wingdings"/>
              </a:rPr>
              <a:t>+Short development time</a:t>
            </a:r>
          </a:p>
          <a:p>
            <a:r>
              <a:rPr lang="en-US" dirty="0" smtClean="0">
                <a:sym typeface="Wingdings"/>
              </a:rPr>
              <a:t>+Provide templates</a:t>
            </a:r>
          </a:p>
          <a:p>
            <a:r>
              <a:rPr lang="en-US" dirty="0" smtClean="0">
                <a:sym typeface="Wingdings"/>
              </a:rPr>
              <a:t>-Platform specific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based-Even driven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6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Easiest authoring process</a:t>
            </a:r>
          </a:p>
          <a:p>
            <a:r>
              <a:rPr lang="en-US" dirty="0" smtClean="0"/>
              <a:t>The events are organized as objects in a flowchart.</a:t>
            </a:r>
          </a:p>
          <a:p>
            <a:r>
              <a:rPr lang="en-US" dirty="0" smtClean="0"/>
              <a:t>Flowchart is built by dragging icons from a library and then adding content to them.</a:t>
            </a:r>
          </a:p>
          <a:p>
            <a:r>
              <a:rPr lang="en-US" dirty="0" smtClean="0"/>
              <a:t>Ex.</a:t>
            </a:r>
          </a:p>
          <a:p>
            <a:pPr lvl="1"/>
            <a:r>
              <a:rPr lang="en-US" dirty="0" smtClean="0"/>
              <a:t>Macromedia </a:t>
            </a:r>
            <a:r>
              <a:rPr lang="en-US" dirty="0" err="1" smtClean="0"/>
              <a:t>Authorware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Iconware</a:t>
            </a:r>
            <a:endParaRPr lang="en-US" dirty="0" smtClean="0"/>
          </a:p>
          <a:p>
            <a:pPr lvl="1"/>
            <a:r>
              <a:rPr lang="en-US" dirty="0" err="1" smtClean="0"/>
              <a:t>Xerte</a:t>
            </a:r>
            <a:endParaRPr lang="en-US" dirty="0" smtClean="0"/>
          </a:p>
          <a:p>
            <a:pPr lvl="1"/>
            <a:r>
              <a:rPr lang="en-US" dirty="0" smtClean="0"/>
              <a:t>Adobe Captivate</a:t>
            </a:r>
          </a:p>
          <a:p>
            <a:r>
              <a:rPr lang="en-US" dirty="0" smtClean="0"/>
              <a:t>+Clear structure</a:t>
            </a:r>
          </a:p>
          <a:p>
            <a:r>
              <a:rPr lang="en-US" dirty="0" smtClean="0"/>
              <a:t>+ easy editing and updating</a:t>
            </a:r>
          </a:p>
          <a:p>
            <a:r>
              <a:rPr lang="en-US" dirty="0" smtClean="0"/>
              <a:t>- difficult to learn</a:t>
            </a:r>
          </a:p>
          <a:p>
            <a:r>
              <a:rPr lang="en-US" dirty="0" smtClean="0"/>
              <a:t>- expensive</a:t>
            </a:r>
          </a:p>
        </p:txBody>
      </p:sp>
    </p:spTree>
    <p:extLst>
      <p:ext uri="{BB962C8B-B14F-4D97-AF65-F5344CB8AC3E}">
        <p14:creationId xmlns:p14="http://schemas.microsoft.com/office/powerpoint/2010/main" val="22296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functions of a library are to collect, organize, preserve, and deliver information to the users. </a:t>
            </a:r>
          </a:p>
          <a:p>
            <a:r>
              <a:rPr lang="en-US" dirty="0" smtClean="0"/>
              <a:t>With the passage of time several techniques and technologies have emerged for handling information more speedily and effectively. </a:t>
            </a:r>
          </a:p>
          <a:p>
            <a:r>
              <a:rPr lang="en-US" dirty="0" smtClean="0"/>
              <a:t>One of the important among them is multimedia.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a specific interval of time another element pops up</a:t>
            </a:r>
          </a:p>
          <a:p>
            <a:pPr lvl="1"/>
            <a:r>
              <a:rPr lang="en-US" dirty="0" smtClean="0"/>
              <a:t>Ex. Macromedia Director</a:t>
            </a:r>
          </a:p>
          <a:p>
            <a:pPr lvl="1"/>
            <a:r>
              <a:rPr lang="en-US" dirty="0" smtClean="0"/>
              <a:t>Macromedia Flash – allows creation of HTML pages with flash plugins.</a:t>
            </a:r>
          </a:p>
          <a:p>
            <a:r>
              <a:rPr lang="en-US" dirty="0" smtClean="0"/>
              <a:t>A database ‘cast’ contains still images, sound files, text, shapes, scripts, movies and other files.</a:t>
            </a:r>
          </a:p>
          <a:p>
            <a:r>
              <a:rPr lang="en-US" dirty="0" smtClean="0"/>
              <a:t>‘Score’ is a sequence for displaying animating and playing cast members.</a:t>
            </a:r>
          </a:p>
          <a:p>
            <a:r>
              <a:rPr lang="en-US" dirty="0" smtClean="0"/>
              <a:t>‘Lingo’ is scripting language used for interactivity and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69" y="257416"/>
            <a:ext cx="8229600" cy="3294929"/>
          </a:xfrm>
        </p:spPr>
        <p:txBody>
          <a:bodyPr>
            <a:normAutofit/>
          </a:bodyPr>
          <a:lstStyle/>
          <a:p>
            <a:r>
              <a:rPr lang="en-US" dirty="0" smtClean="0"/>
              <a:t>+ Good for animation</a:t>
            </a:r>
          </a:p>
          <a:p>
            <a:r>
              <a:rPr lang="en-US" dirty="0" smtClean="0"/>
              <a:t>+ Good for interactivity</a:t>
            </a:r>
          </a:p>
          <a:p>
            <a:r>
              <a:rPr lang="en-US" dirty="0" smtClean="0"/>
              <a:t>- expensive</a:t>
            </a:r>
          </a:p>
          <a:p>
            <a:r>
              <a:rPr lang="en-US" dirty="0" smtClean="0"/>
              <a:t>- difficult to learn advanced features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6642380" y="570535"/>
            <a:ext cx="2368600" cy="2677129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‘Cast’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355938" y="4925234"/>
            <a:ext cx="1373102" cy="147550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------------</a:t>
            </a:r>
          </a:p>
          <a:p>
            <a:pPr algn="ctr"/>
            <a:r>
              <a:rPr lang="en-US" dirty="0" smtClean="0"/>
              <a:t>----------------</a:t>
            </a:r>
          </a:p>
          <a:p>
            <a:pPr algn="ctr"/>
            <a:r>
              <a:rPr lang="en-US" dirty="0" smtClean="0"/>
              <a:t>--------------</a:t>
            </a:r>
            <a:r>
              <a:rPr lang="en-US" dirty="0" smtClean="0">
                <a:solidFill>
                  <a:srgbClr val="000000"/>
                </a:solidFill>
              </a:rPr>
              <a:t>Lingo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355938" y="3054674"/>
            <a:ext cx="6470742" cy="1595981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53686" y="3552345"/>
            <a:ext cx="1304447" cy="6864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10533" y="3552345"/>
            <a:ext cx="1304447" cy="6864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67380" y="3552345"/>
            <a:ext cx="1304447" cy="6864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4373" y="3552345"/>
            <a:ext cx="1304447" cy="6864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8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81310" cy="65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ndow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Screenflow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Hotpotatoes</a:t>
            </a:r>
            <a:endParaRPr lang="en-US" dirty="0" smtClean="0"/>
          </a:p>
          <a:p>
            <a:r>
              <a:rPr lang="en-US" dirty="0" smtClean="0"/>
              <a:t>iMovie</a:t>
            </a:r>
          </a:p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smtClean="0"/>
              <a:t>Paint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is a combination of some or all forms such as text, data, images, photographs, animation, audio, video; which are converted from different formats into a </a:t>
            </a:r>
            <a:r>
              <a:rPr lang="en-US" dirty="0" err="1" smtClean="0"/>
              <a:t>uni</a:t>
            </a:r>
            <a:r>
              <a:rPr lang="en-US" dirty="0"/>
              <a:t>-</a:t>
            </a:r>
            <a:r>
              <a:rPr lang="en-US" dirty="0" smtClean="0"/>
              <a:t>format digital media and is delivered by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4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3861" y="1424370"/>
            <a:ext cx="841025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3861" y="2471197"/>
            <a:ext cx="841025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3861" y="3191962"/>
            <a:ext cx="1355938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23861" y="3586667"/>
            <a:ext cx="2969333" cy="3603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3861" y="4324594"/>
            <a:ext cx="1579067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3861" y="5011038"/>
            <a:ext cx="995499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23861" y="5697481"/>
            <a:ext cx="995499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93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Text: information about an object, event, etc. notes, captions, subtitles, contents, dictionaries, and help facilities.</a:t>
            </a:r>
          </a:p>
          <a:p>
            <a:r>
              <a:rPr lang="en-US" sz="2800" dirty="0" smtClean="0"/>
              <a:t>Data:  tables, charts, graphs, spreadsheets, statistics, and raw data.</a:t>
            </a:r>
          </a:p>
          <a:p>
            <a:r>
              <a:rPr lang="en-US" sz="2800" dirty="0" smtClean="0"/>
              <a:t>Graphics: Drawing, printing, maps, etc. (Vector form)</a:t>
            </a:r>
          </a:p>
          <a:p>
            <a:r>
              <a:rPr lang="en-US" sz="2800" dirty="0" smtClean="0"/>
              <a:t>Photographic images: Negative slides, prints. (raster form)</a:t>
            </a:r>
          </a:p>
          <a:p>
            <a:r>
              <a:rPr lang="en-US" sz="2800" dirty="0" smtClean="0"/>
              <a:t>Animation: including both computer generated, video etc.</a:t>
            </a:r>
          </a:p>
          <a:p>
            <a:r>
              <a:rPr lang="en-US" sz="2800" dirty="0" smtClean="0"/>
              <a:t>Audio: including speech and music </a:t>
            </a:r>
            <a:r>
              <a:rPr lang="en-US" sz="2800" dirty="0" err="1" smtClean="0"/>
              <a:t>digitised</a:t>
            </a:r>
            <a:r>
              <a:rPr lang="en-US" sz="2800" dirty="0" smtClean="0"/>
              <a:t> from cassettes, tapes, etc.</a:t>
            </a:r>
          </a:p>
          <a:p>
            <a:r>
              <a:rPr lang="en-US" sz="2800" dirty="0" smtClean="0"/>
              <a:t>Video: (digital) converted from analog or created with a computer. </a:t>
            </a:r>
          </a:p>
        </p:txBody>
      </p:sp>
    </p:spTree>
    <p:extLst>
      <p:ext uri="{BB962C8B-B14F-4D97-AF65-F5344CB8AC3E}">
        <p14:creationId xmlns:p14="http://schemas.microsoft.com/office/powerpoint/2010/main" val="40080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multi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767591"/>
            <a:ext cx="7862939" cy="1527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multimedia creation is possible only if all the forms are converted in digital, so that electronic machines can combine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3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61" y="1767592"/>
            <a:ext cx="2231291" cy="3432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861" y="2814418"/>
            <a:ext cx="1888015" cy="463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3861" y="3878406"/>
            <a:ext cx="2025325" cy="497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Interactivity: users can switch or move to any point</a:t>
            </a:r>
          </a:p>
          <a:p>
            <a:r>
              <a:rPr lang="en-US" dirty="0" smtClean="0"/>
              <a:t>Self paced: user can use the multimedia at his own pace at which he/she feels comfortable</a:t>
            </a:r>
          </a:p>
          <a:p>
            <a:r>
              <a:rPr lang="en-US" dirty="0" smtClean="0"/>
              <a:t>Easy to use: as a lot of media can help in better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397040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laws with the help of a bicycle.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applications-general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101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Instructions training and technical presentations</a:t>
            </a:r>
          </a:p>
          <a:p>
            <a:r>
              <a:rPr lang="en-US" dirty="0" smtClean="0"/>
              <a:t>Multimedia communications such as “multimedia email, personal conferencing, video conferencing etc.</a:t>
            </a:r>
          </a:p>
          <a:p>
            <a:r>
              <a:rPr lang="en-US" dirty="0" smtClean="0"/>
              <a:t>Public information points/kiosks for museums hospitals, tourist sites, monuments.</a:t>
            </a:r>
          </a:p>
          <a:p>
            <a:r>
              <a:rPr lang="en-US" dirty="0" smtClean="0"/>
              <a:t>Medical information systems</a:t>
            </a:r>
          </a:p>
          <a:p>
            <a:r>
              <a:rPr lang="en-US" dirty="0" smtClean="0"/>
              <a:t>Multimedia newsletters, books, encyclopedia, dictionaries.</a:t>
            </a:r>
          </a:p>
          <a:p>
            <a:r>
              <a:rPr lang="en-US" dirty="0" smtClean="0"/>
              <a:t>Geographical information systems.</a:t>
            </a:r>
          </a:p>
          <a:p>
            <a:r>
              <a:rPr lang="en-US" dirty="0" smtClean="0"/>
              <a:t>Electronic publishing and bookselling. </a:t>
            </a:r>
          </a:p>
          <a:p>
            <a:r>
              <a:rPr lang="en-US" dirty="0" smtClean="0"/>
              <a:t>Product information catalogues. </a:t>
            </a:r>
          </a:p>
          <a:p>
            <a:r>
              <a:rPr lang="en-US" dirty="0" smtClean="0"/>
              <a:t>Entertainment</a:t>
            </a:r>
          </a:p>
          <a:p>
            <a:r>
              <a:rPr lang="en-US" dirty="0" smtClean="0"/>
              <a:t>Exhibitions such as conference, trade shows, </a:t>
            </a:r>
          </a:p>
          <a:p>
            <a:r>
              <a:rPr lang="en-US" dirty="0" smtClean="0"/>
              <a:t>Interactive displays.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Tourism and entertainment are the industries which are exploiting multimedia.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8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applications: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Multimedia in libraries can be used for:</a:t>
            </a:r>
          </a:p>
          <a:p>
            <a:r>
              <a:rPr lang="en-US" dirty="0" smtClean="0"/>
              <a:t>Satisfying different information needs; such as reference, enrichment, leisure etc. </a:t>
            </a:r>
          </a:p>
          <a:p>
            <a:r>
              <a:rPr lang="en-US" dirty="0" smtClean="0"/>
              <a:t>Meeting various types of information preferences of the users such as scholarly, scientific, vocational, artistic, recreational, etc. </a:t>
            </a:r>
          </a:p>
          <a:p>
            <a:r>
              <a:rPr lang="en-US" dirty="0" smtClean="0"/>
              <a:t>Serving remote users.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1067</Words>
  <Application>Microsoft Macintosh PowerPoint</Application>
  <PresentationFormat>On-screen Show (4:3)</PresentationFormat>
  <Paragraphs>149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Multimedia in libraries</vt:lpstr>
      <vt:lpstr>PowerPoint Presentation</vt:lpstr>
      <vt:lpstr>What?</vt:lpstr>
      <vt:lpstr>Elements of multimedia</vt:lpstr>
      <vt:lpstr>PowerPoint Presentation</vt:lpstr>
      <vt:lpstr>Features of multimedia</vt:lpstr>
      <vt:lpstr>Ex. </vt:lpstr>
      <vt:lpstr>Multimedia applications-general</vt:lpstr>
      <vt:lpstr>Multimedia applications: Libraries</vt:lpstr>
      <vt:lpstr>Types of multimedia applications</vt:lpstr>
      <vt:lpstr>Types of multimedia applications</vt:lpstr>
      <vt:lpstr>Limitations</vt:lpstr>
      <vt:lpstr>Limitations</vt:lpstr>
      <vt:lpstr>Hypermedia</vt:lpstr>
      <vt:lpstr>Basic tools</vt:lpstr>
      <vt:lpstr>Multimedia authoring tools</vt:lpstr>
      <vt:lpstr>Card and page based</vt:lpstr>
      <vt:lpstr>Icon based-Even driven tools</vt:lpstr>
      <vt:lpstr>PowerPoint Presentation</vt:lpstr>
      <vt:lpstr>Time based tools</vt:lpstr>
      <vt:lpstr>PowerPoint Presentation</vt:lpstr>
      <vt:lpstr>PowerPoint Presentation</vt:lpstr>
      <vt:lpstr>PowerPoint Presentation</vt:lpstr>
      <vt:lpstr>Demos</vt:lpstr>
    </vt:vector>
  </TitlesOfParts>
  <Manager/>
  <Company>DLIS, Bundelkhand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in libraries</dc:title>
  <dc:subject/>
  <dc:creator>Vinit Kumar</dc:creator>
  <cp:keywords>Multimedia, Library, Vector, Raster</cp:keywords>
  <dc:description>Slides for classroom teaching. </dc:description>
  <cp:lastModifiedBy>Vinit Kumar</cp:lastModifiedBy>
  <cp:revision>29</cp:revision>
  <dcterms:created xsi:type="dcterms:W3CDTF">2012-10-07T19:12:19Z</dcterms:created>
  <dcterms:modified xsi:type="dcterms:W3CDTF">2012-10-09T03:59:22Z</dcterms:modified>
  <cp:category/>
</cp:coreProperties>
</file>