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varScale="1">
        <p:scale>
          <a:sx n="90" d="100"/>
          <a:sy n="90" d="100"/>
        </p:scale>
        <p:origin x="1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004B1-92A2-4869-99C1-61BB608D83E4}" type="datetimeFigureOut">
              <a:rPr lang="en-US" smtClean="0"/>
              <a:t>11/14/2017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41200D-597F-4CD2-A604-1290E776FB9B}" type="slidenum">
              <a:rPr lang="en-US" smtClean="0"/>
              <a:t>‹#›</a:t>
            </a:fld>
            <a:endParaRPr lang="en-US"/>
          </a:p>
        </p:txBody>
      </p:sp>
    </p:spTree>
    <p:extLst>
      <p:ext uri="{BB962C8B-B14F-4D97-AF65-F5344CB8AC3E}">
        <p14:creationId xmlns:p14="http://schemas.microsoft.com/office/powerpoint/2010/main" val="1465060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a:extLst>
              <a:ext uri="{FF2B5EF4-FFF2-40B4-BE49-F238E27FC236}">
                <a16:creationId xmlns:a16="http://schemas.microsoft.com/office/drawing/2014/main" id="{51833498-FD5F-4D4F-954B-DFA768B8753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Notes Placeholder 2">
            <a:extLst>
              <a:ext uri="{FF2B5EF4-FFF2-40B4-BE49-F238E27FC236}">
                <a16:creationId xmlns:a16="http://schemas.microsoft.com/office/drawing/2014/main" id="{74F54F27-A9A4-4E2A-960B-6AFA3E769E4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DD36CDFB-7A2C-4CCB-A656-8EDEDEEC7B94}"/>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4146A78-D8D1-4783-81AA-CC9D5703DB12}" type="slidenum">
              <a:rPr lang="en-IN" altLang="en-US">
                <a:latin typeface="Calibri" panose="020F0502020204030204" pitchFamily="34" charset="0"/>
              </a:rPr>
              <a:pPr eaLnBrk="1" hangingPunct="1"/>
              <a:t>2</a:t>
            </a:fld>
            <a:endParaRPr lang="en-IN" altLang="en-US">
              <a:latin typeface="Calibri" panose="020F0502020204030204" pitchFamily="34" charset="0"/>
            </a:endParaRPr>
          </a:p>
        </p:txBody>
      </p:sp>
    </p:spTree>
    <p:extLst>
      <p:ext uri="{BB962C8B-B14F-4D97-AF65-F5344CB8AC3E}">
        <p14:creationId xmlns:p14="http://schemas.microsoft.com/office/powerpoint/2010/main" val="2537020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a:extLst>
              <a:ext uri="{FF2B5EF4-FFF2-40B4-BE49-F238E27FC236}">
                <a16:creationId xmlns:a16="http://schemas.microsoft.com/office/drawing/2014/main" id="{45E0E758-F7F5-4865-BCFA-66C7030858D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Notes Placeholder 2">
            <a:extLst>
              <a:ext uri="{FF2B5EF4-FFF2-40B4-BE49-F238E27FC236}">
                <a16:creationId xmlns:a16="http://schemas.microsoft.com/office/drawing/2014/main" id="{F494961A-9D32-4292-B715-B897D89178C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IN" altLang="en-US"/>
          </a:p>
        </p:txBody>
      </p:sp>
      <p:sp>
        <p:nvSpPr>
          <p:cNvPr id="4" name="Slide Number Placeholder 3">
            <a:extLst>
              <a:ext uri="{FF2B5EF4-FFF2-40B4-BE49-F238E27FC236}">
                <a16:creationId xmlns:a16="http://schemas.microsoft.com/office/drawing/2014/main" id="{F01BB3A1-F18C-44A0-9474-084D6A17D71D}"/>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7364372-9EAB-4106-9400-3AEBA48A1DD2}" type="slidenum">
              <a:rPr lang="en-IN" altLang="en-US">
                <a:latin typeface="Calibri" panose="020F0502020204030204" pitchFamily="34" charset="0"/>
              </a:rPr>
              <a:pPr eaLnBrk="1" hangingPunct="1"/>
              <a:t>11</a:t>
            </a:fld>
            <a:endParaRPr lang="en-IN" altLang="en-US">
              <a:latin typeface="Calibri" panose="020F0502020204030204" pitchFamily="34" charset="0"/>
            </a:endParaRPr>
          </a:p>
        </p:txBody>
      </p:sp>
    </p:spTree>
    <p:extLst>
      <p:ext uri="{BB962C8B-B14F-4D97-AF65-F5344CB8AC3E}">
        <p14:creationId xmlns:p14="http://schemas.microsoft.com/office/powerpoint/2010/main" val="3010933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a:extLst>
              <a:ext uri="{FF2B5EF4-FFF2-40B4-BE49-F238E27FC236}">
                <a16:creationId xmlns:a16="http://schemas.microsoft.com/office/drawing/2014/main" id="{7722B5D9-A8DD-4B23-8A6C-F78B8792A3F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a:extLst>
              <a:ext uri="{FF2B5EF4-FFF2-40B4-BE49-F238E27FC236}">
                <a16:creationId xmlns:a16="http://schemas.microsoft.com/office/drawing/2014/main" id="{69B00C6C-4306-4DBF-B2B6-BF4884B879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 name="Slide Number Placeholder 3">
            <a:extLst>
              <a:ext uri="{FF2B5EF4-FFF2-40B4-BE49-F238E27FC236}">
                <a16:creationId xmlns:a16="http://schemas.microsoft.com/office/drawing/2014/main" id="{BB19723D-3CB2-45F0-89F4-EC519F1886C3}"/>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0DD306F-F842-466B-B7B6-FE85406FCB74}" type="slidenum">
              <a:rPr lang="en-IN" altLang="en-US">
                <a:latin typeface="Calibri" panose="020F0502020204030204" pitchFamily="34" charset="0"/>
              </a:rPr>
              <a:pPr eaLnBrk="1" hangingPunct="1"/>
              <a:t>12</a:t>
            </a:fld>
            <a:endParaRPr lang="en-IN" altLang="en-US">
              <a:latin typeface="Calibri" panose="020F0502020204030204" pitchFamily="34" charset="0"/>
            </a:endParaRPr>
          </a:p>
        </p:txBody>
      </p:sp>
    </p:spTree>
    <p:extLst>
      <p:ext uri="{BB962C8B-B14F-4D97-AF65-F5344CB8AC3E}">
        <p14:creationId xmlns:p14="http://schemas.microsoft.com/office/powerpoint/2010/main" val="23333261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a:extLst>
              <a:ext uri="{FF2B5EF4-FFF2-40B4-BE49-F238E27FC236}">
                <a16:creationId xmlns:a16="http://schemas.microsoft.com/office/drawing/2014/main" id="{D2064252-C5A8-474E-A4FB-7B979017589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Notes Placeholder 2">
            <a:extLst>
              <a:ext uri="{FF2B5EF4-FFF2-40B4-BE49-F238E27FC236}">
                <a16:creationId xmlns:a16="http://schemas.microsoft.com/office/drawing/2014/main" id="{678E291B-D593-4ADB-9B86-4A7E9AA4078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 name="Slide Number Placeholder 3">
            <a:extLst>
              <a:ext uri="{FF2B5EF4-FFF2-40B4-BE49-F238E27FC236}">
                <a16:creationId xmlns:a16="http://schemas.microsoft.com/office/drawing/2014/main" id="{C4AFC520-1D66-49A0-B4E9-D86E5F6E009B}"/>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5481455-7364-4328-9EB4-D46E21BD1364}" type="slidenum">
              <a:rPr lang="en-IN" altLang="en-US">
                <a:latin typeface="Calibri" panose="020F0502020204030204" pitchFamily="34" charset="0"/>
              </a:rPr>
              <a:pPr eaLnBrk="1" hangingPunct="1"/>
              <a:t>13</a:t>
            </a:fld>
            <a:endParaRPr lang="en-IN" altLang="en-US">
              <a:latin typeface="Calibri" panose="020F0502020204030204" pitchFamily="34" charset="0"/>
            </a:endParaRPr>
          </a:p>
        </p:txBody>
      </p:sp>
    </p:spTree>
    <p:extLst>
      <p:ext uri="{BB962C8B-B14F-4D97-AF65-F5344CB8AC3E}">
        <p14:creationId xmlns:p14="http://schemas.microsoft.com/office/powerpoint/2010/main" val="1079787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a:extLst>
              <a:ext uri="{FF2B5EF4-FFF2-40B4-BE49-F238E27FC236}">
                <a16:creationId xmlns:a16="http://schemas.microsoft.com/office/drawing/2014/main" id="{B29EA1C4-8B03-4CDE-B483-48F6FBC40D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Notes Placeholder 2">
            <a:extLst>
              <a:ext uri="{FF2B5EF4-FFF2-40B4-BE49-F238E27FC236}">
                <a16:creationId xmlns:a16="http://schemas.microsoft.com/office/drawing/2014/main" id="{1A46331C-03E4-430B-BA76-BA111782C19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IN" altLang="en-US"/>
          </a:p>
        </p:txBody>
      </p:sp>
      <p:sp>
        <p:nvSpPr>
          <p:cNvPr id="4" name="Slide Number Placeholder 3">
            <a:extLst>
              <a:ext uri="{FF2B5EF4-FFF2-40B4-BE49-F238E27FC236}">
                <a16:creationId xmlns:a16="http://schemas.microsoft.com/office/drawing/2014/main" id="{6113C37F-79DE-4232-A9EA-9E649CAED2D2}"/>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A012219-C138-4957-BB61-B4C3D9B96DF2}" type="slidenum">
              <a:rPr lang="en-IN" altLang="en-US">
                <a:latin typeface="Calibri" panose="020F0502020204030204" pitchFamily="34" charset="0"/>
              </a:rPr>
              <a:pPr eaLnBrk="1" hangingPunct="1"/>
              <a:t>14</a:t>
            </a:fld>
            <a:endParaRPr lang="en-IN" altLang="en-US">
              <a:latin typeface="Calibri" panose="020F0502020204030204" pitchFamily="34" charset="0"/>
            </a:endParaRPr>
          </a:p>
        </p:txBody>
      </p:sp>
    </p:spTree>
    <p:extLst>
      <p:ext uri="{BB962C8B-B14F-4D97-AF65-F5344CB8AC3E}">
        <p14:creationId xmlns:p14="http://schemas.microsoft.com/office/powerpoint/2010/main" val="1055326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a:extLst>
              <a:ext uri="{FF2B5EF4-FFF2-40B4-BE49-F238E27FC236}">
                <a16:creationId xmlns:a16="http://schemas.microsoft.com/office/drawing/2014/main" id="{A414F547-9CF0-47C0-866E-520CEF961D6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Notes Placeholder 2">
            <a:extLst>
              <a:ext uri="{FF2B5EF4-FFF2-40B4-BE49-F238E27FC236}">
                <a16:creationId xmlns:a16="http://schemas.microsoft.com/office/drawing/2014/main" id="{27D0183A-FCF7-48FA-A614-4025271592B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 name="Slide Number Placeholder 3">
            <a:extLst>
              <a:ext uri="{FF2B5EF4-FFF2-40B4-BE49-F238E27FC236}">
                <a16:creationId xmlns:a16="http://schemas.microsoft.com/office/drawing/2014/main" id="{87AE1357-E467-43BD-9AE9-6782E13CB4FF}"/>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8559E0C-F21E-40B1-AFB4-0008FA595029}" type="slidenum">
              <a:rPr lang="en-IN" altLang="en-US">
                <a:latin typeface="Calibri" panose="020F0502020204030204" pitchFamily="34" charset="0"/>
              </a:rPr>
              <a:pPr eaLnBrk="1" hangingPunct="1"/>
              <a:t>15</a:t>
            </a:fld>
            <a:endParaRPr lang="en-IN" altLang="en-US">
              <a:latin typeface="Calibri" panose="020F0502020204030204" pitchFamily="34" charset="0"/>
            </a:endParaRPr>
          </a:p>
        </p:txBody>
      </p:sp>
    </p:spTree>
    <p:extLst>
      <p:ext uri="{BB962C8B-B14F-4D97-AF65-F5344CB8AC3E}">
        <p14:creationId xmlns:p14="http://schemas.microsoft.com/office/powerpoint/2010/main" val="3220764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a:extLst>
              <a:ext uri="{FF2B5EF4-FFF2-40B4-BE49-F238E27FC236}">
                <a16:creationId xmlns:a16="http://schemas.microsoft.com/office/drawing/2014/main" id="{B447EAD3-346F-4F77-9C14-0299D1D423D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Notes Placeholder 2">
            <a:extLst>
              <a:ext uri="{FF2B5EF4-FFF2-40B4-BE49-F238E27FC236}">
                <a16:creationId xmlns:a16="http://schemas.microsoft.com/office/drawing/2014/main" id="{8D30CF76-926A-4E5D-9579-AE2161F2C8C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N" altLang="en-US" b="1"/>
              <a:t>SRU </a:t>
            </a:r>
            <a:r>
              <a:rPr lang="en-IN" altLang="en-US"/>
              <a:t>is a standard XML-focused search protocol for Internet search queries, utilizing CQL (Contextual Query Language), a standard syntax for representing queries.</a:t>
            </a:r>
            <a:r>
              <a:rPr lang="en-IN" altLang="en-US" i="1"/>
              <a:t> http://www.loc.gov/standards/sru/</a:t>
            </a:r>
            <a:endParaRPr lang="en-IN" altLang="en-US"/>
          </a:p>
        </p:txBody>
      </p:sp>
      <p:sp>
        <p:nvSpPr>
          <p:cNvPr id="4" name="Slide Number Placeholder 3">
            <a:extLst>
              <a:ext uri="{FF2B5EF4-FFF2-40B4-BE49-F238E27FC236}">
                <a16:creationId xmlns:a16="http://schemas.microsoft.com/office/drawing/2014/main" id="{F4C055AE-8C28-4276-9E93-AAB905BFFCE6}"/>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3350EA2-01F3-4A23-A9FF-270B0C1378B7}" type="slidenum">
              <a:rPr lang="en-IN" altLang="en-US">
                <a:latin typeface="Calibri" panose="020F0502020204030204" pitchFamily="34" charset="0"/>
              </a:rPr>
              <a:pPr eaLnBrk="1" hangingPunct="1"/>
              <a:t>16</a:t>
            </a:fld>
            <a:endParaRPr lang="en-IN" altLang="en-US">
              <a:latin typeface="Calibri" panose="020F0502020204030204" pitchFamily="34" charset="0"/>
            </a:endParaRPr>
          </a:p>
        </p:txBody>
      </p:sp>
    </p:spTree>
    <p:extLst>
      <p:ext uri="{BB962C8B-B14F-4D97-AF65-F5344CB8AC3E}">
        <p14:creationId xmlns:p14="http://schemas.microsoft.com/office/powerpoint/2010/main" val="59146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a:extLst>
              <a:ext uri="{FF2B5EF4-FFF2-40B4-BE49-F238E27FC236}">
                <a16:creationId xmlns:a16="http://schemas.microsoft.com/office/drawing/2014/main" id="{C08FD8DC-194D-4256-AE43-FE4459761D3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Notes Placeholder 2">
            <a:extLst>
              <a:ext uri="{FF2B5EF4-FFF2-40B4-BE49-F238E27FC236}">
                <a16:creationId xmlns:a16="http://schemas.microsoft.com/office/drawing/2014/main" id="{125F2F45-DF84-41F4-8099-608F546B1FC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 name="Slide Number Placeholder 3">
            <a:extLst>
              <a:ext uri="{FF2B5EF4-FFF2-40B4-BE49-F238E27FC236}">
                <a16:creationId xmlns:a16="http://schemas.microsoft.com/office/drawing/2014/main" id="{1768F5AD-7EEF-4B71-9FEF-3B67B645C15E}"/>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A067D82-5AC9-46CE-9292-C47B9D859C5B}" type="slidenum">
              <a:rPr lang="en-IN" altLang="en-US">
                <a:latin typeface="Calibri" panose="020F0502020204030204" pitchFamily="34" charset="0"/>
              </a:rPr>
              <a:pPr eaLnBrk="1" hangingPunct="1"/>
              <a:t>17</a:t>
            </a:fld>
            <a:endParaRPr lang="en-IN" altLang="en-US">
              <a:latin typeface="Calibri" panose="020F0502020204030204" pitchFamily="34" charset="0"/>
            </a:endParaRPr>
          </a:p>
        </p:txBody>
      </p:sp>
    </p:spTree>
    <p:extLst>
      <p:ext uri="{BB962C8B-B14F-4D97-AF65-F5344CB8AC3E}">
        <p14:creationId xmlns:p14="http://schemas.microsoft.com/office/powerpoint/2010/main" val="2199009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a:extLst>
              <a:ext uri="{FF2B5EF4-FFF2-40B4-BE49-F238E27FC236}">
                <a16:creationId xmlns:a16="http://schemas.microsoft.com/office/drawing/2014/main" id="{178A158F-E840-457B-BD5F-792D0BA5A3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Notes Placeholder 2">
            <a:extLst>
              <a:ext uri="{FF2B5EF4-FFF2-40B4-BE49-F238E27FC236}">
                <a16:creationId xmlns:a16="http://schemas.microsoft.com/office/drawing/2014/main" id="{CA36561E-912A-4DB3-81B5-21BB91161D4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IN" altLang="en-US" u="sng"/>
              <a:t>VuFind - </a:t>
            </a:r>
            <a:r>
              <a:rPr lang="en-IN" altLang="en-US"/>
              <a:t>Its goal is to enable users to search and browse library's resources by replacing the traditional OPAC to include Catalog Records, Locally Cached Journals, Digital Library Items, Institutional Repository, Institutional Bibliography and other Library Collections and Resources. </a:t>
            </a:r>
          </a:p>
        </p:txBody>
      </p:sp>
      <p:sp>
        <p:nvSpPr>
          <p:cNvPr id="4" name="Slide Number Placeholder 3">
            <a:extLst>
              <a:ext uri="{FF2B5EF4-FFF2-40B4-BE49-F238E27FC236}">
                <a16:creationId xmlns:a16="http://schemas.microsoft.com/office/drawing/2014/main" id="{DE86F3AB-C115-4ECC-850E-FE9F5BA7B753}"/>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85CE2EA-68E0-4F7D-974B-2EF25208E4A3}" type="slidenum">
              <a:rPr lang="en-IN" altLang="en-US">
                <a:latin typeface="Calibri" panose="020F0502020204030204" pitchFamily="34" charset="0"/>
              </a:rPr>
              <a:pPr eaLnBrk="1" hangingPunct="1"/>
              <a:t>18</a:t>
            </a:fld>
            <a:endParaRPr lang="en-IN" altLang="en-US">
              <a:latin typeface="Calibri" panose="020F0502020204030204" pitchFamily="34" charset="0"/>
            </a:endParaRPr>
          </a:p>
        </p:txBody>
      </p:sp>
    </p:spTree>
    <p:extLst>
      <p:ext uri="{BB962C8B-B14F-4D97-AF65-F5344CB8AC3E}">
        <p14:creationId xmlns:p14="http://schemas.microsoft.com/office/powerpoint/2010/main" val="17044517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a:extLst>
              <a:ext uri="{FF2B5EF4-FFF2-40B4-BE49-F238E27FC236}">
                <a16:creationId xmlns:a16="http://schemas.microsoft.com/office/drawing/2014/main" id="{DFABD5CD-C5F5-4555-B95E-8DFF527AD1C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Notes Placeholder 2">
            <a:extLst>
              <a:ext uri="{FF2B5EF4-FFF2-40B4-BE49-F238E27FC236}">
                <a16:creationId xmlns:a16="http://schemas.microsoft.com/office/drawing/2014/main" id="{012011F6-7600-43CF-9540-845D43CA59D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N" altLang="en-US" u="sng"/>
              <a:t>LibraryFind</a:t>
            </a:r>
            <a:r>
              <a:rPr lang="en-IN" altLang="en-US"/>
              <a:t>,   developed by Oregon State University Libraries</a:t>
            </a:r>
          </a:p>
        </p:txBody>
      </p:sp>
      <p:sp>
        <p:nvSpPr>
          <p:cNvPr id="4" name="Slide Number Placeholder 3">
            <a:extLst>
              <a:ext uri="{FF2B5EF4-FFF2-40B4-BE49-F238E27FC236}">
                <a16:creationId xmlns:a16="http://schemas.microsoft.com/office/drawing/2014/main" id="{11B651F7-B7D4-40EA-995D-5573F7EAB53E}"/>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024F565-FD50-4EA3-BA3B-8AD01B7F80B5}" type="slidenum">
              <a:rPr lang="en-IN" altLang="en-US">
                <a:latin typeface="Calibri" panose="020F0502020204030204" pitchFamily="34" charset="0"/>
              </a:rPr>
              <a:pPr eaLnBrk="1" hangingPunct="1"/>
              <a:t>19</a:t>
            </a:fld>
            <a:endParaRPr lang="en-IN" altLang="en-US">
              <a:latin typeface="Calibri" panose="020F0502020204030204" pitchFamily="34" charset="0"/>
            </a:endParaRPr>
          </a:p>
        </p:txBody>
      </p:sp>
    </p:spTree>
    <p:extLst>
      <p:ext uri="{BB962C8B-B14F-4D97-AF65-F5344CB8AC3E}">
        <p14:creationId xmlns:p14="http://schemas.microsoft.com/office/powerpoint/2010/main" val="27118202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a:extLst>
              <a:ext uri="{FF2B5EF4-FFF2-40B4-BE49-F238E27FC236}">
                <a16:creationId xmlns:a16="http://schemas.microsoft.com/office/drawing/2014/main" id="{9BF169B5-9A4B-4212-9497-4F12A04D8A6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Notes Placeholder 2">
            <a:extLst>
              <a:ext uri="{FF2B5EF4-FFF2-40B4-BE49-F238E27FC236}">
                <a16:creationId xmlns:a16="http://schemas.microsoft.com/office/drawing/2014/main" id="{AEDF2557-2486-4E01-B232-20D2E0ED47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IN" altLang="en-US"/>
          </a:p>
        </p:txBody>
      </p:sp>
      <p:sp>
        <p:nvSpPr>
          <p:cNvPr id="4" name="Slide Number Placeholder 3">
            <a:extLst>
              <a:ext uri="{FF2B5EF4-FFF2-40B4-BE49-F238E27FC236}">
                <a16:creationId xmlns:a16="http://schemas.microsoft.com/office/drawing/2014/main" id="{93910FE3-40E2-4CB9-9182-DA03AD0CEE05}"/>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12501A3-8833-4827-9659-11507C12D1FB}" type="slidenum">
              <a:rPr lang="en-IN" altLang="en-US">
                <a:latin typeface="Calibri" panose="020F0502020204030204" pitchFamily="34" charset="0"/>
              </a:rPr>
              <a:pPr eaLnBrk="1" hangingPunct="1"/>
              <a:t>20</a:t>
            </a:fld>
            <a:endParaRPr lang="en-IN" altLang="en-US">
              <a:latin typeface="Calibri" panose="020F0502020204030204" pitchFamily="34" charset="0"/>
            </a:endParaRPr>
          </a:p>
        </p:txBody>
      </p:sp>
    </p:spTree>
    <p:extLst>
      <p:ext uri="{BB962C8B-B14F-4D97-AF65-F5344CB8AC3E}">
        <p14:creationId xmlns:p14="http://schemas.microsoft.com/office/powerpoint/2010/main" val="86292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a:extLst>
              <a:ext uri="{FF2B5EF4-FFF2-40B4-BE49-F238E27FC236}">
                <a16:creationId xmlns:a16="http://schemas.microsoft.com/office/drawing/2014/main" id="{03AFCB05-A081-4FB2-871C-A88C60635A3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Notes Placeholder 2">
            <a:extLst>
              <a:ext uri="{FF2B5EF4-FFF2-40B4-BE49-F238E27FC236}">
                <a16:creationId xmlns:a16="http://schemas.microsoft.com/office/drawing/2014/main" id="{57E4EF07-A2AF-40A6-9EBE-62BB035918E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B75E0B1F-0600-45BE-AA7F-BC75E7D4F17F}"/>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7E28911-97E3-44F2-AB85-00973A311D13}" type="slidenum">
              <a:rPr lang="en-IN" altLang="en-US">
                <a:latin typeface="Calibri" panose="020F0502020204030204" pitchFamily="34" charset="0"/>
              </a:rPr>
              <a:pPr eaLnBrk="1" hangingPunct="1"/>
              <a:t>3</a:t>
            </a:fld>
            <a:endParaRPr lang="en-IN" altLang="en-US">
              <a:latin typeface="Calibri" panose="020F0502020204030204" pitchFamily="34" charset="0"/>
            </a:endParaRPr>
          </a:p>
        </p:txBody>
      </p:sp>
    </p:spTree>
    <p:extLst>
      <p:ext uri="{BB962C8B-B14F-4D97-AF65-F5344CB8AC3E}">
        <p14:creationId xmlns:p14="http://schemas.microsoft.com/office/powerpoint/2010/main" val="26950464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a:extLst>
              <a:ext uri="{FF2B5EF4-FFF2-40B4-BE49-F238E27FC236}">
                <a16:creationId xmlns:a16="http://schemas.microsoft.com/office/drawing/2014/main" id="{74C5F5D3-1DB2-4469-85CA-C08B17AF2E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Notes Placeholder 2">
            <a:extLst>
              <a:ext uri="{FF2B5EF4-FFF2-40B4-BE49-F238E27FC236}">
                <a16:creationId xmlns:a16="http://schemas.microsoft.com/office/drawing/2014/main" id="{E9463E90-32AA-4A06-A4F4-1920E5484B6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 name="Slide Number Placeholder 3">
            <a:extLst>
              <a:ext uri="{FF2B5EF4-FFF2-40B4-BE49-F238E27FC236}">
                <a16:creationId xmlns:a16="http://schemas.microsoft.com/office/drawing/2014/main" id="{15EB0F46-6918-4C7B-AC8B-1CAF10CC7A38}"/>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7F678D0-4244-4FEF-8C75-535DE92BE1B5}" type="slidenum">
              <a:rPr lang="en-IN" altLang="en-US">
                <a:latin typeface="Calibri" panose="020F0502020204030204" pitchFamily="34" charset="0"/>
              </a:rPr>
              <a:pPr eaLnBrk="1" hangingPunct="1"/>
              <a:t>21</a:t>
            </a:fld>
            <a:endParaRPr lang="en-IN" altLang="en-US">
              <a:latin typeface="Calibri" panose="020F0502020204030204" pitchFamily="34" charset="0"/>
            </a:endParaRPr>
          </a:p>
        </p:txBody>
      </p:sp>
    </p:spTree>
    <p:extLst>
      <p:ext uri="{BB962C8B-B14F-4D97-AF65-F5344CB8AC3E}">
        <p14:creationId xmlns:p14="http://schemas.microsoft.com/office/powerpoint/2010/main" val="25238878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a:extLst>
              <a:ext uri="{FF2B5EF4-FFF2-40B4-BE49-F238E27FC236}">
                <a16:creationId xmlns:a16="http://schemas.microsoft.com/office/drawing/2014/main" id="{2E1A481A-2FE4-44E2-BA32-557A5773E9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Notes Placeholder 2">
            <a:extLst>
              <a:ext uri="{FF2B5EF4-FFF2-40B4-BE49-F238E27FC236}">
                <a16:creationId xmlns:a16="http://schemas.microsoft.com/office/drawing/2014/main" id="{91D824E6-4C3B-4E5C-BB5E-3E574CFF6CA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 name="Slide Number Placeholder 3">
            <a:extLst>
              <a:ext uri="{FF2B5EF4-FFF2-40B4-BE49-F238E27FC236}">
                <a16:creationId xmlns:a16="http://schemas.microsoft.com/office/drawing/2014/main" id="{C4E66458-42A7-4E76-8D8A-34639068DDD1}"/>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5253719-D72A-402F-BFAF-688B5A3B652A}" type="slidenum">
              <a:rPr lang="en-IN" altLang="en-US">
                <a:latin typeface="Calibri" panose="020F0502020204030204" pitchFamily="34" charset="0"/>
              </a:rPr>
              <a:pPr eaLnBrk="1" hangingPunct="1"/>
              <a:t>22</a:t>
            </a:fld>
            <a:endParaRPr lang="en-IN" altLang="en-US">
              <a:latin typeface="Calibri" panose="020F0502020204030204" pitchFamily="34" charset="0"/>
            </a:endParaRPr>
          </a:p>
        </p:txBody>
      </p:sp>
    </p:spTree>
    <p:extLst>
      <p:ext uri="{BB962C8B-B14F-4D97-AF65-F5344CB8AC3E}">
        <p14:creationId xmlns:p14="http://schemas.microsoft.com/office/powerpoint/2010/main" val="25981821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a:extLst>
              <a:ext uri="{FF2B5EF4-FFF2-40B4-BE49-F238E27FC236}">
                <a16:creationId xmlns:a16="http://schemas.microsoft.com/office/drawing/2014/main" id="{2398AE01-4C55-4BEC-9B50-19A9D0C65DB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Notes Placeholder 2">
            <a:extLst>
              <a:ext uri="{FF2B5EF4-FFF2-40B4-BE49-F238E27FC236}">
                <a16:creationId xmlns:a16="http://schemas.microsoft.com/office/drawing/2014/main" id="{544BBCF5-1431-4262-923F-3DFEEA7CFB8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IN" altLang="en-US"/>
          </a:p>
        </p:txBody>
      </p:sp>
      <p:sp>
        <p:nvSpPr>
          <p:cNvPr id="4" name="Slide Number Placeholder 3">
            <a:extLst>
              <a:ext uri="{FF2B5EF4-FFF2-40B4-BE49-F238E27FC236}">
                <a16:creationId xmlns:a16="http://schemas.microsoft.com/office/drawing/2014/main" id="{C8358B7F-9442-4C8F-9AD5-041B0828107F}"/>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9E2C7B6-E817-48D5-8BA2-438D6999E470}" type="slidenum">
              <a:rPr lang="en-IN" altLang="en-US">
                <a:latin typeface="Calibri" panose="020F0502020204030204" pitchFamily="34" charset="0"/>
              </a:rPr>
              <a:pPr eaLnBrk="1" hangingPunct="1"/>
              <a:t>23</a:t>
            </a:fld>
            <a:endParaRPr lang="en-IN" altLang="en-US">
              <a:latin typeface="Calibri" panose="020F0502020204030204" pitchFamily="34" charset="0"/>
            </a:endParaRPr>
          </a:p>
        </p:txBody>
      </p:sp>
    </p:spTree>
    <p:extLst>
      <p:ext uri="{BB962C8B-B14F-4D97-AF65-F5344CB8AC3E}">
        <p14:creationId xmlns:p14="http://schemas.microsoft.com/office/powerpoint/2010/main" val="2499321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a:extLst>
              <a:ext uri="{FF2B5EF4-FFF2-40B4-BE49-F238E27FC236}">
                <a16:creationId xmlns:a16="http://schemas.microsoft.com/office/drawing/2014/main" id="{FD841219-C2BB-47E1-96F4-4A11BCE4A2C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1" name="Notes Placeholder 2">
            <a:extLst>
              <a:ext uri="{FF2B5EF4-FFF2-40B4-BE49-F238E27FC236}">
                <a16:creationId xmlns:a16="http://schemas.microsoft.com/office/drawing/2014/main" id="{03DC77FC-A1A5-4B67-BCDA-DB62F80F05E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 name="Slide Number Placeholder 3">
            <a:extLst>
              <a:ext uri="{FF2B5EF4-FFF2-40B4-BE49-F238E27FC236}">
                <a16:creationId xmlns:a16="http://schemas.microsoft.com/office/drawing/2014/main" id="{13CF93F3-E91F-4BBB-AAB3-4A99CB155626}"/>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432529D-9007-488C-BB9B-ADFBF72FD89B}" type="slidenum">
              <a:rPr lang="en-IN" altLang="en-US">
                <a:latin typeface="Calibri" panose="020F0502020204030204" pitchFamily="34" charset="0"/>
              </a:rPr>
              <a:pPr eaLnBrk="1" hangingPunct="1"/>
              <a:t>24</a:t>
            </a:fld>
            <a:endParaRPr lang="en-IN" altLang="en-US">
              <a:latin typeface="Calibri" panose="020F0502020204030204" pitchFamily="34" charset="0"/>
            </a:endParaRPr>
          </a:p>
        </p:txBody>
      </p:sp>
    </p:spTree>
    <p:extLst>
      <p:ext uri="{BB962C8B-B14F-4D97-AF65-F5344CB8AC3E}">
        <p14:creationId xmlns:p14="http://schemas.microsoft.com/office/powerpoint/2010/main" val="42707313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a:extLst>
              <a:ext uri="{FF2B5EF4-FFF2-40B4-BE49-F238E27FC236}">
                <a16:creationId xmlns:a16="http://schemas.microsoft.com/office/drawing/2014/main" id="{7BC53F12-1014-41B5-B96F-DA821CD1C6C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Notes Placeholder 2">
            <a:extLst>
              <a:ext uri="{FF2B5EF4-FFF2-40B4-BE49-F238E27FC236}">
                <a16:creationId xmlns:a16="http://schemas.microsoft.com/office/drawing/2014/main" id="{958C3404-7B29-4C00-B7DB-692BB32EE17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 name="Slide Number Placeholder 3">
            <a:extLst>
              <a:ext uri="{FF2B5EF4-FFF2-40B4-BE49-F238E27FC236}">
                <a16:creationId xmlns:a16="http://schemas.microsoft.com/office/drawing/2014/main" id="{B1FA4F23-542C-4204-B6D4-0C086F2D62FA}"/>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4F1143F-8EFE-4AFD-B0C6-03812DFD6F7A}" type="slidenum">
              <a:rPr lang="en-IN" altLang="en-US">
                <a:latin typeface="Calibri" panose="020F0502020204030204" pitchFamily="34" charset="0"/>
              </a:rPr>
              <a:pPr eaLnBrk="1" hangingPunct="1"/>
              <a:t>25</a:t>
            </a:fld>
            <a:endParaRPr lang="en-IN" altLang="en-US">
              <a:latin typeface="Calibri" panose="020F0502020204030204" pitchFamily="34" charset="0"/>
            </a:endParaRPr>
          </a:p>
        </p:txBody>
      </p:sp>
    </p:spTree>
    <p:extLst>
      <p:ext uri="{BB962C8B-B14F-4D97-AF65-F5344CB8AC3E}">
        <p14:creationId xmlns:p14="http://schemas.microsoft.com/office/powerpoint/2010/main" val="10192149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a:extLst>
              <a:ext uri="{FF2B5EF4-FFF2-40B4-BE49-F238E27FC236}">
                <a16:creationId xmlns:a16="http://schemas.microsoft.com/office/drawing/2014/main" id="{D5430920-EF16-4E4C-B4DF-894B12AC02A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9" name="Notes Placeholder 2">
            <a:extLst>
              <a:ext uri="{FF2B5EF4-FFF2-40B4-BE49-F238E27FC236}">
                <a16:creationId xmlns:a16="http://schemas.microsoft.com/office/drawing/2014/main" id="{73624CFD-7609-473A-8525-34CA9E1C06C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 name="Slide Number Placeholder 3">
            <a:extLst>
              <a:ext uri="{FF2B5EF4-FFF2-40B4-BE49-F238E27FC236}">
                <a16:creationId xmlns:a16="http://schemas.microsoft.com/office/drawing/2014/main" id="{67B00DCB-473D-4F64-90F0-4EBF7ED5847C}"/>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6837D5F-076E-4045-A633-D4F82BC802FC}" type="slidenum">
              <a:rPr lang="en-IN" altLang="en-US">
                <a:latin typeface="Calibri" panose="020F0502020204030204" pitchFamily="34" charset="0"/>
              </a:rPr>
              <a:pPr eaLnBrk="1" hangingPunct="1"/>
              <a:t>26</a:t>
            </a:fld>
            <a:endParaRPr lang="en-IN" altLang="en-US">
              <a:latin typeface="Calibri" panose="020F0502020204030204" pitchFamily="34" charset="0"/>
            </a:endParaRPr>
          </a:p>
        </p:txBody>
      </p:sp>
    </p:spTree>
    <p:extLst>
      <p:ext uri="{BB962C8B-B14F-4D97-AF65-F5344CB8AC3E}">
        <p14:creationId xmlns:p14="http://schemas.microsoft.com/office/powerpoint/2010/main" val="17398552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a:extLst>
              <a:ext uri="{FF2B5EF4-FFF2-40B4-BE49-F238E27FC236}">
                <a16:creationId xmlns:a16="http://schemas.microsoft.com/office/drawing/2014/main" id="{ECE9F7E5-B25B-4512-8062-7EB826425C4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3" name="Notes Placeholder 2">
            <a:extLst>
              <a:ext uri="{FF2B5EF4-FFF2-40B4-BE49-F238E27FC236}">
                <a16:creationId xmlns:a16="http://schemas.microsoft.com/office/drawing/2014/main" id="{EEE13D21-34A0-4220-9F3C-7B2974DAD8E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 name="Slide Number Placeholder 3">
            <a:extLst>
              <a:ext uri="{FF2B5EF4-FFF2-40B4-BE49-F238E27FC236}">
                <a16:creationId xmlns:a16="http://schemas.microsoft.com/office/drawing/2014/main" id="{A19334C0-ECF7-4F29-B667-BA08127BFD11}"/>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3774470-386F-4F25-BDB8-5CD474EB914F}" type="slidenum">
              <a:rPr lang="en-IN" altLang="en-US">
                <a:latin typeface="Calibri" panose="020F0502020204030204" pitchFamily="34" charset="0"/>
              </a:rPr>
              <a:pPr eaLnBrk="1" hangingPunct="1"/>
              <a:t>27</a:t>
            </a:fld>
            <a:endParaRPr lang="en-IN" altLang="en-US">
              <a:latin typeface="Calibri" panose="020F0502020204030204" pitchFamily="34" charset="0"/>
            </a:endParaRPr>
          </a:p>
        </p:txBody>
      </p:sp>
    </p:spTree>
    <p:extLst>
      <p:ext uri="{BB962C8B-B14F-4D97-AF65-F5344CB8AC3E}">
        <p14:creationId xmlns:p14="http://schemas.microsoft.com/office/powerpoint/2010/main" val="25839001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a:extLst>
              <a:ext uri="{FF2B5EF4-FFF2-40B4-BE49-F238E27FC236}">
                <a16:creationId xmlns:a16="http://schemas.microsoft.com/office/drawing/2014/main" id="{16CC7760-4EAA-4497-BE9A-4E9F246183B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Notes Placeholder 2">
            <a:extLst>
              <a:ext uri="{FF2B5EF4-FFF2-40B4-BE49-F238E27FC236}">
                <a16:creationId xmlns:a16="http://schemas.microsoft.com/office/drawing/2014/main" id="{C73B91AC-D1E8-4084-BC48-FCE525D6F51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IN" altLang="en-US"/>
          </a:p>
        </p:txBody>
      </p:sp>
      <p:sp>
        <p:nvSpPr>
          <p:cNvPr id="4" name="Slide Number Placeholder 3">
            <a:extLst>
              <a:ext uri="{FF2B5EF4-FFF2-40B4-BE49-F238E27FC236}">
                <a16:creationId xmlns:a16="http://schemas.microsoft.com/office/drawing/2014/main" id="{80C33ADA-691A-423D-8856-A31D91D93027}"/>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7366BA4-F283-4147-A4A7-9074677F98DF}" type="slidenum">
              <a:rPr lang="en-IN" altLang="en-US">
                <a:latin typeface="Calibri" panose="020F0502020204030204" pitchFamily="34" charset="0"/>
              </a:rPr>
              <a:pPr eaLnBrk="1" hangingPunct="1"/>
              <a:t>28</a:t>
            </a:fld>
            <a:endParaRPr lang="en-IN" altLang="en-US">
              <a:latin typeface="Calibri" panose="020F0502020204030204" pitchFamily="34" charset="0"/>
            </a:endParaRPr>
          </a:p>
        </p:txBody>
      </p:sp>
    </p:spTree>
    <p:extLst>
      <p:ext uri="{BB962C8B-B14F-4D97-AF65-F5344CB8AC3E}">
        <p14:creationId xmlns:p14="http://schemas.microsoft.com/office/powerpoint/2010/main" val="2790919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a16="http://schemas.microsoft.com/office/drawing/2014/main" id="{312C61B9-0FDC-4D6F-B087-50122A33D6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a:extLst>
              <a:ext uri="{FF2B5EF4-FFF2-40B4-BE49-F238E27FC236}">
                <a16:creationId xmlns:a16="http://schemas.microsoft.com/office/drawing/2014/main" id="{64C5A696-250B-4F9A-989D-B5EAC71E9EF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IN" altLang="en-US"/>
          </a:p>
        </p:txBody>
      </p:sp>
      <p:sp>
        <p:nvSpPr>
          <p:cNvPr id="4" name="Slide Number Placeholder 3">
            <a:extLst>
              <a:ext uri="{FF2B5EF4-FFF2-40B4-BE49-F238E27FC236}">
                <a16:creationId xmlns:a16="http://schemas.microsoft.com/office/drawing/2014/main" id="{EA04DAAD-630C-4599-AF3C-11F97F26886D}"/>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565F112-2F96-4DB3-A472-77DEF78B15B6}" type="slidenum">
              <a:rPr lang="en-IN" altLang="en-US">
                <a:latin typeface="Calibri" panose="020F0502020204030204" pitchFamily="34" charset="0"/>
              </a:rPr>
              <a:pPr eaLnBrk="1" hangingPunct="1"/>
              <a:t>4</a:t>
            </a:fld>
            <a:endParaRPr lang="en-IN" altLang="en-US">
              <a:latin typeface="Calibri" panose="020F0502020204030204" pitchFamily="34" charset="0"/>
            </a:endParaRPr>
          </a:p>
        </p:txBody>
      </p:sp>
    </p:spTree>
    <p:extLst>
      <p:ext uri="{BB962C8B-B14F-4D97-AF65-F5344CB8AC3E}">
        <p14:creationId xmlns:p14="http://schemas.microsoft.com/office/powerpoint/2010/main" val="2282950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a:extLst>
              <a:ext uri="{FF2B5EF4-FFF2-40B4-BE49-F238E27FC236}">
                <a16:creationId xmlns:a16="http://schemas.microsoft.com/office/drawing/2014/main" id="{569FC177-8319-40D5-91BC-0B9D89AA218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Notes Placeholder 2">
            <a:extLst>
              <a:ext uri="{FF2B5EF4-FFF2-40B4-BE49-F238E27FC236}">
                <a16:creationId xmlns:a16="http://schemas.microsoft.com/office/drawing/2014/main" id="{B01895C7-04C2-43DB-948D-BF6E3951E38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IN" altLang="en-US"/>
          </a:p>
        </p:txBody>
      </p:sp>
      <p:sp>
        <p:nvSpPr>
          <p:cNvPr id="4" name="Slide Number Placeholder 3">
            <a:extLst>
              <a:ext uri="{FF2B5EF4-FFF2-40B4-BE49-F238E27FC236}">
                <a16:creationId xmlns:a16="http://schemas.microsoft.com/office/drawing/2014/main" id="{D19F0253-1A3A-4476-8A7C-86996ECB2896}"/>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CF52B8E-4578-4247-83F9-6E53E4569FA1}" type="slidenum">
              <a:rPr lang="en-IN" altLang="en-US">
                <a:latin typeface="Calibri" panose="020F0502020204030204" pitchFamily="34" charset="0"/>
              </a:rPr>
              <a:pPr eaLnBrk="1" hangingPunct="1"/>
              <a:t>5</a:t>
            </a:fld>
            <a:endParaRPr lang="en-IN" altLang="en-US">
              <a:latin typeface="Calibri" panose="020F0502020204030204" pitchFamily="34" charset="0"/>
            </a:endParaRPr>
          </a:p>
        </p:txBody>
      </p:sp>
    </p:spTree>
    <p:extLst>
      <p:ext uri="{BB962C8B-B14F-4D97-AF65-F5344CB8AC3E}">
        <p14:creationId xmlns:p14="http://schemas.microsoft.com/office/powerpoint/2010/main" val="2755683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a:extLst>
              <a:ext uri="{FF2B5EF4-FFF2-40B4-BE49-F238E27FC236}">
                <a16:creationId xmlns:a16="http://schemas.microsoft.com/office/drawing/2014/main" id="{8DA6024C-5344-4F69-8F0A-36B6195D6F8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Notes Placeholder 2">
            <a:extLst>
              <a:ext uri="{FF2B5EF4-FFF2-40B4-BE49-F238E27FC236}">
                <a16:creationId xmlns:a16="http://schemas.microsoft.com/office/drawing/2014/main" id="{19C6D998-9A13-4521-A0CA-D22EE363B4A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26E3AEB3-B130-417E-ACC8-7C86973C0896}"/>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E302EDA-A6D4-401E-80E5-FE6504A66B38}" type="slidenum">
              <a:rPr lang="en-IN" altLang="en-US">
                <a:latin typeface="Calibri" panose="020F0502020204030204" pitchFamily="34" charset="0"/>
              </a:rPr>
              <a:pPr eaLnBrk="1" hangingPunct="1"/>
              <a:t>6</a:t>
            </a:fld>
            <a:endParaRPr lang="en-IN" altLang="en-US">
              <a:latin typeface="Calibri" panose="020F0502020204030204" pitchFamily="34" charset="0"/>
            </a:endParaRPr>
          </a:p>
        </p:txBody>
      </p:sp>
    </p:spTree>
    <p:extLst>
      <p:ext uri="{BB962C8B-B14F-4D97-AF65-F5344CB8AC3E}">
        <p14:creationId xmlns:p14="http://schemas.microsoft.com/office/powerpoint/2010/main" val="3036429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a:extLst>
              <a:ext uri="{FF2B5EF4-FFF2-40B4-BE49-F238E27FC236}">
                <a16:creationId xmlns:a16="http://schemas.microsoft.com/office/drawing/2014/main" id="{02496A3F-9E44-403A-A69D-BCC96BD58CE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Notes Placeholder 2">
            <a:extLst>
              <a:ext uri="{FF2B5EF4-FFF2-40B4-BE49-F238E27FC236}">
                <a16:creationId xmlns:a16="http://schemas.microsoft.com/office/drawing/2014/main" id="{9EBC40E6-4892-4919-931F-89D2D312AE0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IN" altLang="en-US"/>
          </a:p>
        </p:txBody>
      </p:sp>
      <p:sp>
        <p:nvSpPr>
          <p:cNvPr id="4" name="Slide Number Placeholder 3">
            <a:extLst>
              <a:ext uri="{FF2B5EF4-FFF2-40B4-BE49-F238E27FC236}">
                <a16:creationId xmlns:a16="http://schemas.microsoft.com/office/drawing/2014/main" id="{220B9290-66DC-48D4-B86B-2A7A9D714EAC}"/>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EABE553-86F6-4A4D-8D21-40F16D24F54A}" type="slidenum">
              <a:rPr lang="en-IN" altLang="en-US">
                <a:latin typeface="Calibri" panose="020F0502020204030204" pitchFamily="34" charset="0"/>
              </a:rPr>
              <a:pPr eaLnBrk="1" hangingPunct="1"/>
              <a:t>7</a:t>
            </a:fld>
            <a:endParaRPr lang="en-IN" altLang="en-US">
              <a:latin typeface="Calibri" panose="020F0502020204030204" pitchFamily="34" charset="0"/>
            </a:endParaRPr>
          </a:p>
        </p:txBody>
      </p:sp>
    </p:spTree>
    <p:extLst>
      <p:ext uri="{BB962C8B-B14F-4D97-AF65-F5344CB8AC3E}">
        <p14:creationId xmlns:p14="http://schemas.microsoft.com/office/powerpoint/2010/main" val="3948495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a:extLst>
              <a:ext uri="{FF2B5EF4-FFF2-40B4-BE49-F238E27FC236}">
                <a16:creationId xmlns:a16="http://schemas.microsoft.com/office/drawing/2014/main" id="{21F9B063-DBF4-4C44-A579-4F7143F545F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Notes Placeholder 2">
            <a:extLst>
              <a:ext uri="{FF2B5EF4-FFF2-40B4-BE49-F238E27FC236}">
                <a16:creationId xmlns:a16="http://schemas.microsoft.com/office/drawing/2014/main" id="{8170CBB9-2ED9-4440-8C9C-D756602541F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IN" altLang="en-US"/>
          </a:p>
        </p:txBody>
      </p:sp>
      <p:sp>
        <p:nvSpPr>
          <p:cNvPr id="4" name="Slide Number Placeholder 3">
            <a:extLst>
              <a:ext uri="{FF2B5EF4-FFF2-40B4-BE49-F238E27FC236}">
                <a16:creationId xmlns:a16="http://schemas.microsoft.com/office/drawing/2014/main" id="{2F4071F5-4277-4E1C-BCE9-DF4E4BBEA755}"/>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F2DD91C-AFF6-4B9E-8B83-C9B64530E833}" type="slidenum">
              <a:rPr lang="en-IN" altLang="en-US">
                <a:latin typeface="Calibri" panose="020F0502020204030204" pitchFamily="34" charset="0"/>
              </a:rPr>
              <a:pPr eaLnBrk="1" hangingPunct="1"/>
              <a:t>8</a:t>
            </a:fld>
            <a:endParaRPr lang="en-IN" altLang="en-US">
              <a:latin typeface="Calibri" panose="020F0502020204030204" pitchFamily="34" charset="0"/>
            </a:endParaRPr>
          </a:p>
        </p:txBody>
      </p:sp>
    </p:spTree>
    <p:extLst>
      <p:ext uri="{BB962C8B-B14F-4D97-AF65-F5344CB8AC3E}">
        <p14:creationId xmlns:p14="http://schemas.microsoft.com/office/powerpoint/2010/main" val="2318225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a:extLst>
              <a:ext uri="{FF2B5EF4-FFF2-40B4-BE49-F238E27FC236}">
                <a16:creationId xmlns:a16="http://schemas.microsoft.com/office/drawing/2014/main" id="{DA3BAFDA-C958-4FB7-AF18-EAC3F2893B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Notes Placeholder 2">
            <a:extLst>
              <a:ext uri="{FF2B5EF4-FFF2-40B4-BE49-F238E27FC236}">
                <a16:creationId xmlns:a16="http://schemas.microsoft.com/office/drawing/2014/main" id="{34E4365C-CB3D-4640-846D-95878FB07D0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IN" altLang="en-US"/>
          </a:p>
        </p:txBody>
      </p:sp>
      <p:sp>
        <p:nvSpPr>
          <p:cNvPr id="4" name="Slide Number Placeholder 3">
            <a:extLst>
              <a:ext uri="{FF2B5EF4-FFF2-40B4-BE49-F238E27FC236}">
                <a16:creationId xmlns:a16="http://schemas.microsoft.com/office/drawing/2014/main" id="{AFB358F5-A164-4C1B-9E8C-0F97EF2DA48A}"/>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7780A17-14B7-4137-BA6A-640C94A58A4C}" type="slidenum">
              <a:rPr lang="en-IN" altLang="en-US">
                <a:latin typeface="Calibri" panose="020F0502020204030204" pitchFamily="34" charset="0"/>
              </a:rPr>
              <a:pPr eaLnBrk="1" hangingPunct="1"/>
              <a:t>9</a:t>
            </a:fld>
            <a:endParaRPr lang="en-IN" altLang="en-US">
              <a:latin typeface="Calibri" panose="020F0502020204030204" pitchFamily="34" charset="0"/>
            </a:endParaRPr>
          </a:p>
        </p:txBody>
      </p:sp>
    </p:spTree>
    <p:extLst>
      <p:ext uri="{BB962C8B-B14F-4D97-AF65-F5344CB8AC3E}">
        <p14:creationId xmlns:p14="http://schemas.microsoft.com/office/powerpoint/2010/main" val="2372579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a:extLst>
              <a:ext uri="{FF2B5EF4-FFF2-40B4-BE49-F238E27FC236}">
                <a16:creationId xmlns:a16="http://schemas.microsoft.com/office/drawing/2014/main" id="{386114DF-256B-45DC-B8C7-6861D09AA7B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Notes Placeholder 2">
            <a:extLst>
              <a:ext uri="{FF2B5EF4-FFF2-40B4-BE49-F238E27FC236}">
                <a16:creationId xmlns:a16="http://schemas.microsoft.com/office/drawing/2014/main" id="{D074611F-D0CB-4555-B758-E67FD88A0BB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 name="Slide Number Placeholder 3">
            <a:extLst>
              <a:ext uri="{FF2B5EF4-FFF2-40B4-BE49-F238E27FC236}">
                <a16:creationId xmlns:a16="http://schemas.microsoft.com/office/drawing/2014/main" id="{638EA7A3-7454-4447-9B62-FDA14256F88A}"/>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AA63E4-C0C3-4A79-81EA-A7DED01B17C1}" type="slidenum">
              <a:rPr lang="en-IN" altLang="en-US">
                <a:latin typeface="Calibri" panose="020F0502020204030204" pitchFamily="34" charset="0"/>
              </a:rPr>
              <a:pPr eaLnBrk="1" hangingPunct="1"/>
              <a:t>10</a:t>
            </a:fld>
            <a:endParaRPr lang="en-IN" altLang="en-US">
              <a:latin typeface="Calibri" panose="020F0502020204030204" pitchFamily="34" charset="0"/>
            </a:endParaRPr>
          </a:p>
        </p:txBody>
      </p:sp>
    </p:spTree>
    <p:extLst>
      <p:ext uri="{BB962C8B-B14F-4D97-AF65-F5344CB8AC3E}">
        <p14:creationId xmlns:p14="http://schemas.microsoft.com/office/powerpoint/2010/main" val="4034860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4E8DA-8D02-4A97-95BD-DA8C1605AC08}"/>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DA7C790F-25A7-45CD-86FA-1EADB8241E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91CD65-DC4C-4BE9-8B77-33BA3F50C38E}"/>
              </a:ext>
            </a:extLst>
          </p:cNvPr>
          <p:cNvSpPr>
            <a:spLocks noGrp="1"/>
          </p:cNvSpPr>
          <p:nvPr>
            <p:ph type="dt" sz="half" idx="10"/>
          </p:nvPr>
        </p:nvSpPr>
        <p:spPr/>
        <p:txBody>
          <a:bodyPr/>
          <a:lstStyle/>
          <a:p>
            <a:fld id="{E1B854F7-E096-464A-A505-EF440EE6EDF5}" type="datetimeFigureOut">
              <a:rPr lang="en-US" smtClean="0"/>
              <a:t>11/14/2017</a:t>
            </a:fld>
            <a:endParaRPr lang="en-US"/>
          </a:p>
        </p:txBody>
      </p:sp>
      <p:sp>
        <p:nvSpPr>
          <p:cNvPr id="5" name="Footer Placeholder 4">
            <a:extLst>
              <a:ext uri="{FF2B5EF4-FFF2-40B4-BE49-F238E27FC236}">
                <a16:creationId xmlns:a16="http://schemas.microsoft.com/office/drawing/2014/main" id="{6E5F10AB-7439-444F-8275-00C237FCD9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0D3468-80AF-49C2-94CE-21956F5CD4A7}"/>
              </a:ext>
            </a:extLst>
          </p:cNvPr>
          <p:cNvSpPr>
            <a:spLocks noGrp="1"/>
          </p:cNvSpPr>
          <p:nvPr>
            <p:ph type="sldNum" sz="quarter" idx="12"/>
          </p:nvPr>
        </p:nvSpPr>
        <p:spPr/>
        <p:txBody>
          <a:bodyPr/>
          <a:lstStyle/>
          <a:p>
            <a:fld id="{5B558F42-91A8-40F7-B6DF-18F9F5CEE167}" type="slidenum">
              <a:rPr lang="en-US" smtClean="0"/>
              <a:t>‹#›</a:t>
            </a:fld>
            <a:endParaRPr lang="en-US"/>
          </a:p>
        </p:txBody>
      </p:sp>
    </p:spTree>
    <p:extLst>
      <p:ext uri="{BB962C8B-B14F-4D97-AF65-F5344CB8AC3E}">
        <p14:creationId xmlns:p14="http://schemas.microsoft.com/office/powerpoint/2010/main" val="3332635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BCFC-1967-4931-9E89-54FF47B634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FFD896-D773-4D53-BD20-A7C0E765E67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1EA674-EAAD-48E0-A98A-8DAC7E0CBAC9}"/>
              </a:ext>
            </a:extLst>
          </p:cNvPr>
          <p:cNvSpPr>
            <a:spLocks noGrp="1"/>
          </p:cNvSpPr>
          <p:nvPr>
            <p:ph type="dt" sz="half" idx="10"/>
          </p:nvPr>
        </p:nvSpPr>
        <p:spPr/>
        <p:txBody>
          <a:bodyPr/>
          <a:lstStyle/>
          <a:p>
            <a:fld id="{E1B854F7-E096-464A-A505-EF440EE6EDF5}" type="datetimeFigureOut">
              <a:rPr lang="en-US" smtClean="0"/>
              <a:t>11/14/2017</a:t>
            </a:fld>
            <a:endParaRPr lang="en-US"/>
          </a:p>
        </p:txBody>
      </p:sp>
      <p:sp>
        <p:nvSpPr>
          <p:cNvPr id="5" name="Footer Placeholder 4">
            <a:extLst>
              <a:ext uri="{FF2B5EF4-FFF2-40B4-BE49-F238E27FC236}">
                <a16:creationId xmlns:a16="http://schemas.microsoft.com/office/drawing/2014/main" id="{29934DA9-7365-4F30-9631-D2144CAF4F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4D7B67-694B-42D0-B868-2B49F47A4F5A}"/>
              </a:ext>
            </a:extLst>
          </p:cNvPr>
          <p:cNvSpPr>
            <a:spLocks noGrp="1"/>
          </p:cNvSpPr>
          <p:nvPr>
            <p:ph type="sldNum" sz="quarter" idx="12"/>
          </p:nvPr>
        </p:nvSpPr>
        <p:spPr/>
        <p:txBody>
          <a:bodyPr/>
          <a:lstStyle/>
          <a:p>
            <a:fld id="{5B558F42-91A8-40F7-B6DF-18F9F5CEE167}" type="slidenum">
              <a:rPr lang="en-US" smtClean="0"/>
              <a:t>‹#›</a:t>
            </a:fld>
            <a:endParaRPr lang="en-US"/>
          </a:p>
        </p:txBody>
      </p:sp>
    </p:spTree>
    <p:extLst>
      <p:ext uri="{BB962C8B-B14F-4D97-AF65-F5344CB8AC3E}">
        <p14:creationId xmlns:p14="http://schemas.microsoft.com/office/powerpoint/2010/main" val="2245363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A15692-2E21-4718-A538-4375988B50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F3652E-1603-48A0-BFA0-450DFA5509D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E19D44-735A-48E2-ACFB-0269540398B0}"/>
              </a:ext>
            </a:extLst>
          </p:cNvPr>
          <p:cNvSpPr>
            <a:spLocks noGrp="1"/>
          </p:cNvSpPr>
          <p:nvPr>
            <p:ph type="dt" sz="half" idx="10"/>
          </p:nvPr>
        </p:nvSpPr>
        <p:spPr/>
        <p:txBody>
          <a:bodyPr/>
          <a:lstStyle/>
          <a:p>
            <a:fld id="{E1B854F7-E096-464A-A505-EF440EE6EDF5}" type="datetimeFigureOut">
              <a:rPr lang="en-US" smtClean="0"/>
              <a:t>11/14/2017</a:t>
            </a:fld>
            <a:endParaRPr lang="en-US"/>
          </a:p>
        </p:txBody>
      </p:sp>
      <p:sp>
        <p:nvSpPr>
          <p:cNvPr id="5" name="Footer Placeholder 4">
            <a:extLst>
              <a:ext uri="{FF2B5EF4-FFF2-40B4-BE49-F238E27FC236}">
                <a16:creationId xmlns:a16="http://schemas.microsoft.com/office/drawing/2014/main" id="{9ECA4BE2-8496-41E5-A00B-D8185F8BD8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CF8E9B-3D60-45DD-BE8F-C10DC90F421D}"/>
              </a:ext>
            </a:extLst>
          </p:cNvPr>
          <p:cNvSpPr>
            <a:spLocks noGrp="1"/>
          </p:cNvSpPr>
          <p:nvPr>
            <p:ph type="sldNum" sz="quarter" idx="12"/>
          </p:nvPr>
        </p:nvSpPr>
        <p:spPr/>
        <p:txBody>
          <a:bodyPr/>
          <a:lstStyle/>
          <a:p>
            <a:fld id="{5B558F42-91A8-40F7-B6DF-18F9F5CEE167}" type="slidenum">
              <a:rPr lang="en-US" smtClean="0"/>
              <a:t>‹#›</a:t>
            </a:fld>
            <a:endParaRPr lang="en-US"/>
          </a:p>
        </p:txBody>
      </p:sp>
    </p:spTree>
    <p:extLst>
      <p:ext uri="{BB962C8B-B14F-4D97-AF65-F5344CB8AC3E}">
        <p14:creationId xmlns:p14="http://schemas.microsoft.com/office/powerpoint/2010/main" val="1898466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27B4D-3D80-437A-90BE-E1ED883D65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0A5D40-FCA1-44E2-97B0-3D6AD27B6CE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6858CB-E95A-4DC9-AF9F-9E42C280EEF0}"/>
              </a:ext>
            </a:extLst>
          </p:cNvPr>
          <p:cNvSpPr>
            <a:spLocks noGrp="1"/>
          </p:cNvSpPr>
          <p:nvPr>
            <p:ph type="dt" sz="half" idx="10"/>
          </p:nvPr>
        </p:nvSpPr>
        <p:spPr/>
        <p:txBody>
          <a:bodyPr/>
          <a:lstStyle/>
          <a:p>
            <a:fld id="{E1B854F7-E096-464A-A505-EF440EE6EDF5}" type="datetimeFigureOut">
              <a:rPr lang="en-US" smtClean="0"/>
              <a:t>11/14/2017</a:t>
            </a:fld>
            <a:endParaRPr lang="en-US"/>
          </a:p>
        </p:txBody>
      </p:sp>
      <p:sp>
        <p:nvSpPr>
          <p:cNvPr id="5" name="Footer Placeholder 4">
            <a:extLst>
              <a:ext uri="{FF2B5EF4-FFF2-40B4-BE49-F238E27FC236}">
                <a16:creationId xmlns:a16="http://schemas.microsoft.com/office/drawing/2014/main" id="{FFFBF0C4-DA55-44FA-A528-FAB18781C9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A59092-EB6D-4DCB-A9CE-47ABDE8032AF}"/>
              </a:ext>
            </a:extLst>
          </p:cNvPr>
          <p:cNvSpPr>
            <a:spLocks noGrp="1"/>
          </p:cNvSpPr>
          <p:nvPr>
            <p:ph type="sldNum" sz="quarter" idx="12"/>
          </p:nvPr>
        </p:nvSpPr>
        <p:spPr/>
        <p:txBody>
          <a:bodyPr/>
          <a:lstStyle/>
          <a:p>
            <a:fld id="{5B558F42-91A8-40F7-B6DF-18F9F5CEE167}" type="slidenum">
              <a:rPr lang="en-US" smtClean="0"/>
              <a:t>‹#›</a:t>
            </a:fld>
            <a:endParaRPr lang="en-US"/>
          </a:p>
        </p:txBody>
      </p:sp>
    </p:spTree>
    <p:extLst>
      <p:ext uri="{BB962C8B-B14F-4D97-AF65-F5344CB8AC3E}">
        <p14:creationId xmlns:p14="http://schemas.microsoft.com/office/powerpoint/2010/main" val="4221827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282FD-0FD2-4DBD-9E7B-26D579A40A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AE1142-5CF8-4BC8-AC17-3CCCB0E7E0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65EAD19-65AB-4A53-B13E-F6ED6D22B8FE}"/>
              </a:ext>
            </a:extLst>
          </p:cNvPr>
          <p:cNvSpPr>
            <a:spLocks noGrp="1"/>
          </p:cNvSpPr>
          <p:nvPr>
            <p:ph type="dt" sz="half" idx="10"/>
          </p:nvPr>
        </p:nvSpPr>
        <p:spPr/>
        <p:txBody>
          <a:bodyPr/>
          <a:lstStyle/>
          <a:p>
            <a:fld id="{E1B854F7-E096-464A-A505-EF440EE6EDF5}" type="datetimeFigureOut">
              <a:rPr lang="en-US" smtClean="0"/>
              <a:t>11/14/2017</a:t>
            </a:fld>
            <a:endParaRPr lang="en-US"/>
          </a:p>
        </p:txBody>
      </p:sp>
      <p:sp>
        <p:nvSpPr>
          <p:cNvPr id="5" name="Footer Placeholder 4">
            <a:extLst>
              <a:ext uri="{FF2B5EF4-FFF2-40B4-BE49-F238E27FC236}">
                <a16:creationId xmlns:a16="http://schemas.microsoft.com/office/drawing/2014/main" id="{A6475E18-4A7B-43F2-8973-B4F3C87E6E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5B6EF9-8DBC-4723-8FDE-381CDBE9BE43}"/>
              </a:ext>
            </a:extLst>
          </p:cNvPr>
          <p:cNvSpPr>
            <a:spLocks noGrp="1"/>
          </p:cNvSpPr>
          <p:nvPr>
            <p:ph type="sldNum" sz="quarter" idx="12"/>
          </p:nvPr>
        </p:nvSpPr>
        <p:spPr/>
        <p:txBody>
          <a:bodyPr/>
          <a:lstStyle/>
          <a:p>
            <a:fld id="{5B558F42-91A8-40F7-B6DF-18F9F5CEE167}" type="slidenum">
              <a:rPr lang="en-US" smtClean="0"/>
              <a:t>‹#›</a:t>
            </a:fld>
            <a:endParaRPr lang="en-US"/>
          </a:p>
        </p:txBody>
      </p:sp>
    </p:spTree>
    <p:extLst>
      <p:ext uri="{BB962C8B-B14F-4D97-AF65-F5344CB8AC3E}">
        <p14:creationId xmlns:p14="http://schemas.microsoft.com/office/powerpoint/2010/main" val="309604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01D4-3F6B-4257-9643-7764D4D0B5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97264C-1163-4AFC-9C94-88434404AE4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4A5053-6012-4353-8B66-1DF16E8A343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EB2F35-4BEF-4142-BAA4-0456986A28D8}"/>
              </a:ext>
            </a:extLst>
          </p:cNvPr>
          <p:cNvSpPr>
            <a:spLocks noGrp="1"/>
          </p:cNvSpPr>
          <p:nvPr>
            <p:ph type="dt" sz="half" idx="10"/>
          </p:nvPr>
        </p:nvSpPr>
        <p:spPr/>
        <p:txBody>
          <a:bodyPr/>
          <a:lstStyle/>
          <a:p>
            <a:fld id="{E1B854F7-E096-464A-A505-EF440EE6EDF5}" type="datetimeFigureOut">
              <a:rPr lang="en-US" smtClean="0"/>
              <a:t>11/14/2017</a:t>
            </a:fld>
            <a:endParaRPr lang="en-US"/>
          </a:p>
        </p:txBody>
      </p:sp>
      <p:sp>
        <p:nvSpPr>
          <p:cNvPr id="6" name="Footer Placeholder 5">
            <a:extLst>
              <a:ext uri="{FF2B5EF4-FFF2-40B4-BE49-F238E27FC236}">
                <a16:creationId xmlns:a16="http://schemas.microsoft.com/office/drawing/2014/main" id="{78E4DB1B-BFC3-4B5E-9AF8-BC2669EA31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878536-C135-41ED-B857-6E7A81208C78}"/>
              </a:ext>
            </a:extLst>
          </p:cNvPr>
          <p:cNvSpPr>
            <a:spLocks noGrp="1"/>
          </p:cNvSpPr>
          <p:nvPr>
            <p:ph type="sldNum" sz="quarter" idx="12"/>
          </p:nvPr>
        </p:nvSpPr>
        <p:spPr/>
        <p:txBody>
          <a:bodyPr/>
          <a:lstStyle/>
          <a:p>
            <a:fld id="{5B558F42-91A8-40F7-B6DF-18F9F5CEE167}" type="slidenum">
              <a:rPr lang="en-US" smtClean="0"/>
              <a:t>‹#›</a:t>
            </a:fld>
            <a:endParaRPr lang="en-US"/>
          </a:p>
        </p:txBody>
      </p:sp>
    </p:spTree>
    <p:extLst>
      <p:ext uri="{BB962C8B-B14F-4D97-AF65-F5344CB8AC3E}">
        <p14:creationId xmlns:p14="http://schemas.microsoft.com/office/powerpoint/2010/main" val="1920920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6F541-137B-4852-805C-F154167DC0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79D4AF-9817-4266-A3FC-47294B092A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679AB39-A726-4C4B-85A9-0F7C973CCE3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EE56B6-9799-4B36-9F3B-13252C0A5E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63668FA-592A-4BBC-AC52-877A442D3E0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6075E3-493A-4C21-9302-454038FF12EB}"/>
              </a:ext>
            </a:extLst>
          </p:cNvPr>
          <p:cNvSpPr>
            <a:spLocks noGrp="1"/>
          </p:cNvSpPr>
          <p:nvPr>
            <p:ph type="dt" sz="half" idx="10"/>
          </p:nvPr>
        </p:nvSpPr>
        <p:spPr/>
        <p:txBody>
          <a:bodyPr/>
          <a:lstStyle/>
          <a:p>
            <a:fld id="{E1B854F7-E096-464A-A505-EF440EE6EDF5}" type="datetimeFigureOut">
              <a:rPr lang="en-US" smtClean="0"/>
              <a:t>11/14/2017</a:t>
            </a:fld>
            <a:endParaRPr lang="en-US"/>
          </a:p>
        </p:txBody>
      </p:sp>
      <p:sp>
        <p:nvSpPr>
          <p:cNvPr id="8" name="Footer Placeholder 7">
            <a:extLst>
              <a:ext uri="{FF2B5EF4-FFF2-40B4-BE49-F238E27FC236}">
                <a16:creationId xmlns:a16="http://schemas.microsoft.com/office/drawing/2014/main" id="{6C7B48E1-873A-4039-B81B-E2453136BB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54F732-9BDF-4B94-8787-43C2606F5944}"/>
              </a:ext>
            </a:extLst>
          </p:cNvPr>
          <p:cNvSpPr>
            <a:spLocks noGrp="1"/>
          </p:cNvSpPr>
          <p:nvPr>
            <p:ph type="sldNum" sz="quarter" idx="12"/>
          </p:nvPr>
        </p:nvSpPr>
        <p:spPr/>
        <p:txBody>
          <a:bodyPr/>
          <a:lstStyle/>
          <a:p>
            <a:fld id="{5B558F42-91A8-40F7-B6DF-18F9F5CEE167}" type="slidenum">
              <a:rPr lang="en-US" smtClean="0"/>
              <a:t>‹#›</a:t>
            </a:fld>
            <a:endParaRPr lang="en-US"/>
          </a:p>
        </p:txBody>
      </p:sp>
    </p:spTree>
    <p:extLst>
      <p:ext uri="{BB962C8B-B14F-4D97-AF65-F5344CB8AC3E}">
        <p14:creationId xmlns:p14="http://schemas.microsoft.com/office/powerpoint/2010/main" val="390085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33658-6EB7-4730-B734-9D038631C0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A9A0E9-E3DB-4F01-9960-E62B2BB1B68B}"/>
              </a:ext>
            </a:extLst>
          </p:cNvPr>
          <p:cNvSpPr>
            <a:spLocks noGrp="1"/>
          </p:cNvSpPr>
          <p:nvPr>
            <p:ph type="dt" sz="half" idx="10"/>
          </p:nvPr>
        </p:nvSpPr>
        <p:spPr/>
        <p:txBody>
          <a:bodyPr/>
          <a:lstStyle/>
          <a:p>
            <a:fld id="{E1B854F7-E096-464A-A505-EF440EE6EDF5}" type="datetimeFigureOut">
              <a:rPr lang="en-US" smtClean="0"/>
              <a:t>11/14/2017</a:t>
            </a:fld>
            <a:endParaRPr lang="en-US"/>
          </a:p>
        </p:txBody>
      </p:sp>
      <p:sp>
        <p:nvSpPr>
          <p:cNvPr id="4" name="Footer Placeholder 3">
            <a:extLst>
              <a:ext uri="{FF2B5EF4-FFF2-40B4-BE49-F238E27FC236}">
                <a16:creationId xmlns:a16="http://schemas.microsoft.com/office/drawing/2014/main" id="{4E1C752C-C231-42C0-B04D-540E68D033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8F5318-B0E7-4D20-AE6E-09121624D033}"/>
              </a:ext>
            </a:extLst>
          </p:cNvPr>
          <p:cNvSpPr>
            <a:spLocks noGrp="1"/>
          </p:cNvSpPr>
          <p:nvPr>
            <p:ph type="sldNum" sz="quarter" idx="12"/>
          </p:nvPr>
        </p:nvSpPr>
        <p:spPr/>
        <p:txBody>
          <a:bodyPr/>
          <a:lstStyle/>
          <a:p>
            <a:fld id="{5B558F42-91A8-40F7-B6DF-18F9F5CEE167}" type="slidenum">
              <a:rPr lang="en-US" smtClean="0"/>
              <a:t>‹#›</a:t>
            </a:fld>
            <a:endParaRPr lang="en-US"/>
          </a:p>
        </p:txBody>
      </p:sp>
    </p:spTree>
    <p:extLst>
      <p:ext uri="{BB962C8B-B14F-4D97-AF65-F5344CB8AC3E}">
        <p14:creationId xmlns:p14="http://schemas.microsoft.com/office/powerpoint/2010/main" val="170089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4A6132-F762-428E-959E-0142F76BB517}"/>
              </a:ext>
            </a:extLst>
          </p:cNvPr>
          <p:cNvSpPr>
            <a:spLocks noGrp="1"/>
          </p:cNvSpPr>
          <p:nvPr>
            <p:ph type="dt" sz="half" idx="10"/>
          </p:nvPr>
        </p:nvSpPr>
        <p:spPr/>
        <p:txBody>
          <a:bodyPr/>
          <a:lstStyle/>
          <a:p>
            <a:fld id="{E1B854F7-E096-464A-A505-EF440EE6EDF5}" type="datetimeFigureOut">
              <a:rPr lang="en-US" smtClean="0"/>
              <a:t>11/14/2017</a:t>
            </a:fld>
            <a:endParaRPr lang="en-US"/>
          </a:p>
        </p:txBody>
      </p:sp>
      <p:sp>
        <p:nvSpPr>
          <p:cNvPr id="3" name="Footer Placeholder 2">
            <a:extLst>
              <a:ext uri="{FF2B5EF4-FFF2-40B4-BE49-F238E27FC236}">
                <a16:creationId xmlns:a16="http://schemas.microsoft.com/office/drawing/2014/main" id="{331FD240-DF90-4ED0-B6A9-E30EBC1632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8ABA0F-2562-4847-846F-2D74D69B6EB8}"/>
              </a:ext>
            </a:extLst>
          </p:cNvPr>
          <p:cNvSpPr>
            <a:spLocks noGrp="1"/>
          </p:cNvSpPr>
          <p:nvPr>
            <p:ph type="sldNum" sz="quarter" idx="12"/>
          </p:nvPr>
        </p:nvSpPr>
        <p:spPr/>
        <p:txBody>
          <a:bodyPr/>
          <a:lstStyle/>
          <a:p>
            <a:fld id="{5B558F42-91A8-40F7-B6DF-18F9F5CEE167}" type="slidenum">
              <a:rPr lang="en-US" smtClean="0"/>
              <a:t>‹#›</a:t>
            </a:fld>
            <a:endParaRPr lang="en-US"/>
          </a:p>
        </p:txBody>
      </p:sp>
    </p:spTree>
    <p:extLst>
      <p:ext uri="{BB962C8B-B14F-4D97-AF65-F5344CB8AC3E}">
        <p14:creationId xmlns:p14="http://schemas.microsoft.com/office/powerpoint/2010/main" val="1272230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534B-DB68-44DA-8B95-84D924B304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7BBDA2-F264-4E14-9E5E-99A25A39CD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AF5B5-85FA-4B33-8F84-B3986EE522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505CB7F-F37F-41F9-8677-DF4D7E922911}"/>
              </a:ext>
            </a:extLst>
          </p:cNvPr>
          <p:cNvSpPr>
            <a:spLocks noGrp="1"/>
          </p:cNvSpPr>
          <p:nvPr>
            <p:ph type="dt" sz="half" idx="10"/>
          </p:nvPr>
        </p:nvSpPr>
        <p:spPr/>
        <p:txBody>
          <a:bodyPr/>
          <a:lstStyle/>
          <a:p>
            <a:fld id="{E1B854F7-E096-464A-A505-EF440EE6EDF5}" type="datetimeFigureOut">
              <a:rPr lang="en-US" smtClean="0"/>
              <a:t>11/14/2017</a:t>
            </a:fld>
            <a:endParaRPr lang="en-US"/>
          </a:p>
        </p:txBody>
      </p:sp>
      <p:sp>
        <p:nvSpPr>
          <p:cNvPr id="6" name="Footer Placeholder 5">
            <a:extLst>
              <a:ext uri="{FF2B5EF4-FFF2-40B4-BE49-F238E27FC236}">
                <a16:creationId xmlns:a16="http://schemas.microsoft.com/office/drawing/2014/main" id="{D43A915F-8C87-4E47-9CF8-EC0C4A0DDE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9901DA-DA74-4610-B508-4F1E3A2F3FDE}"/>
              </a:ext>
            </a:extLst>
          </p:cNvPr>
          <p:cNvSpPr>
            <a:spLocks noGrp="1"/>
          </p:cNvSpPr>
          <p:nvPr>
            <p:ph type="sldNum" sz="quarter" idx="12"/>
          </p:nvPr>
        </p:nvSpPr>
        <p:spPr/>
        <p:txBody>
          <a:bodyPr/>
          <a:lstStyle/>
          <a:p>
            <a:fld id="{5B558F42-91A8-40F7-B6DF-18F9F5CEE167}" type="slidenum">
              <a:rPr lang="en-US" smtClean="0"/>
              <a:t>‹#›</a:t>
            </a:fld>
            <a:endParaRPr lang="en-US"/>
          </a:p>
        </p:txBody>
      </p:sp>
    </p:spTree>
    <p:extLst>
      <p:ext uri="{BB962C8B-B14F-4D97-AF65-F5344CB8AC3E}">
        <p14:creationId xmlns:p14="http://schemas.microsoft.com/office/powerpoint/2010/main" val="2178772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9264B-423A-45C9-A9E4-1CD1434A4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BAB98E-FA0E-4502-B011-59EDBA55DB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4696C9-9E76-4C58-9117-CEEBC425F3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E849FE5-2C04-4669-A47D-73F0912EF410}"/>
              </a:ext>
            </a:extLst>
          </p:cNvPr>
          <p:cNvSpPr>
            <a:spLocks noGrp="1"/>
          </p:cNvSpPr>
          <p:nvPr>
            <p:ph type="dt" sz="half" idx="10"/>
          </p:nvPr>
        </p:nvSpPr>
        <p:spPr/>
        <p:txBody>
          <a:bodyPr/>
          <a:lstStyle/>
          <a:p>
            <a:fld id="{E1B854F7-E096-464A-A505-EF440EE6EDF5}" type="datetimeFigureOut">
              <a:rPr lang="en-US" smtClean="0"/>
              <a:t>11/14/2017</a:t>
            </a:fld>
            <a:endParaRPr lang="en-US"/>
          </a:p>
        </p:txBody>
      </p:sp>
      <p:sp>
        <p:nvSpPr>
          <p:cNvPr id="6" name="Footer Placeholder 5">
            <a:extLst>
              <a:ext uri="{FF2B5EF4-FFF2-40B4-BE49-F238E27FC236}">
                <a16:creationId xmlns:a16="http://schemas.microsoft.com/office/drawing/2014/main" id="{762F9093-9275-4206-8791-021DA63328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AE8BCE-5495-4333-B133-69FB4E8E12FA}"/>
              </a:ext>
            </a:extLst>
          </p:cNvPr>
          <p:cNvSpPr>
            <a:spLocks noGrp="1"/>
          </p:cNvSpPr>
          <p:nvPr>
            <p:ph type="sldNum" sz="quarter" idx="12"/>
          </p:nvPr>
        </p:nvSpPr>
        <p:spPr/>
        <p:txBody>
          <a:bodyPr/>
          <a:lstStyle/>
          <a:p>
            <a:fld id="{5B558F42-91A8-40F7-B6DF-18F9F5CEE167}" type="slidenum">
              <a:rPr lang="en-US" smtClean="0"/>
              <a:t>‹#›</a:t>
            </a:fld>
            <a:endParaRPr lang="en-US"/>
          </a:p>
        </p:txBody>
      </p:sp>
    </p:spTree>
    <p:extLst>
      <p:ext uri="{BB962C8B-B14F-4D97-AF65-F5344CB8AC3E}">
        <p14:creationId xmlns:p14="http://schemas.microsoft.com/office/powerpoint/2010/main" val="489975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9C6DF2-690D-4DB8-90E6-D10EDF8A1A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915372-0F43-44A7-97FE-1BBF3B7960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BBA9CA-FD66-42D1-A8CC-401729FD89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B854F7-E096-464A-A505-EF440EE6EDF5}" type="datetimeFigureOut">
              <a:rPr lang="en-US" smtClean="0"/>
              <a:t>11/14/2017</a:t>
            </a:fld>
            <a:endParaRPr lang="en-US"/>
          </a:p>
        </p:txBody>
      </p:sp>
      <p:sp>
        <p:nvSpPr>
          <p:cNvPr id="5" name="Footer Placeholder 4">
            <a:extLst>
              <a:ext uri="{FF2B5EF4-FFF2-40B4-BE49-F238E27FC236}">
                <a16:creationId xmlns:a16="http://schemas.microsoft.com/office/drawing/2014/main" id="{8CB07ED7-6854-456F-A1E7-66FA71D93B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44E38A-120F-4EDC-A537-AE360C00E4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558F42-91A8-40F7-B6DF-18F9F5CEE167}" type="slidenum">
              <a:rPr lang="en-US" smtClean="0"/>
              <a:t>‹#›</a:t>
            </a:fld>
            <a:endParaRPr lang="en-US"/>
          </a:p>
        </p:txBody>
      </p:sp>
    </p:spTree>
    <p:extLst>
      <p:ext uri="{BB962C8B-B14F-4D97-AF65-F5344CB8AC3E}">
        <p14:creationId xmlns:p14="http://schemas.microsoft.com/office/powerpoint/2010/main" val="1450892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www.soros.org/openaccess/software/index.shtml"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50662-8E00-437D-BF1C-1C172E013420}"/>
              </a:ext>
            </a:extLst>
          </p:cNvPr>
          <p:cNvSpPr>
            <a:spLocks noGrp="1"/>
          </p:cNvSpPr>
          <p:nvPr>
            <p:ph type="ctrTitle"/>
          </p:nvPr>
        </p:nvSpPr>
        <p:spPr/>
        <p:txBody>
          <a:bodyPr/>
          <a:lstStyle/>
          <a:p>
            <a:r>
              <a:rPr lang="en-US" dirty="0"/>
              <a:t>Open Source Software applications in libraries</a:t>
            </a:r>
          </a:p>
        </p:txBody>
      </p:sp>
      <p:sp>
        <p:nvSpPr>
          <p:cNvPr id="3" name="Subtitle 2">
            <a:extLst>
              <a:ext uri="{FF2B5EF4-FFF2-40B4-BE49-F238E27FC236}">
                <a16:creationId xmlns:a16="http://schemas.microsoft.com/office/drawing/2014/main" id="{FAB44C2C-9101-457A-8B2C-28721E0DB9DC}"/>
              </a:ext>
            </a:extLst>
          </p:cNvPr>
          <p:cNvSpPr>
            <a:spLocks noGrp="1"/>
          </p:cNvSpPr>
          <p:nvPr>
            <p:ph type="subTitle" idx="1"/>
          </p:nvPr>
        </p:nvSpPr>
        <p:spPr/>
        <p:txBody>
          <a:bodyPr/>
          <a:lstStyle/>
          <a:p>
            <a:r>
              <a:rPr lang="en-US" dirty="0"/>
              <a:t>Vinit Kumar</a:t>
            </a:r>
          </a:p>
        </p:txBody>
      </p:sp>
    </p:spTree>
    <p:extLst>
      <p:ext uri="{BB962C8B-B14F-4D97-AF65-F5344CB8AC3E}">
        <p14:creationId xmlns:p14="http://schemas.microsoft.com/office/powerpoint/2010/main" val="377167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ntent Placeholder 2">
            <a:extLst>
              <a:ext uri="{FF2B5EF4-FFF2-40B4-BE49-F238E27FC236}">
                <a16:creationId xmlns:a16="http://schemas.microsoft.com/office/drawing/2014/main" id="{9B63D258-7E48-46E7-B2FB-E1ADB2C5CDA4}"/>
              </a:ext>
            </a:extLst>
          </p:cNvPr>
          <p:cNvSpPr>
            <a:spLocks noGrp="1"/>
          </p:cNvSpPr>
          <p:nvPr>
            <p:ph idx="1"/>
          </p:nvPr>
        </p:nvSpPr>
        <p:spPr>
          <a:xfrm>
            <a:off x="410817" y="1550504"/>
            <a:ext cx="9799983" cy="4575660"/>
          </a:xfrm>
        </p:spPr>
        <p:txBody>
          <a:bodyPr/>
          <a:lstStyle/>
          <a:p>
            <a:pPr lvl="1"/>
            <a:r>
              <a:rPr lang="en-IN" altLang="en-US" dirty="0"/>
              <a:t>Librarians may use </a:t>
            </a:r>
            <a:r>
              <a:rPr lang="en-IN" altLang="en-US" u="sng" dirty="0"/>
              <a:t>PDF Creator</a:t>
            </a:r>
            <a:r>
              <a:rPr lang="en-IN" altLang="en-US" dirty="0"/>
              <a:t> to convert their documents in PDF. </a:t>
            </a:r>
          </a:p>
          <a:p>
            <a:pPr lvl="1"/>
            <a:r>
              <a:rPr lang="en-IN" altLang="en-US" dirty="0"/>
              <a:t>OpenOffice can also be used to create and publish PDF files on library’s website. </a:t>
            </a:r>
          </a:p>
          <a:p>
            <a:pPr lvl="1"/>
            <a:r>
              <a:rPr lang="en-IN" altLang="en-US" dirty="0"/>
              <a:t>For images, an open source image editor- </a:t>
            </a:r>
            <a:r>
              <a:rPr lang="en-IN" altLang="en-US" u="sng" dirty="0"/>
              <a:t>GIMP</a:t>
            </a:r>
            <a:r>
              <a:rPr lang="en-IN" altLang="en-US" dirty="0"/>
              <a:t> - can be used. </a:t>
            </a:r>
          </a:p>
          <a:p>
            <a:pPr lvl="1"/>
            <a:r>
              <a:rPr lang="en-IN" altLang="en-US" u="sng" dirty="0"/>
              <a:t>Audacity</a:t>
            </a:r>
            <a:r>
              <a:rPr lang="en-IN" altLang="en-US" dirty="0"/>
              <a:t> can be used for audio recording and editing before making audio content available from library website. </a:t>
            </a:r>
          </a:p>
          <a:p>
            <a:pPr lvl="1"/>
            <a:r>
              <a:rPr lang="en-IN" altLang="en-US" u="sng" dirty="0"/>
              <a:t>VLC</a:t>
            </a:r>
            <a:r>
              <a:rPr lang="en-IN" altLang="en-US" dirty="0"/>
              <a:t> can be used for steaming video files as well as a media player. It has support for a large number of formats. </a:t>
            </a:r>
          </a:p>
        </p:txBody>
      </p:sp>
    </p:spTree>
    <p:extLst>
      <p:ext uri="{BB962C8B-B14F-4D97-AF65-F5344CB8AC3E}">
        <p14:creationId xmlns:p14="http://schemas.microsoft.com/office/powerpoint/2010/main" val="2991198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9EF973DE-6A92-458C-9B37-FA458F9D1473}"/>
              </a:ext>
            </a:extLst>
          </p:cNvPr>
          <p:cNvSpPr>
            <a:spLocks noGrp="1"/>
          </p:cNvSpPr>
          <p:nvPr>
            <p:ph type="title"/>
          </p:nvPr>
        </p:nvSpPr>
        <p:spPr/>
        <p:txBody>
          <a:bodyPr/>
          <a:lstStyle/>
          <a:p>
            <a:pPr eaLnBrk="1" hangingPunct="1"/>
            <a:r>
              <a:rPr lang="en-IN" altLang="en-US" i="1"/>
              <a:t>Open Source Software Tools for Publishing</a:t>
            </a:r>
            <a:endParaRPr lang="en-IN" altLang="en-US"/>
          </a:p>
        </p:txBody>
      </p:sp>
      <p:sp>
        <p:nvSpPr>
          <p:cNvPr id="59395" name="Content Placeholder 2">
            <a:extLst>
              <a:ext uri="{FF2B5EF4-FFF2-40B4-BE49-F238E27FC236}">
                <a16:creationId xmlns:a16="http://schemas.microsoft.com/office/drawing/2014/main" id="{236912F0-0429-4A73-A692-A1396A62B8D3}"/>
              </a:ext>
            </a:extLst>
          </p:cNvPr>
          <p:cNvSpPr>
            <a:spLocks noGrp="1"/>
          </p:cNvSpPr>
          <p:nvPr>
            <p:ph idx="1"/>
          </p:nvPr>
        </p:nvSpPr>
        <p:spPr/>
        <p:txBody>
          <a:bodyPr/>
          <a:lstStyle/>
          <a:p>
            <a:r>
              <a:rPr lang="en-IN" altLang="en-US"/>
              <a:t>Libraries are increasingly playing role of institutional publisher. </a:t>
            </a:r>
          </a:p>
          <a:p>
            <a:r>
              <a:rPr lang="en-IN" altLang="en-US"/>
              <a:t>There are number of open source software tools that assist libraries in this this role: </a:t>
            </a:r>
          </a:p>
          <a:p>
            <a:pPr lvl="1"/>
            <a:r>
              <a:rPr lang="en-IN" altLang="en-US"/>
              <a:t>Can publish Open Access Journals using </a:t>
            </a:r>
            <a:r>
              <a:rPr lang="en-IN" altLang="en-US" u="sng"/>
              <a:t>Open Journals System</a:t>
            </a:r>
            <a:r>
              <a:rPr lang="en-IN" altLang="en-US"/>
              <a:t>. It assists in every stage of the refereed journal publishing process, from submissions through to online publication and indexing. </a:t>
            </a:r>
          </a:p>
        </p:txBody>
      </p:sp>
    </p:spTree>
    <p:extLst>
      <p:ext uri="{BB962C8B-B14F-4D97-AF65-F5344CB8AC3E}">
        <p14:creationId xmlns:p14="http://schemas.microsoft.com/office/powerpoint/2010/main" val="3281480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2">
            <a:extLst>
              <a:ext uri="{FF2B5EF4-FFF2-40B4-BE49-F238E27FC236}">
                <a16:creationId xmlns:a16="http://schemas.microsoft.com/office/drawing/2014/main" id="{C6A5C8EA-6A99-401F-9CC2-D5FDE70DC38D}"/>
              </a:ext>
            </a:extLst>
          </p:cNvPr>
          <p:cNvSpPr>
            <a:spLocks noGrp="1"/>
          </p:cNvSpPr>
          <p:nvPr>
            <p:ph idx="1"/>
          </p:nvPr>
        </p:nvSpPr>
        <p:spPr>
          <a:xfrm>
            <a:off x="382772" y="1127051"/>
            <a:ext cx="9828028" cy="4999113"/>
          </a:xfrm>
        </p:spPr>
        <p:txBody>
          <a:bodyPr/>
          <a:lstStyle/>
          <a:p>
            <a:pPr lvl="1"/>
            <a:r>
              <a:rPr lang="en-IN" altLang="en-US" dirty="0"/>
              <a:t>Libraries can maintain wikis on subjects in which their parent organisations excels. There are number of open source software tools for setting up wikis.</a:t>
            </a:r>
          </a:p>
          <a:p>
            <a:pPr lvl="2"/>
            <a:r>
              <a:rPr lang="en-IN" altLang="en-US" dirty="0"/>
              <a:t> </a:t>
            </a:r>
            <a:r>
              <a:rPr lang="en-IN" altLang="en-US" u="sng" dirty="0" err="1"/>
              <a:t>TWiki</a:t>
            </a:r>
            <a:r>
              <a:rPr lang="en-IN" altLang="en-US" dirty="0"/>
              <a:t> (pronounced "twee-</a:t>
            </a:r>
            <a:r>
              <a:rPr lang="en-IN" altLang="en-US" dirty="0" err="1"/>
              <a:t>kee</a:t>
            </a:r>
            <a:r>
              <a:rPr lang="en-IN" altLang="en-US" dirty="0"/>
              <a:t>") is a web-based collaboration platform. </a:t>
            </a:r>
          </a:p>
          <a:p>
            <a:pPr lvl="2"/>
            <a:r>
              <a:rPr lang="en-IN" altLang="en-US" u="sng" dirty="0" err="1"/>
              <a:t>PhpWiki</a:t>
            </a:r>
            <a:r>
              <a:rPr lang="en-IN" altLang="en-US" dirty="0"/>
              <a:t> is a Wiki written in PHP that uses a database. It is easy to set up and can use an optional database prefix, allowing hosting more than one Wiki using the same database. </a:t>
            </a:r>
          </a:p>
          <a:p>
            <a:pPr lvl="2"/>
            <a:r>
              <a:rPr lang="en-IN" altLang="en-US" u="sng" dirty="0" err="1"/>
              <a:t>MediaWiki</a:t>
            </a:r>
            <a:r>
              <a:rPr lang="en-IN" altLang="en-US" dirty="0"/>
              <a:t> is the software used by </a:t>
            </a:r>
            <a:r>
              <a:rPr lang="en-IN" altLang="en-US" u="sng" dirty="0"/>
              <a:t>Wikipedia</a:t>
            </a:r>
            <a:r>
              <a:rPr lang="en-IN" altLang="en-US" dirty="0"/>
              <a:t> and is available for others too as open source software</a:t>
            </a:r>
          </a:p>
        </p:txBody>
      </p:sp>
    </p:spTree>
    <p:extLst>
      <p:ext uri="{BB962C8B-B14F-4D97-AF65-F5344CB8AC3E}">
        <p14:creationId xmlns:p14="http://schemas.microsoft.com/office/powerpoint/2010/main" val="2665504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ntent Placeholder 2">
            <a:extLst>
              <a:ext uri="{FF2B5EF4-FFF2-40B4-BE49-F238E27FC236}">
                <a16:creationId xmlns:a16="http://schemas.microsoft.com/office/drawing/2014/main" id="{C18576A9-3EFB-4FD1-B4A4-5B5A82311A0A}"/>
              </a:ext>
            </a:extLst>
          </p:cNvPr>
          <p:cNvSpPr>
            <a:spLocks noGrp="1"/>
          </p:cNvSpPr>
          <p:nvPr>
            <p:ph idx="1"/>
          </p:nvPr>
        </p:nvSpPr>
        <p:spPr>
          <a:xfrm>
            <a:off x="414670" y="762001"/>
            <a:ext cx="9796130" cy="5364163"/>
          </a:xfrm>
        </p:spPr>
        <p:txBody>
          <a:bodyPr/>
          <a:lstStyle/>
          <a:p>
            <a:r>
              <a:rPr lang="en-IN" altLang="en-US" dirty="0"/>
              <a:t>Blogs are becoming very popular these days. Libraries can maintain their own blogs as well as establish blogging platform for people affiliated to parent organisation.  </a:t>
            </a:r>
          </a:p>
          <a:p>
            <a:r>
              <a:rPr lang="en-IN" altLang="en-US" dirty="0"/>
              <a:t>Number of open source tools are available for libraries: </a:t>
            </a:r>
          </a:p>
          <a:p>
            <a:pPr lvl="1"/>
            <a:r>
              <a:rPr lang="en-IN" altLang="en-US" u="sng" dirty="0"/>
              <a:t>WordPress</a:t>
            </a:r>
            <a:r>
              <a:rPr lang="en-IN" altLang="en-US" dirty="0"/>
              <a:t> is a state-of-the-art blog publishing platform with a focus on aesthetics, web standards and usability. </a:t>
            </a:r>
          </a:p>
          <a:p>
            <a:pPr lvl="1"/>
            <a:r>
              <a:rPr lang="en-IN" altLang="en-US" u="sng" dirty="0"/>
              <a:t>Drupal</a:t>
            </a:r>
            <a:r>
              <a:rPr lang="en-IN" altLang="en-US" dirty="0"/>
              <a:t> can also be used as blogging platform. </a:t>
            </a:r>
          </a:p>
          <a:p>
            <a:pPr lvl="1"/>
            <a:r>
              <a:rPr lang="en-IN" altLang="en-US" dirty="0"/>
              <a:t>Other popular blogging platforms that are open source are </a:t>
            </a:r>
            <a:r>
              <a:rPr lang="en-IN" altLang="en-US" u="sng" dirty="0"/>
              <a:t>Movable Type</a:t>
            </a:r>
            <a:r>
              <a:rPr lang="en-IN" altLang="en-US" dirty="0"/>
              <a:t> and </a:t>
            </a:r>
            <a:r>
              <a:rPr lang="en-IN" altLang="en-US" u="sng" dirty="0" err="1"/>
              <a:t>Livejournal</a:t>
            </a:r>
            <a:r>
              <a:rPr lang="en-IN" altLang="en-US" dirty="0"/>
              <a:t>. </a:t>
            </a:r>
          </a:p>
          <a:p>
            <a:r>
              <a:rPr lang="en-IN" altLang="en-US" dirty="0"/>
              <a:t>Libraries can also actively participation in online education by hosting open source e-leaning software like </a:t>
            </a:r>
            <a:r>
              <a:rPr lang="en-IN" altLang="en-US" u="sng" dirty="0"/>
              <a:t>Moodle</a:t>
            </a:r>
            <a:r>
              <a:rPr lang="en-IN" altLang="en-US" dirty="0"/>
              <a:t>.</a:t>
            </a:r>
          </a:p>
        </p:txBody>
      </p:sp>
    </p:spTree>
    <p:extLst>
      <p:ext uri="{BB962C8B-B14F-4D97-AF65-F5344CB8AC3E}">
        <p14:creationId xmlns:p14="http://schemas.microsoft.com/office/powerpoint/2010/main" val="3658289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80BD8BA1-3162-4203-B410-C05DC8833FC6}"/>
              </a:ext>
            </a:extLst>
          </p:cNvPr>
          <p:cNvSpPr>
            <a:spLocks noGrp="1"/>
          </p:cNvSpPr>
          <p:nvPr>
            <p:ph type="title"/>
          </p:nvPr>
        </p:nvSpPr>
        <p:spPr/>
        <p:txBody>
          <a:bodyPr/>
          <a:lstStyle/>
          <a:p>
            <a:pPr eaLnBrk="1" hangingPunct="1"/>
            <a:r>
              <a:rPr lang="en-IN" altLang="en-US" i="1"/>
              <a:t>Integrated Library Systems </a:t>
            </a:r>
            <a:endParaRPr lang="en-IN" altLang="en-US"/>
          </a:p>
        </p:txBody>
      </p:sp>
      <p:sp>
        <p:nvSpPr>
          <p:cNvPr id="63491" name="Content Placeholder 2">
            <a:extLst>
              <a:ext uri="{FF2B5EF4-FFF2-40B4-BE49-F238E27FC236}">
                <a16:creationId xmlns:a16="http://schemas.microsoft.com/office/drawing/2014/main" id="{ED3A7ABA-3610-4EC2-8493-C40778CCDD4D}"/>
              </a:ext>
            </a:extLst>
          </p:cNvPr>
          <p:cNvSpPr>
            <a:spLocks noGrp="1"/>
          </p:cNvSpPr>
          <p:nvPr>
            <p:ph idx="1"/>
          </p:nvPr>
        </p:nvSpPr>
        <p:spPr>
          <a:xfrm>
            <a:off x="1981200" y="1447801"/>
            <a:ext cx="8229600" cy="4678363"/>
          </a:xfrm>
        </p:spPr>
        <p:txBody>
          <a:bodyPr/>
          <a:lstStyle/>
          <a:p>
            <a:r>
              <a:rPr lang="en-IN" altLang="en-US" dirty="0"/>
              <a:t>Libraries handle number of routine processes like  </a:t>
            </a:r>
            <a:r>
              <a:rPr lang="en-IN" altLang="en-US" dirty="0">
                <a:solidFill>
                  <a:srgbClr val="FF0000"/>
                </a:solidFill>
              </a:rPr>
              <a:t>acquisitions, cataloguing, circulation, serial control, maintaining OPAC </a:t>
            </a:r>
            <a:r>
              <a:rPr lang="en-IN" altLang="en-US" dirty="0"/>
              <a:t>etc.</a:t>
            </a:r>
          </a:p>
          <a:p>
            <a:r>
              <a:rPr lang="en-IN" altLang="en-US" dirty="0"/>
              <a:t>Integrated Library System (ILS) assists a library in carrying out these processes </a:t>
            </a:r>
            <a:r>
              <a:rPr lang="en-IN" altLang="en-US" dirty="0">
                <a:solidFill>
                  <a:srgbClr val="FF0000"/>
                </a:solidFill>
              </a:rPr>
              <a:t>efficiently</a:t>
            </a:r>
            <a:r>
              <a:rPr lang="en-IN" altLang="en-US" dirty="0"/>
              <a:t> and </a:t>
            </a:r>
            <a:r>
              <a:rPr lang="en-IN" altLang="en-US" dirty="0">
                <a:solidFill>
                  <a:srgbClr val="FF0000"/>
                </a:solidFill>
              </a:rPr>
              <a:t>effectively</a:t>
            </a:r>
            <a:r>
              <a:rPr lang="en-IN" altLang="en-US" dirty="0"/>
              <a:t>. </a:t>
            </a:r>
          </a:p>
          <a:p>
            <a:r>
              <a:rPr lang="en-IN" altLang="en-US" dirty="0"/>
              <a:t>Number of such software packages are available in open source domain.  </a:t>
            </a:r>
          </a:p>
        </p:txBody>
      </p:sp>
    </p:spTree>
    <p:extLst>
      <p:ext uri="{BB962C8B-B14F-4D97-AF65-F5344CB8AC3E}">
        <p14:creationId xmlns:p14="http://schemas.microsoft.com/office/powerpoint/2010/main" val="3792788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4E5F2FA8-B150-42B6-B83E-347E38F7E923}"/>
              </a:ext>
            </a:extLst>
          </p:cNvPr>
          <p:cNvSpPr>
            <a:spLocks noGrp="1"/>
          </p:cNvSpPr>
          <p:nvPr>
            <p:ph type="title"/>
          </p:nvPr>
        </p:nvSpPr>
        <p:spPr/>
        <p:txBody>
          <a:bodyPr/>
          <a:lstStyle/>
          <a:p>
            <a:r>
              <a:rPr lang="en-IN" altLang="en-US" u="sng"/>
              <a:t>Koha</a:t>
            </a:r>
            <a:endParaRPr lang="en-IN" altLang="en-US"/>
          </a:p>
        </p:txBody>
      </p:sp>
      <p:sp>
        <p:nvSpPr>
          <p:cNvPr id="64515" name="Content Placeholder 2">
            <a:extLst>
              <a:ext uri="{FF2B5EF4-FFF2-40B4-BE49-F238E27FC236}">
                <a16:creationId xmlns:a16="http://schemas.microsoft.com/office/drawing/2014/main" id="{41F35AD1-1687-4A66-8E7D-6F4727569D28}"/>
              </a:ext>
            </a:extLst>
          </p:cNvPr>
          <p:cNvSpPr>
            <a:spLocks noGrp="1"/>
          </p:cNvSpPr>
          <p:nvPr>
            <p:ph idx="1"/>
          </p:nvPr>
        </p:nvSpPr>
        <p:spPr/>
        <p:txBody>
          <a:bodyPr/>
          <a:lstStyle/>
          <a:p>
            <a:pPr lvl="1"/>
            <a:r>
              <a:rPr lang="en-IN" altLang="en-US"/>
              <a:t>It includes OPAC, Circulation Management, Budget-based Acquisitions, Serials Management, and Administrative modules. </a:t>
            </a:r>
          </a:p>
          <a:p>
            <a:pPr lvl="2"/>
            <a:r>
              <a:rPr lang="en-IN" altLang="en-US"/>
              <a:t>MARC21 and UNIMARC are supported. </a:t>
            </a:r>
          </a:p>
          <a:p>
            <a:pPr lvl="2"/>
            <a:r>
              <a:rPr lang="en-IN" altLang="en-US"/>
              <a:t>Written in Perl, MySQL at backend.</a:t>
            </a:r>
          </a:p>
          <a:p>
            <a:pPr lvl="2"/>
            <a:r>
              <a:rPr lang="en-IN" altLang="en-US"/>
              <a:t>Zebra indexing engine for searching. </a:t>
            </a:r>
          </a:p>
          <a:p>
            <a:pPr lvl="1"/>
            <a:r>
              <a:rPr lang="en-IN" altLang="en-US"/>
              <a:t>features include </a:t>
            </a:r>
            <a:r>
              <a:rPr lang="en-IN" altLang="en-US">
                <a:solidFill>
                  <a:srgbClr val="FF0000"/>
                </a:solidFill>
              </a:rPr>
              <a:t>faceted navigation</a:t>
            </a:r>
            <a:r>
              <a:rPr lang="en-IN" altLang="en-US"/>
              <a:t>, </a:t>
            </a:r>
            <a:r>
              <a:rPr lang="en-IN" altLang="en-US">
                <a:solidFill>
                  <a:srgbClr val="FF0000"/>
                </a:solidFill>
              </a:rPr>
              <a:t>limit searching</a:t>
            </a:r>
            <a:r>
              <a:rPr lang="en-IN" altLang="en-US"/>
              <a:t> to ‘available’ books, browsing by </a:t>
            </a:r>
            <a:r>
              <a:rPr lang="en-IN" altLang="en-US">
                <a:solidFill>
                  <a:srgbClr val="FF0000"/>
                </a:solidFill>
              </a:rPr>
              <a:t>most popular, relevance ranking, RSS feeds, user tagging </a:t>
            </a:r>
            <a:r>
              <a:rPr lang="en-IN" altLang="en-US"/>
              <a:t>and </a:t>
            </a:r>
            <a:r>
              <a:rPr lang="en-IN" altLang="en-US">
                <a:solidFill>
                  <a:srgbClr val="FF0000"/>
                </a:solidFill>
              </a:rPr>
              <a:t>reviews</a:t>
            </a:r>
            <a:r>
              <a:rPr lang="en-IN" altLang="en-US"/>
              <a:t>. </a:t>
            </a:r>
          </a:p>
        </p:txBody>
      </p:sp>
    </p:spTree>
    <p:extLst>
      <p:ext uri="{BB962C8B-B14F-4D97-AF65-F5344CB8AC3E}">
        <p14:creationId xmlns:p14="http://schemas.microsoft.com/office/powerpoint/2010/main" val="1985706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46200343-C0E5-4A2F-A373-0EAEEDBC608B}"/>
              </a:ext>
            </a:extLst>
          </p:cNvPr>
          <p:cNvSpPr>
            <a:spLocks noGrp="1"/>
          </p:cNvSpPr>
          <p:nvPr>
            <p:ph type="title"/>
          </p:nvPr>
        </p:nvSpPr>
        <p:spPr/>
        <p:txBody>
          <a:bodyPr/>
          <a:lstStyle/>
          <a:p>
            <a:r>
              <a:rPr lang="en-IN" altLang="en-US" u="sng"/>
              <a:t>NewGenLib</a:t>
            </a:r>
            <a:r>
              <a:rPr lang="en-IN" altLang="en-US"/>
              <a:t> </a:t>
            </a:r>
          </a:p>
        </p:txBody>
      </p:sp>
      <p:sp>
        <p:nvSpPr>
          <p:cNvPr id="65539" name="Content Placeholder 2">
            <a:extLst>
              <a:ext uri="{FF2B5EF4-FFF2-40B4-BE49-F238E27FC236}">
                <a16:creationId xmlns:a16="http://schemas.microsoft.com/office/drawing/2014/main" id="{57D43D3F-F34D-4B16-A596-024798F26DD4}"/>
              </a:ext>
            </a:extLst>
          </p:cNvPr>
          <p:cNvSpPr>
            <a:spLocks noGrp="1"/>
          </p:cNvSpPr>
          <p:nvPr>
            <p:ph idx="1"/>
          </p:nvPr>
        </p:nvSpPr>
        <p:spPr/>
        <p:txBody>
          <a:bodyPr/>
          <a:lstStyle/>
          <a:p>
            <a:r>
              <a:rPr lang="en-IN" altLang="en-US"/>
              <a:t>From India by Kesavan Institute of Information and Knowledge Management (KIIKM) and Verus Solutions Pvt. Limited (VSPL). </a:t>
            </a:r>
          </a:p>
          <a:p>
            <a:r>
              <a:rPr lang="en-IN" altLang="en-US"/>
              <a:t>Uses Java Web Start™ technology. </a:t>
            </a:r>
          </a:p>
          <a:p>
            <a:r>
              <a:rPr lang="en-IN" altLang="en-US"/>
              <a:t>Compatible with international standards like </a:t>
            </a:r>
            <a:r>
              <a:rPr lang="en-IN" altLang="en-US">
                <a:solidFill>
                  <a:srgbClr val="FF0000"/>
                </a:solidFill>
              </a:rPr>
              <a:t>MARC-21, MARC-XML, z39.50, SRU/W </a:t>
            </a:r>
            <a:r>
              <a:rPr lang="en-IN" altLang="en-US"/>
              <a:t>and </a:t>
            </a:r>
            <a:r>
              <a:rPr lang="en-IN" altLang="en-US">
                <a:solidFill>
                  <a:srgbClr val="FF0000"/>
                </a:solidFill>
              </a:rPr>
              <a:t>OAI-PMH</a:t>
            </a:r>
            <a:r>
              <a:rPr lang="en-IN" altLang="en-US"/>
              <a:t> </a:t>
            </a:r>
          </a:p>
        </p:txBody>
      </p:sp>
    </p:spTree>
    <p:extLst>
      <p:ext uri="{BB962C8B-B14F-4D97-AF65-F5344CB8AC3E}">
        <p14:creationId xmlns:p14="http://schemas.microsoft.com/office/powerpoint/2010/main" val="922663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27A5C839-78AF-4659-8375-FBAD9B73EFC5}"/>
              </a:ext>
            </a:extLst>
          </p:cNvPr>
          <p:cNvSpPr>
            <a:spLocks noGrp="1"/>
          </p:cNvSpPr>
          <p:nvPr>
            <p:ph type="title"/>
          </p:nvPr>
        </p:nvSpPr>
        <p:spPr/>
        <p:txBody>
          <a:bodyPr/>
          <a:lstStyle/>
          <a:p>
            <a:r>
              <a:rPr lang="en-IN" altLang="en-US" u="sng"/>
              <a:t>Evergreen</a:t>
            </a:r>
            <a:endParaRPr lang="en-IN" altLang="en-US"/>
          </a:p>
        </p:txBody>
      </p:sp>
      <p:sp>
        <p:nvSpPr>
          <p:cNvPr id="66563" name="Content Placeholder 2">
            <a:extLst>
              <a:ext uri="{FF2B5EF4-FFF2-40B4-BE49-F238E27FC236}">
                <a16:creationId xmlns:a16="http://schemas.microsoft.com/office/drawing/2014/main" id="{D66B7E35-BF83-49F0-A889-E2E7FD25E9EA}"/>
              </a:ext>
            </a:extLst>
          </p:cNvPr>
          <p:cNvSpPr>
            <a:spLocks noGrp="1"/>
          </p:cNvSpPr>
          <p:nvPr>
            <p:ph idx="1"/>
          </p:nvPr>
        </p:nvSpPr>
        <p:spPr/>
        <p:txBody>
          <a:bodyPr/>
          <a:lstStyle/>
          <a:p>
            <a:r>
              <a:rPr lang="en-IN" altLang="en-US" dirty="0"/>
              <a:t>Georgia Public Library Service</a:t>
            </a:r>
          </a:p>
          <a:p>
            <a:r>
              <a:rPr lang="en-IN" altLang="en-US" dirty="0"/>
              <a:t>Highly scalable and thus can be used by very large libraries. </a:t>
            </a:r>
          </a:p>
          <a:p>
            <a:endParaRPr lang="en-IN" altLang="en-US" dirty="0"/>
          </a:p>
        </p:txBody>
      </p:sp>
    </p:spTree>
    <p:extLst>
      <p:ext uri="{BB962C8B-B14F-4D97-AF65-F5344CB8AC3E}">
        <p14:creationId xmlns:p14="http://schemas.microsoft.com/office/powerpoint/2010/main" val="3650880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FC53C950-536E-43BD-A771-00BEDA126FC3}"/>
              </a:ext>
            </a:extLst>
          </p:cNvPr>
          <p:cNvSpPr>
            <a:spLocks noGrp="1"/>
          </p:cNvSpPr>
          <p:nvPr>
            <p:ph type="title"/>
          </p:nvPr>
        </p:nvSpPr>
        <p:spPr/>
        <p:txBody>
          <a:bodyPr/>
          <a:lstStyle/>
          <a:p>
            <a:pPr eaLnBrk="1" hangingPunct="1"/>
            <a:r>
              <a:rPr lang="en-IN" altLang="en-US" i="1"/>
              <a:t>Special Applications for Libraries</a:t>
            </a:r>
            <a:r>
              <a:rPr lang="en-IN" altLang="en-US"/>
              <a:t> </a:t>
            </a:r>
          </a:p>
        </p:txBody>
      </p:sp>
      <p:sp>
        <p:nvSpPr>
          <p:cNvPr id="67587" name="Content Placeholder 2">
            <a:extLst>
              <a:ext uri="{FF2B5EF4-FFF2-40B4-BE49-F238E27FC236}">
                <a16:creationId xmlns:a16="http://schemas.microsoft.com/office/drawing/2014/main" id="{A4D8E970-DCE2-428A-8375-4A85FA4B395E}"/>
              </a:ext>
            </a:extLst>
          </p:cNvPr>
          <p:cNvSpPr>
            <a:spLocks noGrp="1"/>
          </p:cNvSpPr>
          <p:nvPr>
            <p:ph idx="1"/>
          </p:nvPr>
        </p:nvSpPr>
        <p:spPr>
          <a:xfrm>
            <a:off x="446567" y="1825625"/>
            <a:ext cx="10907233" cy="4351338"/>
          </a:xfrm>
        </p:spPr>
        <p:txBody>
          <a:bodyPr/>
          <a:lstStyle/>
          <a:p>
            <a:pPr lvl="1"/>
            <a:r>
              <a:rPr lang="en-IN" altLang="en-US" u="sng" dirty="0" err="1"/>
              <a:t>Scriblio</a:t>
            </a:r>
            <a:r>
              <a:rPr lang="en-IN" altLang="en-US" dirty="0"/>
              <a:t> (formerly </a:t>
            </a:r>
            <a:r>
              <a:rPr lang="en-IN" altLang="en-US" dirty="0" err="1"/>
              <a:t>WPopac</a:t>
            </a:r>
            <a:r>
              <a:rPr lang="en-IN" altLang="en-US" dirty="0"/>
              <a:t>) is an OPAC application with faceted searching and browsing features based on WordPress. It also offers RSS feeds for the search results. </a:t>
            </a:r>
          </a:p>
          <a:p>
            <a:pPr lvl="1"/>
            <a:r>
              <a:rPr lang="en-IN" altLang="en-US" u="sng" dirty="0" err="1"/>
              <a:t>VuFind</a:t>
            </a:r>
            <a:r>
              <a:rPr lang="en-IN" altLang="en-US" dirty="0"/>
              <a:t> is another such OPAC application and has been developed by libraries. </a:t>
            </a:r>
          </a:p>
          <a:p>
            <a:pPr lvl="1"/>
            <a:r>
              <a:rPr lang="en-IN" altLang="en-US" u="sng" dirty="0"/>
              <a:t>SOPAC </a:t>
            </a:r>
            <a:r>
              <a:rPr lang="en-IN" altLang="en-US" dirty="0"/>
              <a:t> is yet another OPAC application that is web 2.0 enabled. Its USP is </a:t>
            </a:r>
            <a:r>
              <a:rPr lang="en-IN" altLang="en-US" dirty="0">
                <a:solidFill>
                  <a:srgbClr val="FF0000"/>
                </a:solidFill>
              </a:rPr>
              <a:t>user reviews</a:t>
            </a:r>
            <a:r>
              <a:rPr lang="en-IN" altLang="en-US" dirty="0"/>
              <a:t>, </a:t>
            </a:r>
            <a:r>
              <a:rPr lang="en-IN" altLang="en-US" dirty="0">
                <a:solidFill>
                  <a:srgbClr val="FF0000"/>
                </a:solidFill>
              </a:rPr>
              <a:t>rating</a:t>
            </a:r>
            <a:r>
              <a:rPr lang="en-IN" altLang="en-US" dirty="0"/>
              <a:t> and </a:t>
            </a:r>
            <a:r>
              <a:rPr lang="en-IN" altLang="en-US" dirty="0">
                <a:solidFill>
                  <a:srgbClr val="FF0000"/>
                </a:solidFill>
              </a:rPr>
              <a:t>tagging</a:t>
            </a:r>
            <a:r>
              <a:rPr lang="en-IN" altLang="en-US" dirty="0"/>
              <a:t>.  </a:t>
            </a:r>
          </a:p>
        </p:txBody>
      </p:sp>
    </p:spTree>
    <p:extLst>
      <p:ext uri="{BB962C8B-B14F-4D97-AF65-F5344CB8AC3E}">
        <p14:creationId xmlns:p14="http://schemas.microsoft.com/office/powerpoint/2010/main" val="2343281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ntent Placeholder 2">
            <a:extLst>
              <a:ext uri="{FF2B5EF4-FFF2-40B4-BE49-F238E27FC236}">
                <a16:creationId xmlns:a16="http://schemas.microsoft.com/office/drawing/2014/main" id="{5789EDDB-20E5-44C7-931F-7230D3765166}"/>
              </a:ext>
            </a:extLst>
          </p:cNvPr>
          <p:cNvSpPr>
            <a:spLocks noGrp="1"/>
          </p:cNvSpPr>
          <p:nvPr>
            <p:ph idx="1"/>
          </p:nvPr>
        </p:nvSpPr>
        <p:spPr>
          <a:xfrm>
            <a:off x="350874" y="762001"/>
            <a:ext cx="9859926" cy="5364163"/>
          </a:xfrm>
        </p:spPr>
        <p:txBody>
          <a:bodyPr/>
          <a:lstStyle/>
          <a:p>
            <a:pPr lvl="1"/>
            <a:r>
              <a:rPr lang="en-IN" altLang="en-US" u="sng" dirty="0" err="1"/>
              <a:t>LibraryFind</a:t>
            </a:r>
            <a:r>
              <a:rPr lang="en-IN" altLang="en-US" dirty="0"/>
              <a:t>,   is a meta-search application with features like: </a:t>
            </a:r>
          </a:p>
          <a:p>
            <a:pPr lvl="2"/>
            <a:r>
              <a:rPr lang="en-IN" altLang="en-US" dirty="0"/>
              <a:t>Built-in </a:t>
            </a:r>
            <a:r>
              <a:rPr lang="en-IN" altLang="en-US" dirty="0" err="1"/>
              <a:t>OpenURL</a:t>
            </a:r>
            <a:r>
              <a:rPr lang="en-IN" altLang="en-US" dirty="0"/>
              <a:t> resolver, </a:t>
            </a:r>
          </a:p>
          <a:p>
            <a:pPr lvl="2"/>
            <a:r>
              <a:rPr lang="en-IN" altLang="en-US" dirty="0"/>
              <a:t>2-click find workflow </a:t>
            </a:r>
          </a:p>
          <a:p>
            <a:pPr lvl="2"/>
            <a:r>
              <a:rPr lang="en-IN" altLang="en-US" dirty="0"/>
              <a:t>Ability to locally index collections. </a:t>
            </a:r>
          </a:p>
          <a:p>
            <a:pPr lvl="2"/>
            <a:r>
              <a:rPr lang="en-IN" altLang="en-US" dirty="0"/>
              <a:t>It has web-based administration facility and customizable user interface. </a:t>
            </a:r>
          </a:p>
          <a:p>
            <a:pPr lvl="2">
              <a:buFont typeface="Arial" panose="020B0604020202020204" pitchFamily="34" charset="0"/>
              <a:buNone/>
            </a:pPr>
            <a:endParaRPr lang="en-IN" altLang="en-US" dirty="0"/>
          </a:p>
          <a:p>
            <a:pPr lvl="1"/>
            <a:r>
              <a:rPr lang="en-IN" altLang="en-US" u="sng" dirty="0" err="1"/>
              <a:t>dbWiz</a:t>
            </a:r>
            <a:r>
              <a:rPr lang="en-IN" altLang="en-US" dirty="0"/>
              <a:t> another such meta-searching application. </a:t>
            </a:r>
            <a:br>
              <a:rPr lang="en-IN" altLang="en-US" dirty="0"/>
            </a:br>
            <a:endParaRPr lang="en-IN" altLang="en-US" dirty="0"/>
          </a:p>
        </p:txBody>
      </p:sp>
    </p:spTree>
    <p:extLst>
      <p:ext uri="{BB962C8B-B14F-4D97-AF65-F5344CB8AC3E}">
        <p14:creationId xmlns:p14="http://schemas.microsoft.com/office/powerpoint/2010/main" val="248185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FBF9F-47CB-44C3-9F1D-D3BEEBD5A9E6}"/>
              </a:ext>
            </a:extLst>
          </p:cNvPr>
          <p:cNvSpPr>
            <a:spLocks noGrp="1"/>
          </p:cNvSpPr>
          <p:nvPr>
            <p:ph type="title"/>
          </p:nvPr>
        </p:nvSpPr>
        <p:spPr/>
        <p:txBody>
          <a:bodyPr/>
          <a:lstStyle/>
          <a:p>
            <a:r>
              <a:rPr lang="en-US" dirty="0"/>
              <a:t>Qualities of OSS</a:t>
            </a:r>
          </a:p>
        </p:txBody>
      </p:sp>
      <p:sp>
        <p:nvSpPr>
          <p:cNvPr id="49154" name="Content Placeholder 2">
            <a:extLst>
              <a:ext uri="{FF2B5EF4-FFF2-40B4-BE49-F238E27FC236}">
                <a16:creationId xmlns:a16="http://schemas.microsoft.com/office/drawing/2014/main" id="{F00ADF2F-6B9E-4A7D-9D4B-5DBF064651ED}"/>
              </a:ext>
            </a:extLst>
          </p:cNvPr>
          <p:cNvSpPr>
            <a:spLocks noGrp="1"/>
          </p:cNvSpPr>
          <p:nvPr>
            <p:ph idx="1"/>
          </p:nvPr>
        </p:nvSpPr>
        <p:spPr/>
        <p:txBody>
          <a:bodyPr/>
          <a:lstStyle/>
          <a:p>
            <a:r>
              <a:rPr lang="en-IN" altLang="en-US" dirty="0"/>
              <a:t>Collaboration – very foundation of open source software.</a:t>
            </a:r>
          </a:p>
          <a:p>
            <a:r>
              <a:rPr lang="en-IN" altLang="en-US" dirty="0"/>
              <a:t> Reduced Cost. </a:t>
            </a:r>
          </a:p>
          <a:p>
            <a:r>
              <a:rPr lang="en-IN" altLang="en-US" dirty="0"/>
              <a:t>For any purpose – be it for profit or not-for-profit at any number of sites. </a:t>
            </a:r>
          </a:p>
          <a:p>
            <a:r>
              <a:rPr lang="en-IN" altLang="en-US" dirty="0"/>
              <a:t>Reliability:  code is under constant peer-review of vast number of users and developers.</a:t>
            </a:r>
          </a:p>
        </p:txBody>
      </p:sp>
    </p:spTree>
    <p:extLst>
      <p:ext uri="{BB962C8B-B14F-4D97-AF65-F5344CB8AC3E}">
        <p14:creationId xmlns:p14="http://schemas.microsoft.com/office/powerpoint/2010/main" val="3687271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916702D6-924E-4040-891A-8A09D0694C81}"/>
              </a:ext>
            </a:extLst>
          </p:cNvPr>
          <p:cNvSpPr>
            <a:spLocks noGrp="1"/>
          </p:cNvSpPr>
          <p:nvPr>
            <p:ph type="title"/>
          </p:nvPr>
        </p:nvSpPr>
        <p:spPr/>
        <p:txBody>
          <a:bodyPr/>
          <a:lstStyle/>
          <a:p>
            <a:pPr eaLnBrk="1" hangingPunct="1"/>
            <a:r>
              <a:rPr lang="en-IN" altLang="en-US" i="1"/>
              <a:t>Digital Libraries and Repositories Applications</a:t>
            </a:r>
            <a:endParaRPr lang="en-IN" altLang="en-US"/>
          </a:p>
        </p:txBody>
      </p:sp>
      <p:sp>
        <p:nvSpPr>
          <p:cNvPr id="69635" name="Content Placeholder 2">
            <a:extLst>
              <a:ext uri="{FF2B5EF4-FFF2-40B4-BE49-F238E27FC236}">
                <a16:creationId xmlns:a16="http://schemas.microsoft.com/office/drawing/2014/main" id="{CA621479-8B2C-4948-BBA5-2B6AF9CACED7}"/>
              </a:ext>
            </a:extLst>
          </p:cNvPr>
          <p:cNvSpPr>
            <a:spLocks noGrp="1"/>
          </p:cNvSpPr>
          <p:nvPr>
            <p:ph idx="1"/>
          </p:nvPr>
        </p:nvSpPr>
        <p:spPr/>
        <p:txBody>
          <a:bodyPr/>
          <a:lstStyle/>
          <a:p>
            <a:r>
              <a:rPr lang="en-IN" altLang="en-US"/>
              <a:t>Libraries can set up Digital Libraries for their parent organisations or for some special collection under their control and ownership. </a:t>
            </a:r>
          </a:p>
          <a:p>
            <a:r>
              <a:rPr lang="en-IN" altLang="en-US"/>
              <a:t>The best known digital library application is </a:t>
            </a:r>
            <a:r>
              <a:rPr lang="en-IN" altLang="en-US" u="sng"/>
              <a:t>Greenstone Digital Library</a:t>
            </a:r>
            <a:r>
              <a:rPr lang="en-IN" altLang="en-US"/>
              <a:t>. It is a suite for building and distributing digital library collections. </a:t>
            </a:r>
          </a:p>
        </p:txBody>
      </p:sp>
    </p:spTree>
    <p:extLst>
      <p:ext uri="{BB962C8B-B14F-4D97-AF65-F5344CB8AC3E}">
        <p14:creationId xmlns:p14="http://schemas.microsoft.com/office/powerpoint/2010/main" val="833617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2275" name="Picture 3">
            <a:extLst>
              <a:ext uri="{FF2B5EF4-FFF2-40B4-BE49-F238E27FC236}">
                <a16:creationId xmlns:a16="http://schemas.microsoft.com/office/drawing/2014/main" id="{55949C15-44A2-4EBE-8C8C-96A701E44C96}"/>
              </a:ext>
            </a:extLst>
          </p:cNvPr>
          <p:cNvPicPr>
            <a:picLocks noChangeAspect="1" noChangeArrowheads="1"/>
          </p:cNvPicPr>
          <p:nvPr/>
        </p:nvPicPr>
        <p:blipFill>
          <a:blip r:embed="rId3"/>
          <a:srcRect/>
          <a:stretch>
            <a:fillRect/>
          </a:stretch>
        </p:blipFill>
        <p:spPr bwMode="auto">
          <a:xfrm>
            <a:off x="4724400" y="3200400"/>
            <a:ext cx="2781300" cy="3257550"/>
          </a:xfrm>
          <a:prstGeom prst="rect">
            <a:avLst/>
          </a:prstGeom>
          <a:noFill/>
          <a:ln w="9525">
            <a:noFill/>
            <a:miter lim="800000"/>
            <a:headEnd/>
            <a:tailEnd/>
          </a:ln>
          <a:effectLst>
            <a:outerShdw blurRad="50800" dist="38100" dir="2700000" algn="tl" rotWithShape="0">
              <a:prstClr val="black">
                <a:alpha val="40000"/>
              </a:prstClr>
            </a:outerShdw>
          </a:effectLst>
          <a:scene3d>
            <a:camera prst="orthographicFront"/>
            <a:lightRig rig="balanced" dir="t"/>
          </a:scene3d>
        </p:spPr>
      </p:pic>
      <p:sp>
        <p:nvSpPr>
          <p:cNvPr id="70659" name="Content Placeholder 2">
            <a:extLst>
              <a:ext uri="{FF2B5EF4-FFF2-40B4-BE49-F238E27FC236}">
                <a16:creationId xmlns:a16="http://schemas.microsoft.com/office/drawing/2014/main" id="{3B1E33EB-D3E0-4D5C-9405-0E73EA71A86F}"/>
              </a:ext>
            </a:extLst>
          </p:cNvPr>
          <p:cNvSpPr>
            <a:spLocks noGrp="1"/>
          </p:cNvSpPr>
          <p:nvPr>
            <p:ph idx="1"/>
          </p:nvPr>
        </p:nvSpPr>
        <p:spPr>
          <a:xfrm>
            <a:off x="393405" y="609601"/>
            <a:ext cx="9893595" cy="5668963"/>
          </a:xfrm>
        </p:spPr>
        <p:txBody>
          <a:bodyPr/>
          <a:lstStyle/>
          <a:p>
            <a:pPr>
              <a:buFont typeface="Arial" panose="020B0604020202020204" pitchFamily="34" charset="0"/>
              <a:buNone/>
            </a:pPr>
            <a:r>
              <a:rPr lang="en-IN" altLang="en-US" dirty="0"/>
              <a:t>Libraries may also take lead in setting up institutional repositories. </a:t>
            </a:r>
          </a:p>
          <a:p>
            <a:pPr lvl="1"/>
            <a:r>
              <a:rPr lang="en-IN" altLang="en-US" dirty="0"/>
              <a:t>Numbers of open source repository applications are available .  </a:t>
            </a:r>
          </a:p>
          <a:p>
            <a:pPr lvl="1"/>
            <a:r>
              <a:rPr lang="en-IN" altLang="en-US" dirty="0">
                <a:hlinkClick r:id="rId4"/>
              </a:rPr>
              <a:t>http://www.soros.org/openaccess/software/index.shtml</a:t>
            </a:r>
            <a:endParaRPr lang="en-IN" altLang="en-US" dirty="0"/>
          </a:p>
          <a:p>
            <a:pPr lvl="1">
              <a:buFont typeface="Arial" panose="020B0604020202020204" pitchFamily="34" charset="0"/>
              <a:buNone/>
            </a:pPr>
            <a:endParaRPr lang="en-IN" altLang="en-US" sz="1600" dirty="0"/>
          </a:p>
        </p:txBody>
      </p:sp>
    </p:spTree>
    <p:extLst>
      <p:ext uri="{BB962C8B-B14F-4D97-AF65-F5344CB8AC3E}">
        <p14:creationId xmlns:p14="http://schemas.microsoft.com/office/powerpoint/2010/main" val="748954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ntent Placeholder 2">
            <a:extLst>
              <a:ext uri="{FF2B5EF4-FFF2-40B4-BE49-F238E27FC236}">
                <a16:creationId xmlns:a16="http://schemas.microsoft.com/office/drawing/2014/main" id="{A97B7228-D793-41D6-BE40-EE46841296F6}"/>
              </a:ext>
            </a:extLst>
          </p:cNvPr>
          <p:cNvSpPr>
            <a:spLocks noGrp="1"/>
          </p:cNvSpPr>
          <p:nvPr>
            <p:ph idx="1"/>
          </p:nvPr>
        </p:nvSpPr>
        <p:spPr>
          <a:xfrm>
            <a:off x="616688" y="685800"/>
            <a:ext cx="9594112" cy="5638800"/>
          </a:xfrm>
        </p:spPr>
        <p:txBody>
          <a:bodyPr/>
          <a:lstStyle/>
          <a:p>
            <a:r>
              <a:rPr lang="en-IN" altLang="en-US" u="sng" dirty="0" err="1"/>
              <a:t>DSpace</a:t>
            </a:r>
            <a:r>
              <a:rPr lang="en-IN" altLang="en-US" dirty="0"/>
              <a:t> and </a:t>
            </a:r>
            <a:r>
              <a:rPr lang="en-IN" altLang="en-US" u="sng" dirty="0" err="1"/>
              <a:t>EPrints</a:t>
            </a:r>
            <a:r>
              <a:rPr lang="en-IN" altLang="en-US" dirty="0"/>
              <a:t> has majority of the Installation base. Both are good candidates for setting up digital repositories. </a:t>
            </a:r>
          </a:p>
          <a:p>
            <a:r>
              <a:rPr lang="en-IN" altLang="en-US" dirty="0" err="1"/>
              <a:t>EPrints</a:t>
            </a:r>
            <a:r>
              <a:rPr lang="en-IN" altLang="en-US" dirty="0"/>
              <a:t> uses PERL language and goes well with Standard LAMP configuration. </a:t>
            </a:r>
          </a:p>
          <a:p>
            <a:r>
              <a:rPr lang="en-IN" altLang="en-US" dirty="0" err="1"/>
              <a:t>DSpace</a:t>
            </a:r>
            <a:r>
              <a:rPr lang="en-IN" altLang="en-US" dirty="0"/>
              <a:t> is built on JAVA technology and runs on Tomcat. </a:t>
            </a:r>
          </a:p>
          <a:p>
            <a:pPr lvl="1"/>
            <a:r>
              <a:rPr lang="en-IN" altLang="en-US" dirty="0"/>
              <a:t>However a gateway can be established between Apache and Tomcat. </a:t>
            </a:r>
            <a:br>
              <a:rPr lang="en-IN" altLang="en-US" dirty="0"/>
            </a:br>
            <a:endParaRPr lang="en-IN" altLang="en-US" dirty="0"/>
          </a:p>
        </p:txBody>
      </p:sp>
    </p:spTree>
    <p:extLst>
      <p:ext uri="{BB962C8B-B14F-4D97-AF65-F5344CB8AC3E}">
        <p14:creationId xmlns:p14="http://schemas.microsoft.com/office/powerpoint/2010/main" val="3811588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C0B533F4-5F34-4929-87DA-27EB9055C0F9}"/>
              </a:ext>
            </a:extLst>
          </p:cNvPr>
          <p:cNvSpPr>
            <a:spLocks noGrp="1"/>
          </p:cNvSpPr>
          <p:nvPr>
            <p:ph type="title"/>
          </p:nvPr>
        </p:nvSpPr>
        <p:spPr>
          <a:xfrm>
            <a:off x="1981200" y="274638"/>
            <a:ext cx="7992140" cy="6583362"/>
          </a:xfrm>
        </p:spPr>
        <p:txBody>
          <a:bodyPr/>
          <a:lstStyle/>
          <a:p>
            <a:pPr eaLnBrk="1" hangingPunct="1"/>
            <a:r>
              <a:rPr lang="en-IN" altLang="en-US" b="1" i="1" dirty="0"/>
              <a:t>Teething Problems in Using Open Source Software Applications in Libraries </a:t>
            </a:r>
            <a:endParaRPr lang="en-IN" altLang="en-US" dirty="0"/>
          </a:p>
        </p:txBody>
      </p:sp>
    </p:spTree>
    <p:extLst>
      <p:ext uri="{BB962C8B-B14F-4D97-AF65-F5344CB8AC3E}">
        <p14:creationId xmlns:p14="http://schemas.microsoft.com/office/powerpoint/2010/main" val="3388946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Content Placeholder 2">
            <a:extLst>
              <a:ext uri="{FF2B5EF4-FFF2-40B4-BE49-F238E27FC236}">
                <a16:creationId xmlns:a16="http://schemas.microsoft.com/office/drawing/2014/main" id="{4B920A46-99B3-49C6-A65E-B0A4E7C498B5}"/>
              </a:ext>
            </a:extLst>
          </p:cNvPr>
          <p:cNvSpPr>
            <a:spLocks noGrp="1"/>
          </p:cNvSpPr>
          <p:nvPr>
            <p:ph idx="1"/>
          </p:nvPr>
        </p:nvSpPr>
        <p:spPr>
          <a:xfrm>
            <a:off x="1981200" y="990601"/>
            <a:ext cx="8229600" cy="5135563"/>
          </a:xfrm>
        </p:spPr>
        <p:txBody>
          <a:bodyPr/>
          <a:lstStyle/>
          <a:p>
            <a:r>
              <a:rPr lang="en-IN" altLang="en-US"/>
              <a:t>Open source software solutions are best suited for libraries. </a:t>
            </a:r>
          </a:p>
          <a:p>
            <a:r>
              <a:rPr lang="en-IN" altLang="en-US"/>
              <a:t>However librarians do face problems with them. </a:t>
            </a:r>
          </a:p>
          <a:p>
            <a:r>
              <a:rPr lang="en-IN" altLang="en-US"/>
              <a:t>The majority of these problems are in-fact teething problems.</a:t>
            </a:r>
          </a:p>
          <a:p>
            <a:r>
              <a:rPr lang="en-IN" altLang="en-US"/>
              <a:t>Will go away with on “growing up” .</a:t>
            </a:r>
          </a:p>
        </p:txBody>
      </p:sp>
    </p:spTree>
    <p:extLst>
      <p:ext uri="{BB962C8B-B14F-4D97-AF65-F5344CB8AC3E}">
        <p14:creationId xmlns:p14="http://schemas.microsoft.com/office/powerpoint/2010/main" val="2890688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ntent Placeholder 2">
            <a:extLst>
              <a:ext uri="{FF2B5EF4-FFF2-40B4-BE49-F238E27FC236}">
                <a16:creationId xmlns:a16="http://schemas.microsoft.com/office/drawing/2014/main" id="{C9D86D38-3348-43C9-955D-A7B55FFCBAAD}"/>
              </a:ext>
            </a:extLst>
          </p:cNvPr>
          <p:cNvSpPr>
            <a:spLocks noGrp="1"/>
          </p:cNvSpPr>
          <p:nvPr>
            <p:ph idx="1"/>
          </p:nvPr>
        </p:nvSpPr>
        <p:spPr>
          <a:xfrm>
            <a:off x="467833" y="685801"/>
            <a:ext cx="9742967" cy="5440363"/>
          </a:xfrm>
        </p:spPr>
        <p:txBody>
          <a:bodyPr/>
          <a:lstStyle/>
          <a:p>
            <a:pPr eaLnBrk="1" hangingPunct="1"/>
            <a:r>
              <a:rPr lang="en-IN" altLang="en-US" dirty="0"/>
              <a:t>Requires technical knowledge and experienced.  </a:t>
            </a:r>
          </a:p>
          <a:p>
            <a:pPr eaLnBrk="1" hangingPunct="1"/>
            <a:r>
              <a:rPr lang="en-IN" altLang="en-US" dirty="0"/>
              <a:t>Emphasis is more functionality rather on usability.  </a:t>
            </a:r>
          </a:p>
          <a:p>
            <a:pPr eaLnBrk="1" hangingPunct="1"/>
            <a:r>
              <a:rPr lang="en-IN" altLang="en-US" dirty="0"/>
              <a:t>Accompanying documentation is usually is poor. </a:t>
            </a:r>
          </a:p>
          <a:p>
            <a:r>
              <a:rPr lang="en-IN" altLang="en-US" dirty="0"/>
              <a:t>Paid support is difficult to get for new software. </a:t>
            </a:r>
          </a:p>
          <a:p>
            <a:r>
              <a:rPr lang="en-IN" altLang="en-US" dirty="0"/>
              <a:t>There is poor coordination between hardware vendors and open source community. </a:t>
            </a:r>
          </a:p>
        </p:txBody>
      </p:sp>
    </p:spTree>
    <p:extLst>
      <p:ext uri="{BB962C8B-B14F-4D97-AF65-F5344CB8AC3E}">
        <p14:creationId xmlns:p14="http://schemas.microsoft.com/office/powerpoint/2010/main" val="2681115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ntent Placeholder 2">
            <a:extLst>
              <a:ext uri="{FF2B5EF4-FFF2-40B4-BE49-F238E27FC236}">
                <a16:creationId xmlns:a16="http://schemas.microsoft.com/office/drawing/2014/main" id="{D3FEE2DC-254F-40ED-BAD7-4543080C0464}"/>
              </a:ext>
            </a:extLst>
          </p:cNvPr>
          <p:cNvSpPr>
            <a:spLocks noGrp="1"/>
          </p:cNvSpPr>
          <p:nvPr>
            <p:ph idx="1"/>
          </p:nvPr>
        </p:nvSpPr>
        <p:spPr>
          <a:xfrm>
            <a:off x="616688" y="685801"/>
            <a:ext cx="9594112" cy="5440363"/>
          </a:xfrm>
        </p:spPr>
        <p:txBody>
          <a:bodyPr/>
          <a:lstStyle/>
          <a:p>
            <a:pPr eaLnBrk="1" hangingPunct="1"/>
            <a:r>
              <a:rPr lang="en-IN" altLang="en-US" dirty="0"/>
              <a:t>Librarians are used to proprietary software applications integrated or running over Microsoft Windows platform. </a:t>
            </a:r>
          </a:p>
          <a:p>
            <a:pPr eaLnBrk="1" hangingPunct="1"/>
            <a:r>
              <a:rPr lang="en-IN" altLang="en-US" dirty="0"/>
              <a:t>Might have already invested lot of money and efforts in establishing  automated systems over a period of time. </a:t>
            </a:r>
          </a:p>
          <a:p>
            <a:pPr eaLnBrk="1" hangingPunct="1"/>
            <a:r>
              <a:rPr lang="en-IN" altLang="en-US" dirty="0"/>
              <a:t>Switchover is very difficult if the things are well established and working as integral part of the whole library system. </a:t>
            </a:r>
          </a:p>
        </p:txBody>
      </p:sp>
    </p:spTree>
    <p:extLst>
      <p:ext uri="{BB962C8B-B14F-4D97-AF65-F5344CB8AC3E}">
        <p14:creationId xmlns:p14="http://schemas.microsoft.com/office/powerpoint/2010/main" val="802822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109F0747-117E-4438-B2A1-93673626B144}"/>
              </a:ext>
            </a:extLst>
          </p:cNvPr>
          <p:cNvSpPr>
            <a:spLocks noGrp="1"/>
          </p:cNvSpPr>
          <p:nvPr>
            <p:ph type="title"/>
          </p:nvPr>
        </p:nvSpPr>
        <p:spPr>
          <a:xfrm>
            <a:off x="499730" y="274638"/>
            <a:ext cx="9711070" cy="2697162"/>
          </a:xfrm>
        </p:spPr>
        <p:txBody>
          <a:bodyPr/>
          <a:lstStyle/>
          <a:p>
            <a:r>
              <a:rPr lang="en-IN" altLang="en-US" dirty="0"/>
              <a:t>However, the benefits of using open source software over a period far outweigh as compared to propriety software. </a:t>
            </a:r>
          </a:p>
        </p:txBody>
      </p:sp>
      <p:sp>
        <p:nvSpPr>
          <p:cNvPr id="76803" name="Content Placeholder 2">
            <a:extLst>
              <a:ext uri="{FF2B5EF4-FFF2-40B4-BE49-F238E27FC236}">
                <a16:creationId xmlns:a16="http://schemas.microsoft.com/office/drawing/2014/main" id="{86C7FF1F-8A49-49A8-BC56-4547276B0ED5}"/>
              </a:ext>
            </a:extLst>
          </p:cNvPr>
          <p:cNvSpPr>
            <a:spLocks noGrp="1"/>
          </p:cNvSpPr>
          <p:nvPr>
            <p:ph idx="1"/>
          </p:nvPr>
        </p:nvSpPr>
        <p:spPr>
          <a:xfrm>
            <a:off x="981739" y="3265969"/>
            <a:ext cx="9863470" cy="2849563"/>
          </a:xfrm>
        </p:spPr>
        <p:txBody>
          <a:bodyPr/>
          <a:lstStyle/>
          <a:p>
            <a:pPr eaLnBrk="1" hangingPunct="1"/>
            <a:r>
              <a:rPr lang="en-IN" altLang="en-US" dirty="0"/>
              <a:t>It would be prudent to hire paid support services of established vendors </a:t>
            </a:r>
          </a:p>
          <a:p>
            <a:pPr eaLnBrk="1" hangingPunct="1"/>
            <a:r>
              <a:rPr lang="en-IN" altLang="en-US" dirty="0"/>
              <a:t>Invest in training of open source software for reaping their benefits. </a:t>
            </a:r>
            <a:br>
              <a:rPr lang="en-IN" altLang="en-US" dirty="0"/>
            </a:br>
            <a:endParaRPr lang="en-IN" altLang="en-US" dirty="0"/>
          </a:p>
        </p:txBody>
      </p:sp>
    </p:spTree>
    <p:extLst>
      <p:ext uri="{BB962C8B-B14F-4D97-AF65-F5344CB8AC3E}">
        <p14:creationId xmlns:p14="http://schemas.microsoft.com/office/powerpoint/2010/main" val="31877802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6078A34E-FE6A-4E02-9C19-96ED53965C61}"/>
              </a:ext>
            </a:extLst>
          </p:cNvPr>
          <p:cNvSpPr>
            <a:spLocks noGrp="1"/>
          </p:cNvSpPr>
          <p:nvPr>
            <p:ph type="title"/>
          </p:nvPr>
        </p:nvSpPr>
        <p:spPr>
          <a:xfrm>
            <a:off x="1446028" y="2057400"/>
            <a:ext cx="8917172" cy="1143000"/>
          </a:xfrm>
        </p:spPr>
        <p:txBody>
          <a:bodyPr/>
          <a:lstStyle/>
          <a:p>
            <a:pPr eaLnBrk="1" hangingPunct="1"/>
            <a:r>
              <a:rPr lang="en-IN" altLang="en-US" b="1" i="1" dirty="0"/>
              <a:t>Conclusion</a:t>
            </a:r>
            <a:r>
              <a:rPr lang="en-IN" altLang="en-US" dirty="0"/>
              <a:t> </a:t>
            </a:r>
          </a:p>
        </p:txBody>
      </p:sp>
      <p:sp>
        <p:nvSpPr>
          <p:cNvPr id="77827" name="Content Placeholder 2">
            <a:extLst>
              <a:ext uri="{FF2B5EF4-FFF2-40B4-BE49-F238E27FC236}">
                <a16:creationId xmlns:a16="http://schemas.microsoft.com/office/drawing/2014/main" id="{C5DA08F7-0E16-462A-A963-54AC97A6C464}"/>
              </a:ext>
            </a:extLst>
          </p:cNvPr>
          <p:cNvSpPr>
            <a:spLocks noGrp="1"/>
          </p:cNvSpPr>
          <p:nvPr>
            <p:ph idx="1"/>
          </p:nvPr>
        </p:nvSpPr>
        <p:spPr>
          <a:xfrm>
            <a:off x="1981200" y="3505200"/>
            <a:ext cx="8229600" cy="2819400"/>
          </a:xfrm>
        </p:spPr>
        <p:txBody>
          <a:bodyPr/>
          <a:lstStyle/>
          <a:p>
            <a:r>
              <a:rPr lang="en-IN" altLang="en-US" dirty="0"/>
              <a:t>Using open source software is as good as owning it. </a:t>
            </a:r>
          </a:p>
          <a:p>
            <a:r>
              <a:rPr lang="en-IN" altLang="en-US" dirty="0"/>
              <a:t>Suitable candidate for long term library use. </a:t>
            </a:r>
          </a:p>
          <a:p>
            <a:r>
              <a:rPr lang="en-IN" altLang="en-US" dirty="0"/>
              <a:t>Worth spending time and energy on learning and adopting. </a:t>
            </a:r>
          </a:p>
        </p:txBody>
      </p:sp>
    </p:spTree>
    <p:extLst>
      <p:ext uri="{BB962C8B-B14F-4D97-AF65-F5344CB8AC3E}">
        <p14:creationId xmlns:p14="http://schemas.microsoft.com/office/powerpoint/2010/main" val="989089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99B5A768-1FC7-4AC8-AA62-937B2B058EBB}"/>
              </a:ext>
            </a:extLst>
          </p:cNvPr>
          <p:cNvSpPr>
            <a:spLocks noGrp="1"/>
          </p:cNvSpPr>
          <p:nvPr>
            <p:ph type="title"/>
          </p:nvPr>
        </p:nvSpPr>
        <p:spPr/>
        <p:txBody>
          <a:bodyPr/>
          <a:lstStyle/>
          <a:p>
            <a:r>
              <a:rPr lang="en-IN" altLang="en-US"/>
              <a:t> </a:t>
            </a:r>
            <a:endParaRPr lang="en-US" altLang="en-US"/>
          </a:p>
        </p:txBody>
      </p:sp>
      <p:sp>
        <p:nvSpPr>
          <p:cNvPr id="50179" name="Content Placeholder 2">
            <a:extLst>
              <a:ext uri="{FF2B5EF4-FFF2-40B4-BE49-F238E27FC236}">
                <a16:creationId xmlns:a16="http://schemas.microsoft.com/office/drawing/2014/main" id="{82F905EB-2107-4F75-81BF-BB10B24975A5}"/>
              </a:ext>
            </a:extLst>
          </p:cNvPr>
          <p:cNvSpPr>
            <a:spLocks noGrp="1"/>
          </p:cNvSpPr>
          <p:nvPr>
            <p:ph idx="1"/>
          </p:nvPr>
        </p:nvSpPr>
        <p:spPr>
          <a:xfrm>
            <a:off x="489097" y="914401"/>
            <a:ext cx="10653823" cy="5211763"/>
          </a:xfrm>
        </p:spPr>
        <p:txBody>
          <a:bodyPr/>
          <a:lstStyle/>
          <a:p>
            <a:pPr eaLnBrk="1" hangingPunct="1"/>
            <a:r>
              <a:rPr lang="en-IN" altLang="en-US" dirty="0"/>
              <a:t>Platform Independent: Open source software usually has its versions for all popular operating systems – Linux, Windows or Mac. </a:t>
            </a:r>
          </a:p>
          <a:p>
            <a:pPr eaLnBrk="1" hangingPunct="1"/>
            <a:r>
              <a:rPr lang="en-IN" altLang="en-US" dirty="0"/>
              <a:t>Flexibility in choosing Support: Open Source Software is backed by online forums and support groups. </a:t>
            </a:r>
          </a:p>
          <a:p>
            <a:pPr eaLnBrk="1" hangingPunct="1"/>
            <a:r>
              <a:rPr lang="en-IN" altLang="en-US" dirty="0"/>
              <a:t>Established open source software is even backed by paid support services and training programmes. </a:t>
            </a:r>
          </a:p>
          <a:p>
            <a:r>
              <a:rPr lang="en-IN" altLang="en-US" dirty="0"/>
              <a:t>There is no loyalty or commercial binding as who can provide paid support. </a:t>
            </a:r>
            <a:endParaRPr lang="en-US" altLang="en-US" dirty="0"/>
          </a:p>
        </p:txBody>
      </p:sp>
    </p:spTree>
    <p:extLst>
      <p:ext uri="{BB962C8B-B14F-4D97-AF65-F5344CB8AC3E}">
        <p14:creationId xmlns:p14="http://schemas.microsoft.com/office/powerpoint/2010/main" val="125817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59CD14AE-ACB8-473A-901E-0EB35D4BDEBD}"/>
              </a:ext>
            </a:extLst>
          </p:cNvPr>
          <p:cNvSpPr>
            <a:spLocks noGrp="1"/>
          </p:cNvSpPr>
          <p:nvPr>
            <p:ph type="title"/>
          </p:nvPr>
        </p:nvSpPr>
        <p:spPr>
          <a:xfrm>
            <a:off x="1981200" y="274638"/>
            <a:ext cx="8229600" cy="5821362"/>
          </a:xfrm>
        </p:spPr>
        <p:txBody>
          <a:bodyPr/>
          <a:lstStyle/>
          <a:p>
            <a:pPr eaLnBrk="1" hangingPunct="1"/>
            <a:r>
              <a:rPr lang="en-IN" altLang="en-US"/>
              <a:t>Thus it is </a:t>
            </a:r>
            <a:r>
              <a:rPr lang="en-IN" altLang="en-US" b="1"/>
              <a:t>philosophy,</a:t>
            </a:r>
            <a:r>
              <a:rPr lang="en-IN" altLang="en-US"/>
              <a:t> </a:t>
            </a:r>
            <a:r>
              <a:rPr lang="en-IN" altLang="en-US" b="1"/>
              <a:t>flexibility, freedom, cost </a:t>
            </a:r>
            <a:r>
              <a:rPr lang="en-IN" altLang="en-US"/>
              <a:t>and</a:t>
            </a:r>
            <a:r>
              <a:rPr lang="en-IN" altLang="en-US" b="1"/>
              <a:t> continuity</a:t>
            </a:r>
            <a:r>
              <a:rPr lang="en-IN" altLang="en-US"/>
              <a:t> which make Open Source Software ideal candidates for libraries.</a:t>
            </a:r>
            <a:br>
              <a:rPr lang="en-IN" altLang="en-US"/>
            </a:br>
            <a:endParaRPr lang="en-IN" altLang="en-US"/>
          </a:p>
        </p:txBody>
      </p:sp>
    </p:spTree>
    <p:extLst>
      <p:ext uri="{BB962C8B-B14F-4D97-AF65-F5344CB8AC3E}">
        <p14:creationId xmlns:p14="http://schemas.microsoft.com/office/powerpoint/2010/main" val="4263494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59BBB359-6C1F-4617-8DC2-0F7C73C09E11}"/>
              </a:ext>
            </a:extLst>
          </p:cNvPr>
          <p:cNvSpPr>
            <a:spLocks noGrp="1"/>
          </p:cNvSpPr>
          <p:nvPr>
            <p:ph type="title"/>
          </p:nvPr>
        </p:nvSpPr>
        <p:spPr>
          <a:xfrm>
            <a:off x="1981200" y="457200"/>
            <a:ext cx="8229600" cy="1524000"/>
          </a:xfrm>
        </p:spPr>
        <p:txBody>
          <a:bodyPr>
            <a:normAutofit fontScale="90000"/>
          </a:bodyPr>
          <a:lstStyle/>
          <a:p>
            <a:pPr eaLnBrk="1" hangingPunct="1"/>
            <a:r>
              <a:rPr lang="en-IN" altLang="en-US" b="1" i="1"/>
              <a:t>Some Well Known Open Source Software</a:t>
            </a:r>
            <a:br>
              <a:rPr lang="en-IN" altLang="en-US" b="1" i="1"/>
            </a:br>
            <a:endParaRPr lang="en-IN" altLang="en-US"/>
          </a:p>
        </p:txBody>
      </p:sp>
      <p:sp>
        <p:nvSpPr>
          <p:cNvPr id="52227" name="Content Placeholder 2">
            <a:extLst>
              <a:ext uri="{FF2B5EF4-FFF2-40B4-BE49-F238E27FC236}">
                <a16:creationId xmlns:a16="http://schemas.microsoft.com/office/drawing/2014/main" id="{18D834BA-2449-48C2-989F-87B66700DCFC}"/>
              </a:ext>
            </a:extLst>
          </p:cNvPr>
          <p:cNvSpPr>
            <a:spLocks noGrp="1"/>
          </p:cNvSpPr>
          <p:nvPr>
            <p:ph idx="1"/>
          </p:nvPr>
        </p:nvSpPr>
        <p:spPr>
          <a:xfrm>
            <a:off x="357809" y="1752601"/>
            <a:ext cx="9852991" cy="4373563"/>
          </a:xfrm>
        </p:spPr>
        <p:txBody>
          <a:bodyPr/>
          <a:lstStyle/>
          <a:p>
            <a:r>
              <a:rPr lang="en-IN" altLang="en-US" u="sng" dirty="0"/>
              <a:t>Linux</a:t>
            </a:r>
            <a:r>
              <a:rPr lang="en-IN" altLang="en-US" dirty="0"/>
              <a:t> – an operating system.</a:t>
            </a:r>
          </a:p>
          <a:p>
            <a:r>
              <a:rPr lang="en-IN" altLang="en-US" u="sng" dirty="0"/>
              <a:t>Apache</a:t>
            </a:r>
            <a:r>
              <a:rPr lang="en-IN" altLang="en-US" dirty="0"/>
              <a:t> – widely used web-server software.</a:t>
            </a:r>
          </a:p>
          <a:p>
            <a:r>
              <a:rPr lang="en-IN" altLang="en-US" u="sng" dirty="0"/>
              <a:t>MySQL</a:t>
            </a:r>
            <a:r>
              <a:rPr lang="en-IN" altLang="en-US" dirty="0"/>
              <a:t> – widely relational database software that power most web-based applications.</a:t>
            </a:r>
          </a:p>
          <a:p>
            <a:r>
              <a:rPr lang="en-IN" altLang="en-US" u="sng" dirty="0"/>
              <a:t>PERL</a:t>
            </a:r>
            <a:r>
              <a:rPr lang="en-IN" altLang="en-US" dirty="0"/>
              <a:t> – a scripting language.</a:t>
            </a:r>
          </a:p>
          <a:p>
            <a:r>
              <a:rPr lang="en-IN" altLang="en-US" u="sng" dirty="0"/>
              <a:t>PHP</a:t>
            </a:r>
            <a:r>
              <a:rPr lang="en-IN" altLang="en-US" dirty="0"/>
              <a:t> – a widely used scripting language in dynamic websites.</a:t>
            </a:r>
          </a:p>
          <a:p>
            <a:r>
              <a:rPr lang="en-IN" altLang="en-US" u="sng" dirty="0"/>
              <a:t>OpenOffice</a:t>
            </a:r>
            <a:r>
              <a:rPr lang="en-IN" altLang="en-US" dirty="0"/>
              <a:t> – Office suit like Microsoft Office.</a:t>
            </a:r>
          </a:p>
          <a:p>
            <a:r>
              <a:rPr lang="en-IN" altLang="en-US" u="sng" dirty="0"/>
              <a:t>Firefox</a:t>
            </a:r>
            <a:r>
              <a:rPr lang="en-IN" altLang="en-US" dirty="0"/>
              <a:t> – Internet browsing software like Microsoft’s Internet Explorer.</a:t>
            </a:r>
          </a:p>
        </p:txBody>
      </p:sp>
    </p:spTree>
    <p:extLst>
      <p:ext uri="{BB962C8B-B14F-4D97-AF65-F5344CB8AC3E}">
        <p14:creationId xmlns:p14="http://schemas.microsoft.com/office/powerpoint/2010/main" val="657990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676C2E0A-5403-4DCD-9114-C6F4287E2A48}"/>
              </a:ext>
            </a:extLst>
          </p:cNvPr>
          <p:cNvSpPr>
            <a:spLocks noGrp="1"/>
          </p:cNvSpPr>
          <p:nvPr>
            <p:ph type="title"/>
          </p:nvPr>
        </p:nvSpPr>
        <p:spPr/>
        <p:txBody>
          <a:bodyPr/>
          <a:lstStyle/>
          <a:p>
            <a:br>
              <a:rPr lang="en-IN" altLang="en-US"/>
            </a:br>
            <a:endParaRPr lang="en-US" altLang="en-US"/>
          </a:p>
        </p:txBody>
      </p:sp>
      <p:sp>
        <p:nvSpPr>
          <p:cNvPr id="53251" name="Content Placeholder 2">
            <a:extLst>
              <a:ext uri="{FF2B5EF4-FFF2-40B4-BE49-F238E27FC236}">
                <a16:creationId xmlns:a16="http://schemas.microsoft.com/office/drawing/2014/main" id="{6330AFA5-360A-4EBE-A91D-99598FEA4B16}"/>
              </a:ext>
            </a:extLst>
          </p:cNvPr>
          <p:cNvSpPr>
            <a:spLocks noGrp="1"/>
          </p:cNvSpPr>
          <p:nvPr>
            <p:ph idx="1"/>
          </p:nvPr>
        </p:nvSpPr>
        <p:spPr/>
        <p:txBody>
          <a:bodyPr/>
          <a:lstStyle/>
          <a:p>
            <a:r>
              <a:rPr lang="en-IN" altLang="en-US" u="sng" dirty="0"/>
              <a:t>Thunderbird</a:t>
            </a:r>
            <a:r>
              <a:rPr lang="en-IN" altLang="en-US" dirty="0"/>
              <a:t> – E-mail client.</a:t>
            </a:r>
          </a:p>
          <a:p>
            <a:r>
              <a:rPr lang="en-IN" altLang="en-US" u="sng" dirty="0"/>
              <a:t>Audacity</a:t>
            </a:r>
            <a:r>
              <a:rPr lang="en-IN" altLang="en-US" dirty="0"/>
              <a:t> – is an open source tool to edit audio.</a:t>
            </a:r>
          </a:p>
          <a:p>
            <a:r>
              <a:rPr lang="en-IN" altLang="en-US" u="sng" dirty="0"/>
              <a:t>Songbird</a:t>
            </a:r>
            <a:r>
              <a:rPr lang="en-IN" altLang="en-US" dirty="0"/>
              <a:t> – is a media player. </a:t>
            </a:r>
          </a:p>
          <a:p>
            <a:r>
              <a:rPr lang="en-IN" altLang="en-US" u="sng" dirty="0"/>
              <a:t>GIMP</a:t>
            </a:r>
            <a:r>
              <a:rPr lang="en-IN" altLang="en-US" dirty="0"/>
              <a:t> – is an Image Editor.</a:t>
            </a:r>
            <a:br>
              <a:rPr lang="en-IN" altLang="en-US" dirty="0"/>
            </a:br>
            <a:r>
              <a:rPr lang="en-IN" altLang="en-US" b="1" i="1" dirty="0"/>
              <a:t> </a:t>
            </a:r>
            <a:br>
              <a:rPr lang="en-IN" altLang="en-US" b="1" i="1" dirty="0"/>
            </a:br>
            <a:r>
              <a:rPr lang="en-IN" altLang="en-US" b="1" i="1" dirty="0"/>
              <a:t> </a:t>
            </a:r>
            <a:br>
              <a:rPr lang="en-IN" altLang="en-US" b="1" i="1" dirty="0"/>
            </a:br>
            <a:endParaRPr lang="en-US" altLang="en-US" dirty="0"/>
          </a:p>
        </p:txBody>
      </p:sp>
    </p:spTree>
    <p:extLst>
      <p:ext uri="{BB962C8B-B14F-4D97-AF65-F5344CB8AC3E}">
        <p14:creationId xmlns:p14="http://schemas.microsoft.com/office/powerpoint/2010/main" val="725633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712EEA2F-278E-4FD9-9321-A7DA070CEE34}"/>
              </a:ext>
            </a:extLst>
          </p:cNvPr>
          <p:cNvSpPr>
            <a:spLocks noGrp="1"/>
          </p:cNvSpPr>
          <p:nvPr>
            <p:ph type="title"/>
          </p:nvPr>
        </p:nvSpPr>
        <p:spPr>
          <a:xfrm>
            <a:off x="1981200" y="914400"/>
            <a:ext cx="8229600" cy="4800600"/>
          </a:xfrm>
        </p:spPr>
        <p:txBody>
          <a:bodyPr/>
          <a:lstStyle/>
          <a:p>
            <a:pPr eaLnBrk="1" hangingPunct="1"/>
            <a:r>
              <a:rPr lang="en-IN" altLang="en-US" b="1" i="1" dirty="0"/>
              <a:t>Glimpse of Open Source Software that can be used in Libraries </a:t>
            </a:r>
            <a:br>
              <a:rPr lang="en-IN" altLang="en-US" b="1" i="1" dirty="0"/>
            </a:br>
            <a:endParaRPr lang="en-IN" altLang="en-US" dirty="0"/>
          </a:p>
        </p:txBody>
      </p:sp>
    </p:spTree>
    <p:extLst>
      <p:ext uri="{BB962C8B-B14F-4D97-AF65-F5344CB8AC3E}">
        <p14:creationId xmlns:p14="http://schemas.microsoft.com/office/powerpoint/2010/main" val="3288241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6B428040-3AE3-404A-90E8-0A8FCFE3F4BA}"/>
              </a:ext>
            </a:extLst>
          </p:cNvPr>
          <p:cNvSpPr>
            <a:spLocks noGrp="1"/>
          </p:cNvSpPr>
          <p:nvPr>
            <p:ph type="title"/>
          </p:nvPr>
        </p:nvSpPr>
        <p:spPr/>
        <p:txBody>
          <a:bodyPr/>
          <a:lstStyle/>
          <a:p>
            <a:pPr eaLnBrk="1" hangingPunct="1"/>
            <a:r>
              <a:rPr lang="en-IN" altLang="en-US" i="1"/>
              <a:t>Content Management System (CMS)</a:t>
            </a:r>
            <a:endParaRPr lang="en-IN" altLang="en-US"/>
          </a:p>
        </p:txBody>
      </p:sp>
      <p:sp>
        <p:nvSpPr>
          <p:cNvPr id="55299" name="Content Placeholder 2">
            <a:extLst>
              <a:ext uri="{FF2B5EF4-FFF2-40B4-BE49-F238E27FC236}">
                <a16:creationId xmlns:a16="http://schemas.microsoft.com/office/drawing/2014/main" id="{FF03EDF2-6518-4057-B026-960B4AEB0F0F}"/>
              </a:ext>
            </a:extLst>
          </p:cNvPr>
          <p:cNvSpPr>
            <a:spLocks noGrp="1"/>
          </p:cNvSpPr>
          <p:nvPr>
            <p:ph idx="1"/>
          </p:nvPr>
        </p:nvSpPr>
        <p:spPr/>
        <p:txBody>
          <a:bodyPr/>
          <a:lstStyle/>
          <a:p>
            <a:r>
              <a:rPr lang="en-IN" altLang="en-US" dirty="0"/>
              <a:t>A content management system is used to manage work flow needed to collaboratively create, edit, review, index, search, publish and archive various kinds of text.  </a:t>
            </a:r>
          </a:p>
          <a:p>
            <a:pPr lvl="1"/>
            <a:r>
              <a:rPr lang="en-IN" altLang="en-US" dirty="0"/>
              <a:t>Open Source CMS like </a:t>
            </a:r>
            <a:r>
              <a:rPr lang="en-IN" altLang="en-US" u="sng" dirty="0"/>
              <a:t>Drupal</a:t>
            </a:r>
            <a:r>
              <a:rPr lang="en-IN" altLang="en-US" dirty="0"/>
              <a:t> and </a:t>
            </a:r>
            <a:r>
              <a:rPr lang="en-IN" altLang="en-US" u="sng" dirty="0"/>
              <a:t>Joomla</a:t>
            </a:r>
            <a:r>
              <a:rPr lang="en-IN" altLang="en-US" dirty="0"/>
              <a:t> may be used to build library website.</a:t>
            </a:r>
          </a:p>
          <a:p>
            <a:pPr lvl="1"/>
            <a:r>
              <a:rPr lang="en-IN" altLang="en-US" dirty="0"/>
              <a:t>Some modules for Drupal can also provide OPAC 2.0 front-end.  </a:t>
            </a:r>
            <a:br>
              <a:rPr lang="en-IN" altLang="en-US" dirty="0"/>
            </a:br>
            <a:endParaRPr lang="en-IN" altLang="en-US" dirty="0"/>
          </a:p>
        </p:txBody>
      </p:sp>
    </p:spTree>
    <p:extLst>
      <p:ext uri="{BB962C8B-B14F-4D97-AF65-F5344CB8AC3E}">
        <p14:creationId xmlns:p14="http://schemas.microsoft.com/office/powerpoint/2010/main" val="1142680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550F638E-31C2-4216-BF05-E92A09C02B6D}"/>
              </a:ext>
            </a:extLst>
          </p:cNvPr>
          <p:cNvSpPr>
            <a:spLocks noGrp="1"/>
          </p:cNvSpPr>
          <p:nvPr>
            <p:ph type="title"/>
          </p:nvPr>
        </p:nvSpPr>
        <p:spPr/>
        <p:txBody>
          <a:bodyPr/>
          <a:lstStyle/>
          <a:p>
            <a:pPr eaLnBrk="1" hangingPunct="1"/>
            <a:r>
              <a:rPr lang="en-IN" altLang="en-US" i="1"/>
              <a:t>Web Development and Authoring Tools</a:t>
            </a:r>
            <a:endParaRPr lang="en-IN" altLang="en-US"/>
          </a:p>
        </p:txBody>
      </p:sp>
      <p:sp>
        <p:nvSpPr>
          <p:cNvPr id="56323" name="Content Placeholder 2">
            <a:extLst>
              <a:ext uri="{FF2B5EF4-FFF2-40B4-BE49-F238E27FC236}">
                <a16:creationId xmlns:a16="http://schemas.microsoft.com/office/drawing/2014/main" id="{8D85DE57-594C-4EB9-9188-49FB8CBB1B63}"/>
              </a:ext>
            </a:extLst>
          </p:cNvPr>
          <p:cNvSpPr>
            <a:spLocks noGrp="1"/>
          </p:cNvSpPr>
          <p:nvPr>
            <p:ph idx="1"/>
          </p:nvPr>
        </p:nvSpPr>
        <p:spPr/>
        <p:txBody>
          <a:bodyPr/>
          <a:lstStyle/>
          <a:p>
            <a:r>
              <a:rPr lang="en-IN" altLang="en-US" dirty="0"/>
              <a:t>Software tools for developing library websites. </a:t>
            </a:r>
          </a:p>
          <a:p>
            <a:pPr lvl="1"/>
            <a:r>
              <a:rPr lang="en-IN" altLang="en-US" u="sng" dirty="0" err="1"/>
              <a:t>Kompozer</a:t>
            </a:r>
            <a:r>
              <a:rPr lang="en-IN" altLang="en-US" dirty="0"/>
              <a:t>, </a:t>
            </a:r>
            <a:r>
              <a:rPr lang="en-IN" altLang="en-US" u="sng" dirty="0"/>
              <a:t>Bluefish 1.0</a:t>
            </a:r>
            <a:r>
              <a:rPr lang="en-IN" altLang="en-US" dirty="0"/>
              <a:t> and </a:t>
            </a:r>
            <a:r>
              <a:rPr lang="en-IN" altLang="en-US" u="sng" dirty="0" err="1"/>
              <a:t>Nvu</a:t>
            </a:r>
            <a:r>
              <a:rPr lang="en-IN" altLang="en-US" u="sng" dirty="0"/>
              <a:t> 1.0</a:t>
            </a:r>
            <a:r>
              <a:rPr lang="en-IN" altLang="en-US" dirty="0"/>
              <a:t> </a:t>
            </a:r>
          </a:p>
          <a:p>
            <a:pPr lvl="1"/>
            <a:r>
              <a:rPr lang="en-IN" altLang="en-US" u="sng" dirty="0"/>
              <a:t>Instant Instruction Feedback Forms</a:t>
            </a:r>
            <a:r>
              <a:rPr lang="en-IN" altLang="en-US" dirty="0"/>
              <a:t> are web-based surveys that are designed to offer librarians a simple way to evaluate their information literacy/bibliographic instruction sessions. </a:t>
            </a:r>
          </a:p>
        </p:txBody>
      </p:sp>
    </p:spTree>
    <p:extLst>
      <p:ext uri="{BB962C8B-B14F-4D97-AF65-F5344CB8AC3E}">
        <p14:creationId xmlns:p14="http://schemas.microsoft.com/office/powerpoint/2010/main" val="1439184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1338</Words>
  <Application>Microsoft Office PowerPoint</Application>
  <PresentationFormat>Widescreen</PresentationFormat>
  <Paragraphs>142</Paragraphs>
  <Slides>28</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Open Source Software applications in libraries</vt:lpstr>
      <vt:lpstr>Qualities of OSS</vt:lpstr>
      <vt:lpstr> </vt:lpstr>
      <vt:lpstr>Thus it is philosophy, flexibility, freedom, cost and continuity which make Open Source Software ideal candidates for libraries. </vt:lpstr>
      <vt:lpstr>Some Well Known Open Source Software </vt:lpstr>
      <vt:lpstr> </vt:lpstr>
      <vt:lpstr>Glimpse of Open Source Software that can be used in Libraries  </vt:lpstr>
      <vt:lpstr>Content Management System (CMS)</vt:lpstr>
      <vt:lpstr>Web Development and Authoring Tools</vt:lpstr>
      <vt:lpstr>PowerPoint Presentation</vt:lpstr>
      <vt:lpstr>Open Source Software Tools for Publishing</vt:lpstr>
      <vt:lpstr>PowerPoint Presentation</vt:lpstr>
      <vt:lpstr>PowerPoint Presentation</vt:lpstr>
      <vt:lpstr>Integrated Library Systems </vt:lpstr>
      <vt:lpstr>Koha</vt:lpstr>
      <vt:lpstr>NewGenLib </vt:lpstr>
      <vt:lpstr>Evergreen</vt:lpstr>
      <vt:lpstr>Special Applications for Libraries </vt:lpstr>
      <vt:lpstr>PowerPoint Presentation</vt:lpstr>
      <vt:lpstr>Digital Libraries and Repositories Applications</vt:lpstr>
      <vt:lpstr>PowerPoint Presentation</vt:lpstr>
      <vt:lpstr>PowerPoint Presentation</vt:lpstr>
      <vt:lpstr>Teething Problems in Using Open Source Software Applications in Libraries </vt:lpstr>
      <vt:lpstr>PowerPoint Presentation</vt:lpstr>
      <vt:lpstr>PowerPoint Presentation</vt:lpstr>
      <vt:lpstr>PowerPoint Presentation</vt:lpstr>
      <vt:lpstr>However, the benefits of using open source software over a period far outweigh as compared to propriety software.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Source Software applications in libraries</dc:title>
  <dc:creator>Dr. Vinit Kumar</dc:creator>
  <cp:lastModifiedBy>Dr. Vinit Kumar</cp:lastModifiedBy>
  <cp:revision>2</cp:revision>
  <dcterms:created xsi:type="dcterms:W3CDTF">2017-11-14T06:18:00Z</dcterms:created>
  <dcterms:modified xsi:type="dcterms:W3CDTF">2017-11-14T06:40:03Z</dcterms:modified>
</cp:coreProperties>
</file>