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1" r:id="rId5"/>
    <p:sldId id="259" r:id="rId6"/>
    <p:sldId id="260" r:id="rId7"/>
    <p:sldId id="262" r:id="rId8"/>
    <p:sldId id="263" r:id="rId9"/>
    <p:sldId id="264" r:id="rId10"/>
    <p:sldId id="268" r:id="rId11"/>
    <p:sldId id="265" r:id="rId12"/>
    <p:sldId id="266" r:id="rId13"/>
    <p:sldId id="267" r:id="rId14"/>
    <p:sldId id="270" r:id="rId15"/>
    <p:sldId id="271" r:id="rId16"/>
    <p:sldId id="272" r:id="rId17"/>
    <p:sldId id="274" r:id="rId18"/>
    <p:sldId id="273" r:id="rId19"/>
    <p:sldId id="275" r:id="rId20"/>
    <p:sldId id="276" r:id="rId21"/>
    <p:sldId id="269"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90" d="100"/>
          <a:sy n="90" d="100"/>
        </p:scale>
        <p:origin x="1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9ADC06E-BB91-4021-BA7F-D2D21A736162}"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3E01E-E4AA-49DC-99C5-7C98C3E811B8}"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77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DC06E-BB91-4021-BA7F-D2D21A736162}"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3E01E-E4AA-49DC-99C5-7C98C3E811B8}" type="slidenum">
              <a:rPr lang="en-US" smtClean="0"/>
              <a:t>‹#›</a:t>
            </a:fld>
            <a:endParaRPr lang="en-US"/>
          </a:p>
        </p:txBody>
      </p:sp>
    </p:spTree>
    <p:extLst>
      <p:ext uri="{BB962C8B-B14F-4D97-AF65-F5344CB8AC3E}">
        <p14:creationId xmlns:p14="http://schemas.microsoft.com/office/powerpoint/2010/main" val="2779118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DC06E-BB91-4021-BA7F-D2D21A736162}"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3E01E-E4AA-49DC-99C5-7C98C3E811B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728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DC06E-BB91-4021-BA7F-D2D21A736162}"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3E01E-E4AA-49DC-99C5-7C98C3E811B8}" type="slidenum">
              <a:rPr lang="en-US" smtClean="0"/>
              <a:t>‹#›</a:t>
            </a:fld>
            <a:endParaRPr lang="en-US"/>
          </a:p>
        </p:txBody>
      </p:sp>
    </p:spTree>
    <p:extLst>
      <p:ext uri="{BB962C8B-B14F-4D97-AF65-F5344CB8AC3E}">
        <p14:creationId xmlns:p14="http://schemas.microsoft.com/office/powerpoint/2010/main" val="701210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ADC06E-BB91-4021-BA7F-D2D21A736162}"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3E01E-E4AA-49DC-99C5-7C98C3E811B8}"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720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ADC06E-BB91-4021-BA7F-D2D21A736162}"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3E01E-E4AA-49DC-99C5-7C98C3E811B8}" type="slidenum">
              <a:rPr lang="en-US" smtClean="0"/>
              <a:t>‹#›</a:t>
            </a:fld>
            <a:endParaRPr lang="en-US"/>
          </a:p>
        </p:txBody>
      </p:sp>
    </p:spTree>
    <p:extLst>
      <p:ext uri="{BB962C8B-B14F-4D97-AF65-F5344CB8AC3E}">
        <p14:creationId xmlns:p14="http://schemas.microsoft.com/office/powerpoint/2010/main" val="4239277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ADC06E-BB91-4021-BA7F-D2D21A736162}" type="datetimeFigureOut">
              <a:rPr lang="en-US" smtClean="0"/>
              <a:t>10/12/2017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53E01E-E4AA-49DC-99C5-7C98C3E811B8}" type="slidenum">
              <a:rPr lang="en-US" smtClean="0"/>
              <a:t>‹#›</a:t>
            </a:fld>
            <a:endParaRPr lang="en-US"/>
          </a:p>
        </p:txBody>
      </p:sp>
    </p:spTree>
    <p:extLst>
      <p:ext uri="{BB962C8B-B14F-4D97-AF65-F5344CB8AC3E}">
        <p14:creationId xmlns:p14="http://schemas.microsoft.com/office/powerpoint/2010/main" val="1036134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ADC06E-BB91-4021-BA7F-D2D21A736162}" type="datetimeFigureOut">
              <a:rPr lang="en-US" smtClean="0"/>
              <a:t>10/12/2017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53E01E-E4AA-49DC-99C5-7C98C3E811B8}" type="slidenum">
              <a:rPr lang="en-US" smtClean="0"/>
              <a:t>‹#›</a:t>
            </a:fld>
            <a:endParaRPr lang="en-US"/>
          </a:p>
        </p:txBody>
      </p:sp>
    </p:spTree>
    <p:extLst>
      <p:ext uri="{BB962C8B-B14F-4D97-AF65-F5344CB8AC3E}">
        <p14:creationId xmlns:p14="http://schemas.microsoft.com/office/powerpoint/2010/main" val="399126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DC06E-BB91-4021-BA7F-D2D21A736162}" type="datetimeFigureOut">
              <a:rPr lang="en-US" smtClean="0"/>
              <a:t>10/12/2017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53E01E-E4AA-49DC-99C5-7C98C3E811B8}" type="slidenum">
              <a:rPr lang="en-US" smtClean="0"/>
              <a:t>‹#›</a:t>
            </a:fld>
            <a:endParaRPr lang="en-US"/>
          </a:p>
        </p:txBody>
      </p:sp>
    </p:spTree>
    <p:extLst>
      <p:ext uri="{BB962C8B-B14F-4D97-AF65-F5344CB8AC3E}">
        <p14:creationId xmlns:p14="http://schemas.microsoft.com/office/powerpoint/2010/main" val="44490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ADC06E-BB91-4021-BA7F-D2D21A736162}"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3E01E-E4AA-49DC-99C5-7C98C3E811B8}" type="slidenum">
              <a:rPr lang="en-US" smtClean="0"/>
              <a:t>‹#›</a:t>
            </a:fld>
            <a:endParaRPr lang="en-US"/>
          </a:p>
        </p:txBody>
      </p:sp>
    </p:spTree>
    <p:extLst>
      <p:ext uri="{BB962C8B-B14F-4D97-AF65-F5344CB8AC3E}">
        <p14:creationId xmlns:p14="http://schemas.microsoft.com/office/powerpoint/2010/main" val="292361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ADC06E-BB91-4021-BA7F-D2D21A736162}"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3E01E-E4AA-49DC-99C5-7C98C3E811B8}"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507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9ADC06E-BB91-4021-BA7F-D2D21A736162}" type="datetimeFigureOut">
              <a:rPr lang="en-US" smtClean="0"/>
              <a:t>10/12/2017</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D53E01E-E4AA-49DC-99C5-7C98C3E811B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8702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720D3-401C-488D-AFF3-5693997BB216}"/>
              </a:ext>
            </a:extLst>
          </p:cNvPr>
          <p:cNvSpPr>
            <a:spLocks noGrp="1"/>
          </p:cNvSpPr>
          <p:nvPr>
            <p:ph type="ctrTitle"/>
          </p:nvPr>
        </p:nvSpPr>
        <p:spPr/>
        <p:txBody>
          <a:bodyPr/>
          <a:lstStyle/>
          <a:p>
            <a:r>
              <a:rPr lang="en-US" dirty="0"/>
              <a:t>Information seeking </a:t>
            </a:r>
            <a:r>
              <a:rPr lang="en-US" dirty="0" err="1"/>
              <a:t>behaviour</a:t>
            </a:r>
            <a:endParaRPr lang="en-US" dirty="0"/>
          </a:p>
        </p:txBody>
      </p:sp>
      <p:sp>
        <p:nvSpPr>
          <p:cNvPr id="3" name="Subtitle 2">
            <a:extLst>
              <a:ext uri="{FF2B5EF4-FFF2-40B4-BE49-F238E27FC236}">
                <a16:creationId xmlns:a16="http://schemas.microsoft.com/office/drawing/2014/main" id="{88565C13-0A95-4564-ADB8-0518583C8090}"/>
              </a:ext>
            </a:extLst>
          </p:cNvPr>
          <p:cNvSpPr>
            <a:spLocks noGrp="1"/>
          </p:cNvSpPr>
          <p:nvPr>
            <p:ph type="subTitle" idx="1"/>
          </p:nvPr>
        </p:nvSpPr>
        <p:spPr/>
        <p:txBody>
          <a:bodyPr/>
          <a:lstStyle/>
          <a:p>
            <a:r>
              <a:rPr lang="en-US" dirty="0"/>
              <a:t>Vinit Kumar</a:t>
            </a:r>
          </a:p>
          <a:p>
            <a:r>
              <a:rPr lang="en-US"/>
              <a:t>Central </a:t>
            </a:r>
            <a:r>
              <a:rPr lang="en-US" dirty="0"/>
              <a:t>U</a:t>
            </a:r>
            <a:r>
              <a:rPr lang="en-US"/>
              <a:t>niversity </a:t>
            </a:r>
            <a:r>
              <a:rPr lang="en-US" dirty="0"/>
              <a:t>of Gujarat</a:t>
            </a:r>
          </a:p>
        </p:txBody>
      </p:sp>
    </p:spTree>
    <p:extLst>
      <p:ext uri="{BB962C8B-B14F-4D97-AF65-F5344CB8AC3E}">
        <p14:creationId xmlns:p14="http://schemas.microsoft.com/office/powerpoint/2010/main" val="3204765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4B06BB0-2DAE-498D-8B92-C66BB7E6C0ED}"/>
              </a:ext>
            </a:extLst>
          </p:cNvPr>
          <p:cNvSpPr>
            <a:spLocks noGrp="1" noChangeArrowheads="1"/>
          </p:cNvSpPr>
          <p:nvPr>
            <p:ph type="title"/>
          </p:nvPr>
        </p:nvSpPr>
        <p:spPr/>
        <p:txBody>
          <a:bodyPr/>
          <a:lstStyle/>
          <a:p>
            <a:r>
              <a:rPr lang="en-GB" altLang="en-US" dirty="0"/>
              <a:t>Ellis’s Model(1989)</a:t>
            </a:r>
          </a:p>
        </p:txBody>
      </p:sp>
      <p:sp>
        <p:nvSpPr>
          <p:cNvPr id="9219" name="Rectangle 3">
            <a:extLst>
              <a:ext uri="{FF2B5EF4-FFF2-40B4-BE49-F238E27FC236}">
                <a16:creationId xmlns:a16="http://schemas.microsoft.com/office/drawing/2014/main" id="{86A03AFE-4E7F-4034-97F1-54A77E3DE5ED}"/>
              </a:ext>
            </a:extLst>
          </p:cNvPr>
          <p:cNvSpPr>
            <a:spLocks noGrp="1" noChangeArrowheads="1"/>
          </p:cNvSpPr>
          <p:nvPr>
            <p:ph type="body" sz="half" idx="1"/>
          </p:nvPr>
        </p:nvSpPr>
        <p:spPr>
          <a:xfrm>
            <a:off x="1024128" y="2286000"/>
            <a:ext cx="10490932" cy="4023360"/>
          </a:xfrm>
        </p:spPr>
        <p:txBody>
          <a:bodyPr>
            <a:normAutofit fontScale="47500" lnSpcReduction="20000"/>
          </a:bodyPr>
          <a:lstStyle/>
          <a:p>
            <a:pPr algn="just"/>
            <a:r>
              <a:rPr lang="en-US" sz="3500" dirty="0"/>
              <a:t>Ellis (1989); Ellis et al (1993) and Ellis and </a:t>
            </a:r>
            <a:r>
              <a:rPr lang="en-US" sz="3500" dirty="0" err="1"/>
              <a:t>Hugan</a:t>
            </a:r>
            <a:r>
              <a:rPr lang="en-US" sz="3500" dirty="0"/>
              <a:t> (1997) proposed a general model of information seeking after studying the information seeking pattern of different user groups for Social Scientists, researchers, physicists, chemists and engineers. </a:t>
            </a:r>
          </a:p>
          <a:p>
            <a:pPr algn="just"/>
            <a:r>
              <a:rPr lang="en-US" sz="3500" dirty="0"/>
              <a:t>Ellis’s model illustrates six types of information seeking activities: These are:</a:t>
            </a:r>
          </a:p>
          <a:p>
            <a:pPr lvl="1" algn="just"/>
            <a:r>
              <a:rPr lang="en-US" sz="3500" dirty="0"/>
              <a:t>starting</a:t>
            </a:r>
            <a:r>
              <a:rPr lang="en-US" sz="3600" i="1" dirty="0"/>
              <a:t>(activities that form the information search)</a:t>
            </a:r>
            <a:r>
              <a:rPr lang="en-US" sz="3500" dirty="0"/>
              <a:t>, </a:t>
            </a:r>
          </a:p>
          <a:p>
            <a:pPr lvl="1" algn="just"/>
            <a:r>
              <a:rPr lang="en-US" sz="3500" dirty="0"/>
              <a:t>chaining</a:t>
            </a:r>
            <a:r>
              <a:rPr lang="en-US" sz="3600" i="1" dirty="0"/>
              <a:t>(backwards or forwards - following references in initial information sources)</a:t>
            </a:r>
            <a:r>
              <a:rPr lang="en-US" sz="3500" dirty="0"/>
              <a:t>, </a:t>
            </a:r>
          </a:p>
          <a:p>
            <a:pPr lvl="1" algn="just"/>
            <a:r>
              <a:rPr lang="en-US" sz="3500" dirty="0"/>
              <a:t>browsing</a:t>
            </a:r>
            <a:r>
              <a:rPr lang="en-US" sz="3600" i="1" dirty="0"/>
              <a:t>(semi-directed search)</a:t>
            </a:r>
            <a:r>
              <a:rPr lang="en-US" sz="3500" dirty="0"/>
              <a:t>, </a:t>
            </a:r>
          </a:p>
          <a:p>
            <a:pPr lvl="1" algn="just"/>
            <a:r>
              <a:rPr lang="en-US" sz="3500" dirty="0"/>
              <a:t>differentiating</a:t>
            </a:r>
            <a:r>
              <a:rPr lang="en-US" sz="3600" i="1" dirty="0"/>
              <a:t>(filtering and selecting sources based on judgments of quality and relevance)</a:t>
            </a:r>
            <a:r>
              <a:rPr lang="en-US" sz="3500" dirty="0"/>
              <a:t>, </a:t>
            </a:r>
          </a:p>
          <a:p>
            <a:pPr lvl="1" algn="just"/>
            <a:r>
              <a:rPr lang="en-US" sz="3500" dirty="0"/>
              <a:t>monitoring</a:t>
            </a:r>
            <a:r>
              <a:rPr lang="en-US" sz="3600" i="1" dirty="0"/>
              <a:t>(keeping track of developments in an area)</a:t>
            </a:r>
            <a:r>
              <a:rPr lang="en-US" sz="3500" dirty="0"/>
              <a:t>, and </a:t>
            </a:r>
          </a:p>
          <a:p>
            <a:pPr lvl="1" algn="just"/>
            <a:r>
              <a:rPr lang="en-US" sz="3500" dirty="0"/>
              <a:t>extracting</a:t>
            </a:r>
            <a:r>
              <a:rPr lang="en-US" sz="3600" i="1" dirty="0"/>
              <a:t>(systematic extraction of material of interest from sources)</a:t>
            </a:r>
            <a:r>
              <a:rPr lang="en-US" sz="3500" dirty="0"/>
              <a:t>.</a:t>
            </a:r>
          </a:p>
          <a:p>
            <a:pPr marL="128016" lvl="1" indent="0" algn="just">
              <a:buNone/>
            </a:pPr>
            <a:endParaRPr lang="en-US" sz="3500" dirty="0"/>
          </a:p>
          <a:p>
            <a:pPr marL="128016" lvl="1" indent="0" algn="just">
              <a:buNone/>
            </a:pPr>
            <a:r>
              <a:rPr lang="en-US" sz="3500" dirty="0"/>
              <a:t>Later studies by Ellis (focusing on academic researchers in other disciplines) resulted in the addition of two more activities;</a:t>
            </a:r>
          </a:p>
          <a:p>
            <a:pPr lvl="1" algn="just"/>
            <a:r>
              <a:rPr lang="en-US" sz="3500" dirty="0"/>
              <a:t>Verifying (checking accuracy),</a:t>
            </a:r>
          </a:p>
          <a:p>
            <a:pPr lvl="1" algn="just"/>
            <a:r>
              <a:rPr lang="en-US" sz="3500" dirty="0"/>
              <a:t>Ending (a final search, checking all material covered).</a:t>
            </a:r>
          </a:p>
          <a:p>
            <a:pPr lvl="1" algn="just"/>
            <a:endParaRPr lang="en-US" sz="3500" dirty="0"/>
          </a:p>
        </p:txBody>
      </p:sp>
      <p:pic>
        <p:nvPicPr>
          <p:cNvPr id="4" name="Picture 3">
            <a:extLst>
              <a:ext uri="{FF2B5EF4-FFF2-40B4-BE49-F238E27FC236}">
                <a16:creationId xmlns:a16="http://schemas.microsoft.com/office/drawing/2014/main" id="{0A71B97C-5D27-494C-9913-CA73681CA9FB}"/>
              </a:ext>
            </a:extLst>
          </p:cNvPr>
          <p:cNvPicPr>
            <a:picLocks noChangeAspect="1"/>
          </p:cNvPicPr>
          <p:nvPr/>
        </p:nvPicPr>
        <p:blipFill rotWithShape="1">
          <a:blip r:embed="rId2"/>
          <a:srcRect l="23373" t="27809" r="8651" b="35809"/>
          <a:stretch/>
        </p:blipFill>
        <p:spPr>
          <a:xfrm>
            <a:off x="5473337" y="0"/>
            <a:ext cx="6718662" cy="2286000"/>
          </a:xfrm>
          <a:prstGeom prst="rect">
            <a:avLst/>
          </a:prstGeom>
        </p:spPr>
      </p:pic>
    </p:spTree>
    <p:extLst>
      <p:ext uri="{BB962C8B-B14F-4D97-AF65-F5344CB8AC3E}">
        <p14:creationId xmlns:p14="http://schemas.microsoft.com/office/powerpoint/2010/main" val="3234929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CE16D0-7D21-4824-B1F1-1A869FDAAAFD}"/>
              </a:ext>
            </a:extLst>
          </p:cNvPr>
          <p:cNvPicPr>
            <a:picLocks noChangeAspect="1"/>
          </p:cNvPicPr>
          <p:nvPr/>
        </p:nvPicPr>
        <p:blipFill rotWithShape="1">
          <a:blip r:embed="rId2"/>
          <a:srcRect l="10854" t="16480" b="20694"/>
          <a:stretch/>
        </p:blipFill>
        <p:spPr>
          <a:xfrm>
            <a:off x="0" y="1463040"/>
            <a:ext cx="12192000" cy="5172891"/>
          </a:xfrm>
          <a:prstGeom prst="rect">
            <a:avLst/>
          </a:prstGeom>
        </p:spPr>
      </p:pic>
      <p:sp>
        <p:nvSpPr>
          <p:cNvPr id="2" name="Title 1">
            <a:extLst>
              <a:ext uri="{FF2B5EF4-FFF2-40B4-BE49-F238E27FC236}">
                <a16:creationId xmlns:a16="http://schemas.microsoft.com/office/drawing/2014/main" id="{7FF534E3-B063-4D7E-BF16-8FDB778AD6E5}"/>
              </a:ext>
            </a:extLst>
          </p:cNvPr>
          <p:cNvSpPr>
            <a:spLocks noGrp="1"/>
          </p:cNvSpPr>
          <p:nvPr>
            <p:ph type="title"/>
          </p:nvPr>
        </p:nvSpPr>
        <p:spPr>
          <a:xfrm>
            <a:off x="1024128" y="585216"/>
            <a:ext cx="6343323" cy="1499616"/>
          </a:xfrm>
        </p:spPr>
        <p:txBody>
          <a:bodyPr>
            <a:normAutofit/>
          </a:bodyPr>
          <a:lstStyle/>
          <a:p>
            <a:r>
              <a:rPr lang="en-US" b="1" dirty="0" err="1"/>
              <a:t>Kuhlthau</a:t>
            </a:r>
            <a:r>
              <a:rPr lang="en-US" b="1" dirty="0"/>
              <a:t> Model(1992)</a:t>
            </a:r>
            <a:br>
              <a:rPr lang="en-US" b="1" dirty="0"/>
            </a:br>
            <a:endParaRPr lang="en-US" dirty="0"/>
          </a:p>
        </p:txBody>
      </p:sp>
      <p:sp>
        <p:nvSpPr>
          <p:cNvPr id="3" name="Content Placeholder 2">
            <a:extLst>
              <a:ext uri="{FF2B5EF4-FFF2-40B4-BE49-F238E27FC236}">
                <a16:creationId xmlns:a16="http://schemas.microsoft.com/office/drawing/2014/main" id="{892C0201-EA35-402A-84FB-6DE9BE67D823}"/>
              </a:ext>
            </a:extLst>
          </p:cNvPr>
          <p:cNvSpPr>
            <a:spLocks noGrp="1"/>
          </p:cNvSpPr>
          <p:nvPr>
            <p:ph idx="1"/>
          </p:nvPr>
        </p:nvSpPr>
        <p:spPr>
          <a:xfrm>
            <a:off x="322379" y="6297603"/>
            <a:ext cx="10639788" cy="676656"/>
          </a:xfrm>
        </p:spPr>
        <p:txBody>
          <a:bodyPr>
            <a:normAutofit lnSpcReduction="10000"/>
          </a:bodyPr>
          <a:lstStyle/>
          <a:p>
            <a:r>
              <a:rPr lang="en-US" dirty="0" err="1"/>
              <a:t>Kuhlthau</a:t>
            </a:r>
            <a:r>
              <a:rPr lang="en-US" dirty="0"/>
              <a:t> complemented, Ellis by attaching the associated feelings, thoughts and actions and the appropriate information tasks. He proposes ISB as phenomenal rather than cognitive.</a:t>
            </a:r>
          </a:p>
          <a:p>
            <a:endParaRPr lang="en-US" dirty="0"/>
          </a:p>
        </p:txBody>
      </p:sp>
    </p:spTree>
    <p:extLst>
      <p:ext uri="{BB962C8B-B14F-4D97-AF65-F5344CB8AC3E}">
        <p14:creationId xmlns:p14="http://schemas.microsoft.com/office/powerpoint/2010/main" val="3439232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EAD7-01A8-445B-8098-AA6EADA3DF9F}"/>
              </a:ext>
            </a:extLst>
          </p:cNvPr>
          <p:cNvSpPr>
            <a:spLocks noGrp="1"/>
          </p:cNvSpPr>
          <p:nvPr>
            <p:ph type="title"/>
          </p:nvPr>
        </p:nvSpPr>
        <p:spPr/>
        <p:txBody>
          <a:bodyPr>
            <a:normAutofit fontScale="90000"/>
          </a:bodyPr>
          <a:lstStyle/>
          <a:p>
            <a:r>
              <a:rPr lang="en-US" b="1" dirty="0"/>
              <a:t>Leckie’s Model of Information Seeking of Professionals(1996)</a:t>
            </a:r>
            <a:br>
              <a:rPr lang="en-US" b="1" dirty="0"/>
            </a:br>
            <a:endParaRPr lang="en-US" dirty="0"/>
          </a:p>
        </p:txBody>
      </p:sp>
      <p:pic>
        <p:nvPicPr>
          <p:cNvPr id="4" name="Content Placeholder 3">
            <a:extLst>
              <a:ext uri="{FF2B5EF4-FFF2-40B4-BE49-F238E27FC236}">
                <a16:creationId xmlns:a16="http://schemas.microsoft.com/office/drawing/2014/main" id="{D24C3253-41B1-483A-B579-7B1806D662D5}"/>
              </a:ext>
            </a:extLst>
          </p:cNvPr>
          <p:cNvPicPr>
            <a:picLocks noGrp="1" noChangeAspect="1"/>
          </p:cNvPicPr>
          <p:nvPr>
            <p:ph idx="1"/>
          </p:nvPr>
        </p:nvPicPr>
        <p:blipFill rotWithShape="1">
          <a:blip r:embed="rId2"/>
          <a:srcRect l="21698" t="10951" r="17821" b="18445"/>
          <a:stretch/>
        </p:blipFill>
        <p:spPr>
          <a:xfrm>
            <a:off x="4062549" y="1776549"/>
            <a:ext cx="7641771" cy="4859381"/>
          </a:xfrm>
          <a:prstGeom prst="rect">
            <a:avLst/>
          </a:prstGeom>
        </p:spPr>
      </p:pic>
      <p:sp>
        <p:nvSpPr>
          <p:cNvPr id="5" name="TextBox 4">
            <a:extLst>
              <a:ext uri="{FF2B5EF4-FFF2-40B4-BE49-F238E27FC236}">
                <a16:creationId xmlns:a16="http://schemas.microsoft.com/office/drawing/2014/main" id="{7945697C-2500-47B2-9F1D-54C4A2755DC4}"/>
              </a:ext>
            </a:extLst>
          </p:cNvPr>
          <p:cNvSpPr txBox="1"/>
          <p:nvPr/>
        </p:nvSpPr>
        <p:spPr>
          <a:xfrm>
            <a:off x="744584" y="2416629"/>
            <a:ext cx="3317966"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concentrates on professionals such as engineers, doctors and lawyers.</a:t>
            </a:r>
          </a:p>
          <a:p>
            <a:pPr marL="342900" indent="-342900">
              <a:buFont typeface="Arial" panose="020B0604020202020204" pitchFamily="34" charset="0"/>
              <a:buChar char="•"/>
            </a:pPr>
            <a:r>
              <a:rPr lang="en-US" sz="2000" dirty="0"/>
              <a:t>the factor ‘work role’ enables ‘tasks’ to perform.</a:t>
            </a:r>
          </a:p>
          <a:p>
            <a:pPr marL="342900" indent="-342900">
              <a:buFont typeface="Arial" panose="020B0604020202020204" pitchFamily="34" charset="0"/>
              <a:buChar char="•"/>
            </a:pPr>
            <a:r>
              <a:rPr lang="en-US" sz="2000" dirty="0"/>
              <a:t>Bidirectional arrow between outcomes and information needs.</a:t>
            </a:r>
          </a:p>
        </p:txBody>
      </p:sp>
    </p:spTree>
    <p:extLst>
      <p:ext uri="{BB962C8B-B14F-4D97-AF65-F5344CB8AC3E}">
        <p14:creationId xmlns:p14="http://schemas.microsoft.com/office/powerpoint/2010/main" val="1651377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3E3822E9-A2A4-4F6B-8CC2-458C0521DCBA}"/>
              </a:ext>
            </a:extLst>
          </p:cNvPr>
          <p:cNvPicPr>
            <a:picLocks noChangeAspect="1"/>
          </p:cNvPicPr>
          <p:nvPr/>
        </p:nvPicPr>
        <p:blipFill>
          <a:blip r:embed="rId2"/>
          <a:stretch>
            <a:fillRect/>
          </a:stretch>
        </p:blipFill>
        <p:spPr>
          <a:xfrm>
            <a:off x="4441371" y="1115853"/>
            <a:ext cx="7397931" cy="5271884"/>
          </a:xfrm>
          <a:prstGeom prst="rect">
            <a:avLst/>
          </a:prstGeom>
        </p:spPr>
      </p:pic>
      <p:sp>
        <p:nvSpPr>
          <p:cNvPr id="2" name="Title 1">
            <a:extLst>
              <a:ext uri="{FF2B5EF4-FFF2-40B4-BE49-F238E27FC236}">
                <a16:creationId xmlns:a16="http://schemas.microsoft.com/office/drawing/2014/main" id="{6E1792B3-BBB4-4BAD-8325-9A9FCE15B6A7}"/>
              </a:ext>
            </a:extLst>
          </p:cNvPr>
          <p:cNvSpPr>
            <a:spLocks noGrp="1"/>
          </p:cNvSpPr>
          <p:nvPr>
            <p:ph type="title"/>
          </p:nvPr>
        </p:nvSpPr>
        <p:spPr>
          <a:xfrm>
            <a:off x="1024128" y="585216"/>
            <a:ext cx="3133581" cy="1499616"/>
          </a:xfrm>
        </p:spPr>
        <p:txBody>
          <a:bodyPr>
            <a:normAutofit/>
          </a:bodyPr>
          <a:lstStyle/>
          <a:p>
            <a:r>
              <a:rPr lang="en-US" sz="3700" b="1"/>
              <a:t>The revised Wilson Model (1996)</a:t>
            </a:r>
            <a:endParaRPr lang="en-US" sz="3700"/>
          </a:p>
        </p:txBody>
      </p:sp>
      <p:sp>
        <p:nvSpPr>
          <p:cNvPr id="9" name="Content Placeholder 8"/>
          <p:cNvSpPr>
            <a:spLocks noGrp="1"/>
          </p:cNvSpPr>
          <p:nvPr>
            <p:ph idx="1"/>
          </p:nvPr>
        </p:nvSpPr>
        <p:spPr>
          <a:xfrm>
            <a:off x="1024128" y="2286000"/>
            <a:ext cx="3133580" cy="3931920"/>
          </a:xfrm>
        </p:spPr>
        <p:txBody>
          <a:bodyPr>
            <a:normAutofit lnSpcReduction="10000"/>
          </a:bodyPr>
          <a:lstStyle/>
          <a:p>
            <a:r>
              <a:rPr lang="en-US" dirty="0"/>
              <a:t>why some seek more prompt information than others?</a:t>
            </a:r>
          </a:p>
          <a:p>
            <a:r>
              <a:rPr lang="en-US" dirty="0"/>
              <a:t>based on the perception on their own efficacy.</a:t>
            </a:r>
          </a:p>
          <a:p>
            <a:r>
              <a:rPr lang="en-US" dirty="0"/>
              <a:t>Barriers are identified as intervening variables</a:t>
            </a:r>
          </a:p>
          <a:p>
            <a:r>
              <a:rPr lang="en-US" dirty="0"/>
              <a:t>recognizes search </a:t>
            </a:r>
            <a:r>
              <a:rPr lang="en-US" dirty="0" err="1"/>
              <a:t>behaviours</a:t>
            </a:r>
            <a:r>
              <a:rPr lang="en-US" dirty="0"/>
              <a:t>: Passive attention, Passive search, Active search and ongoing search.</a:t>
            </a:r>
            <a:endParaRPr lang="en-US" sz="1600" dirty="0"/>
          </a:p>
        </p:txBody>
      </p:sp>
    </p:spTree>
    <p:extLst>
      <p:ext uri="{BB962C8B-B14F-4D97-AF65-F5344CB8AC3E}">
        <p14:creationId xmlns:p14="http://schemas.microsoft.com/office/powerpoint/2010/main" val="284953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14F8-13D3-4536-81C7-52ABE31A0667}"/>
              </a:ext>
            </a:extLst>
          </p:cNvPr>
          <p:cNvSpPr>
            <a:spLocks noGrp="1"/>
          </p:cNvSpPr>
          <p:nvPr>
            <p:ph type="title"/>
          </p:nvPr>
        </p:nvSpPr>
        <p:spPr/>
        <p:txBody>
          <a:bodyPr/>
          <a:lstStyle/>
          <a:p>
            <a:r>
              <a:rPr lang="en-US" dirty="0" err="1"/>
              <a:t>Marchionini</a:t>
            </a:r>
            <a:r>
              <a:rPr lang="en-US" dirty="0"/>
              <a:t> Model(1997)</a:t>
            </a:r>
          </a:p>
        </p:txBody>
      </p:sp>
      <p:sp>
        <p:nvSpPr>
          <p:cNvPr id="3" name="Content Placeholder 2">
            <a:extLst>
              <a:ext uri="{FF2B5EF4-FFF2-40B4-BE49-F238E27FC236}">
                <a16:creationId xmlns:a16="http://schemas.microsoft.com/office/drawing/2014/main" id="{9034D526-D7B3-4BB0-90A2-5864AB607B29}"/>
              </a:ext>
            </a:extLst>
          </p:cNvPr>
          <p:cNvSpPr>
            <a:spLocks noGrp="1"/>
          </p:cNvSpPr>
          <p:nvPr>
            <p:ph idx="1"/>
          </p:nvPr>
        </p:nvSpPr>
        <p:spPr/>
        <p:txBody>
          <a:bodyPr>
            <a:normAutofit lnSpcReduction="10000"/>
          </a:bodyPr>
          <a:lstStyle/>
          <a:p>
            <a:pPr algn="just"/>
            <a:r>
              <a:rPr lang="en-US" dirty="0" err="1"/>
              <a:t>Marchionini</a:t>
            </a:r>
            <a:r>
              <a:rPr lang="en-US" dirty="0"/>
              <a:t> proposed in his model in 1997, tailored purposely towards electronic environment. </a:t>
            </a:r>
          </a:p>
          <a:p>
            <a:pPr algn="just"/>
            <a:r>
              <a:rPr lang="en-US" dirty="0"/>
              <a:t>According to him, the information seeking process consists of eight sub processes as follows:</a:t>
            </a:r>
          </a:p>
          <a:p>
            <a:pPr lvl="1" algn="just"/>
            <a:r>
              <a:rPr lang="en-US" dirty="0"/>
              <a:t>Recognition and acceptance of the problem itself,</a:t>
            </a:r>
          </a:p>
          <a:p>
            <a:pPr lvl="1" algn="just"/>
            <a:r>
              <a:rPr lang="en-US" dirty="0"/>
              <a:t>Defining and understanding the problem, </a:t>
            </a:r>
          </a:p>
          <a:p>
            <a:pPr lvl="1" algn="just"/>
            <a:r>
              <a:rPr lang="en-US" dirty="0"/>
              <a:t>Choosing a search system, </a:t>
            </a:r>
          </a:p>
          <a:p>
            <a:pPr lvl="1" algn="just"/>
            <a:r>
              <a:rPr lang="en-US" dirty="0"/>
              <a:t>Formulating a query, </a:t>
            </a:r>
          </a:p>
          <a:p>
            <a:pPr lvl="1" algn="just"/>
            <a:r>
              <a:rPr lang="en-US" dirty="0"/>
              <a:t>Executing the search, </a:t>
            </a:r>
          </a:p>
          <a:p>
            <a:pPr lvl="1" algn="just"/>
            <a:r>
              <a:rPr lang="en-US" dirty="0"/>
              <a:t>Examining the result, </a:t>
            </a:r>
          </a:p>
          <a:p>
            <a:pPr lvl="1" algn="just"/>
            <a:r>
              <a:rPr lang="en-US" dirty="0"/>
              <a:t>Extracting the information, and </a:t>
            </a:r>
          </a:p>
          <a:p>
            <a:pPr lvl="1" algn="just"/>
            <a:r>
              <a:rPr lang="en-US" dirty="0"/>
              <a:t>Reflecting/Iterating/Stop.</a:t>
            </a:r>
          </a:p>
          <a:p>
            <a:endParaRPr lang="en-US" dirty="0"/>
          </a:p>
        </p:txBody>
      </p:sp>
    </p:spTree>
    <p:extLst>
      <p:ext uri="{BB962C8B-B14F-4D97-AF65-F5344CB8AC3E}">
        <p14:creationId xmlns:p14="http://schemas.microsoft.com/office/powerpoint/2010/main" val="774275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6FEC-8CA0-4F98-9DD0-011866C95C3C}"/>
              </a:ext>
            </a:extLst>
          </p:cNvPr>
          <p:cNvSpPr>
            <a:spLocks noGrp="1"/>
          </p:cNvSpPr>
          <p:nvPr>
            <p:ph type="title"/>
          </p:nvPr>
        </p:nvSpPr>
        <p:spPr/>
        <p:txBody>
          <a:bodyPr/>
          <a:lstStyle/>
          <a:p>
            <a:r>
              <a:rPr lang="en-US" sz="5400" dirty="0"/>
              <a:t>Allen Foster’s non-linear model(2004)</a:t>
            </a:r>
            <a:endParaRPr lang="en-US" dirty="0"/>
          </a:p>
        </p:txBody>
      </p:sp>
      <p:sp>
        <p:nvSpPr>
          <p:cNvPr id="3" name="Content Placeholder 2">
            <a:extLst>
              <a:ext uri="{FF2B5EF4-FFF2-40B4-BE49-F238E27FC236}">
                <a16:creationId xmlns:a16="http://schemas.microsoft.com/office/drawing/2014/main" id="{B82DBA37-788B-4A42-BC0C-5E7BB8671DB5}"/>
              </a:ext>
            </a:extLst>
          </p:cNvPr>
          <p:cNvSpPr>
            <a:spLocks noGrp="1"/>
          </p:cNvSpPr>
          <p:nvPr>
            <p:ph idx="1"/>
          </p:nvPr>
        </p:nvSpPr>
        <p:spPr/>
        <p:txBody>
          <a:bodyPr>
            <a:normAutofit lnSpcReduction="10000"/>
          </a:bodyPr>
          <a:lstStyle/>
          <a:p>
            <a:pPr algn="just"/>
            <a:r>
              <a:rPr lang="en-US" sz="3600" dirty="0"/>
              <a:t>The non-linear model of information </a:t>
            </a:r>
            <a:r>
              <a:rPr lang="en-US" sz="3600" dirty="0" err="1"/>
              <a:t>behaviour</a:t>
            </a:r>
            <a:r>
              <a:rPr lang="en-US" sz="3600" dirty="0"/>
              <a:t> is represented in term of three core processes and three level of contextual interaction. </a:t>
            </a:r>
          </a:p>
          <a:p>
            <a:pPr algn="just"/>
            <a:endParaRPr lang="en-US" sz="3600" dirty="0"/>
          </a:p>
          <a:p>
            <a:pPr lvl="1" algn="just"/>
            <a:r>
              <a:rPr lang="en-US" sz="2600" b="1" dirty="0"/>
              <a:t>Opening:  </a:t>
            </a:r>
            <a:r>
              <a:rPr lang="en-US" sz="2600" dirty="0"/>
              <a:t>seeking, exploring and revealing information</a:t>
            </a:r>
            <a:r>
              <a:rPr lang="en-US" sz="2600" b="1" dirty="0"/>
              <a:t>.</a:t>
            </a:r>
          </a:p>
          <a:p>
            <a:pPr lvl="1" algn="just"/>
            <a:r>
              <a:rPr lang="en-US" sz="2600" b="1" dirty="0"/>
              <a:t>Orientation</a:t>
            </a:r>
            <a:r>
              <a:rPr lang="en-US" sz="2600" dirty="0"/>
              <a:t>: involves problem definition which varies from previous interpretation.</a:t>
            </a:r>
          </a:p>
          <a:p>
            <a:pPr lvl="1" algn="just"/>
            <a:r>
              <a:rPr lang="en-US" sz="2600" b="1" dirty="0"/>
              <a:t>Consolidation</a:t>
            </a:r>
            <a:r>
              <a:rPr lang="en-US" sz="2600" dirty="0"/>
              <a:t>: judging and integrating information and deciding whether further information seeking information seeking is necessary.</a:t>
            </a:r>
          </a:p>
          <a:p>
            <a:endParaRPr lang="en-US" dirty="0"/>
          </a:p>
        </p:txBody>
      </p:sp>
    </p:spTree>
    <p:extLst>
      <p:ext uri="{BB962C8B-B14F-4D97-AF65-F5344CB8AC3E}">
        <p14:creationId xmlns:p14="http://schemas.microsoft.com/office/powerpoint/2010/main" val="1664787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46E3-F4D4-4949-BB46-5664F0F87C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4AD281-0B55-4EFC-AB5F-CE68D115BD10}"/>
              </a:ext>
            </a:extLst>
          </p:cNvPr>
          <p:cNvSpPr>
            <a:spLocks noGrp="1"/>
          </p:cNvSpPr>
          <p:nvPr>
            <p:ph idx="1"/>
          </p:nvPr>
        </p:nvSpPr>
        <p:spPr/>
        <p:txBody>
          <a:bodyPr/>
          <a:lstStyle/>
          <a:p>
            <a:r>
              <a:rPr lang="en-US" i="1" dirty="0">
                <a:cs typeface="Times New Roman" pitchFamily="18" charset="0"/>
              </a:rPr>
              <a:t>We can say that every model has their own applicability and strength, none of them is complete. </a:t>
            </a:r>
          </a:p>
          <a:p>
            <a:r>
              <a:rPr lang="en-US" i="1" dirty="0">
                <a:cs typeface="Times New Roman" pitchFamily="18" charset="0"/>
              </a:rPr>
              <a:t>So there is always a continuous need  to make some required modifications  according to the change in the environment.</a:t>
            </a:r>
          </a:p>
          <a:p>
            <a:endParaRPr lang="en-US" dirty="0"/>
          </a:p>
        </p:txBody>
      </p:sp>
    </p:spTree>
    <p:extLst>
      <p:ext uri="{BB962C8B-B14F-4D97-AF65-F5344CB8AC3E}">
        <p14:creationId xmlns:p14="http://schemas.microsoft.com/office/powerpoint/2010/main" val="1273125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4DD0-A5AA-40B5-AF58-8C5EB97F6A52}"/>
              </a:ext>
            </a:extLst>
          </p:cNvPr>
          <p:cNvSpPr>
            <a:spLocks noGrp="1"/>
          </p:cNvSpPr>
          <p:nvPr>
            <p:ph type="title"/>
          </p:nvPr>
        </p:nvSpPr>
        <p:spPr/>
        <p:txBody>
          <a:bodyPr/>
          <a:lstStyle/>
          <a:p>
            <a:r>
              <a:rPr lang="en-US" dirty="0"/>
              <a:t>Theories in ISB</a:t>
            </a:r>
          </a:p>
        </p:txBody>
      </p:sp>
      <p:sp>
        <p:nvSpPr>
          <p:cNvPr id="3" name="Content Placeholder 2">
            <a:extLst>
              <a:ext uri="{FF2B5EF4-FFF2-40B4-BE49-F238E27FC236}">
                <a16:creationId xmlns:a16="http://schemas.microsoft.com/office/drawing/2014/main" id="{8607298A-57AF-461D-9E86-DFA53C46F68E}"/>
              </a:ext>
            </a:extLst>
          </p:cNvPr>
          <p:cNvSpPr>
            <a:spLocks noGrp="1"/>
          </p:cNvSpPr>
          <p:nvPr>
            <p:ph idx="1"/>
          </p:nvPr>
        </p:nvSpPr>
        <p:spPr/>
        <p:txBody>
          <a:bodyPr/>
          <a:lstStyle/>
          <a:p>
            <a:r>
              <a:rPr lang="en-US" b="1" dirty="0" err="1"/>
              <a:t>Zipf’s</a:t>
            </a:r>
            <a:r>
              <a:rPr lang="en-US" b="1" dirty="0"/>
              <a:t> Principle of Least Effort(1949)</a:t>
            </a:r>
          </a:p>
          <a:p>
            <a:r>
              <a:rPr lang="en-US" b="1" dirty="0"/>
              <a:t>Uses and Gratifications Theory(1974)</a:t>
            </a:r>
          </a:p>
          <a:p>
            <a:r>
              <a:rPr lang="en-US" b="1" dirty="0"/>
              <a:t>Sense Making Theory(1992)</a:t>
            </a:r>
          </a:p>
          <a:p>
            <a:endParaRPr lang="en-US" dirty="0"/>
          </a:p>
        </p:txBody>
      </p:sp>
    </p:spTree>
    <p:extLst>
      <p:ext uri="{BB962C8B-B14F-4D97-AF65-F5344CB8AC3E}">
        <p14:creationId xmlns:p14="http://schemas.microsoft.com/office/powerpoint/2010/main" val="2713056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3761-219F-4E19-8171-30539ACC98CC}"/>
              </a:ext>
            </a:extLst>
          </p:cNvPr>
          <p:cNvSpPr>
            <a:spLocks noGrp="1"/>
          </p:cNvSpPr>
          <p:nvPr>
            <p:ph type="title"/>
          </p:nvPr>
        </p:nvSpPr>
        <p:spPr/>
        <p:txBody>
          <a:bodyPr>
            <a:normAutofit fontScale="90000"/>
          </a:bodyPr>
          <a:lstStyle/>
          <a:p>
            <a:r>
              <a:rPr lang="en-US" b="1" dirty="0" err="1"/>
              <a:t>Zipf’s</a:t>
            </a:r>
            <a:r>
              <a:rPr lang="en-US" b="1" dirty="0"/>
              <a:t> Principle of Least Effort(1949)</a:t>
            </a:r>
            <a:br>
              <a:rPr lang="en-US" b="1" dirty="0"/>
            </a:br>
            <a:endParaRPr lang="en-US" dirty="0"/>
          </a:p>
        </p:txBody>
      </p:sp>
      <p:sp>
        <p:nvSpPr>
          <p:cNvPr id="3" name="Content Placeholder 2">
            <a:extLst>
              <a:ext uri="{FF2B5EF4-FFF2-40B4-BE49-F238E27FC236}">
                <a16:creationId xmlns:a16="http://schemas.microsoft.com/office/drawing/2014/main" id="{BDD11BD9-4CF8-4F1D-841A-9A6FB1CF5829}"/>
              </a:ext>
            </a:extLst>
          </p:cNvPr>
          <p:cNvSpPr>
            <a:spLocks noGrp="1"/>
          </p:cNvSpPr>
          <p:nvPr>
            <p:ph idx="1"/>
          </p:nvPr>
        </p:nvSpPr>
        <p:spPr/>
        <p:txBody>
          <a:bodyPr/>
          <a:lstStyle/>
          <a:p>
            <a:r>
              <a:rPr lang="en-US" dirty="0"/>
              <a:t>Proposed by George Kingsley </a:t>
            </a:r>
            <a:r>
              <a:rPr lang="en-US" dirty="0" err="1"/>
              <a:t>Zipf</a:t>
            </a:r>
            <a:r>
              <a:rPr lang="en-US" dirty="0"/>
              <a:t>, and Harvard Linguist. </a:t>
            </a:r>
          </a:p>
          <a:p>
            <a:r>
              <a:rPr lang="en-US" dirty="0"/>
              <a:t>According to </a:t>
            </a:r>
            <a:r>
              <a:rPr lang="en-US" dirty="0" err="1"/>
              <a:t>Zipf</a:t>
            </a:r>
            <a:r>
              <a:rPr lang="en-US" dirty="0"/>
              <a:t> (1949) each individual will adopt a course of action that will involve the expenditure of the probable least average of his work, in other words the least effort.</a:t>
            </a:r>
          </a:p>
          <a:p>
            <a:r>
              <a:rPr lang="en-US" dirty="0"/>
              <a:t>In terms of ISB, the information seeker chooses a course of action that will involve most convenient search method for information seeking.</a:t>
            </a:r>
          </a:p>
          <a:p>
            <a:r>
              <a:rPr lang="en-US" dirty="0"/>
              <a:t>The user will apply the searching tools that are most familiar and easy to use so as to find results in spite of user having proficiency in advanced searching.</a:t>
            </a:r>
          </a:p>
          <a:p>
            <a:endParaRPr lang="en-US" dirty="0"/>
          </a:p>
        </p:txBody>
      </p:sp>
    </p:spTree>
    <p:extLst>
      <p:ext uri="{BB962C8B-B14F-4D97-AF65-F5344CB8AC3E}">
        <p14:creationId xmlns:p14="http://schemas.microsoft.com/office/powerpoint/2010/main" val="3172847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F131-6D66-4051-B837-BAA26CC9982C}"/>
              </a:ext>
            </a:extLst>
          </p:cNvPr>
          <p:cNvSpPr>
            <a:spLocks noGrp="1"/>
          </p:cNvSpPr>
          <p:nvPr>
            <p:ph type="title"/>
          </p:nvPr>
        </p:nvSpPr>
        <p:spPr/>
        <p:txBody>
          <a:bodyPr/>
          <a:lstStyle/>
          <a:p>
            <a:r>
              <a:rPr lang="en-US" b="1" dirty="0"/>
              <a:t>Uses and Gratifications Theory</a:t>
            </a:r>
            <a:endParaRPr lang="en-US" dirty="0"/>
          </a:p>
        </p:txBody>
      </p:sp>
      <p:sp>
        <p:nvSpPr>
          <p:cNvPr id="3" name="Content Placeholder 2">
            <a:extLst>
              <a:ext uri="{FF2B5EF4-FFF2-40B4-BE49-F238E27FC236}">
                <a16:creationId xmlns:a16="http://schemas.microsoft.com/office/drawing/2014/main" id="{0CC2B045-C9D5-42A6-A845-1302B430C404}"/>
              </a:ext>
            </a:extLst>
          </p:cNvPr>
          <p:cNvSpPr>
            <a:spLocks noGrp="1"/>
          </p:cNvSpPr>
          <p:nvPr>
            <p:ph idx="1"/>
          </p:nvPr>
        </p:nvSpPr>
        <p:spPr/>
        <p:txBody>
          <a:bodyPr/>
          <a:lstStyle/>
          <a:p>
            <a:r>
              <a:rPr lang="en-US" dirty="0"/>
              <a:t>Uses and Gratifications theory has been developed by Katz,</a:t>
            </a:r>
          </a:p>
          <a:p>
            <a:r>
              <a:rPr lang="en-US" dirty="0" err="1"/>
              <a:t>Blumler</a:t>
            </a:r>
            <a:r>
              <a:rPr lang="en-US" dirty="0"/>
              <a:t> and </a:t>
            </a:r>
            <a:r>
              <a:rPr lang="en-US" dirty="0" err="1"/>
              <a:t>Gurevitch</a:t>
            </a:r>
            <a:r>
              <a:rPr lang="en-US" dirty="0"/>
              <a:t> (1974).</a:t>
            </a:r>
          </a:p>
          <a:p>
            <a:r>
              <a:rPr lang="en-US" dirty="0"/>
              <a:t>“the paradigm of uses and Gratifications is ‘the social and psychological origins of needs which generate expectations of mass media or other sources, which lead to differential patterns of media exposure (or engagement in other activities), resulting in need gratifications and other consequences, perhaps mostly unintended ones”.</a:t>
            </a:r>
          </a:p>
        </p:txBody>
      </p:sp>
    </p:spTree>
    <p:extLst>
      <p:ext uri="{BB962C8B-B14F-4D97-AF65-F5344CB8AC3E}">
        <p14:creationId xmlns:p14="http://schemas.microsoft.com/office/powerpoint/2010/main" val="76354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46CB-E8C2-49BB-8500-A1AE75125325}"/>
              </a:ext>
            </a:extLst>
          </p:cNvPr>
          <p:cNvSpPr>
            <a:spLocks noGrp="1"/>
          </p:cNvSpPr>
          <p:nvPr>
            <p:ph type="title"/>
          </p:nvPr>
        </p:nvSpPr>
        <p:spPr/>
        <p:txBody>
          <a:bodyPr/>
          <a:lstStyle/>
          <a:p>
            <a:r>
              <a:rPr lang="en-US" dirty="0"/>
              <a:t>Information Seeking</a:t>
            </a:r>
          </a:p>
        </p:txBody>
      </p:sp>
      <p:sp>
        <p:nvSpPr>
          <p:cNvPr id="3" name="Content Placeholder 2">
            <a:extLst>
              <a:ext uri="{FF2B5EF4-FFF2-40B4-BE49-F238E27FC236}">
                <a16:creationId xmlns:a16="http://schemas.microsoft.com/office/drawing/2014/main" id="{94D8FA91-8B87-42DE-BE18-C1ED06E58C96}"/>
              </a:ext>
            </a:extLst>
          </p:cNvPr>
          <p:cNvSpPr>
            <a:spLocks noGrp="1"/>
          </p:cNvSpPr>
          <p:nvPr>
            <p:ph idx="1"/>
          </p:nvPr>
        </p:nvSpPr>
        <p:spPr/>
        <p:txBody>
          <a:bodyPr/>
          <a:lstStyle/>
          <a:p>
            <a:r>
              <a:rPr lang="en-US" dirty="0"/>
              <a:t>“the purposive seeking for information as a consequence of a need to satisfy some goal”.  -- Wilson(2000)</a:t>
            </a:r>
          </a:p>
          <a:p>
            <a:r>
              <a:rPr lang="en-US" dirty="0"/>
              <a:t>‘as a process in which humans purposefully engage in order to change their state of knowledge’ and which is ‘closely related to learning and problem solving’. -- </a:t>
            </a:r>
            <a:r>
              <a:rPr lang="en-US" dirty="0" err="1"/>
              <a:t>Marchionini</a:t>
            </a:r>
            <a:r>
              <a:rPr lang="en-US" dirty="0"/>
              <a:t>(1995)</a:t>
            </a:r>
          </a:p>
          <a:p>
            <a:r>
              <a:rPr lang="en-US" dirty="0"/>
              <a:t>“purposive acquisition of information from selected information careers” -- Johnson (1997)</a:t>
            </a:r>
          </a:p>
        </p:txBody>
      </p:sp>
    </p:spTree>
    <p:extLst>
      <p:ext uri="{BB962C8B-B14F-4D97-AF65-F5344CB8AC3E}">
        <p14:creationId xmlns:p14="http://schemas.microsoft.com/office/powerpoint/2010/main" val="1747660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A7A3-3B53-42CB-B799-E5EB1501770C}"/>
              </a:ext>
            </a:extLst>
          </p:cNvPr>
          <p:cNvSpPr>
            <a:spLocks noGrp="1"/>
          </p:cNvSpPr>
          <p:nvPr>
            <p:ph type="title"/>
          </p:nvPr>
        </p:nvSpPr>
        <p:spPr/>
        <p:txBody>
          <a:bodyPr/>
          <a:lstStyle/>
          <a:p>
            <a:r>
              <a:rPr lang="en-US" b="1" dirty="0"/>
              <a:t>Sense Making Theory(1992)</a:t>
            </a:r>
            <a:br>
              <a:rPr lang="en-US" b="1" dirty="0"/>
            </a:br>
            <a:endParaRPr lang="en-US" dirty="0"/>
          </a:p>
        </p:txBody>
      </p:sp>
      <p:sp>
        <p:nvSpPr>
          <p:cNvPr id="3" name="Content Placeholder 2">
            <a:extLst>
              <a:ext uri="{FF2B5EF4-FFF2-40B4-BE49-F238E27FC236}">
                <a16:creationId xmlns:a16="http://schemas.microsoft.com/office/drawing/2014/main" id="{A0622A79-1A50-45E1-8072-FCE82DA47E13}"/>
              </a:ext>
            </a:extLst>
          </p:cNvPr>
          <p:cNvSpPr>
            <a:spLocks noGrp="1"/>
          </p:cNvSpPr>
          <p:nvPr>
            <p:ph idx="1"/>
          </p:nvPr>
        </p:nvSpPr>
        <p:spPr/>
        <p:txBody>
          <a:bodyPr/>
          <a:lstStyle/>
          <a:p>
            <a:r>
              <a:rPr lang="en-US" dirty="0"/>
              <a:t>Developed by Brenda </a:t>
            </a:r>
            <a:r>
              <a:rPr lang="en-US" dirty="0" err="1"/>
              <a:t>Dervin</a:t>
            </a:r>
            <a:r>
              <a:rPr lang="en-US" dirty="0"/>
              <a:t> in the context of information science.</a:t>
            </a:r>
          </a:p>
          <a:p>
            <a:r>
              <a:rPr lang="en-US" dirty="0"/>
              <a:t>The concept was also explained as an active two-way process of fitting data into a frame (mental model) and fitting a frame around the data.</a:t>
            </a:r>
          </a:p>
          <a:p>
            <a:r>
              <a:rPr lang="en-US" dirty="0"/>
              <a:t>Neither data nor frame comes first; data evoke frames and frames select and connect data. When there is no adequate fit, the data may be reconsidered or an existing frame may be revised.</a:t>
            </a:r>
          </a:p>
        </p:txBody>
      </p:sp>
    </p:spTree>
    <p:extLst>
      <p:ext uri="{BB962C8B-B14F-4D97-AF65-F5344CB8AC3E}">
        <p14:creationId xmlns:p14="http://schemas.microsoft.com/office/powerpoint/2010/main" val="511096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C89AF-DAF1-4CB3-8A17-A1838F4C7019}"/>
              </a:ext>
            </a:extLst>
          </p:cNvPr>
          <p:cNvSpPr>
            <a:spLocks noGrp="1"/>
          </p:cNvSpPr>
          <p:nvPr>
            <p:ph type="title"/>
          </p:nvPr>
        </p:nvSpPr>
        <p:spPr/>
        <p:txBody>
          <a:bodyPr/>
          <a:lstStyle/>
          <a:p>
            <a:r>
              <a:rPr lang="en-US" dirty="0"/>
              <a:t>Research Trends in ISB</a:t>
            </a:r>
          </a:p>
        </p:txBody>
      </p:sp>
      <p:sp>
        <p:nvSpPr>
          <p:cNvPr id="3" name="Content Placeholder 2">
            <a:extLst>
              <a:ext uri="{FF2B5EF4-FFF2-40B4-BE49-F238E27FC236}">
                <a16:creationId xmlns:a16="http://schemas.microsoft.com/office/drawing/2014/main" id="{EE6B8A47-F4DF-4327-8423-CC5DB61C331F}"/>
              </a:ext>
            </a:extLst>
          </p:cNvPr>
          <p:cNvSpPr>
            <a:spLocks noGrp="1"/>
          </p:cNvSpPr>
          <p:nvPr>
            <p:ph idx="1"/>
          </p:nvPr>
        </p:nvSpPr>
        <p:spPr/>
        <p:txBody>
          <a:bodyPr>
            <a:normAutofit/>
          </a:bodyPr>
          <a:lstStyle/>
          <a:p>
            <a:pPr algn="just"/>
            <a:r>
              <a:rPr lang="en-US" sz="2400" dirty="0"/>
              <a:t>Allen &amp; </a:t>
            </a:r>
            <a:r>
              <a:rPr lang="en-US" sz="2400" dirty="0" err="1"/>
              <a:t>Dervin</a:t>
            </a:r>
            <a:r>
              <a:rPr lang="en-US" sz="2400" dirty="0"/>
              <a:t> asked </a:t>
            </a:r>
          </a:p>
          <a:p>
            <a:pPr lvl="1" algn="just"/>
            <a:r>
              <a:rPr lang="en-US" sz="2100" dirty="0"/>
              <a:t>“How do people define needs in different situations, how do they make use of what systems and how do they make use of what systems offer them”</a:t>
            </a:r>
          </a:p>
          <a:p>
            <a:pPr algn="just"/>
            <a:r>
              <a:rPr lang="en-US" sz="2400" dirty="0"/>
              <a:t> Initially, these methodologies did not focus on system use or resources utility but rather on how individuals go about fulfilling a need to know.</a:t>
            </a:r>
          </a:p>
          <a:p>
            <a:endParaRPr lang="en-US" dirty="0"/>
          </a:p>
        </p:txBody>
      </p:sp>
    </p:spTree>
    <p:extLst>
      <p:ext uri="{BB962C8B-B14F-4D97-AF65-F5344CB8AC3E}">
        <p14:creationId xmlns:p14="http://schemas.microsoft.com/office/powerpoint/2010/main" val="3781366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AA47-9C02-4929-BD86-DBB7CF1DC6FC}"/>
              </a:ext>
            </a:extLst>
          </p:cNvPr>
          <p:cNvSpPr>
            <a:spLocks noGrp="1"/>
          </p:cNvSpPr>
          <p:nvPr>
            <p:ph type="title"/>
          </p:nvPr>
        </p:nvSpPr>
        <p:spPr/>
        <p:txBody>
          <a:bodyPr/>
          <a:lstStyle/>
          <a:p>
            <a:r>
              <a:rPr lang="en-US" dirty="0"/>
              <a:t>Categories of studies in Information needs and seeking </a:t>
            </a:r>
            <a:r>
              <a:rPr lang="en-US" dirty="0" err="1"/>
              <a:t>behaviour</a:t>
            </a:r>
            <a:endParaRPr lang="en-US" dirty="0"/>
          </a:p>
        </p:txBody>
      </p:sp>
      <p:sp>
        <p:nvSpPr>
          <p:cNvPr id="3" name="Content Placeholder 2">
            <a:extLst>
              <a:ext uri="{FF2B5EF4-FFF2-40B4-BE49-F238E27FC236}">
                <a16:creationId xmlns:a16="http://schemas.microsoft.com/office/drawing/2014/main" id="{E80A190D-BCD1-4A5B-846E-6D4073ECBB49}"/>
              </a:ext>
            </a:extLst>
          </p:cNvPr>
          <p:cNvSpPr>
            <a:spLocks noGrp="1"/>
          </p:cNvSpPr>
          <p:nvPr>
            <p:ph idx="1"/>
          </p:nvPr>
        </p:nvSpPr>
        <p:spPr/>
        <p:txBody>
          <a:bodyPr numCol="2">
            <a:normAutofit/>
          </a:bodyPr>
          <a:lstStyle/>
          <a:p>
            <a:pPr lvl="1" algn="just">
              <a:buFont typeface="Wingdings" panose="05000000000000000000" pitchFamily="2" charset="2"/>
              <a:buChar char="§"/>
            </a:pPr>
            <a:r>
              <a:rPr lang="en-US" sz="2400" dirty="0"/>
              <a:t>Studies Based on Information Needs</a:t>
            </a:r>
          </a:p>
          <a:p>
            <a:pPr lvl="2" algn="just">
              <a:buFont typeface="Wingdings" panose="05000000000000000000" pitchFamily="2" charset="2"/>
              <a:buChar char="§"/>
            </a:pPr>
            <a:r>
              <a:rPr lang="en-US" sz="1800" dirty="0"/>
              <a:t>Students </a:t>
            </a:r>
          </a:p>
          <a:p>
            <a:pPr lvl="2" algn="just">
              <a:buFont typeface="Wingdings" panose="05000000000000000000" pitchFamily="2" charset="2"/>
              <a:buChar char="§"/>
            </a:pPr>
            <a:r>
              <a:rPr lang="en-US" sz="1800" dirty="0"/>
              <a:t>Faculty/researchers scientists</a:t>
            </a:r>
          </a:p>
          <a:p>
            <a:pPr lvl="2" algn="just">
              <a:buFont typeface="Wingdings" panose="05000000000000000000" pitchFamily="2" charset="2"/>
              <a:buChar char="§"/>
            </a:pPr>
            <a:r>
              <a:rPr lang="en-US" sz="1800" dirty="0"/>
              <a:t>Industrial workers</a:t>
            </a:r>
          </a:p>
          <a:p>
            <a:pPr lvl="1" algn="just">
              <a:buFont typeface="Wingdings" panose="05000000000000000000" pitchFamily="2" charset="2"/>
              <a:buChar char="§"/>
            </a:pPr>
            <a:r>
              <a:rPr lang="en-US" sz="2400" dirty="0"/>
              <a:t>Studies Based on Information Seeking </a:t>
            </a:r>
            <a:r>
              <a:rPr lang="en-US" sz="2400" dirty="0" err="1"/>
              <a:t>Behaviour</a:t>
            </a:r>
            <a:endParaRPr lang="en-US" sz="2400" dirty="0"/>
          </a:p>
          <a:p>
            <a:pPr lvl="2" algn="just">
              <a:buFont typeface="Wingdings" panose="05000000000000000000" pitchFamily="2" charset="2"/>
              <a:buChar char="§"/>
            </a:pPr>
            <a:r>
              <a:rPr lang="en-US" sz="1800" dirty="0"/>
              <a:t>Psychological perspectives</a:t>
            </a:r>
          </a:p>
          <a:p>
            <a:pPr lvl="2" algn="just">
              <a:buFont typeface="Wingdings" panose="05000000000000000000" pitchFamily="2" charset="2"/>
              <a:buChar char="§"/>
            </a:pPr>
            <a:r>
              <a:rPr lang="en-US" sz="1800" dirty="0"/>
              <a:t>Linkage between ISB and learning</a:t>
            </a:r>
          </a:p>
          <a:p>
            <a:pPr lvl="2" algn="just">
              <a:buFont typeface="Wingdings" panose="05000000000000000000" pitchFamily="2" charset="2"/>
              <a:buChar char="§"/>
            </a:pPr>
            <a:r>
              <a:rPr lang="en-US" sz="1800" dirty="0"/>
              <a:t>Influence of internet and electronic resources(environment)</a:t>
            </a:r>
          </a:p>
          <a:p>
            <a:pPr lvl="2" algn="just">
              <a:buFont typeface="Wingdings" panose="05000000000000000000" pitchFamily="2" charset="2"/>
              <a:buChar char="§"/>
            </a:pPr>
            <a:r>
              <a:rPr lang="en-US" sz="1800" dirty="0"/>
              <a:t>Defining models and theories. </a:t>
            </a:r>
          </a:p>
          <a:p>
            <a:pPr lvl="2" algn="just">
              <a:buFont typeface="Wingdings" panose="05000000000000000000" pitchFamily="2" charset="2"/>
              <a:buChar char="§"/>
            </a:pPr>
            <a:r>
              <a:rPr lang="en-US" sz="1800" dirty="0"/>
              <a:t>Application of different models and theories</a:t>
            </a:r>
          </a:p>
          <a:p>
            <a:pPr lvl="2" algn="just">
              <a:buFont typeface="Wingdings" panose="05000000000000000000" pitchFamily="2" charset="2"/>
              <a:buChar char="§"/>
            </a:pPr>
            <a:r>
              <a:rPr lang="en-US" sz="1800" dirty="0"/>
              <a:t>ISB of students, faculty, researchers, scientists, managers and special information users. </a:t>
            </a:r>
          </a:p>
          <a:p>
            <a:pPr lvl="1" algn="just">
              <a:buFont typeface="Wingdings" panose="05000000000000000000" pitchFamily="2" charset="2"/>
              <a:buChar char="§"/>
            </a:pPr>
            <a:r>
              <a:rPr lang="en-US" sz="2400" dirty="0"/>
              <a:t>Studies Based on User Studies</a:t>
            </a:r>
          </a:p>
          <a:p>
            <a:pPr lvl="2" algn="just">
              <a:buFont typeface="Wingdings" panose="05000000000000000000" pitchFamily="2" charset="2"/>
              <a:buChar char="§"/>
            </a:pPr>
            <a:r>
              <a:rPr lang="en-US" sz="1800" dirty="0"/>
              <a:t>User Studies Related to Usage of Library Resources</a:t>
            </a:r>
          </a:p>
          <a:p>
            <a:pPr lvl="2" algn="just">
              <a:buFont typeface="Wingdings" panose="05000000000000000000" pitchFamily="2" charset="2"/>
              <a:buChar char="§"/>
            </a:pPr>
            <a:r>
              <a:rPr lang="en-US" sz="1800" dirty="0"/>
              <a:t>Use of resources in electronic environment. </a:t>
            </a:r>
          </a:p>
          <a:p>
            <a:pPr lvl="1" algn="just">
              <a:buFont typeface="Wingdings" panose="05000000000000000000" pitchFamily="2" charset="2"/>
              <a:buChar char="§"/>
            </a:pPr>
            <a:r>
              <a:rPr lang="en-US" sz="2400" dirty="0"/>
              <a:t>Studies Based on User Education and Training</a:t>
            </a:r>
          </a:p>
          <a:p>
            <a:pPr lvl="2" algn="just">
              <a:buFont typeface="Wingdings" panose="05000000000000000000" pitchFamily="2" charset="2"/>
              <a:buChar char="§"/>
            </a:pPr>
            <a:r>
              <a:rPr lang="en-US" sz="1800" dirty="0"/>
              <a:t>To define better user education and training </a:t>
            </a:r>
            <a:r>
              <a:rPr lang="en-US" sz="1800" dirty="0" err="1"/>
              <a:t>programmes</a:t>
            </a:r>
            <a:r>
              <a:rPr lang="en-US" sz="1800" dirty="0"/>
              <a:t>. </a:t>
            </a:r>
            <a:endParaRPr lang="en-US" sz="2400" dirty="0"/>
          </a:p>
          <a:p>
            <a:endParaRPr lang="en-US" sz="2400" dirty="0"/>
          </a:p>
        </p:txBody>
      </p:sp>
    </p:spTree>
    <p:extLst>
      <p:ext uri="{BB962C8B-B14F-4D97-AF65-F5344CB8AC3E}">
        <p14:creationId xmlns:p14="http://schemas.microsoft.com/office/powerpoint/2010/main" val="168928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8531-337D-46E7-9F52-3E0479D03402}"/>
              </a:ext>
            </a:extLst>
          </p:cNvPr>
          <p:cNvSpPr>
            <a:spLocks noGrp="1"/>
          </p:cNvSpPr>
          <p:nvPr>
            <p:ph type="title"/>
          </p:nvPr>
        </p:nvSpPr>
        <p:spPr/>
        <p:txBody>
          <a:bodyPr/>
          <a:lstStyle/>
          <a:p>
            <a:r>
              <a:rPr lang="en-US" dirty="0"/>
              <a:t>Some common trend in ISB research	</a:t>
            </a:r>
          </a:p>
        </p:txBody>
      </p:sp>
      <p:sp>
        <p:nvSpPr>
          <p:cNvPr id="3" name="Content Placeholder 2">
            <a:extLst>
              <a:ext uri="{FF2B5EF4-FFF2-40B4-BE49-F238E27FC236}">
                <a16:creationId xmlns:a16="http://schemas.microsoft.com/office/drawing/2014/main" id="{5FD039E2-5BAE-4437-BF06-89CED10E66AE}"/>
              </a:ext>
            </a:extLst>
          </p:cNvPr>
          <p:cNvSpPr>
            <a:spLocks noGrp="1"/>
          </p:cNvSpPr>
          <p:nvPr>
            <p:ph idx="1"/>
          </p:nvPr>
        </p:nvSpPr>
        <p:spPr/>
        <p:txBody>
          <a:bodyPr/>
          <a:lstStyle/>
          <a:p>
            <a:r>
              <a:rPr lang="en-US" dirty="0"/>
              <a:t>Mostly based on survey method.</a:t>
            </a:r>
          </a:p>
          <a:p>
            <a:r>
              <a:rPr lang="en-US" dirty="0"/>
              <a:t>ISB research has shifted to Information literacy. </a:t>
            </a:r>
          </a:p>
          <a:p>
            <a:r>
              <a:rPr lang="en-US" dirty="0"/>
              <a:t>Repetitions with change in user category and the region</a:t>
            </a:r>
          </a:p>
          <a:p>
            <a:r>
              <a:rPr lang="en-US" dirty="0"/>
              <a:t>There is need to conduct more studies based on, experimental or Ethnographical methods like, Focused group, Observation, etc. </a:t>
            </a:r>
          </a:p>
          <a:p>
            <a:endParaRPr lang="en-US" dirty="0"/>
          </a:p>
        </p:txBody>
      </p:sp>
    </p:spTree>
    <p:extLst>
      <p:ext uri="{BB962C8B-B14F-4D97-AF65-F5344CB8AC3E}">
        <p14:creationId xmlns:p14="http://schemas.microsoft.com/office/powerpoint/2010/main" val="2149487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A58E-1B66-48D3-9E23-B4105B0156A4}"/>
              </a:ext>
            </a:extLst>
          </p:cNvPr>
          <p:cNvSpPr>
            <a:spLocks noGrp="1"/>
          </p:cNvSpPr>
          <p:nvPr>
            <p:ph type="title"/>
          </p:nvPr>
        </p:nvSpPr>
        <p:spPr/>
        <p:txBody>
          <a:bodyPr/>
          <a:lstStyle/>
          <a:p>
            <a:r>
              <a:rPr lang="en-US" dirty="0"/>
              <a:t>Thank you </a:t>
            </a:r>
            <a:br>
              <a:rPr lang="en-US" dirty="0"/>
            </a:br>
            <a:endParaRPr lang="en-US" dirty="0"/>
          </a:p>
        </p:txBody>
      </p:sp>
      <p:sp>
        <p:nvSpPr>
          <p:cNvPr id="3" name="Content Placeholder 2">
            <a:extLst>
              <a:ext uri="{FF2B5EF4-FFF2-40B4-BE49-F238E27FC236}">
                <a16:creationId xmlns:a16="http://schemas.microsoft.com/office/drawing/2014/main" id="{B540988D-12D2-4D4D-A787-97BE362F0EC3}"/>
              </a:ext>
            </a:extLst>
          </p:cNvPr>
          <p:cNvSpPr>
            <a:spLocks noGrp="1"/>
          </p:cNvSpPr>
          <p:nvPr>
            <p:ph idx="1"/>
          </p:nvPr>
        </p:nvSpPr>
        <p:spPr>
          <a:xfrm>
            <a:off x="1024129" y="4077222"/>
            <a:ext cx="9720071" cy="4023360"/>
          </a:xfrm>
        </p:spPr>
        <p:txBody>
          <a:bodyPr>
            <a:normAutofit/>
          </a:bodyPr>
          <a:lstStyle/>
          <a:p>
            <a:pPr algn="ctr"/>
            <a:r>
              <a:rPr lang="en-US" sz="3600" dirty="0"/>
              <a:t>Questions?</a:t>
            </a:r>
          </a:p>
        </p:txBody>
      </p:sp>
    </p:spTree>
    <p:extLst>
      <p:ext uri="{BB962C8B-B14F-4D97-AF65-F5344CB8AC3E}">
        <p14:creationId xmlns:p14="http://schemas.microsoft.com/office/powerpoint/2010/main" val="1255399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C74B-927F-4A4B-A02B-D30E982F61DC}"/>
              </a:ext>
            </a:extLst>
          </p:cNvPr>
          <p:cNvSpPr>
            <a:spLocks noGrp="1"/>
          </p:cNvSpPr>
          <p:nvPr>
            <p:ph type="title"/>
          </p:nvPr>
        </p:nvSpPr>
        <p:spPr/>
        <p:txBody>
          <a:bodyPr/>
          <a:lstStyle/>
          <a:p>
            <a:r>
              <a:rPr lang="en-US" dirty="0"/>
              <a:t>Information Seeking </a:t>
            </a:r>
            <a:r>
              <a:rPr lang="en-US" dirty="0" err="1"/>
              <a:t>Behaviour</a:t>
            </a:r>
            <a:r>
              <a:rPr lang="en-US" dirty="0"/>
              <a:t>(ISB)</a:t>
            </a:r>
          </a:p>
        </p:txBody>
      </p:sp>
      <p:sp>
        <p:nvSpPr>
          <p:cNvPr id="3" name="Content Placeholder 2">
            <a:extLst>
              <a:ext uri="{FF2B5EF4-FFF2-40B4-BE49-F238E27FC236}">
                <a16:creationId xmlns:a16="http://schemas.microsoft.com/office/drawing/2014/main" id="{A0A29F95-77BA-46A9-AA70-E0BC4D1CAD62}"/>
              </a:ext>
            </a:extLst>
          </p:cNvPr>
          <p:cNvSpPr>
            <a:spLocks noGrp="1"/>
          </p:cNvSpPr>
          <p:nvPr>
            <p:ph idx="1"/>
          </p:nvPr>
        </p:nvSpPr>
        <p:spPr/>
        <p:txBody>
          <a:bodyPr/>
          <a:lstStyle/>
          <a:p>
            <a:r>
              <a:rPr lang="en-US" dirty="0"/>
              <a:t>Attitudes + set of actions performed to achieve desired information needs.</a:t>
            </a:r>
          </a:p>
          <a:p>
            <a:r>
              <a:rPr lang="en-US" dirty="0"/>
              <a:t>‘the totality of human </a:t>
            </a:r>
            <a:r>
              <a:rPr lang="en-US" dirty="0" err="1"/>
              <a:t>behaviour</a:t>
            </a:r>
            <a:r>
              <a:rPr lang="en-US" dirty="0"/>
              <a:t> in relation to sources and channels of information, including both active and passive information seeking and information use.’ – Wilson(1999)</a:t>
            </a:r>
          </a:p>
          <a:p>
            <a:r>
              <a:rPr lang="en-US" dirty="0"/>
              <a:t>“Information </a:t>
            </a:r>
            <a:r>
              <a:rPr lang="en-US" dirty="0" err="1"/>
              <a:t>behaviour</a:t>
            </a:r>
            <a:r>
              <a:rPr lang="en-US" dirty="0"/>
              <a:t> encompasses information seeking as well as the totality of other unintentional or passive </a:t>
            </a:r>
            <a:r>
              <a:rPr lang="en-US" dirty="0" err="1"/>
              <a:t>behaviours</a:t>
            </a:r>
            <a:r>
              <a:rPr lang="en-US" dirty="0"/>
              <a:t> (such as glimpsing or encountering information) as well as purposive </a:t>
            </a:r>
            <a:r>
              <a:rPr lang="en-US" dirty="0" err="1"/>
              <a:t>behaviour</a:t>
            </a:r>
            <a:r>
              <a:rPr lang="en-US" dirty="0"/>
              <a:t> that do not involve seeking such as avoiding information” – Case(2002)</a:t>
            </a:r>
          </a:p>
          <a:p>
            <a:endParaRPr lang="en-US" dirty="0"/>
          </a:p>
        </p:txBody>
      </p:sp>
    </p:spTree>
    <p:extLst>
      <p:ext uri="{BB962C8B-B14F-4D97-AF65-F5344CB8AC3E}">
        <p14:creationId xmlns:p14="http://schemas.microsoft.com/office/powerpoint/2010/main" val="401471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385EE-06D3-4354-AFF3-5C77A33195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9203FF-E9B8-4186-8B7E-37F2209EE72B}"/>
              </a:ext>
            </a:extLst>
          </p:cNvPr>
          <p:cNvSpPr>
            <a:spLocks noGrp="1"/>
          </p:cNvSpPr>
          <p:nvPr>
            <p:ph idx="1"/>
          </p:nvPr>
        </p:nvSpPr>
        <p:spPr/>
        <p:txBody>
          <a:bodyPr/>
          <a:lstStyle/>
          <a:p>
            <a:r>
              <a:rPr lang="en-US" dirty="0"/>
              <a:t>“…those activities a person may engage in when identifying his or her own needs for information, searching for such information in any way, and using or transferring that information.”  -- Wilson(1999)</a:t>
            </a:r>
          </a:p>
        </p:txBody>
      </p:sp>
    </p:spTree>
    <p:extLst>
      <p:ext uri="{BB962C8B-B14F-4D97-AF65-F5344CB8AC3E}">
        <p14:creationId xmlns:p14="http://schemas.microsoft.com/office/powerpoint/2010/main" val="780103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6B194-6A03-43C5-936A-D7CD9C86E91D}"/>
              </a:ext>
            </a:extLst>
          </p:cNvPr>
          <p:cNvSpPr>
            <a:spLocks noGrp="1"/>
          </p:cNvSpPr>
          <p:nvPr>
            <p:ph type="title"/>
          </p:nvPr>
        </p:nvSpPr>
        <p:spPr/>
        <p:txBody>
          <a:bodyPr/>
          <a:lstStyle/>
          <a:p>
            <a:r>
              <a:rPr lang="en-US" dirty="0"/>
              <a:t>Models of ISB</a:t>
            </a:r>
          </a:p>
        </p:txBody>
      </p:sp>
      <p:sp>
        <p:nvSpPr>
          <p:cNvPr id="3" name="Content Placeholder 2">
            <a:extLst>
              <a:ext uri="{FF2B5EF4-FFF2-40B4-BE49-F238E27FC236}">
                <a16:creationId xmlns:a16="http://schemas.microsoft.com/office/drawing/2014/main" id="{406E3B13-9FEE-49A8-BC98-20565CDC4AF4}"/>
              </a:ext>
            </a:extLst>
          </p:cNvPr>
          <p:cNvSpPr>
            <a:spLocks noGrp="1"/>
          </p:cNvSpPr>
          <p:nvPr>
            <p:ph idx="1"/>
          </p:nvPr>
        </p:nvSpPr>
        <p:spPr/>
        <p:txBody>
          <a:bodyPr>
            <a:normAutofit fontScale="70000" lnSpcReduction="20000"/>
          </a:bodyPr>
          <a:lstStyle/>
          <a:p>
            <a:r>
              <a:rPr lang="en-US" dirty="0"/>
              <a:t>A model may be described as a framework for thinking about a problem and may</a:t>
            </a:r>
          </a:p>
          <a:p>
            <a:r>
              <a:rPr lang="en-US" dirty="0"/>
              <a:t>evolve into a statement of the relationships among theoretical propositions.</a:t>
            </a:r>
          </a:p>
          <a:p>
            <a:r>
              <a:rPr lang="en-US" dirty="0"/>
              <a:t>It provides a tentative proposed set of relationships, which can be tested for validity and may ultimately lead to the construct of theory.</a:t>
            </a:r>
            <a:endParaRPr lang="en-US" b="1" dirty="0"/>
          </a:p>
          <a:p>
            <a:r>
              <a:rPr lang="en-US" b="1" dirty="0"/>
              <a:t>The Wilson Model (1981)</a:t>
            </a:r>
          </a:p>
          <a:p>
            <a:r>
              <a:rPr lang="en-US" b="1" dirty="0" err="1"/>
              <a:t>Kirkelas’s</a:t>
            </a:r>
            <a:r>
              <a:rPr lang="en-US" b="1" dirty="0"/>
              <a:t> Model of Information Seeking(1983)</a:t>
            </a:r>
          </a:p>
          <a:p>
            <a:r>
              <a:rPr lang="en-US" b="1" dirty="0"/>
              <a:t>Johnson’s Model(1987)</a:t>
            </a:r>
          </a:p>
          <a:p>
            <a:r>
              <a:rPr lang="en-US" b="1" dirty="0"/>
              <a:t>Ellis’s Model(1989)</a:t>
            </a:r>
          </a:p>
          <a:p>
            <a:r>
              <a:rPr lang="en-US" b="1" dirty="0" err="1"/>
              <a:t>Kuhlthau</a:t>
            </a:r>
            <a:r>
              <a:rPr lang="en-US" b="1" dirty="0"/>
              <a:t> Model(1992)</a:t>
            </a:r>
          </a:p>
          <a:p>
            <a:r>
              <a:rPr lang="en-US" b="1" dirty="0"/>
              <a:t>Leckie’s Model of Information Seeking of Professionals(1996)</a:t>
            </a:r>
          </a:p>
          <a:p>
            <a:r>
              <a:rPr lang="en-US" b="1" dirty="0"/>
              <a:t>The revised Wilson Model (1996)</a:t>
            </a:r>
          </a:p>
          <a:p>
            <a:r>
              <a:rPr lang="en-US" b="1" dirty="0" err="1"/>
              <a:t>Marichionini</a:t>
            </a:r>
            <a:r>
              <a:rPr lang="en-US" b="1" dirty="0"/>
              <a:t> Model (1997)</a:t>
            </a:r>
          </a:p>
          <a:p>
            <a:endParaRPr lang="en-US" b="1" dirty="0"/>
          </a:p>
          <a:p>
            <a:endParaRPr lang="en-US" dirty="0"/>
          </a:p>
        </p:txBody>
      </p:sp>
    </p:spTree>
    <p:extLst>
      <p:ext uri="{BB962C8B-B14F-4D97-AF65-F5344CB8AC3E}">
        <p14:creationId xmlns:p14="http://schemas.microsoft.com/office/powerpoint/2010/main" val="3976992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4DD0-A5AA-40B5-AF58-8C5EB97F6A52}"/>
              </a:ext>
            </a:extLst>
          </p:cNvPr>
          <p:cNvSpPr>
            <a:spLocks noGrp="1"/>
          </p:cNvSpPr>
          <p:nvPr>
            <p:ph type="title"/>
          </p:nvPr>
        </p:nvSpPr>
        <p:spPr/>
        <p:txBody>
          <a:bodyPr/>
          <a:lstStyle/>
          <a:p>
            <a:r>
              <a:rPr lang="en-US" dirty="0"/>
              <a:t>Theories in ISB</a:t>
            </a:r>
          </a:p>
        </p:txBody>
      </p:sp>
      <p:sp>
        <p:nvSpPr>
          <p:cNvPr id="3" name="Content Placeholder 2">
            <a:extLst>
              <a:ext uri="{FF2B5EF4-FFF2-40B4-BE49-F238E27FC236}">
                <a16:creationId xmlns:a16="http://schemas.microsoft.com/office/drawing/2014/main" id="{8607298A-57AF-461D-9E86-DFA53C46F68E}"/>
              </a:ext>
            </a:extLst>
          </p:cNvPr>
          <p:cNvSpPr>
            <a:spLocks noGrp="1"/>
          </p:cNvSpPr>
          <p:nvPr>
            <p:ph idx="1"/>
          </p:nvPr>
        </p:nvSpPr>
        <p:spPr/>
        <p:txBody>
          <a:bodyPr/>
          <a:lstStyle/>
          <a:p>
            <a:r>
              <a:rPr lang="en-US" b="1" dirty="0" err="1"/>
              <a:t>Zipf’s</a:t>
            </a:r>
            <a:r>
              <a:rPr lang="en-US" b="1" dirty="0"/>
              <a:t> Principle of Least Effort(1949)</a:t>
            </a:r>
          </a:p>
          <a:p>
            <a:r>
              <a:rPr lang="en-US" b="1" dirty="0"/>
              <a:t>Uses and Gratifications Theory(1974)</a:t>
            </a:r>
          </a:p>
          <a:p>
            <a:r>
              <a:rPr lang="en-US" b="1" dirty="0"/>
              <a:t>Sense Making Theory(1992)</a:t>
            </a:r>
          </a:p>
          <a:p>
            <a:endParaRPr lang="en-US" dirty="0"/>
          </a:p>
        </p:txBody>
      </p:sp>
    </p:spTree>
    <p:extLst>
      <p:ext uri="{BB962C8B-B14F-4D97-AF65-F5344CB8AC3E}">
        <p14:creationId xmlns:p14="http://schemas.microsoft.com/office/powerpoint/2010/main" val="30659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3618-8067-426D-8CC4-5A98D1DCD21D}"/>
              </a:ext>
            </a:extLst>
          </p:cNvPr>
          <p:cNvSpPr>
            <a:spLocks noGrp="1"/>
          </p:cNvSpPr>
          <p:nvPr>
            <p:ph type="title"/>
          </p:nvPr>
        </p:nvSpPr>
        <p:spPr/>
        <p:txBody>
          <a:bodyPr/>
          <a:lstStyle/>
          <a:p>
            <a:r>
              <a:rPr lang="en-US" b="1" dirty="0"/>
              <a:t>The Wilson Model (1981)</a:t>
            </a:r>
            <a:endParaRPr lang="en-US" dirty="0"/>
          </a:p>
        </p:txBody>
      </p:sp>
      <p:pic>
        <p:nvPicPr>
          <p:cNvPr id="4" name="Content Placeholder 3">
            <a:extLst>
              <a:ext uri="{FF2B5EF4-FFF2-40B4-BE49-F238E27FC236}">
                <a16:creationId xmlns:a16="http://schemas.microsoft.com/office/drawing/2014/main" id="{8C6364DB-3708-4F64-B231-3C0CE7B17D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9" y="2276330"/>
            <a:ext cx="9334718" cy="427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858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BE6140-E468-48E7-8D79-102BB5AC55D4}"/>
              </a:ext>
            </a:extLst>
          </p:cNvPr>
          <p:cNvPicPr>
            <a:picLocks noChangeAspect="1"/>
          </p:cNvPicPr>
          <p:nvPr/>
        </p:nvPicPr>
        <p:blipFill rotWithShape="1">
          <a:blip r:embed="rId2"/>
          <a:srcRect l="24711" t="12049" r="21776" b="7238"/>
          <a:stretch/>
        </p:blipFill>
        <p:spPr>
          <a:xfrm>
            <a:off x="6096000" y="857406"/>
            <a:ext cx="5725886" cy="5582583"/>
          </a:xfrm>
          <a:prstGeom prst="rect">
            <a:avLst/>
          </a:prstGeom>
        </p:spPr>
      </p:pic>
      <p:sp>
        <p:nvSpPr>
          <p:cNvPr id="5" name="Title 4">
            <a:extLst>
              <a:ext uri="{FF2B5EF4-FFF2-40B4-BE49-F238E27FC236}">
                <a16:creationId xmlns:a16="http://schemas.microsoft.com/office/drawing/2014/main" id="{9558119C-252D-40AA-9EA4-86AF29307FD1}"/>
              </a:ext>
            </a:extLst>
          </p:cNvPr>
          <p:cNvSpPr>
            <a:spLocks noGrp="1"/>
          </p:cNvSpPr>
          <p:nvPr>
            <p:ph type="title"/>
          </p:nvPr>
        </p:nvSpPr>
        <p:spPr>
          <a:xfrm>
            <a:off x="1024129" y="585216"/>
            <a:ext cx="4431792" cy="1499616"/>
          </a:xfrm>
        </p:spPr>
        <p:txBody>
          <a:bodyPr>
            <a:normAutofit/>
          </a:bodyPr>
          <a:lstStyle/>
          <a:p>
            <a:r>
              <a:rPr lang="en-US" dirty="0"/>
              <a:t>The </a:t>
            </a:r>
            <a:r>
              <a:rPr lang="en-US" dirty="0" err="1"/>
              <a:t>Krikelas</a:t>
            </a:r>
            <a:r>
              <a:rPr lang="en-US" dirty="0"/>
              <a:t> model (1983)</a:t>
            </a:r>
          </a:p>
        </p:txBody>
      </p:sp>
      <p:sp>
        <p:nvSpPr>
          <p:cNvPr id="8" name="Content Placeholder 7">
            <a:extLst>
              <a:ext uri="{FF2B5EF4-FFF2-40B4-BE49-F238E27FC236}">
                <a16:creationId xmlns:a16="http://schemas.microsoft.com/office/drawing/2014/main" id="{DFBDABE9-C3AE-444C-87CB-5365B5BC132D}"/>
              </a:ext>
            </a:extLst>
          </p:cNvPr>
          <p:cNvSpPr>
            <a:spLocks noGrp="1"/>
          </p:cNvSpPr>
          <p:nvPr>
            <p:ph idx="1"/>
          </p:nvPr>
        </p:nvSpPr>
        <p:spPr>
          <a:xfrm>
            <a:off x="1024128" y="2286000"/>
            <a:ext cx="4429615" cy="3931920"/>
          </a:xfrm>
        </p:spPr>
        <p:txBody>
          <a:bodyPr>
            <a:normAutofit/>
          </a:bodyPr>
          <a:lstStyle/>
          <a:p>
            <a:r>
              <a:rPr lang="en-US" dirty="0"/>
              <a:t>13 </a:t>
            </a:r>
            <a:r>
              <a:rPr lang="en-US" dirty="0" err="1"/>
              <a:t>compnents</a:t>
            </a:r>
            <a:r>
              <a:rPr lang="en-US" dirty="0"/>
              <a:t> </a:t>
            </a:r>
          </a:p>
          <a:p>
            <a:r>
              <a:rPr lang="en-US" dirty="0"/>
              <a:t>General model applicable to general information seeking</a:t>
            </a:r>
          </a:p>
          <a:p>
            <a:r>
              <a:rPr lang="en-US" dirty="0"/>
              <a:t>Simple</a:t>
            </a:r>
          </a:p>
          <a:p>
            <a:r>
              <a:rPr lang="en-US" dirty="0"/>
              <a:t>One dimensional </a:t>
            </a:r>
          </a:p>
          <a:p>
            <a:endParaRPr lang="en-US" dirty="0"/>
          </a:p>
        </p:txBody>
      </p:sp>
    </p:spTree>
    <p:extLst>
      <p:ext uri="{BB962C8B-B14F-4D97-AF65-F5344CB8AC3E}">
        <p14:creationId xmlns:p14="http://schemas.microsoft.com/office/powerpoint/2010/main" val="340089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858A6F39-D1C4-41D4-B5D4-140F290F17D2}"/>
              </a:ext>
            </a:extLst>
          </p:cNvPr>
          <p:cNvPicPr>
            <a:picLocks noChangeAspect="1"/>
          </p:cNvPicPr>
          <p:nvPr/>
        </p:nvPicPr>
        <p:blipFill rotWithShape="1">
          <a:blip r:embed="rId2"/>
          <a:srcRect l="17320" t="12643" r="5357" b="15063"/>
          <a:stretch/>
        </p:blipFill>
        <p:spPr>
          <a:xfrm>
            <a:off x="4436749" y="404950"/>
            <a:ext cx="7437388" cy="5812970"/>
          </a:xfrm>
          <a:prstGeom prst="rect">
            <a:avLst/>
          </a:prstGeom>
        </p:spPr>
      </p:pic>
      <p:sp>
        <p:nvSpPr>
          <p:cNvPr id="2" name="Title 1">
            <a:extLst>
              <a:ext uri="{FF2B5EF4-FFF2-40B4-BE49-F238E27FC236}">
                <a16:creationId xmlns:a16="http://schemas.microsoft.com/office/drawing/2014/main" id="{E6AAF453-F36E-4A3D-9279-26F23CE6E352}"/>
              </a:ext>
            </a:extLst>
          </p:cNvPr>
          <p:cNvSpPr>
            <a:spLocks noGrp="1"/>
          </p:cNvSpPr>
          <p:nvPr>
            <p:ph type="title"/>
          </p:nvPr>
        </p:nvSpPr>
        <p:spPr>
          <a:xfrm>
            <a:off x="1024128" y="585216"/>
            <a:ext cx="3133581" cy="1499616"/>
          </a:xfrm>
        </p:spPr>
        <p:txBody>
          <a:bodyPr>
            <a:normAutofit/>
          </a:bodyPr>
          <a:lstStyle/>
          <a:p>
            <a:r>
              <a:rPr lang="en-US" sz="3700" b="1"/>
              <a:t>Johnson’s Model(1987)</a:t>
            </a:r>
            <a:br>
              <a:rPr lang="en-US" sz="3700" b="1"/>
            </a:br>
            <a:endParaRPr lang="en-US" sz="3700"/>
          </a:p>
        </p:txBody>
      </p:sp>
      <p:sp>
        <p:nvSpPr>
          <p:cNvPr id="9" name="Content Placeholder 8"/>
          <p:cNvSpPr>
            <a:spLocks noGrp="1"/>
          </p:cNvSpPr>
          <p:nvPr>
            <p:ph idx="1"/>
          </p:nvPr>
        </p:nvSpPr>
        <p:spPr>
          <a:xfrm>
            <a:off x="1024128" y="2286000"/>
            <a:ext cx="3133580" cy="3931920"/>
          </a:xfrm>
        </p:spPr>
        <p:txBody>
          <a:bodyPr>
            <a:normAutofit/>
          </a:bodyPr>
          <a:lstStyle/>
          <a:p>
            <a:r>
              <a:rPr lang="en-US" sz="1600" dirty="0"/>
              <a:t>Seven factors under three headings</a:t>
            </a:r>
          </a:p>
          <a:p>
            <a:r>
              <a:rPr lang="en-US" sz="1600" dirty="0"/>
              <a:t>Antecedents </a:t>
            </a:r>
          </a:p>
          <a:p>
            <a:pPr lvl="1"/>
            <a:r>
              <a:rPr lang="en-US" sz="1200" dirty="0"/>
              <a:t>Background factors</a:t>
            </a:r>
          </a:p>
          <a:p>
            <a:pPr lvl="1"/>
            <a:r>
              <a:rPr lang="en-US" sz="1200" dirty="0"/>
              <a:t>Personal Relevance factor</a:t>
            </a:r>
          </a:p>
          <a:p>
            <a:r>
              <a:rPr lang="en-US" sz="1600" dirty="0"/>
              <a:t> Information Carrier </a:t>
            </a:r>
          </a:p>
          <a:p>
            <a:pPr lvl="1"/>
            <a:r>
              <a:rPr lang="en-US" sz="1200" dirty="0"/>
              <a:t>Characteristics and utilities of the information channels</a:t>
            </a:r>
          </a:p>
        </p:txBody>
      </p:sp>
    </p:spTree>
    <p:extLst>
      <p:ext uri="{BB962C8B-B14F-4D97-AF65-F5344CB8AC3E}">
        <p14:creationId xmlns:p14="http://schemas.microsoft.com/office/powerpoint/2010/main" val="29252286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117</TotalTime>
  <Words>1376</Words>
  <Application>Microsoft Office PowerPoint</Application>
  <PresentationFormat>Widescreen</PresentationFormat>
  <Paragraphs>129</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Times New Roman</vt:lpstr>
      <vt:lpstr>Tw Cen MT</vt:lpstr>
      <vt:lpstr>Tw Cen MT Condensed</vt:lpstr>
      <vt:lpstr>Wingdings</vt:lpstr>
      <vt:lpstr>Wingdings 3</vt:lpstr>
      <vt:lpstr>Integral</vt:lpstr>
      <vt:lpstr>Information seeking behaviour</vt:lpstr>
      <vt:lpstr>Information Seeking</vt:lpstr>
      <vt:lpstr>Information Seeking Behaviour(ISB)</vt:lpstr>
      <vt:lpstr>PowerPoint Presentation</vt:lpstr>
      <vt:lpstr>Models of ISB</vt:lpstr>
      <vt:lpstr>Theories in ISB</vt:lpstr>
      <vt:lpstr>The Wilson Model (1981)</vt:lpstr>
      <vt:lpstr>The Krikelas model (1983)</vt:lpstr>
      <vt:lpstr>Johnson’s Model(1987) </vt:lpstr>
      <vt:lpstr>Ellis’s Model(1989)</vt:lpstr>
      <vt:lpstr>Kuhlthau Model(1992) </vt:lpstr>
      <vt:lpstr>Leckie’s Model of Information Seeking of Professionals(1996) </vt:lpstr>
      <vt:lpstr>The revised Wilson Model (1996)</vt:lpstr>
      <vt:lpstr>Marchionini Model(1997)</vt:lpstr>
      <vt:lpstr>Allen Foster’s non-linear model(2004)</vt:lpstr>
      <vt:lpstr>PowerPoint Presentation</vt:lpstr>
      <vt:lpstr>Theories in ISB</vt:lpstr>
      <vt:lpstr>Zipf’s Principle of Least Effort(1949) </vt:lpstr>
      <vt:lpstr>Uses and Gratifications Theory</vt:lpstr>
      <vt:lpstr>Sense Making Theory(1992) </vt:lpstr>
      <vt:lpstr>Research Trends in ISB</vt:lpstr>
      <vt:lpstr>Categories of studies in Information needs and seeking behaviour</vt:lpstr>
      <vt:lpstr>Some common trend in ISB research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seeking behaviour</dc:title>
  <dc:creator>Dr. Vinit Kumar</dc:creator>
  <cp:lastModifiedBy>Dr. Vinit Kumar</cp:lastModifiedBy>
  <cp:revision>13</cp:revision>
  <dcterms:created xsi:type="dcterms:W3CDTF">2017-10-12T10:54:15Z</dcterms:created>
  <dcterms:modified xsi:type="dcterms:W3CDTF">2017-10-12T12:56:55Z</dcterms:modified>
</cp:coreProperties>
</file>