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59" r:id="rId6"/>
    <p:sldId id="261" r:id="rId7"/>
    <p:sldId id="262" r:id="rId8"/>
    <p:sldId id="263" r:id="rId9"/>
    <p:sldId id="264" r:id="rId10"/>
    <p:sldId id="266" r:id="rId11"/>
    <p:sldId id="267" r:id="rId12"/>
    <p:sldId id="268" r:id="rId13"/>
    <p:sldId id="269" r:id="rId14"/>
    <p:sldId id="271" r:id="rId15"/>
    <p:sldId id="270" r:id="rId16"/>
    <p:sldId id="260" r:id="rId17"/>
    <p:sldId id="272" r:id="rId18"/>
    <p:sldId id="287" r:id="rId19"/>
    <p:sldId id="274" r:id="rId20"/>
    <p:sldId id="275" r:id="rId21"/>
    <p:sldId id="276" r:id="rId22"/>
    <p:sldId id="277" r:id="rId23"/>
    <p:sldId id="278" r:id="rId24"/>
    <p:sldId id="279" r:id="rId25"/>
    <p:sldId id="280" r:id="rId26"/>
    <p:sldId id="288" r:id="rId27"/>
    <p:sldId id="289" r:id="rId28"/>
    <p:sldId id="283" r:id="rId29"/>
    <p:sldId id="284" r:id="rId30"/>
    <p:sldId id="285" r:id="rId31"/>
    <p:sldId id="286" r:id="rId32"/>
    <p:sldId id="290"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08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E1C2A5-906E-4617-95D3-EB9AD3590EC9}" type="datetimeFigureOut">
              <a:rPr lang="en-US" smtClean="0"/>
              <a:pPr/>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EC827-0866-45A3-8EA5-EB8F538D30E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E1C2A5-906E-4617-95D3-EB9AD3590EC9}" type="datetimeFigureOut">
              <a:rPr lang="en-US" smtClean="0"/>
              <a:pPr/>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EC827-0866-45A3-8EA5-EB8F538D30E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E1C2A5-906E-4617-95D3-EB9AD3590EC9}" type="datetimeFigureOut">
              <a:rPr lang="en-US" smtClean="0"/>
              <a:pPr/>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EC827-0866-45A3-8EA5-EB8F538D30E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E1C2A5-906E-4617-95D3-EB9AD3590EC9}" type="datetimeFigureOut">
              <a:rPr lang="en-US" smtClean="0"/>
              <a:pPr/>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EC827-0866-45A3-8EA5-EB8F538D30E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E1C2A5-906E-4617-95D3-EB9AD3590EC9}" type="datetimeFigureOut">
              <a:rPr lang="en-US" smtClean="0"/>
              <a:pPr/>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EC827-0866-45A3-8EA5-EB8F538D30E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E1C2A5-906E-4617-95D3-EB9AD3590EC9}" type="datetimeFigureOut">
              <a:rPr lang="en-US" smtClean="0"/>
              <a:pPr/>
              <a:t>4/4/2018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BEC827-0866-45A3-8EA5-EB8F538D30E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E1C2A5-906E-4617-95D3-EB9AD3590EC9}" type="datetimeFigureOut">
              <a:rPr lang="en-US" smtClean="0"/>
              <a:pPr/>
              <a:t>4/4/2018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BEC827-0866-45A3-8EA5-EB8F538D30E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E1C2A5-906E-4617-95D3-EB9AD3590EC9}" type="datetimeFigureOut">
              <a:rPr lang="en-US" smtClean="0"/>
              <a:pPr/>
              <a:t>4/4/2018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BEC827-0866-45A3-8EA5-EB8F538D30E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E1C2A5-906E-4617-95D3-EB9AD3590EC9}" type="datetimeFigureOut">
              <a:rPr lang="en-US" smtClean="0"/>
              <a:pPr/>
              <a:t>4/4/2018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BEC827-0866-45A3-8EA5-EB8F538D30E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E1C2A5-906E-4617-95D3-EB9AD3590EC9}" type="datetimeFigureOut">
              <a:rPr lang="en-US" smtClean="0"/>
              <a:pPr/>
              <a:t>4/4/2018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BEC827-0866-45A3-8EA5-EB8F538D30E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E1C2A5-906E-4617-95D3-EB9AD3590EC9}" type="datetimeFigureOut">
              <a:rPr lang="en-US" smtClean="0"/>
              <a:pPr/>
              <a:t>4/4/2018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BEC827-0866-45A3-8EA5-EB8F538D30E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E1C2A5-906E-4617-95D3-EB9AD3590EC9}" type="datetimeFigureOut">
              <a:rPr lang="en-US" smtClean="0"/>
              <a:pPr/>
              <a:t>4/4/2018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BEC827-0866-45A3-8EA5-EB8F538D30E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Information Search Process</a:t>
            </a:r>
            <a:endParaRPr lang="en-US" dirty="0"/>
          </a:p>
        </p:txBody>
      </p:sp>
      <p:sp>
        <p:nvSpPr>
          <p:cNvPr id="3" name="Subtitle 2"/>
          <p:cNvSpPr>
            <a:spLocks noGrp="1"/>
          </p:cNvSpPr>
          <p:nvPr>
            <p:ph type="subTitle" idx="1"/>
          </p:nvPr>
        </p:nvSpPr>
        <p:spPr/>
        <p:txBody>
          <a:bodyPr/>
          <a:lstStyle/>
          <a:p>
            <a:r>
              <a:rPr lang="en-IN" dirty="0" smtClean="0"/>
              <a:t>Concept and techniques</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Pre-search Interview</a:t>
            </a:r>
            <a:endParaRPr lang="en-US" dirty="0"/>
          </a:p>
        </p:txBody>
      </p:sp>
      <p:sp>
        <p:nvSpPr>
          <p:cNvPr id="3" name="Content Placeholder 2"/>
          <p:cNvSpPr>
            <a:spLocks noGrp="1"/>
          </p:cNvSpPr>
          <p:nvPr>
            <p:ph idx="1"/>
          </p:nvPr>
        </p:nvSpPr>
        <p:spPr/>
        <p:txBody>
          <a:bodyPr>
            <a:normAutofit lnSpcReduction="10000"/>
          </a:bodyPr>
          <a:lstStyle/>
          <a:p>
            <a:r>
              <a:rPr lang="en-US" dirty="0"/>
              <a:t>The results of a search depend heavily upon the correct understanding of </a:t>
            </a:r>
            <a:r>
              <a:rPr lang="en-US" dirty="0" smtClean="0"/>
              <a:t>the users</a:t>
            </a:r>
            <a:r>
              <a:rPr lang="en-US" dirty="0"/>
              <a:t>’ precise needs</a:t>
            </a:r>
            <a:r>
              <a:rPr lang="en-US" dirty="0" smtClean="0"/>
              <a:t>.</a:t>
            </a:r>
          </a:p>
          <a:p>
            <a:r>
              <a:rPr lang="en-US" dirty="0"/>
              <a:t>This understanding can be developed through a </a:t>
            </a:r>
            <a:r>
              <a:rPr lang="en-US" dirty="0" smtClean="0"/>
              <a:t>pre-search interview.</a:t>
            </a:r>
          </a:p>
          <a:p>
            <a:r>
              <a:rPr lang="en-US" dirty="0" smtClean="0"/>
              <a:t>A </a:t>
            </a:r>
            <a:r>
              <a:rPr lang="en-US" dirty="0"/>
              <a:t>pre-search interview is a conversation that takes place between </a:t>
            </a:r>
            <a:r>
              <a:rPr lang="en-US" dirty="0" smtClean="0"/>
              <a:t>a user </a:t>
            </a:r>
            <a:r>
              <a:rPr lang="en-US" dirty="0"/>
              <a:t>and member of the information staff regarding the actual </a:t>
            </a:r>
            <a:r>
              <a:rPr lang="en-US" dirty="0" smtClean="0"/>
              <a:t>information requirement </a:t>
            </a:r>
            <a:r>
              <a:rPr lang="en-US" dirty="0"/>
              <a:t>of the user. </a:t>
            </a:r>
            <a:endParaRPr lang="en-US" dirty="0" smtClean="0"/>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Qualities of the interviewer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order to conduct a successful pre-search interview, the interviewer should possess the following qualities:</a:t>
            </a:r>
          </a:p>
          <a:p>
            <a:pPr lvl="1"/>
            <a:r>
              <a:rPr lang="en-US" dirty="0"/>
              <a:t>ability to conduct personal communication;</a:t>
            </a:r>
          </a:p>
          <a:p>
            <a:pPr lvl="1"/>
            <a:r>
              <a:rPr lang="en-US" dirty="0"/>
              <a:t>conceptual skills;</a:t>
            </a:r>
          </a:p>
          <a:p>
            <a:pPr lvl="1"/>
            <a:r>
              <a:rPr lang="en-US" dirty="0"/>
              <a:t>analytical skills;</a:t>
            </a:r>
          </a:p>
          <a:p>
            <a:pPr lvl="1"/>
            <a:r>
              <a:rPr lang="en-US" dirty="0"/>
              <a:t>knowledge of file </a:t>
            </a:r>
            <a:r>
              <a:rPr lang="en-US" dirty="0" err="1"/>
              <a:t>organisation</a:t>
            </a:r>
            <a:r>
              <a:rPr lang="en-US" dirty="0"/>
              <a:t>;</a:t>
            </a:r>
          </a:p>
          <a:p>
            <a:pPr lvl="1"/>
            <a:r>
              <a:rPr lang="en-US" dirty="0"/>
              <a:t>understanding of indexing policy and vocabulary control; and</a:t>
            </a:r>
          </a:p>
          <a:p>
            <a:pPr lvl="1"/>
            <a:r>
              <a:rPr lang="en-US" dirty="0"/>
              <a:t>subject knowledge.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Functions of human intermediary</a:t>
            </a:r>
            <a:endParaRPr lang="en-US" dirty="0"/>
          </a:p>
        </p:txBody>
      </p:sp>
      <p:sp>
        <p:nvSpPr>
          <p:cNvPr id="3" name="Content Placeholder 2"/>
          <p:cNvSpPr>
            <a:spLocks noGrp="1"/>
          </p:cNvSpPr>
          <p:nvPr>
            <p:ph idx="1"/>
          </p:nvPr>
        </p:nvSpPr>
        <p:spPr/>
        <p:txBody>
          <a:bodyPr/>
          <a:lstStyle/>
          <a:p>
            <a:r>
              <a:rPr lang="en-US" dirty="0" smtClean="0"/>
              <a:t>ascertain </a:t>
            </a:r>
            <a:r>
              <a:rPr lang="en-US" dirty="0"/>
              <a:t>exact information needs of the users as far as possible, </a:t>
            </a:r>
            <a:endParaRPr lang="en-US" dirty="0" smtClean="0"/>
          </a:p>
          <a:p>
            <a:r>
              <a:rPr lang="en-US" dirty="0" smtClean="0"/>
              <a:t>identifying the </a:t>
            </a:r>
            <a:r>
              <a:rPr lang="en-US" dirty="0"/>
              <a:t>concepts that describe the needs, </a:t>
            </a:r>
            <a:endParaRPr lang="en-US" dirty="0" smtClean="0"/>
          </a:p>
          <a:p>
            <a:r>
              <a:rPr lang="en-US" dirty="0" smtClean="0"/>
              <a:t>translating </a:t>
            </a:r>
            <a:r>
              <a:rPr lang="en-US" dirty="0"/>
              <a:t>these concepts into the </a:t>
            </a:r>
            <a:r>
              <a:rPr lang="en-US" dirty="0" smtClean="0"/>
              <a:t>terms of </a:t>
            </a:r>
            <a:r>
              <a:rPr lang="en-US" dirty="0"/>
              <a:t>IR system and delineating the relationships among them, </a:t>
            </a:r>
            <a:endParaRPr lang="en-US" dirty="0" smtClean="0"/>
          </a:p>
          <a:p>
            <a:r>
              <a:rPr lang="en-US" dirty="0" smtClean="0"/>
              <a:t>stipulating the </a:t>
            </a:r>
            <a:r>
              <a:rPr lang="en-US" dirty="0"/>
              <a:t>parameters of the search. </a:t>
            </a:r>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Some other functions </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a:t>The other functions are </a:t>
            </a:r>
            <a:endParaRPr lang="en-US" dirty="0" smtClean="0"/>
          </a:p>
          <a:p>
            <a:r>
              <a:rPr lang="en-US" dirty="0" smtClean="0"/>
              <a:t>selection </a:t>
            </a:r>
            <a:r>
              <a:rPr lang="en-US" dirty="0"/>
              <a:t>of database(s) </a:t>
            </a:r>
            <a:r>
              <a:rPr lang="en-US" dirty="0" smtClean="0"/>
              <a:t>for search</a:t>
            </a:r>
            <a:r>
              <a:rPr lang="en-US" dirty="0"/>
              <a:t>, </a:t>
            </a:r>
            <a:endParaRPr lang="en-US" dirty="0" smtClean="0"/>
          </a:p>
          <a:p>
            <a:r>
              <a:rPr lang="en-US" dirty="0" smtClean="0"/>
              <a:t>identification </a:t>
            </a:r>
            <a:r>
              <a:rPr lang="en-US" dirty="0"/>
              <a:t>of alternative sources, </a:t>
            </a:r>
            <a:endParaRPr lang="en-US" dirty="0" smtClean="0"/>
          </a:p>
          <a:p>
            <a:r>
              <a:rPr lang="en-US" dirty="0" smtClean="0"/>
              <a:t>formulation </a:t>
            </a:r>
            <a:r>
              <a:rPr lang="en-US" dirty="0"/>
              <a:t>of alternative </a:t>
            </a:r>
            <a:r>
              <a:rPr lang="en-US" dirty="0" smtClean="0"/>
              <a:t>search strategies</a:t>
            </a:r>
            <a:r>
              <a:rPr lang="en-US" dirty="0"/>
              <a:t>, </a:t>
            </a:r>
            <a:endParaRPr lang="en-US" dirty="0" smtClean="0"/>
          </a:p>
          <a:p>
            <a:r>
              <a:rPr lang="en-US" dirty="0" smtClean="0"/>
              <a:t>matching </a:t>
            </a:r>
            <a:r>
              <a:rPr lang="en-US" dirty="0"/>
              <a:t>of formulated search expression with the features </a:t>
            </a:r>
            <a:r>
              <a:rPr lang="en-US" dirty="0" smtClean="0"/>
              <a:t>of database(s), </a:t>
            </a:r>
            <a:r>
              <a:rPr lang="en-US" dirty="0"/>
              <a:t>and </a:t>
            </a:r>
            <a:endParaRPr lang="en-US" dirty="0" smtClean="0"/>
          </a:p>
          <a:p>
            <a:r>
              <a:rPr lang="en-US" dirty="0" smtClean="0"/>
              <a:t>conducting </a:t>
            </a:r>
            <a:r>
              <a:rPr lang="en-US" dirty="0"/>
              <a:t>past search review. </a:t>
            </a:r>
            <a:endParaRPr lang="en-US" dirty="0" smtClean="0"/>
          </a:p>
          <a:p>
            <a:pPr>
              <a:buNone/>
            </a:pPr>
            <a:r>
              <a:rPr lang="en-US" dirty="0" smtClean="0"/>
              <a:t>The queries </a:t>
            </a:r>
            <a:r>
              <a:rPr lang="en-US" dirty="0"/>
              <a:t>of a searcher shift </a:t>
            </a:r>
            <a:r>
              <a:rPr lang="en-US" dirty="0" smtClean="0"/>
              <a:t>from actual </a:t>
            </a:r>
            <a:r>
              <a:rPr lang="en-US" dirty="0"/>
              <a:t>need to </a:t>
            </a:r>
            <a:r>
              <a:rPr lang="en-US" dirty="0" smtClean="0"/>
              <a:t>unexpressed </a:t>
            </a:r>
            <a:r>
              <a:rPr lang="en-US" dirty="0"/>
              <a:t>need. </a:t>
            </a:r>
            <a:r>
              <a:rPr lang="en-US" dirty="0" smtClean="0"/>
              <a:t>The </a:t>
            </a:r>
            <a:r>
              <a:rPr lang="en-US" dirty="0"/>
              <a:t>need is refined to the conscious </a:t>
            </a:r>
            <a:r>
              <a:rPr lang="en-US" dirty="0" smtClean="0"/>
              <a:t>description </a:t>
            </a:r>
            <a:r>
              <a:rPr lang="en-US" dirty="0"/>
              <a:t>need or conscious need which is finally formalized as formalized need. </a:t>
            </a:r>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Search strategy</a:t>
            </a:r>
            <a:endParaRPr lang="en-US" dirty="0"/>
          </a:p>
        </p:txBody>
      </p:sp>
      <p:sp>
        <p:nvSpPr>
          <p:cNvPr id="3" name="Content Placeholder 2"/>
          <p:cNvSpPr>
            <a:spLocks noGrp="1"/>
          </p:cNvSpPr>
          <p:nvPr>
            <p:ph idx="1"/>
          </p:nvPr>
        </p:nvSpPr>
        <p:spPr/>
        <p:txBody>
          <a:bodyPr>
            <a:normAutofit fontScale="92500" lnSpcReduction="10000"/>
          </a:bodyPr>
          <a:lstStyle/>
          <a:p>
            <a:pPr>
              <a:lnSpc>
                <a:spcPct val="90000"/>
              </a:lnSpc>
            </a:pPr>
            <a:r>
              <a:rPr lang="en-US" sz="2400" dirty="0" smtClean="0"/>
              <a:t>Analytical strategy (mostly querying)</a:t>
            </a:r>
          </a:p>
          <a:p>
            <a:pPr lvl="1">
              <a:lnSpc>
                <a:spcPct val="90000"/>
              </a:lnSpc>
            </a:pPr>
            <a:r>
              <a:rPr lang="en-US" sz="2400" dirty="0" smtClean="0"/>
              <a:t>Analyze the attributes of the information need and of the problem domain (mental model)</a:t>
            </a:r>
          </a:p>
          <a:p>
            <a:pPr>
              <a:lnSpc>
                <a:spcPct val="90000"/>
              </a:lnSpc>
            </a:pPr>
            <a:endParaRPr lang="en-US" sz="2400" dirty="0" smtClean="0"/>
          </a:p>
          <a:p>
            <a:pPr>
              <a:lnSpc>
                <a:spcPct val="90000"/>
              </a:lnSpc>
            </a:pPr>
            <a:r>
              <a:rPr lang="en-US" sz="2400" dirty="0" smtClean="0"/>
              <a:t>Browsing</a:t>
            </a:r>
          </a:p>
          <a:p>
            <a:pPr lvl="1">
              <a:lnSpc>
                <a:spcPct val="90000"/>
              </a:lnSpc>
            </a:pPr>
            <a:r>
              <a:rPr lang="en-US" sz="2400" dirty="0" smtClean="0"/>
              <a:t>Follow leads by association (not much planning)</a:t>
            </a:r>
          </a:p>
          <a:p>
            <a:pPr>
              <a:lnSpc>
                <a:spcPct val="90000"/>
              </a:lnSpc>
            </a:pPr>
            <a:endParaRPr lang="en-US" sz="2400" dirty="0" smtClean="0"/>
          </a:p>
          <a:p>
            <a:pPr>
              <a:lnSpc>
                <a:spcPct val="90000"/>
              </a:lnSpc>
            </a:pPr>
            <a:r>
              <a:rPr lang="en-US" sz="2400" dirty="0" smtClean="0"/>
              <a:t>Known site strategy</a:t>
            </a:r>
          </a:p>
          <a:p>
            <a:pPr lvl="1">
              <a:lnSpc>
                <a:spcPct val="90000"/>
              </a:lnSpc>
            </a:pPr>
            <a:r>
              <a:rPr lang="en-US" sz="2400" dirty="0" smtClean="0"/>
              <a:t>Based on previous searches</a:t>
            </a:r>
          </a:p>
          <a:p>
            <a:pPr lvl="1">
              <a:lnSpc>
                <a:spcPct val="90000"/>
              </a:lnSpc>
            </a:pPr>
            <a:r>
              <a:rPr lang="en-US" sz="2400" dirty="0" smtClean="0"/>
              <a:t>Indexes or starting points for browsing</a:t>
            </a:r>
          </a:p>
          <a:p>
            <a:pPr>
              <a:lnSpc>
                <a:spcPct val="90000"/>
              </a:lnSpc>
            </a:pPr>
            <a:endParaRPr lang="en-US" sz="2400" dirty="0" smtClean="0"/>
          </a:p>
          <a:p>
            <a:pPr>
              <a:lnSpc>
                <a:spcPct val="90000"/>
              </a:lnSpc>
            </a:pPr>
            <a:r>
              <a:rPr lang="en-US" sz="2400" dirty="0" smtClean="0"/>
              <a:t>Similarity strategy</a:t>
            </a:r>
          </a:p>
          <a:p>
            <a:pPr lvl="1">
              <a:lnSpc>
                <a:spcPct val="90000"/>
              </a:lnSpc>
            </a:pPr>
            <a:r>
              <a:rPr lang="en-US" sz="2400" dirty="0" smtClean="0"/>
              <a:t>“more like this”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928934"/>
            <a:ext cx="8229600" cy="1143000"/>
          </a:xfrm>
        </p:spPr>
        <p:txBody>
          <a:bodyPr/>
          <a:lstStyle/>
          <a:p>
            <a:r>
              <a:rPr lang="en-IN" dirty="0" smtClean="0"/>
              <a:t>Search Techniques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SEARCH </a:t>
            </a:r>
            <a:r>
              <a:rPr lang="en-US" dirty="0" smtClean="0"/>
              <a:t>TECHNIQUES</a:t>
            </a:r>
            <a:endParaRPr lang="en-US" dirty="0"/>
          </a:p>
        </p:txBody>
      </p:sp>
      <p:sp>
        <p:nvSpPr>
          <p:cNvPr id="3" name="Content Placeholder 2"/>
          <p:cNvSpPr>
            <a:spLocks noGrp="1"/>
          </p:cNvSpPr>
          <p:nvPr>
            <p:ph idx="1"/>
          </p:nvPr>
        </p:nvSpPr>
        <p:spPr/>
        <p:txBody>
          <a:bodyPr>
            <a:normAutofit/>
          </a:bodyPr>
          <a:lstStyle/>
          <a:p>
            <a:r>
              <a:rPr lang="en-US" dirty="0"/>
              <a:t>Keyword and Phrase </a:t>
            </a:r>
            <a:r>
              <a:rPr lang="en-US" dirty="0" smtClean="0"/>
              <a:t>Search</a:t>
            </a:r>
          </a:p>
          <a:p>
            <a:r>
              <a:rPr lang="en-US" dirty="0" smtClean="0"/>
              <a:t>Boolean </a:t>
            </a:r>
            <a:r>
              <a:rPr lang="en-US" dirty="0" smtClean="0"/>
              <a:t>Search</a:t>
            </a:r>
          </a:p>
          <a:p>
            <a:r>
              <a:rPr lang="en-US" dirty="0"/>
              <a:t>Truncation </a:t>
            </a:r>
            <a:r>
              <a:rPr lang="en-US" dirty="0" smtClean="0"/>
              <a:t>Search</a:t>
            </a:r>
          </a:p>
          <a:p>
            <a:r>
              <a:rPr lang="en-US" dirty="0"/>
              <a:t>Proximity Search</a:t>
            </a:r>
          </a:p>
          <a:p>
            <a:r>
              <a:rPr lang="en-US" dirty="0"/>
              <a:t>Field-Specific Search</a:t>
            </a:r>
          </a:p>
          <a:p>
            <a:r>
              <a:rPr lang="en-US" dirty="0"/>
              <a:t>Limiting Search</a:t>
            </a:r>
          </a:p>
          <a:p>
            <a:r>
              <a:rPr lang="en-US" dirty="0"/>
              <a:t>Range Search</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Keyword and Phrase </a:t>
            </a:r>
            <a:r>
              <a:rPr lang="en-US" dirty="0" smtClean="0"/>
              <a:t>Search</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 search can be conducted by entering a single search term or a phrase </a:t>
            </a:r>
            <a:r>
              <a:rPr lang="en-US" dirty="0" smtClean="0"/>
              <a:t>comprising more </a:t>
            </a:r>
            <a:r>
              <a:rPr lang="en-US" dirty="0" smtClean="0"/>
              <a:t>than one </a:t>
            </a:r>
            <a:r>
              <a:rPr lang="en-US" dirty="0" smtClean="0"/>
              <a:t>term.</a:t>
            </a:r>
          </a:p>
          <a:p>
            <a:r>
              <a:rPr lang="en-IN" dirty="0" smtClean="0"/>
              <a:t>Simplest form of search</a:t>
            </a:r>
          </a:p>
          <a:p>
            <a:r>
              <a:rPr lang="en-US" dirty="0" smtClean="0"/>
              <a:t>The search terms can be entered through the keyboard or can be selected </a:t>
            </a:r>
            <a:r>
              <a:rPr lang="en-US" dirty="0" smtClean="0"/>
              <a:t>from an </a:t>
            </a:r>
            <a:r>
              <a:rPr lang="en-US" dirty="0" smtClean="0"/>
              <a:t>index or vocabulary control tool, such as subject headings lists or thesauri</a:t>
            </a:r>
            <a:r>
              <a:rPr lang="en-US" dirty="0" smtClean="0"/>
              <a:t>.</a:t>
            </a:r>
          </a:p>
          <a:p>
            <a:r>
              <a:rPr lang="en-IN" dirty="0" smtClean="0"/>
              <a:t>Phrase search, the system searches for the whole phrase.</a:t>
            </a:r>
          </a:p>
          <a:p>
            <a:r>
              <a:rPr lang="en-IN" dirty="0" smtClean="0"/>
              <a:t>Only the fields that are indexed for phrase searching can be phrase searched.</a:t>
            </a:r>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Phrase searching</a:t>
            </a:r>
            <a:endParaRPr lang="en-US" dirty="0"/>
          </a:p>
        </p:txBody>
      </p:sp>
      <p:sp>
        <p:nvSpPr>
          <p:cNvPr id="3" name="Content Placeholder 2"/>
          <p:cNvSpPr>
            <a:spLocks noGrp="1"/>
          </p:cNvSpPr>
          <p:nvPr>
            <p:ph idx="1"/>
          </p:nvPr>
        </p:nvSpPr>
        <p:spPr/>
        <p:txBody>
          <a:bodyPr/>
          <a:lstStyle/>
          <a:p>
            <a:r>
              <a:rPr lang="en-US" dirty="0"/>
              <a:t> This is most useful when the words to be searched are not very specific, have different meanings in various subject areas, or when it is important that the same word is repeated.</a:t>
            </a:r>
          </a:p>
          <a:p>
            <a:endParaRPr lang="en-US" dirty="0" smtClean="0"/>
          </a:p>
          <a:p>
            <a:r>
              <a:rPr lang="en-US" dirty="0" smtClean="0"/>
              <a:t>“Human Resource Management”</a:t>
            </a:r>
          </a:p>
          <a:p>
            <a:r>
              <a:rPr lang="en-US" dirty="0" smtClean="0"/>
              <a:t>“</a:t>
            </a:r>
            <a:r>
              <a:rPr lang="en-US" dirty="0"/>
              <a:t>G</a:t>
            </a:r>
            <a:r>
              <a:rPr lang="en-US" dirty="0" smtClean="0"/>
              <a:t>lobal Warming”</a:t>
            </a:r>
            <a:endParaRPr lang="en-US" dirty="0"/>
          </a:p>
        </p:txBody>
      </p:sp>
    </p:spTree>
    <p:extLst>
      <p:ext uri="{BB962C8B-B14F-4D97-AF65-F5344CB8AC3E}">
        <p14:creationId xmlns:p14="http://schemas.microsoft.com/office/powerpoint/2010/main" xmlns="" val="1258447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Boolean Operators</a:t>
            </a:r>
          </a:p>
          <a:p>
            <a:pPr lvl="1"/>
            <a:r>
              <a:rPr lang="en-US" dirty="0"/>
              <a:t>Boolean operators are logical connectors that combine the keywords that you identify in the planning stage of your search. </a:t>
            </a:r>
            <a:endParaRPr lang="en-US" dirty="0" smtClean="0"/>
          </a:p>
          <a:p>
            <a:pPr lvl="1"/>
            <a:r>
              <a:rPr lang="en-US" dirty="0" smtClean="0"/>
              <a:t>The aim of this is to produce an exact statement of the topic you want to search, written in a way that the computer can understand. </a:t>
            </a:r>
            <a:endParaRPr lang="en-US" dirty="0"/>
          </a:p>
          <a:p>
            <a:pPr lvl="1"/>
            <a:r>
              <a:rPr lang="en-US" dirty="0" smtClean="0"/>
              <a:t>OR</a:t>
            </a:r>
          </a:p>
          <a:p>
            <a:pPr lvl="1"/>
            <a:r>
              <a:rPr lang="en-US" dirty="0" smtClean="0"/>
              <a:t>AND</a:t>
            </a:r>
          </a:p>
          <a:p>
            <a:pPr lvl="1"/>
            <a:r>
              <a:rPr lang="en-US" dirty="0" smtClean="0"/>
              <a:t>NOT</a:t>
            </a:r>
            <a:endParaRPr lang="en-US" dirty="0"/>
          </a:p>
        </p:txBody>
      </p:sp>
      <p:sp>
        <p:nvSpPr>
          <p:cNvPr id="4" name="Title 1"/>
          <p:cNvSpPr>
            <a:spLocks noGrp="1"/>
          </p:cNvSpPr>
          <p:nvPr>
            <p:ph type="title"/>
          </p:nvPr>
        </p:nvSpPr>
        <p:spPr/>
        <p:txBody>
          <a:bodyPr/>
          <a:lstStyle/>
          <a:p>
            <a:r>
              <a:rPr lang="en-US" dirty="0" smtClean="0"/>
              <a:t>Boolean Search</a:t>
            </a:r>
            <a:endParaRPr lang="en-US" dirty="0"/>
          </a:p>
        </p:txBody>
      </p:sp>
    </p:spTree>
    <p:extLst>
      <p:ext uri="{BB962C8B-B14F-4D97-AF65-F5344CB8AC3E}">
        <p14:creationId xmlns:p14="http://schemas.microsoft.com/office/powerpoint/2010/main" xmlns="" val="1984567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Information Search Process</a:t>
            </a:r>
            <a:endParaRPr lang="en-US" dirty="0"/>
          </a:p>
        </p:txBody>
      </p:sp>
      <p:sp>
        <p:nvSpPr>
          <p:cNvPr id="3" name="Content Placeholder 2"/>
          <p:cNvSpPr>
            <a:spLocks noGrp="1"/>
          </p:cNvSpPr>
          <p:nvPr>
            <p:ph idx="1"/>
          </p:nvPr>
        </p:nvSpPr>
        <p:spPr/>
        <p:txBody>
          <a:bodyPr>
            <a:normAutofit fontScale="92500" lnSpcReduction="10000"/>
          </a:bodyPr>
          <a:lstStyle/>
          <a:p>
            <a:r>
              <a:rPr lang="en-IN" dirty="0" smtClean="0"/>
              <a:t>Basic features:</a:t>
            </a:r>
            <a:endParaRPr lang="en-US" dirty="0" smtClean="0"/>
          </a:p>
          <a:p>
            <a:pPr>
              <a:buNone/>
            </a:pPr>
            <a:r>
              <a:rPr lang="en-US" dirty="0" smtClean="0"/>
              <a:t>Whether </a:t>
            </a:r>
            <a:r>
              <a:rPr lang="en-US" dirty="0"/>
              <a:t>it is manual or online searching, basic features of search processes </a:t>
            </a:r>
            <a:r>
              <a:rPr lang="en-US" dirty="0" smtClean="0"/>
              <a:t>are same</a:t>
            </a:r>
            <a:r>
              <a:rPr lang="en-US" dirty="0"/>
              <a:t>. These are</a:t>
            </a:r>
            <a:r>
              <a:rPr lang="en-US" dirty="0" smtClean="0"/>
              <a:t>:</a:t>
            </a:r>
          </a:p>
          <a:p>
            <a:pPr>
              <a:buNone/>
            </a:pPr>
            <a:r>
              <a:rPr lang="en-US" dirty="0"/>
              <a:t>a) matching of information needs with the information available in IR system;</a:t>
            </a:r>
          </a:p>
          <a:p>
            <a:pPr>
              <a:buNone/>
            </a:pPr>
            <a:r>
              <a:rPr lang="en-US" dirty="0"/>
              <a:t>b) conducting the search with some criteria such as surrogates, exact form, etc.; and</a:t>
            </a:r>
          </a:p>
          <a:p>
            <a:pPr>
              <a:buNone/>
            </a:pPr>
            <a:r>
              <a:rPr lang="en-US" dirty="0"/>
              <a:t>c) subject surrogates are the main approach of information seekers.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Operators</a:t>
            </a:r>
            <a:endParaRPr lang="en-US" dirty="0"/>
          </a:p>
        </p:txBody>
      </p:sp>
      <p:sp>
        <p:nvSpPr>
          <p:cNvPr id="3" name="Content Placeholder 2"/>
          <p:cNvSpPr>
            <a:spLocks noGrp="1"/>
          </p:cNvSpPr>
          <p:nvPr>
            <p:ph idx="1"/>
          </p:nvPr>
        </p:nvSpPr>
        <p:spPr/>
        <p:txBody>
          <a:bodyPr/>
          <a:lstStyle/>
          <a:p>
            <a:r>
              <a:rPr lang="en-US" dirty="0" smtClean="0"/>
              <a:t>Forget the usual meanings of the words in everyday language.</a:t>
            </a:r>
          </a:p>
          <a:p>
            <a:r>
              <a:rPr lang="en-US" dirty="0" smtClean="0"/>
              <a:t>OR</a:t>
            </a:r>
          </a:p>
          <a:p>
            <a:r>
              <a:rPr lang="en-US" dirty="0"/>
              <a:t>The OR operator combines equivalent words</a:t>
            </a:r>
            <a:r>
              <a:rPr lang="en-US" dirty="0" smtClean="0"/>
              <a:t>.</a:t>
            </a:r>
          </a:p>
          <a:p>
            <a:r>
              <a:rPr lang="en-US" dirty="0" smtClean="0"/>
              <a:t> </a:t>
            </a:r>
            <a:r>
              <a:rPr lang="en-US" dirty="0"/>
              <a:t>These words should mean the same thing–synonyms and variant </a:t>
            </a:r>
            <a:r>
              <a:rPr lang="en-US" dirty="0" smtClean="0"/>
              <a:t>spellings</a:t>
            </a:r>
            <a:r>
              <a:rPr lang="en-US" dirty="0"/>
              <a:t>.</a:t>
            </a:r>
            <a:endParaRPr lang="en-US" dirty="0" smtClean="0"/>
          </a:p>
          <a:p>
            <a:r>
              <a:rPr lang="en-US" dirty="0" smtClean="0"/>
              <a:t>It effectively makes </a:t>
            </a:r>
            <a:r>
              <a:rPr lang="en-US" dirty="0"/>
              <a:t>your search </a:t>
            </a:r>
            <a:r>
              <a:rPr lang="en-US" i="1" dirty="0"/>
              <a:t>broader</a:t>
            </a:r>
            <a:r>
              <a:rPr lang="en-US" dirty="0"/>
              <a:t>. </a:t>
            </a:r>
          </a:p>
          <a:p>
            <a:endParaRPr lang="en-US" dirty="0"/>
          </a:p>
        </p:txBody>
      </p:sp>
    </p:spTree>
    <p:extLst>
      <p:ext uri="{BB962C8B-B14F-4D97-AF65-F5344CB8AC3E}">
        <p14:creationId xmlns:p14="http://schemas.microsoft.com/office/powerpoint/2010/main" xmlns="" val="2080214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 Operator</a:t>
            </a:r>
            <a:endParaRPr lang="en-US" dirty="0"/>
          </a:p>
        </p:txBody>
      </p:sp>
      <p:sp>
        <p:nvSpPr>
          <p:cNvPr id="3" name="Content Placeholder 2"/>
          <p:cNvSpPr>
            <a:spLocks noGrp="1"/>
          </p:cNvSpPr>
          <p:nvPr>
            <p:ph idx="1"/>
          </p:nvPr>
        </p:nvSpPr>
        <p:spPr>
          <a:xfrm>
            <a:off x="457201" y="1775191"/>
            <a:ext cx="3674367" cy="4646777"/>
          </a:xfrm>
        </p:spPr>
        <p:txBody>
          <a:bodyPr>
            <a:normAutofit fontScale="85000" lnSpcReduction="10000"/>
          </a:bodyPr>
          <a:lstStyle/>
          <a:p>
            <a:r>
              <a:rPr lang="en-US" dirty="0" smtClean="0"/>
              <a:t>If one of your key concepts is “Jharkhand”, and “India” as conceptually related term. </a:t>
            </a:r>
          </a:p>
          <a:p>
            <a:r>
              <a:rPr lang="en-US" dirty="0"/>
              <a:t>To make sure you find all the relevant articles in a database you need to include both words in your search. </a:t>
            </a:r>
          </a:p>
          <a:p>
            <a:pPr marL="118872" indent="0">
              <a:buNone/>
            </a:pPr>
            <a:endParaRPr lang="en-US" dirty="0"/>
          </a:p>
        </p:txBody>
      </p:sp>
      <p:pic>
        <p:nvPicPr>
          <p:cNvPr id="9" name="Picture 8" descr="Blank.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346194" y="1954076"/>
            <a:ext cx="4797805" cy="4467892"/>
          </a:xfrm>
          <a:prstGeom prst="rect">
            <a:avLst/>
          </a:prstGeom>
        </p:spPr>
      </p:pic>
    </p:spTree>
    <p:extLst>
      <p:ext uri="{BB962C8B-B14F-4D97-AF65-F5344CB8AC3E}">
        <p14:creationId xmlns:p14="http://schemas.microsoft.com/office/powerpoint/2010/main" xmlns="" val="28246953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 operator</a:t>
            </a:r>
            <a:endParaRPr lang="en-US" dirty="0"/>
          </a:p>
        </p:txBody>
      </p:sp>
      <p:sp>
        <p:nvSpPr>
          <p:cNvPr id="3" name="Content Placeholder 2"/>
          <p:cNvSpPr>
            <a:spLocks noGrp="1"/>
          </p:cNvSpPr>
          <p:nvPr>
            <p:ph idx="1"/>
          </p:nvPr>
        </p:nvSpPr>
        <p:spPr>
          <a:xfrm>
            <a:off x="457200" y="1775191"/>
            <a:ext cx="3924766" cy="4879327"/>
          </a:xfrm>
        </p:spPr>
        <p:txBody>
          <a:bodyPr>
            <a:normAutofit fontScale="92500" lnSpcReduction="10000"/>
          </a:bodyPr>
          <a:lstStyle/>
          <a:p>
            <a:r>
              <a:rPr lang="en-US" dirty="0" smtClean="0"/>
              <a:t>Jharkhand OR India</a:t>
            </a:r>
          </a:p>
          <a:p>
            <a:r>
              <a:rPr lang="en-US" dirty="0" smtClean="0"/>
              <a:t>Will retrieve all articles on</a:t>
            </a:r>
          </a:p>
          <a:p>
            <a:pPr lvl="1"/>
            <a:r>
              <a:rPr lang="en-US" dirty="0" smtClean="0"/>
              <a:t>India</a:t>
            </a:r>
          </a:p>
          <a:p>
            <a:pPr lvl="1"/>
            <a:r>
              <a:rPr lang="en-US" dirty="0" smtClean="0"/>
              <a:t>Jharkhand</a:t>
            </a:r>
          </a:p>
          <a:p>
            <a:pPr lvl="1"/>
            <a:r>
              <a:rPr lang="en-US" dirty="0" smtClean="0"/>
              <a:t>Both</a:t>
            </a:r>
          </a:p>
          <a:p>
            <a:r>
              <a:rPr lang="en-US" dirty="0" smtClean="0"/>
              <a:t>The OR operator </a:t>
            </a:r>
          </a:p>
          <a:p>
            <a:pPr lvl="1"/>
            <a:r>
              <a:rPr lang="en-US" dirty="0" smtClean="0"/>
              <a:t>Adds terms</a:t>
            </a:r>
          </a:p>
          <a:p>
            <a:pPr lvl="1"/>
            <a:r>
              <a:rPr lang="en-US" dirty="0" smtClean="0"/>
              <a:t>Broadens your </a:t>
            </a:r>
            <a:r>
              <a:rPr lang="en-US" dirty="0" smtClean="0"/>
              <a:t>search</a:t>
            </a:r>
          </a:p>
          <a:p>
            <a:r>
              <a:rPr lang="en-IN" dirty="0" smtClean="0"/>
              <a:t>|</a:t>
            </a:r>
            <a:endParaRPr lang="en-US" dirty="0"/>
          </a:p>
        </p:txBody>
      </p:sp>
      <p:pic>
        <p:nvPicPr>
          <p:cNvPr id="5" name="Picture 4" descr="Blank.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381966" y="2070948"/>
            <a:ext cx="4762034" cy="4089400"/>
          </a:xfrm>
          <a:prstGeom prst="rect">
            <a:avLst/>
          </a:prstGeom>
        </p:spPr>
      </p:pic>
    </p:spTree>
    <p:extLst>
      <p:ext uri="{BB962C8B-B14F-4D97-AF65-F5344CB8AC3E}">
        <p14:creationId xmlns:p14="http://schemas.microsoft.com/office/powerpoint/2010/main" xmlns="" val="13607673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Operator</a:t>
            </a:r>
            <a:endParaRPr lang="en-US" dirty="0"/>
          </a:p>
        </p:txBody>
      </p:sp>
      <p:sp>
        <p:nvSpPr>
          <p:cNvPr id="3" name="Content Placeholder 2"/>
          <p:cNvSpPr>
            <a:spLocks noGrp="1"/>
          </p:cNvSpPr>
          <p:nvPr>
            <p:ph idx="1"/>
          </p:nvPr>
        </p:nvSpPr>
        <p:spPr/>
        <p:txBody>
          <a:bodyPr/>
          <a:lstStyle/>
          <a:p>
            <a:r>
              <a:rPr lang="en-US" dirty="0"/>
              <a:t>The AND operator works by combining </a:t>
            </a:r>
            <a:r>
              <a:rPr lang="en-US" i="1" dirty="0"/>
              <a:t>different </a:t>
            </a:r>
            <a:r>
              <a:rPr lang="en-US" dirty="0"/>
              <a:t>concepts and telling the computer to </a:t>
            </a:r>
            <a:r>
              <a:rPr lang="en-US" i="1" dirty="0"/>
              <a:t>only </a:t>
            </a:r>
            <a:r>
              <a:rPr lang="en-US" dirty="0"/>
              <a:t>find articles that always have </a:t>
            </a:r>
            <a:r>
              <a:rPr lang="en-US" b="1" dirty="0"/>
              <a:t>both </a:t>
            </a:r>
            <a:r>
              <a:rPr lang="en-US" dirty="0"/>
              <a:t>concepts. </a:t>
            </a:r>
          </a:p>
          <a:p>
            <a:endParaRPr lang="en-US" dirty="0"/>
          </a:p>
        </p:txBody>
      </p:sp>
      <p:pic>
        <p:nvPicPr>
          <p:cNvPr id="4" name="Picture 3" descr="Blank.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835400" y="3327258"/>
            <a:ext cx="5308600" cy="3530741"/>
          </a:xfrm>
          <a:prstGeom prst="rect">
            <a:avLst/>
          </a:prstGeom>
        </p:spPr>
      </p:pic>
    </p:spTree>
    <p:extLst>
      <p:ext uri="{BB962C8B-B14F-4D97-AF65-F5344CB8AC3E}">
        <p14:creationId xmlns:p14="http://schemas.microsoft.com/office/powerpoint/2010/main" xmlns="" val="529783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operator</a:t>
            </a:r>
            <a:endParaRPr lang="en-US" dirty="0"/>
          </a:p>
        </p:txBody>
      </p:sp>
      <p:sp>
        <p:nvSpPr>
          <p:cNvPr id="3" name="Content Placeholder 2"/>
          <p:cNvSpPr>
            <a:spLocks noGrp="1"/>
          </p:cNvSpPr>
          <p:nvPr>
            <p:ph idx="1"/>
          </p:nvPr>
        </p:nvSpPr>
        <p:spPr>
          <a:xfrm>
            <a:off x="457200" y="1775191"/>
            <a:ext cx="4693845" cy="4625609"/>
          </a:xfrm>
        </p:spPr>
        <p:txBody>
          <a:bodyPr>
            <a:normAutofit fontScale="92500" lnSpcReduction="20000"/>
          </a:bodyPr>
          <a:lstStyle/>
          <a:p>
            <a:r>
              <a:rPr lang="en-US" b="1" dirty="0" smtClean="0"/>
              <a:t>Will retrieve </a:t>
            </a:r>
          </a:p>
          <a:p>
            <a:pPr lvl="1"/>
            <a:r>
              <a:rPr lang="en-US" dirty="0" smtClean="0"/>
              <a:t>India deforestation</a:t>
            </a:r>
          </a:p>
          <a:p>
            <a:pPr lvl="1"/>
            <a:r>
              <a:rPr lang="en-US" dirty="0" smtClean="0"/>
              <a:t>Jharkhand deforestation</a:t>
            </a:r>
          </a:p>
          <a:p>
            <a:pPr lvl="1"/>
            <a:r>
              <a:rPr lang="en-US" dirty="0" smtClean="0"/>
              <a:t>India or Jharkhand deforestation</a:t>
            </a:r>
          </a:p>
          <a:p>
            <a:r>
              <a:rPr lang="en-US" b="1" dirty="0" smtClean="0"/>
              <a:t>The </a:t>
            </a:r>
            <a:r>
              <a:rPr lang="en-US" b="1" dirty="0"/>
              <a:t>“AND” operator </a:t>
            </a:r>
            <a:endParaRPr lang="en-US" dirty="0"/>
          </a:p>
          <a:p>
            <a:pPr lvl="1"/>
            <a:r>
              <a:rPr lang="en-US" dirty="0" smtClean="0"/>
              <a:t>combines terms</a:t>
            </a:r>
            <a:endParaRPr lang="en-US" dirty="0"/>
          </a:p>
          <a:p>
            <a:pPr lvl="1"/>
            <a:r>
              <a:rPr lang="en-US" dirty="0" smtClean="0"/>
              <a:t>narrows </a:t>
            </a:r>
            <a:r>
              <a:rPr lang="en-US" dirty="0"/>
              <a:t>your </a:t>
            </a:r>
            <a:r>
              <a:rPr lang="en-US" dirty="0" smtClean="0"/>
              <a:t>search</a:t>
            </a:r>
          </a:p>
          <a:p>
            <a:pPr lvl="1"/>
            <a:r>
              <a:rPr lang="en-US" dirty="0" smtClean="0"/>
              <a:t>Both concepts must be present </a:t>
            </a:r>
            <a:endParaRPr lang="en-US" dirty="0" smtClean="0"/>
          </a:p>
          <a:p>
            <a:r>
              <a:rPr lang="en-IN" dirty="0" smtClean="0"/>
              <a:t>&amp;</a:t>
            </a:r>
            <a:endParaRPr lang="en-US" dirty="0"/>
          </a:p>
          <a:p>
            <a:endParaRPr lang="en-US" dirty="0"/>
          </a:p>
        </p:txBody>
      </p:sp>
      <p:pic>
        <p:nvPicPr>
          <p:cNvPr id="4" name="Picture 3" descr="Blank.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954304" y="2039287"/>
            <a:ext cx="4189696" cy="3530741"/>
          </a:xfrm>
          <a:prstGeom prst="rect">
            <a:avLst/>
          </a:prstGeom>
        </p:spPr>
      </p:pic>
    </p:spTree>
    <p:extLst>
      <p:ext uri="{BB962C8B-B14F-4D97-AF65-F5344CB8AC3E}">
        <p14:creationId xmlns:p14="http://schemas.microsoft.com/office/powerpoint/2010/main" xmlns="" val="1495192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operator</a:t>
            </a:r>
            <a:endParaRPr lang="en-US" dirty="0"/>
          </a:p>
        </p:txBody>
      </p:sp>
      <p:sp>
        <p:nvSpPr>
          <p:cNvPr id="3" name="Content Placeholder 2"/>
          <p:cNvSpPr>
            <a:spLocks noGrp="1"/>
          </p:cNvSpPr>
          <p:nvPr>
            <p:ph idx="1"/>
          </p:nvPr>
        </p:nvSpPr>
        <p:spPr/>
        <p:txBody>
          <a:bodyPr/>
          <a:lstStyle/>
          <a:p>
            <a:pPr>
              <a:lnSpc>
                <a:spcPct val="80000"/>
              </a:lnSpc>
              <a:buClr>
                <a:schemeClr val="tx1"/>
              </a:buClr>
            </a:pPr>
            <a:r>
              <a:rPr lang="en-US" dirty="0" smtClean="0"/>
              <a:t>Used for excluding records </a:t>
            </a:r>
            <a:r>
              <a:rPr lang="en-US" dirty="0"/>
              <a:t>containing  </a:t>
            </a:r>
            <a:r>
              <a:rPr lang="en-US" dirty="0" smtClean="0"/>
              <a:t>a term of whose chances are there to be included.</a:t>
            </a:r>
          </a:p>
          <a:p>
            <a:pPr marL="118872" indent="0">
              <a:lnSpc>
                <a:spcPct val="80000"/>
              </a:lnSpc>
              <a:buClr>
                <a:schemeClr val="tx1"/>
              </a:buClr>
              <a:buNone/>
            </a:pPr>
            <a:endParaRPr lang="en-US" dirty="0"/>
          </a:p>
          <a:p>
            <a:r>
              <a:rPr lang="en-US" dirty="0" smtClean="0"/>
              <a:t>“Apple and Microsoft” NOT </a:t>
            </a:r>
            <a:r>
              <a:rPr lang="en-US" dirty="0" smtClean="0"/>
              <a:t>fruit</a:t>
            </a:r>
          </a:p>
          <a:p>
            <a:r>
              <a:rPr lang="en-IN" dirty="0" smtClean="0"/>
              <a:t>!</a:t>
            </a:r>
            <a:endParaRPr lang="en-US" dirty="0"/>
          </a:p>
        </p:txBody>
      </p:sp>
    </p:spTree>
    <p:extLst>
      <p:ext uri="{BB962C8B-B14F-4D97-AF65-F5344CB8AC3E}">
        <p14:creationId xmlns:p14="http://schemas.microsoft.com/office/powerpoint/2010/main" xmlns="" val="660059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Truncation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Truncation is a search facility whereby a search can be conducted for all </a:t>
            </a:r>
            <a:r>
              <a:rPr lang="en-US" dirty="0" smtClean="0"/>
              <a:t>the different </a:t>
            </a:r>
            <a:r>
              <a:rPr lang="en-US" dirty="0" smtClean="0"/>
              <a:t>forms of a word having the same common root</a:t>
            </a:r>
            <a:r>
              <a:rPr lang="en-US" dirty="0" smtClean="0"/>
              <a:t>.</a:t>
            </a:r>
          </a:p>
          <a:p>
            <a:r>
              <a:rPr lang="en-US" dirty="0" smtClean="0"/>
              <a:t>As an example, </a:t>
            </a:r>
            <a:r>
              <a:rPr lang="en-US" dirty="0" smtClean="0"/>
              <a:t>the truncated </a:t>
            </a:r>
            <a:r>
              <a:rPr lang="en-US" dirty="0" smtClean="0"/>
              <a:t>word COMPUT* will retrieve items on COMPUTER, COMPUTING</a:t>
            </a:r>
            <a:r>
              <a:rPr lang="en-US" dirty="0" smtClean="0"/>
              <a:t>, COMPUTATION</a:t>
            </a:r>
            <a:r>
              <a:rPr lang="en-US" dirty="0" smtClean="0"/>
              <a:t>, COMPUTE, etc. </a:t>
            </a:r>
            <a:endParaRPr lang="en-US" dirty="0" smtClean="0"/>
          </a:p>
          <a:p>
            <a:r>
              <a:rPr lang="en-US" dirty="0" smtClean="0"/>
              <a:t>Right </a:t>
            </a:r>
            <a:r>
              <a:rPr lang="en-US" dirty="0" smtClean="0"/>
              <a:t>truncation, left truncation, and masking of letters in </a:t>
            </a:r>
            <a:r>
              <a:rPr lang="en-US" dirty="0" smtClean="0"/>
              <a:t>the middle </a:t>
            </a:r>
            <a:r>
              <a:rPr lang="en-US" dirty="0" smtClean="0"/>
              <a:t>of the word. </a:t>
            </a:r>
            <a:endParaRPr lang="en-US" dirty="0" smtClean="0"/>
          </a:p>
          <a:p>
            <a:r>
              <a:rPr lang="en-US" dirty="0" smtClean="0"/>
              <a:t>Left </a:t>
            </a:r>
            <a:r>
              <a:rPr lang="en-US" dirty="0" smtClean="0"/>
              <a:t>truncation retrieves all words having the same </a:t>
            </a:r>
            <a:r>
              <a:rPr lang="en-US" dirty="0" smtClean="0"/>
              <a:t>characters at </a:t>
            </a:r>
            <a:r>
              <a:rPr lang="en-US" dirty="0" smtClean="0"/>
              <a:t>the right hand part, e.g., ‘*</a:t>
            </a:r>
            <a:r>
              <a:rPr lang="en-US" dirty="0" err="1" smtClean="0"/>
              <a:t>hyl</a:t>
            </a:r>
            <a:r>
              <a:rPr lang="en-US" dirty="0" smtClean="0"/>
              <a:t>’ will retrieve words like ‘</a:t>
            </a:r>
            <a:r>
              <a:rPr lang="en-US" dirty="0" smtClean="0"/>
              <a:t>methyl</a:t>
            </a:r>
            <a:r>
              <a:rPr lang="en-US" dirty="0" smtClean="0"/>
              <a:t>’, ‘ethyl’, etc.</a:t>
            </a:r>
          </a:p>
          <a:p>
            <a:r>
              <a:rPr lang="en-US" dirty="0" smtClean="0"/>
              <a:t>Similarly, middle truncation retrieves all words having the same characters at </a:t>
            </a:r>
            <a:r>
              <a:rPr lang="en-US" dirty="0" smtClean="0"/>
              <a:t>the left </a:t>
            </a:r>
            <a:r>
              <a:rPr lang="en-US" dirty="0" smtClean="0"/>
              <a:t>and right hand part. For example, a middle truncated search term ‘</a:t>
            </a:r>
            <a:r>
              <a:rPr lang="en-US" dirty="0" err="1" smtClean="0"/>
              <a:t>col</a:t>
            </a:r>
            <a:r>
              <a:rPr lang="en-US" dirty="0" smtClean="0"/>
              <a:t>*r’ </a:t>
            </a:r>
            <a:r>
              <a:rPr lang="en-US" dirty="0" smtClean="0"/>
              <a:t>will retrieve </a:t>
            </a:r>
            <a:r>
              <a:rPr lang="en-US" dirty="0" smtClean="0"/>
              <a:t>both the terms ‘</a:t>
            </a:r>
            <a:r>
              <a:rPr lang="en-US" dirty="0" err="1" smtClean="0"/>
              <a:t>colour</a:t>
            </a:r>
            <a:r>
              <a:rPr lang="en-US" dirty="0" smtClean="0"/>
              <a:t>’ and ‘color’. </a:t>
            </a:r>
            <a:endParaRPr lang="en-US" dirty="0" smtClean="0"/>
          </a:p>
          <a:p>
            <a:r>
              <a:rPr lang="en-US" dirty="0" smtClean="0"/>
              <a:t>A </a:t>
            </a:r>
            <a:r>
              <a:rPr lang="en-US" dirty="0" smtClean="0"/>
              <a:t>‘wild </a:t>
            </a:r>
            <a:r>
              <a:rPr lang="en-US" dirty="0" smtClean="0"/>
              <a:t>card’ </a:t>
            </a:r>
            <a:r>
              <a:rPr lang="en-US" dirty="0" smtClean="0"/>
              <a:t>is used to allow </a:t>
            </a:r>
            <a:r>
              <a:rPr lang="en-US" dirty="0" smtClean="0"/>
              <a:t>any </a:t>
            </a:r>
            <a:r>
              <a:rPr lang="en-US" dirty="0" smtClean="0"/>
              <a:t>letter to appear in a specific location within a word.</a:t>
            </a:r>
          </a:p>
          <a:p>
            <a:endParaRPr lang="en-US" dirty="0" smtClean="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Proximity Search</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This search facility allows user to specify </a:t>
            </a:r>
            <a:endParaRPr lang="en-US" dirty="0" smtClean="0"/>
          </a:p>
          <a:p>
            <a:pPr lvl="1"/>
            <a:r>
              <a:rPr lang="en-US" dirty="0" smtClean="0"/>
              <a:t>whether </a:t>
            </a:r>
            <a:r>
              <a:rPr lang="en-US" dirty="0" smtClean="0"/>
              <a:t>two search terms </a:t>
            </a:r>
            <a:r>
              <a:rPr lang="en-US" dirty="0" smtClean="0"/>
              <a:t>should occur </a:t>
            </a:r>
            <a:r>
              <a:rPr lang="en-US" dirty="0" smtClean="0"/>
              <a:t>adjacent to each other, </a:t>
            </a:r>
            <a:endParaRPr lang="en-US" dirty="0" smtClean="0"/>
          </a:p>
          <a:p>
            <a:pPr lvl="1"/>
            <a:r>
              <a:rPr lang="en-US" dirty="0" smtClean="0"/>
              <a:t>whether </a:t>
            </a:r>
            <a:r>
              <a:rPr lang="en-US" dirty="0" smtClean="0"/>
              <a:t>one or more words occur in </a:t>
            </a:r>
            <a:r>
              <a:rPr lang="en-US" dirty="0" smtClean="0"/>
              <a:t>between the </a:t>
            </a:r>
            <a:r>
              <a:rPr lang="en-US" dirty="0" smtClean="0"/>
              <a:t>search terms, </a:t>
            </a:r>
            <a:endParaRPr lang="en-US" dirty="0" smtClean="0"/>
          </a:p>
          <a:p>
            <a:pPr lvl="1"/>
            <a:r>
              <a:rPr lang="en-US" dirty="0" smtClean="0"/>
              <a:t>whether </a:t>
            </a:r>
            <a:r>
              <a:rPr lang="en-US" dirty="0" smtClean="0"/>
              <a:t>the search terms should occur in the same </a:t>
            </a:r>
            <a:r>
              <a:rPr lang="en-US" dirty="0" smtClean="0"/>
              <a:t>paragraph irrespective </a:t>
            </a:r>
            <a:r>
              <a:rPr lang="en-US" dirty="0" smtClean="0"/>
              <a:t>of the intervening words, and so on. </a:t>
            </a:r>
            <a:endParaRPr lang="en-US" dirty="0" smtClean="0"/>
          </a:p>
          <a:p>
            <a:r>
              <a:rPr lang="en-US" dirty="0" smtClean="0"/>
              <a:t>The </a:t>
            </a:r>
            <a:r>
              <a:rPr lang="en-US" dirty="0" smtClean="0"/>
              <a:t>operators used for </a:t>
            </a:r>
            <a:r>
              <a:rPr lang="en-US" dirty="0" smtClean="0"/>
              <a:t>proximity search </a:t>
            </a:r>
            <a:r>
              <a:rPr lang="en-US" dirty="0" smtClean="0"/>
              <a:t>and their meaning differ from one search system to the other. </a:t>
            </a:r>
            <a:endParaRPr lang="en-US" dirty="0" smtClean="0"/>
          </a:p>
          <a:p>
            <a:r>
              <a:rPr lang="en-US" dirty="0" smtClean="0"/>
              <a:t>A proximity </a:t>
            </a:r>
            <a:r>
              <a:rPr lang="en-US" dirty="0" smtClean="0"/>
              <a:t>search is as good as a Boolean </a:t>
            </a:r>
            <a:r>
              <a:rPr lang="en-US" dirty="0" smtClean="0"/>
              <a:t>AND </a:t>
            </a:r>
            <a:r>
              <a:rPr lang="en-US" dirty="0" smtClean="0"/>
              <a:t>search in the sense that it searches for </a:t>
            </a:r>
            <a:r>
              <a:rPr lang="en-US" dirty="0" smtClean="0"/>
              <a:t>the occurrence </a:t>
            </a:r>
            <a:r>
              <a:rPr lang="en-US" dirty="0" smtClean="0"/>
              <a:t>of two or more search terms in the documents. </a:t>
            </a:r>
            <a:endParaRPr lang="en-US" dirty="0" smtClean="0"/>
          </a:p>
          <a:p>
            <a:r>
              <a:rPr lang="en-US" dirty="0" smtClean="0"/>
              <a:t>However</a:t>
            </a:r>
            <a:r>
              <a:rPr lang="en-US" dirty="0" smtClean="0"/>
              <a:t>, it </a:t>
            </a:r>
            <a:r>
              <a:rPr lang="en-US" dirty="0" smtClean="0"/>
              <a:t>adds more </a:t>
            </a:r>
            <a:r>
              <a:rPr lang="en-US" dirty="0" smtClean="0"/>
              <a:t>constraints by specifying the distance between the search terms, </a:t>
            </a:r>
            <a:r>
              <a:rPr lang="en-US" dirty="0" smtClean="0"/>
              <a:t>and therefore </a:t>
            </a:r>
            <a:r>
              <a:rPr lang="en-US" dirty="0" smtClean="0"/>
              <a:t>the search output becomes more </a:t>
            </a:r>
            <a:r>
              <a:rPr lang="en-US" dirty="0" smtClean="0"/>
              <a:t>specific.</a:t>
            </a:r>
          </a:p>
          <a:p>
            <a:pPr>
              <a:buNone/>
            </a:pPr>
            <a:r>
              <a:rPr lang="en-US" dirty="0" smtClean="0"/>
              <a:t>	</a:t>
            </a:r>
            <a:r>
              <a:rPr lang="en-US" dirty="0" smtClean="0"/>
              <a:t>	</a:t>
            </a:r>
            <a:r>
              <a:rPr lang="en-US" i="1" dirty="0" smtClean="0"/>
              <a:t>sun </a:t>
            </a:r>
            <a:r>
              <a:rPr lang="en-US" i="1" dirty="0" smtClean="0"/>
              <a:t>within 4 words after moon</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 </a:t>
            </a:r>
            <a:r>
              <a:rPr lang="en-US" dirty="0" smtClean="0"/>
              <a:t>Specific Search</a:t>
            </a:r>
            <a:endParaRPr lang="en-US" dirty="0"/>
          </a:p>
        </p:txBody>
      </p:sp>
      <p:sp>
        <p:nvSpPr>
          <p:cNvPr id="3" name="Content Placeholder 2"/>
          <p:cNvSpPr>
            <a:spLocks noGrp="1"/>
          </p:cNvSpPr>
          <p:nvPr>
            <p:ph idx="1"/>
          </p:nvPr>
        </p:nvSpPr>
        <p:spPr/>
        <p:txBody>
          <a:bodyPr/>
          <a:lstStyle/>
          <a:p>
            <a:r>
              <a:rPr lang="en-US" dirty="0" smtClean="0"/>
              <a:t>When you want to specify to search in a particular field. </a:t>
            </a:r>
          </a:p>
          <a:p>
            <a:r>
              <a:rPr lang="en-US" dirty="0" smtClean="0"/>
              <a:t>“Gandhi”</a:t>
            </a:r>
          </a:p>
          <a:p>
            <a:r>
              <a:rPr lang="en-US" dirty="0" smtClean="0"/>
              <a:t>As author</a:t>
            </a:r>
          </a:p>
          <a:p>
            <a:r>
              <a:rPr lang="en-US" dirty="0" smtClean="0"/>
              <a:t>As subject</a:t>
            </a:r>
            <a:endParaRPr lang="en-US" dirty="0"/>
          </a:p>
        </p:txBody>
      </p:sp>
    </p:spTree>
    <p:extLst>
      <p:ext uri="{BB962C8B-B14F-4D97-AF65-F5344CB8AC3E}">
        <p14:creationId xmlns:p14="http://schemas.microsoft.com/office/powerpoint/2010/main" xmlns="" val="17236520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Advanced_search_-_PubMed_-_NCBI_and_Online_Pizza_Order__Online_Pizza_Ordering_at_Dominos__Hot_Pizza_Order_.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0282" y="0"/>
            <a:ext cx="9103718" cy="6858000"/>
          </a:xfrm>
          <a:prstGeom prst="rect">
            <a:avLst/>
          </a:prstGeom>
        </p:spPr>
      </p:pic>
    </p:spTree>
    <p:extLst>
      <p:ext uri="{BB962C8B-B14F-4D97-AF65-F5344CB8AC3E}">
        <p14:creationId xmlns:p14="http://schemas.microsoft.com/office/powerpoint/2010/main" xmlns="" val="2220449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Information Search</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An </a:t>
            </a:r>
            <a:r>
              <a:rPr lang="en-US" dirty="0"/>
              <a:t>information search may fall in one of the following </a:t>
            </a:r>
            <a:r>
              <a:rPr lang="en-US" dirty="0" smtClean="0"/>
              <a:t>three categories </a:t>
            </a:r>
            <a:r>
              <a:rPr lang="en-US" dirty="0"/>
              <a:t>[</a:t>
            </a:r>
            <a:r>
              <a:rPr lang="en-US" dirty="0" err="1"/>
              <a:t>Chowdhury</a:t>
            </a:r>
            <a:r>
              <a:rPr lang="en-US" dirty="0"/>
              <a:t>, 2004]:</a:t>
            </a:r>
          </a:p>
          <a:p>
            <a:pPr marL="514350" indent="-514350">
              <a:buFont typeface="+mj-lt"/>
              <a:buAutoNum type="alphaLcParenR"/>
            </a:pPr>
            <a:r>
              <a:rPr lang="en-US" b="1" dirty="0" smtClean="0"/>
              <a:t>High </a:t>
            </a:r>
            <a:r>
              <a:rPr lang="en-US" b="1" dirty="0"/>
              <a:t>recall search: </a:t>
            </a:r>
            <a:r>
              <a:rPr lang="en-US" dirty="0"/>
              <a:t>when the user needs to find out all the relevant items on </a:t>
            </a:r>
            <a:r>
              <a:rPr lang="en-US" dirty="0" smtClean="0"/>
              <a:t>the stated </a:t>
            </a:r>
            <a:r>
              <a:rPr lang="en-US" dirty="0"/>
              <a:t>topic. </a:t>
            </a:r>
            <a:r>
              <a:rPr lang="en-US" b="1" dirty="0"/>
              <a:t>Recall</a:t>
            </a:r>
            <a:r>
              <a:rPr lang="en-US" dirty="0"/>
              <a:t> is a parameter used to measure the performance of </a:t>
            </a:r>
            <a:r>
              <a:rPr lang="en-US" dirty="0" smtClean="0"/>
              <a:t>information retrieval </a:t>
            </a:r>
            <a:r>
              <a:rPr lang="en-US" dirty="0"/>
              <a:t>systems; it is measured as the proportion of relevant items </a:t>
            </a:r>
            <a:r>
              <a:rPr lang="en-US" dirty="0" smtClean="0"/>
              <a:t>retrieved from </a:t>
            </a:r>
            <a:r>
              <a:rPr lang="en-US" dirty="0"/>
              <a:t>a collection in a given search session;</a:t>
            </a:r>
          </a:p>
          <a:p>
            <a:pPr marL="514350" indent="-514350">
              <a:buFont typeface="+mj-lt"/>
              <a:buAutoNum type="alphaLcParenR"/>
            </a:pPr>
            <a:r>
              <a:rPr lang="en-US" b="1" dirty="0" smtClean="0"/>
              <a:t>High </a:t>
            </a:r>
            <a:r>
              <a:rPr lang="en-US" b="1" dirty="0"/>
              <a:t>precision search: </a:t>
            </a:r>
            <a:r>
              <a:rPr lang="en-US" dirty="0"/>
              <a:t>when the user needs only relevant items, i.e., as small </a:t>
            </a:r>
            <a:r>
              <a:rPr lang="en-US" dirty="0" smtClean="0"/>
              <a:t>a number </a:t>
            </a:r>
            <a:r>
              <a:rPr lang="en-US" dirty="0"/>
              <a:t>of non-relevant items as possible. </a:t>
            </a:r>
            <a:r>
              <a:rPr lang="en-US" b="1" dirty="0"/>
              <a:t>Precision </a:t>
            </a:r>
            <a:r>
              <a:rPr lang="en-US" dirty="0"/>
              <a:t>is a parameter used to </a:t>
            </a:r>
            <a:r>
              <a:rPr lang="en-US" dirty="0" smtClean="0"/>
              <a:t>measure the </a:t>
            </a:r>
            <a:r>
              <a:rPr lang="en-US" dirty="0"/>
              <a:t>performance of information retrieval systems; it is measured as the </a:t>
            </a:r>
            <a:r>
              <a:rPr lang="en-US" dirty="0" smtClean="0"/>
              <a:t>proportion of </a:t>
            </a:r>
            <a:r>
              <a:rPr lang="en-US" dirty="0"/>
              <a:t>the retrieved items that are relevant in a given search session; and</a:t>
            </a:r>
          </a:p>
          <a:p>
            <a:pPr marL="514350" indent="-514350">
              <a:buFont typeface="+mj-lt"/>
              <a:buAutoNum type="alphaLcParenR"/>
            </a:pPr>
            <a:r>
              <a:rPr lang="en-US" b="1" dirty="0" smtClean="0"/>
              <a:t>Brief </a:t>
            </a:r>
            <a:r>
              <a:rPr lang="en-US" b="1" dirty="0"/>
              <a:t>search: </a:t>
            </a:r>
            <a:r>
              <a:rPr lang="en-US" dirty="0"/>
              <a:t>when the user wants only a few relevant items as opposed </a:t>
            </a:r>
            <a:r>
              <a:rPr lang="en-US" dirty="0" smtClean="0"/>
              <a:t>to all </a:t>
            </a:r>
            <a:r>
              <a:rPr lang="en-US" dirty="0"/>
              <a:t>the relevant items.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Limiting </a:t>
            </a:r>
            <a:r>
              <a:rPr lang="en-US" dirty="0" smtClean="0"/>
              <a:t>Search</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Sometimes a user may want to limit a given search by using certain criteria, </a:t>
            </a:r>
            <a:r>
              <a:rPr lang="en-US" dirty="0" smtClean="0"/>
              <a:t>such as </a:t>
            </a:r>
            <a:r>
              <a:rPr lang="en-US" dirty="0" smtClean="0"/>
              <a:t>language, year of publication, type of information sources, and so on. </a:t>
            </a:r>
            <a:endParaRPr lang="en-US" dirty="0" smtClean="0"/>
          </a:p>
          <a:p>
            <a:r>
              <a:rPr lang="en-US" dirty="0" smtClean="0"/>
              <a:t>Parameters </a:t>
            </a:r>
            <a:r>
              <a:rPr lang="en-US" dirty="0" smtClean="0"/>
              <a:t>that can be used to limit a search </a:t>
            </a:r>
            <a:r>
              <a:rPr lang="en-US" dirty="0" smtClean="0"/>
              <a:t>are defined by the database.</a:t>
            </a:r>
            <a:endParaRPr lang="en-US" dirty="0" smtClean="0"/>
          </a:p>
          <a:p>
            <a:r>
              <a:rPr lang="en-IN" dirty="0" smtClean="0"/>
              <a:t>Ex: </a:t>
            </a:r>
            <a:endParaRPr lang="en-US" dirty="0" smtClean="0"/>
          </a:p>
          <a:p>
            <a:r>
              <a:rPr lang="en-US" dirty="0" smtClean="0"/>
              <a:t>File </a:t>
            </a:r>
            <a:r>
              <a:rPr lang="en-US" dirty="0" smtClean="0"/>
              <a:t>type Search </a:t>
            </a:r>
            <a:endParaRPr lang="en-US" dirty="0" smtClean="0"/>
          </a:p>
          <a:p>
            <a:r>
              <a:rPr lang="en-US" dirty="0" smtClean="0"/>
              <a:t>Especially </a:t>
            </a:r>
            <a:r>
              <a:rPr lang="en-US" dirty="0"/>
              <a:t>useful when you have reason to suspect that the answer you need will be in a certain format. </a:t>
            </a:r>
          </a:p>
          <a:p>
            <a:r>
              <a:rPr lang="en-US" dirty="0"/>
              <a:t>e</a:t>
            </a:r>
            <a:r>
              <a:rPr lang="en-US" dirty="0" smtClean="0"/>
              <a:t>.g. PDF </a:t>
            </a:r>
          </a:p>
          <a:p>
            <a:r>
              <a:rPr lang="en-US" dirty="0" err="1"/>
              <a:t>f</a:t>
            </a:r>
            <a:r>
              <a:rPr lang="en-US" dirty="0" err="1" smtClean="0"/>
              <a:t>ile-type:pdf</a:t>
            </a:r>
            <a:r>
              <a:rPr lang="en-US" dirty="0" smtClean="0"/>
              <a:t> “Human Resource Management”</a:t>
            </a:r>
            <a:endParaRPr lang="en-US" dirty="0"/>
          </a:p>
        </p:txBody>
      </p:sp>
    </p:spTree>
    <p:extLst>
      <p:ext uri="{BB962C8B-B14F-4D97-AF65-F5344CB8AC3E}">
        <p14:creationId xmlns:p14="http://schemas.microsoft.com/office/powerpoint/2010/main" xmlns="" val="2715880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specific search</a:t>
            </a:r>
            <a:endParaRPr lang="en-US" dirty="0"/>
          </a:p>
        </p:txBody>
      </p:sp>
      <p:sp>
        <p:nvSpPr>
          <p:cNvPr id="3" name="Content Placeholder 2"/>
          <p:cNvSpPr>
            <a:spLocks noGrp="1"/>
          </p:cNvSpPr>
          <p:nvPr>
            <p:ph idx="1"/>
          </p:nvPr>
        </p:nvSpPr>
        <p:spPr/>
        <p:txBody>
          <a:bodyPr/>
          <a:lstStyle/>
          <a:p>
            <a:r>
              <a:rPr lang="en-US" dirty="0"/>
              <a:t>This is useful when you want to control the quality of the search results, when you know a site that is likely to have what you need, and also when you want to find again a known </a:t>
            </a:r>
            <a:r>
              <a:rPr lang="en-US" dirty="0" smtClean="0"/>
              <a:t>document.</a:t>
            </a:r>
          </a:p>
          <a:p>
            <a:r>
              <a:rPr lang="en-US" dirty="0" smtClean="0"/>
              <a:t>e.g</a:t>
            </a:r>
            <a:r>
              <a:rPr lang="en-US" dirty="0"/>
              <a:t>. </a:t>
            </a:r>
            <a:r>
              <a:rPr lang="en-US" dirty="0" err="1"/>
              <a:t>site:edu</a:t>
            </a:r>
            <a:r>
              <a:rPr lang="en-US" dirty="0"/>
              <a:t> </a:t>
            </a:r>
            <a:r>
              <a:rPr lang="en-US" dirty="0" smtClean="0"/>
              <a:t>“Human resource management” </a:t>
            </a:r>
            <a:endParaRPr lang="en-US" dirty="0"/>
          </a:p>
        </p:txBody>
      </p:sp>
    </p:spTree>
    <p:extLst>
      <p:ext uri="{BB962C8B-B14F-4D97-AF65-F5344CB8AC3E}">
        <p14:creationId xmlns:p14="http://schemas.microsoft.com/office/powerpoint/2010/main" xmlns="" val="3295315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Range search</a:t>
            </a:r>
            <a:endParaRPr lang="en-US" dirty="0"/>
          </a:p>
        </p:txBody>
      </p:sp>
      <p:sp>
        <p:nvSpPr>
          <p:cNvPr id="3" name="Content Placeholder 2"/>
          <p:cNvSpPr>
            <a:spLocks noGrp="1"/>
          </p:cNvSpPr>
          <p:nvPr>
            <p:ph idx="1"/>
          </p:nvPr>
        </p:nvSpPr>
        <p:spPr/>
        <p:txBody>
          <a:bodyPr/>
          <a:lstStyle/>
          <a:p>
            <a:r>
              <a:rPr lang="en-US" dirty="0" smtClean="0"/>
              <a:t>Range search is very useful with numerical information</a:t>
            </a:r>
            <a:r>
              <a:rPr lang="en-US" dirty="0" smtClean="0"/>
              <a:t>.</a:t>
            </a:r>
          </a:p>
          <a:p>
            <a:r>
              <a:rPr lang="en-US" dirty="0" smtClean="0"/>
              <a:t>It </a:t>
            </a:r>
            <a:r>
              <a:rPr lang="en-US" dirty="0" smtClean="0"/>
              <a:t>is important in </a:t>
            </a:r>
            <a:r>
              <a:rPr lang="en-US" dirty="0" smtClean="0"/>
              <a:t>selecting records </a:t>
            </a:r>
            <a:r>
              <a:rPr lang="en-US" dirty="0" smtClean="0"/>
              <a:t>within certain </a:t>
            </a:r>
            <a:r>
              <a:rPr lang="en-US" dirty="0" smtClean="0"/>
              <a:t>date </a:t>
            </a:r>
            <a:r>
              <a:rPr lang="en-US" dirty="0" smtClean="0"/>
              <a:t>ranges</a:t>
            </a:r>
            <a:r>
              <a:rPr lang="en-US" dirty="0" smtClean="0"/>
              <a: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Search tactics</a:t>
            </a:r>
            <a:endParaRPr lang="en-US" dirty="0"/>
          </a:p>
        </p:txBody>
      </p:sp>
      <p:sp>
        <p:nvSpPr>
          <p:cNvPr id="3" name="Content Placeholder 2"/>
          <p:cNvSpPr>
            <a:spLocks noGrp="1"/>
          </p:cNvSpPr>
          <p:nvPr>
            <p:ph idx="1"/>
          </p:nvPr>
        </p:nvSpPr>
        <p:spPr/>
        <p:txBody>
          <a:bodyPr>
            <a:normAutofit fontScale="92500"/>
          </a:bodyPr>
          <a:lstStyle/>
          <a:p>
            <a:r>
              <a:rPr lang="en-IN" dirty="0" smtClean="0"/>
              <a:t>The success of any search depends upon the tactics effectively adopted in conducting a search. </a:t>
            </a:r>
          </a:p>
          <a:p>
            <a:r>
              <a:rPr lang="en-IN" dirty="0" smtClean="0"/>
              <a:t>Bates, 1979 categorised it in four categories: </a:t>
            </a:r>
          </a:p>
          <a:p>
            <a:pPr lvl="1"/>
            <a:r>
              <a:rPr lang="en-US" dirty="0" smtClean="0"/>
              <a:t>Monitoring </a:t>
            </a:r>
            <a:r>
              <a:rPr lang="en-US" dirty="0"/>
              <a:t>tactics (to keep the search on a track</a:t>
            </a:r>
            <a:r>
              <a:rPr lang="en-US" dirty="0" smtClean="0"/>
              <a:t>)</a:t>
            </a:r>
          </a:p>
          <a:p>
            <a:pPr lvl="1"/>
            <a:r>
              <a:rPr lang="en-US" dirty="0" smtClean="0"/>
              <a:t>File </a:t>
            </a:r>
            <a:r>
              <a:rPr lang="en-US" dirty="0"/>
              <a:t>structure tactics (for traversing information within the system)</a:t>
            </a:r>
          </a:p>
          <a:p>
            <a:pPr lvl="1"/>
            <a:r>
              <a:rPr lang="en-US" dirty="0" smtClean="0"/>
              <a:t>Search </a:t>
            </a:r>
            <a:r>
              <a:rPr lang="en-US" dirty="0"/>
              <a:t>formulation tactics (to aid in the process of designing and redesigning </a:t>
            </a:r>
            <a:r>
              <a:rPr lang="en-US" dirty="0" smtClean="0"/>
              <a:t>the search </a:t>
            </a:r>
            <a:r>
              <a:rPr lang="en-US" dirty="0"/>
              <a:t>formulation</a:t>
            </a:r>
            <a:r>
              <a:rPr lang="en-US" dirty="0" smtClean="0"/>
              <a:t>)</a:t>
            </a:r>
          </a:p>
          <a:p>
            <a:pPr lvl="1"/>
            <a:r>
              <a:rPr lang="en-US" dirty="0"/>
              <a:t>Term tactics (to select and reuse search terms)</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 a successful search</a:t>
            </a:r>
            <a:endParaRPr lang="en-US" dirty="0"/>
          </a:p>
        </p:txBody>
      </p:sp>
      <p:sp>
        <p:nvSpPr>
          <p:cNvPr id="3" name="Content Placeholder 2"/>
          <p:cNvSpPr>
            <a:spLocks noGrp="1"/>
          </p:cNvSpPr>
          <p:nvPr>
            <p:ph idx="1"/>
          </p:nvPr>
        </p:nvSpPr>
        <p:spPr/>
        <p:txBody>
          <a:bodyPr>
            <a:normAutofit fontScale="70000" lnSpcReduction="20000"/>
          </a:bodyPr>
          <a:lstStyle/>
          <a:p>
            <a:pPr marL="514350" indent="-514350">
              <a:buFont typeface="+mj-lt"/>
              <a:buAutoNum type="alphaLcParenR"/>
            </a:pPr>
            <a:r>
              <a:rPr lang="en-US" dirty="0" smtClean="0"/>
              <a:t>Decide </a:t>
            </a:r>
            <a:r>
              <a:rPr lang="en-US" dirty="0"/>
              <a:t>which particular database(s) is/are to be searched;</a:t>
            </a:r>
          </a:p>
          <a:p>
            <a:pPr marL="514350" indent="-514350">
              <a:buFont typeface="+mj-lt"/>
              <a:buAutoNum type="alphaLcParenR"/>
            </a:pPr>
            <a:r>
              <a:rPr lang="en-US" dirty="0"/>
              <a:t>Guess the words that might have been used by the authors and the indexers in </a:t>
            </a:r>
            <a:r>
              <a:rPr lang="en-US" dirty="0" smtClean="0"/>
              <a:t>a database </a:t>
            </a:r>
            <a:r>
              <a:rPr lang="en-US" dirty="0"/>
              <a:t>of potentially relevant documents;</a:t>
            </a:r>
          </a:p>
          <a:p>
            <a:pPr marL="514350" indent="-514350">
              <a:buFont typeface="+mj-lt"/>
              <a:buAutoNum type="alphaLcParenR"/>
            </a:pPr>
            <a:r>
              <a:rPr lang="en-US" dirty="0"/>
              <a:t>Use the thesaurus of the chosen database in order to translate the query terms in the appropriate way (is in the language of the system);</a:t>
            </a:r>
          </a:p>
          <a:p>
            <a:pPr marL="514350" indent="-514350">
              <a:buFont typeface="+mj-lt"/>
              <a:buAutoNum type="alphaLcParenR"/>
            </a:pPr>
            <a:r>
              <a:rPr lang="en-US" dirty="0"/>
              <a:t>Coordinate the terms (often using Boolean operators) to formulate the search statement;</a:t>
            </a:r>
          </a:p>
          <a:p>
            <a:pPr marL="514350" indent="-514350">
              <a:buFont typeface="+mj-lt"/>
              <a:buAutoNum type="alphaLcParenR"/>
            </a:pPr>
            <a:r>
              <a:rPr lang="en-US" dirty="0"/>
              <a:t>Use the search features and search operators appropriate for the chosen database;</a:t>
            </a:r>
          </a:p>
          <a:p>
            <a:pPr marL="514350" indent="-514350">
              <a:buFont typeface="+mj-lt"/>
              <a:buAutoNum type="alphaLcParenR"/>
            </a:pPr>
            <a:r>
              <a:rPr lang="en-US" dirty="0"/>
              <a:t>Input the search statement;</a:t>
            </a:r>
          </a:p>
          <a:p>
            <a:pPr marL="514350" indent="-514350">
              <a:buFont typeface="+mj-lt"/>
              <a:buAutoNum type="alphaLcParenR"/>
            </a:pPr>
            <a:r>
              <a:rPr lang="en-US" dirty="0"/>
              <a:t>Repeat steps (e) and (f) until a desirable output is obtained or the search fails altogether; and</a:t>
            </a:r>
          </a:p>
          <a:p>
            <a:pPr marL="514350" indent="-514350">
              <a:buFont typeface="+mj-lt"/>
              <a:buAutoNum type="alphaLcParenR"/>
            </a:pPr>
            <a:r>
              <a:rPr lang="en-US" dirty="0"/>
              <a:t>Identify the actual relevant items from among those retrieved.</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Search Strategy and its Prerequisite</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advancements in information and communication technologies (ICT) </a:t>
            </a:r>
            <a:r>
              <a:rPr lang="en-US" dirty="0" smtClean="0"/>
              <a:t>brought out </a:t>
            </a:r>
            <a:r>
              <a:rPr lang="en-US" dirty="0"/>
              <a:t>the possibility of more dynamic searching via online methods. </a:t>
            </a:r>
            <a:endParaRPr lang="en-US" dirty="0" smtClean="0"/>
          </a:p>
          <a:p>
            <a:r>
              <a:rPr lang="en-US" dirty="0" smtClean="0"/>
              <a:t>The concept of </a:t>
            </a:r>
            <a:r>
              <a:rPr lang="en-US" dirty="0"/>
              <a:t>online searching has occupied a large and significant area in the study </a:t>
            </a:r>
            <a:r>
              <a:rPr lang="en-US" dirty="0" smtClean="0"/>
              <a:t>and research </a:t>
            </a:r>
            <a:r>
              <a:rPr lang="en-US" dirty="0"/>
              <a:t>of modern information retrieval. </a:t>
            </a:r>
            <a:endParaRPr lang="en-US" dirty="0" smtClean="0"/>
          </a:p>
          <a:p>
            <a:r>
              <a:rPr lang="en-US" dirty="0" smtClean="0"/>
              <a:t>Online </a:t>
            </a:r>
            <a:r>
              <a:rPr lang="en-US" dirty="0"/>
              <a:t>information retrieval </a:t>
            </a:r>
            <a:r>
              <a:rPr lang="en-US" dirty="0" smtClean="0"/>
              <a:t>systems appeared </a:t>
            </a:r>
            <a:r>
              <a:rPr lang="en-US" dirty="0"/>
              <a:t>over four decades ago, and over the years they have </a:t>
            </a:r>
            <a:r>
              <a:rPr lang="en-US" dirty="0" smtClean="0"/>
              <a:t>developed significantly </a:t>
            </a:r>
            <a:r>
              <a:rPr lang="en-US" dirty="0"/>
              <a:t>in terms of number, features and facilities. </a:t>
            </a:r>
            <a:endParaRPr lang="en-US" dirty="0" smtClean="0"/>
          </a:p>
          <a:p>
            <a:r>
              <a:rPr lang="en-US" dirty="0" smtClean="0"/>
              <a:t>However</a:t>
            </a:r>
            <a:r>
              <a:rPr lang="en-US" dirty="0"/>
              <a:t>, a user </a:t>
            </a:r>
            <a:r>
              <a:rPr lang="en-US" dirty="0" smtClean="0"/>
              <a:t>often faces </a:t>
            </a:r>
            <a:r>
              <a:rPr lang="en-US" dirty="0"/>
              <a:t>difficulties in approaching an online information retrieval system, </a:t>
            </a:r>
            <a:r>
              <a:rPr lang="en-US" dirty="0" smtClean="0"/>
              <a:t>especially in </a:t>
            </a:r>
            <a:r>
              <a:rPr lang="en-US" dirty="0"/>
              <a:t>formulating an appropriate search statement.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Search Strategy</a:t>
            </a:r>
            <a:endParaRPr lang="en-US" dirty="0"/>
          </a:p>
        </p:txBody>
      </p:sp>
      <p:sp>
        <p:nvSpPr>
          <p:cNvPr id="3" name="Content Placeholder 2"/>
          <p:cNvSpPr>
            <a:spLocks noGrp="1"/>
          </p:cNvSpPr>
          <p:nvPr>
            <p:ph idx="1"/>
          </p:nvPr>
        </p:nvSpPr>
        <p:spPr/>
        <p:txBody>
          <a:bodyPr>
            <a:normAutofit lnSpcReduction="10000"/>
          </a:bodyPr>
          <a:lstStyle/>
          <a:p>
            <a:r>
              <a:rPr lang="en-US" dirty="0"/>
              <a:t>The cost of searching a database, whether in-house or external, can be </a:t>
            </a:r>
            <a:r>
              <a:rPr lang="en-US" dirty="0" smtClean="0"/>
              <a:t>reduced significantly </a:t>
            </a:r>
            <a:r>
              <a:rPr lang="en-US" dirty="0"/>
              <a:t>if an appropriate strategy for searching is followed. </a:t>
            </a:r>
            <a:endParaRPr lang="en-US" dirty="0" smtClean="0"/>
          </a:p>
          <a:p>
            <a:r>
              <a:rPr lang="en-US" dirty="0" smtClean="0"/>
              <a:t>The search strategy </a:t>
            </a:r>
            <a:r>
              <a:rPr lang="en-US" dirty="0"/>
              <a:t>helps the user select the </a:t>
            </a:r>
            <a:r>
              <a:rPr lang="en-US" b="1" dirty="0"/>
              <a:t>optimum path </a:t>
            </a:r>
            <a:r>
              <a:rPr lang="en-US" dirty="0"/>
              <a:t>for searching a file or a database.</a:t>
            </a:r>
          </a:p>
          <a:p>
            <a:r>
              <a:rPr lang="en-US" dirty="0"/>
              <a:t>This involves a number of measures that are to be taken before and during </a:t>
            </a:r>
            <a:r>
              <a:rPr lang="en-US" dirty="0" smtClean="0"/>
              <a:t>a search</a:t>
            </a:r>
            <a:r>
              <a:rPr lang="en-US" dirty="0"/>
              <a:t>. </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Search strategy</a:t>
            </a:r>
            <a:endParaRPr lang="en-US" dirty="0"/>
          </a:p>
        </p:txBody>
      </p:sp>
      <p:sp>
        <p:nvSpPr>
          <p:cNvPr id="3" name="Content Placeholder 2"/>
          <p:cNvSpPr>
            <a:spLocks noGrp="1"/>
          </p:cNvSpPr>
          <p:nvPr>
            <p:ph idx="1"/>
          </p:nvPr>
        </p:nvSpPr>
        <p:spPr/>
        <p:txBody>
          <a:bodyPr/>
          <a:lstStyle/>
          <a:p>
            <a:r>
              <a:rPr lang="en-US" dirty="0"/>
              <a:t>Search strategy is the action plan which is drawn to conduct a search. </a:t>
            </a:r>
            <a:endParaRPr lang="en-US" dirty="0" smtClean="0"/>
          </a:p>
          <a:p>
            <a:r>
              <a:rPr lang="en-US" dirty="0" smtClean="0"/>
              <a:t>It </a:t>
            </a:r>
            <a:r>
              <a:rPr lang="en-US" dirty="0"/>
              <a:t>encompasses several steps and levels of work in information retrieval. </a:t>
            </a:r>
            <a:endParaRPr lang="en-US" dirty="0" smtClean="0"/>
          </a:p>
          <a:p>
            <a:pPr>
              <a:buNone/>
            </a:pPr>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Issues to consider</a:t>
            </a:r>
            <a:endParaRPr lang="en-US" dirty="0"/>
          </a:p>
        </p:txBody>
      </p:sp>
      <p:sp>
        <p:nvSpPr>
          <p:cNvPr id="3" name="Content Placeholder 2"/>
          <p:cNvSpPr>
            <a:spLocks noGrp="1"/>
          </p:cNvSpPr>
          <p:nvPr>
            <p:ph idx="1"/>
          </p:nvPr>
        </p:nvSpPr>
        <p:spPr/>
        <p:txBody>
          <a:bodyPr/>
          <a:lstStyle/>
          <a:p>
            <a:r>
              <a:rPr lang="en-US" dirty="0"/>
              <a:t>the concepts or facets to be searched and their order;</a:t>
            </a:r>
          </a:p>
          <a:p>
            <a:r>
              <a:rPr lang="en-US" dirty="0"/>
              <a:t>the term(s) that appropriately represent(s) the search concept;</a:t>
            </a:r>
          </a:p>
          <a:p>
            <a:r>
              <a:rPr lang="en-US" dirty="0"/>
              <a:t>the feature(s) of the retrieval system concerned; and</a:t>
            </a:r>
          </a:p>
          <a:p>
            <a:r>
              <a:rPr lang="en-US" dirty="0"/>
              <a:t>the measures to be taken in revising a search statement.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1800</Words>
  <Application>Microsoft Office PowerPoint</Application>
  <PresentationFormat>On-screen Show (4:3)</PresentationFormat>
  <Paragraphs>182</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Information Search Process</vt:lpstr>
      <vt:lpstr>The Information Search Process</vt:lpstr>
      <vt:lpstr>Information Search</vt:lpstr>
      <vt:lpstr>Search tactics</vt:lpstr>
      <vt:lpstr>For a successful search</vt:lpstr>
      <vt:lpstr>Search Strategy and its Prerequisite</vt:lpstr>
      <vt:lpstr>Search Strategy</vt:lpstr>
      <vt:lpstr>Search strategy</vt:lpstr>
      <vt:lpstr>Issues to consider</vt:lpstr>
      <vt:lpstr>The Pre-search Interview</vt:lpstr>
      <vt:lpstr>Qualities of the interviewer</vt:lpstr>
      <vt:lpstr>Functions of human intermediary</vt:lpstr>
      <vt:lpstr>Some other functions </vt:lpstr>
      <vt:lpstr>Search strategy</vt:lpstr>
      <vt:lpstr>Search Techniques</vt:lpstr>
      <vt:lpstr>SEARCH TECHNIQUES</vt:lpstr>
      <vt:lpstr>Keyword and Phrase Search</vt:lpstr>
      <vt:lpstr>Phrase searching</vt:lpstr>
      <vt:lpstr>Boolean Search</vt:lpstr>
      <vt:lpstr>Boolean Operators</vt:lpstr>
      <vt:lpstr>OR Operator</vt:lpstr>
      <vt:lpstr>Or operator</vt:lpstr>
      <vt:lpstr>AND Operator</vt:lpstr>
      <vt:lpstr>AND operator</vt:lpstr>
      <vt:lpstr>NOT operator</vt:lpstr>
      <vt:lpstr>Truncation</vt:lpstr>
      <vt:lpstr>Proximity Search</vt:lpstr>
      <vt:lpstr>Field Specific Search</vt:lpstr>
      <vt:lpstr>Slide 29</vt:lpstr>
      <vt:lpstr>Limiting Search</vt:lpstr>
      <vt:lpstr>Site specific search</vt:lpstr>
      <vt:lpstr>Range search</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Search Process</dc:title>
  <dc:creator>Vinit Kumar</dc:creator>
  <cp:lastModifiedBy>Vinit Kumar</cp:lastModifiedBy>
  <cp:revision>30</cp:revision>
  <dcterms:created xsi:type="dcterms:W3CDTF">2018-03-27T13:10:46Z</dcterms:created>
  <dcterms:modified xsi:type="dcterms:W3CDTF">2018-04-04T06:49:44Z</dcterms:modified>
</cp:coreProperties>
</file>