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61" r:id="rId6"/>
    <p:sldId id="262" r:id="rId7"/>
    <p:sldId id="259"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91C37-D1DC-4C87-A644-062CDD9E5C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8B1A17D-9F75-47CE-B731-62663F5B6E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4C82FF0-9854-4B54-AA94-30058A623FFC}"/>
              </a:ext>
            </a:extLst>
          </p:cNvPr>
          <p:cNvSpPr>
            <a:spLocks noGrp="1"/>
          </p:cNvSpPr>
          <p:nvPr>
            <p:ph type="dt" sz="half" idx="10"/>
          </p:nvPr>
        </p:nvSpPr>
        <p:spPr/>
        <p:txBody>
          <a:bodyPr/>
          <a:lstStyle/>
          <a:p>
            <a:fld id="{4D130150-D81E-4489-8164-B3788FDA5BAD}" type="datetimeFigureOut">
              <a:rPr lang="en-IN" smtClean="0"/>
              <a:t>23-08-2018</a:t>
            </a:fld>
            <a:endParaRPr lang="en-IN"/>
          </a:p>
        </p:txBody>
      </p:sp>
      <p:sp>
        <p:nvSpPr>
          <p:cNvPr id="5" name="Footer Placeholder 4">
            <a:extLst>
              <a:ext uri="{FF2B5EF4-FFF2-40B4-BE49-F238E27FC236}">
                <a16:creationId xmlns:a16="http://schemas.microsoft.com/office/drawing/2014/main" id="{6C241A9C-09F2-4937-8B8E-CEFE56241F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49DA2D-6A1D-4216-ACBC-E2FC8E48D987}"/>
              </a:ext>
            </a:extLst>
          </p:cNvPr>
          <p:cNvSpPr>
            <a:spLocks noGrp="1"/>
          </p:cNvSpPr>
          <p:nvPr>
            <p:ph type="sldNum" sz="quarter" idx="12"/>
          </p:nvPr>
        </p:nvSpPr>
        <p:spPr/>
        <p:txBody>
          <a:bodyPr/>
          <a:lstStyle/>
          <a:p>
            <a:fld id="{FC862E7C-C320-47FC-8F47-49F61DA5DF07}" type="slidenum">
              <a:rPr lang="en-IN" smtClean="0"/>
              <a:t>‹#›</a:t>
            </a:fld>
            <a:endParaRPr lang="en-IN"/>
          </a:p>
        </p:txBody>
      </p:sp>
    </p:spTree>
    <p:extLst>
      <p:ext uri="{BB962C8B-B14F-4D97-AF65-F5344CB8AC3E}">
        <p14:creationId xmlns:p14="http://schemas.microsoft.com/office/powerpoint/2010/main" val="2165901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769C-9422-4DAB-ACBA-D6A2F2EB4A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161B60-CC3B-4887-8A98-01F83AE5A83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E493C1-372F-44A6-B310-80516EAA46F8}"/>
              </a:ext>
            </a:extLst>
          </p:cNvPr>
          <p:cNvSpPr>
            <a:spLocks noGrp="1"/>
          </p:cNvSpPr>
          <p:nvPr>
            <p:ph type="dt" sz="half" idx="10"/>
          </p:nvPr>
        </p:nvSpPr>
        <p:spPr/>
        <p:txBody>
          <a:bodyPr/>
          <a:lstStyle/>
          <a:p>
            <a:fld id="{4D130150-D81E-4489-8164-B3788FDA5BAD}" type="datetimeFigureOut">
              <a:rPr lang="en-IN" smtClean="0"/>
              <a:t>23-08-2018</a:t>
            </a:fld>
            <a:endParaRPr lang="en-IN"/>
          </a:p>
        </p:txBody>
      </p:sp>
      <p:sp>
        <p:nvSpPr>
          <p:cNvPr id="5" name="Footer Placeholder 4">
            <a:extLst>
              <a:ext uri="{FF2B5EF4-FFF2-40B4-BE49-F238E27FC236}">
                <a16:creationId xmlns:a16="http://schemas.microsoft.com/office/drawing/2014/main" id="{595DEDCB-D196-448C-84DB-8B7B61B7E4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327FAD-086B-4D6B-AE1A-638F343DBB96}"/>
              </a:ext>
            </a:extLst>
          </p:cNvPr>
          <p:cNvSpPr>
            <a:spLocks noGrp="1"/>
          </p:cNvSpPr>
          <p:nvPr>
            <p:ph type="sldNum" sz="quarter" idx="12"/>
          </p:nvPr>
        </p:nvSpPr>
        <p:spPr/>
        <p:txBody>
          <a:bodyPr/>
          <a:lstStyle/>
          <a:p>
            <a:fld id="{FC862E7C-C320-47FC-8F47-49F61DA5DF07}" type="slidenum">
              <a:rPr lang="en-IN" smtClean="0"/>
              <a:t>‹#›</a:t>
            </a:fld>
            <a:endParaRPr lang="en-IN"/>
          </a:p>
        </p:txBody>
      </p:sp>
    </p:spTree>
    <p:extLst>
      <p:ext uri="{BB962C8B-B14F-4D97-AF65-F5344CB8AC3E}">
        <p14:creationId xmlns:p14="http://schemas.microsoft.com/office/powerpoint/2010/main" val="4243591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5B86E5-2AB5-495C-BA8F-84826A50D5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FA1CED-B0BF-4E58-BC63-17E8AF53463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406264-CECE-428F-863D-3260F0E39017}"/>
              </a:ext>
            </a:extLst>
          </p:cNvPr>
          <p:cNvSpPr>
            <a:spLocks noGrp="1"/>
          </p:cNvSpPr>
          <p:nvPr>
            <p:ph type="dt" sz="half" idx="10"/>
          </p:nvPr>
        </p:nvSpPr>
        <p:spPr/>
        <p:txBody>
          <a:bodyPr/>
          <a:lstStyle/>
          <a:p>
            <a:fld id="{4D130150-D81E-4489-8164-B3788FDA5BAD}" type="datetimeFigureOut">
              <a:rPr lang="en-IN" smtClean="0"/>
              <a:t>23-08-2018</a:t>
            </a:fld>
            <a:endParaRPr lang="en-IN"/>
          </a:p>
        </p:txBody>
      </p:sp>
      <p:sp>
        <p:nvSpPr>
          <p:cNvPr id="5" name="Footer Placeholder 4">
            <a:extLst>
              <a:ext uri="{FF2B5EF4-FFF2-40B4-BE49-F238E27FC236}">
                <a16:creationId xmlns:a16="http://schemas.microsoft.com/office/drawing/2014/main" id="{07AB00AE-1C08-4BF0-B1D9-314526C379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FCAAFC-6493-4098-8E51-269DCADAA221}"/>
              </a:ext>
            </a:extLst>
          </p:cNvPr>
          <p:cNvSpPr>
            <a:spLocks noGrp="1"/>
          </p:cNvSpPr>
          <p:nvPr>
            <p:ph type="sldNum" sz="quarter" idx="12"/>
          </p:nvPr>
        </p:nvSpPr>
        <p:spPr/>
        <p:txBody>
          <a:bodyPr/>
          <a:lstStyle/>
          <a:p>
            <a:fld id="{FC862E7C-C320-47FC-8F47-49F61DA5DF07}" type="slidenum">
              <a:rPr lang="en-IN" smtClean="0"/>
              <a:t>‹#›</a:t>
            </a:fld>
            <a:endParaRPr lang="en-IN"/>
          </a:p>
        </p:txBody>
      </p:sp>
    </p:spTree>
    <p:extLst>
      <p:ext uri="{BB962C8B-B14F-4D97-AF65-F5344CB8AC3E}">
        <p14:creationId xmlns:p14="http://schemas.microsoft.com/office/powerpoint/2010/main" val="618866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76908-495E-41E2-83F8-25E47F3E3C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AD5F1A-27B9-4E01-AF1D-63E0DD54560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503FFE-E593-4FF8-A854-F979291F5028}"/>
              </a:ext>
            </a:extLst>
          </p:cNvPr>
          <p:cNvSpPr>
            <a:spLocks noGrp="1"/>
          </p:cNvSpPr>
          <p:nvPr>
            <p:ph type="dt" sz="half" idx="10"/>
          </p:nvPr>
        </p:nvSpPr>
        <p:spPr/>
        <p:txBody>
          <a:bodyPr/>
          <a:lstStyle/>
          <a:p>
            <a:fld id="{4D130150-D81E-4489-8164-B3788FDA5BAD}" type="datetimeFigureOut">
              <a:rPr lang="en-IN" smtClean="0"/>
              <a:t>23-08-2018</a:t>
            </a:fld>
            <a:endParaRPr lang="en-IN"/>
          </a:p>
        </p:txBody>
      </p:sp>
      <p:sp>
        <p:nvSpPr>
          <p:cNvPr id="5" name="Footer Placeholder 4">
            <a:extLst>
              <a:ext uri="{FF2B5EF4-FFF2-40B4-BE49-F238E27FC236}">
                <a16:creationId xmlns:a16="http://schemas.microsoft.com/office/drawing/2014/main" id="{6ED5AC8A-7EE8-479D-8A52-4174852AA0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FA1158-A816-4BC7-A4A5-48B723151872}"/>
              </a:ext>
            </a:extLst>
          </p:cNvPr>
          <p:cNvSpPr>
            <a:spLocks noGrp="1"/>
          </p:cNvSpPr>
          <p:nvPr>
            <p:ph type="sldNum" sz="quarter" idx="12"/>
          </p:nvPr>
        </p:nvSpPr>
        <p:spPr/>
        <p:txBody>
          <a:bodyPr/>
          <a:lstStyle/>
          <a:p>
            <a:fld id="{FC862E7C-C320-47FC-8F47-49F61DA5DF07}" type="slidenum">
              <a:rPr lang="en-IN" smtClean="0"/>
              <a:t>‹#›</a:t>
            </a:fld>
            <a:endParaRPr lang="en-IN"/>
          </a:p>
        </p:txBody>
      </p:sp>
    </p:spTree>
    <p:extLst>
      <p:ext uri="{BB962C8B-B14F-4D97-AF65-F5344CB8AC3E}">
        <p14:creationId xmlns:p14="http://schemas.microsoft.com/office/powerpoint/2010/main" val="4116766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C0D77-1132-4C4D-829E-AF51EBA592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CC6CA5-D36F-4336-AE43-762B3F56F9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2CE5AA4-C15F-455D-8348-E90A67A50085}"/>
              </a:ext>
            </a:extLst>
          </p:cNvPr>
          <p:cNvSpPr>
            <a:spLocks noGrp="1"/>
          </p:cNvSpPr>
          <p:nvPr>
            <p:ph type="dt" sz="half" idx="10"/>
          </p:nvPr>
        </p:nvSpPr>
        <p:spPr/>
        <p:txBody>
          <a:bodyPr/>
          <a:lstStyle/>
          <a:p>
            <a:fld id="{4D130150-D81E-4489-8164-B3788FDA5BAD}" type="datetimeFigureOut">
              <a:rPr lang="en-IN" smtClean="0"/>
              <a:t>23-08-2018</a:t>
            </a:fld>
            <a:endParaRPr lang="en-IN"/>
          </a:p>
        </p:txBody>
      </p:sp>
      <p:sp>
        <p:nvSpPr>
          <p:cNvPr id="5" name="Footer Placeholder 4">
            <a:extLst>
              <a:ext uri="{FF2B5EF4-FFF2-40B4-BE49-F238E27FC236}">
                <a16:creationId xmlns:a16="http://schemas.microsoft.com/office/drawing/2014/main" id="{72602BA6-D64B-4F59-BB61-C4F5866152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7080F5-5C15-479E-9D50-2EC1DB295F23}"/>
              </a:ext>
            </a:extLst>
          </p:cNvPr>
          <p:cNvSpPr>
            <a:spLocks noGrp="1"/>
          </p:cNvSpPr>
          <p:nvPr>
            <p:ph type="sldNum" sz="quarter" idx="12"/>
          </p:nvPr>
        </p:nvSpPr>
        <p:spPr/>
        <p:txBody>
          <a:bodyPr/>
          <a:lstStyle/>
          <a:p>
            <a:fld id="{FC862E7C-C320-47FC-8F47-49F61DA5DF07}" type="slidenum">
              <a:rPr lang="en-IN" smtClean="0"/>
              <a:t>‹#›</a:t>
            </a:fld>
            <a:endParaRPr lang="en-IN"/>
          </a:p>
        </p:txBody>
      </p:sp>
    </p:spTree>
    <p:extLst>
      <p:ext uri="{BB962C8B-B14F-4D97-AF65-F5344CB8AC3E}">
        <p14:creationId xmlns:p14="http://schemas.microsoft.com/office/powerpoint/2010/main" val="2667372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16ABE-D028-457E-B515-12AFA1183F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14F85A-4A92-4DE3-9354-6522F0558E6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F1F2A1-64C4-42A5-8685-025E78BB903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200F63-6E2C-4568-B3F6-24ACE45C0019}"/>
              </a:ext>
            </a:extLst>
          </p:cNvPr>
          <p:cNvSpPr>
            <a:spLocks noGrp="1"/>
          </p:cNvSpPr>
          <p:nvPr>
            <p:ph type="dt" sz="half" idx="10"/>
          </p:nvPr>
        </p:nvSpPr>
        <p:spPr/>
        <p:txBody>
          <a:bodyPr/>
          <a:lstStyle/>
          <a:p>
            <a:fld id="{4D130150-D81E-4489-8164-B3788FDA5BAD}" type="datetimeFigureOut">
              <a:rPr lang="en-IN" smtClean="0"/>
              <a:t>23-08-2018</a:t>
            </a:fld>
            <a:endParaRPr lang="en-IN"/>
          </a:p>
        </p:txBody>
      </p:sp>
      <p:sp>
        <p:nvSpPr>
          <p:cNvPr id="6" name="Footer Placeholder 5">
            <a:extLst>
              <a:ext uri="{FF2B5EF4-FFF2-40B4-BE49-F238E27FC236}">
                <a16:creationId xmlns:a16="http://schemas.microsoft.com/office/drawing/2014/main" id="{E5933E13-756C-4B66-92E6-9E9AE816CA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E079E9-4194-42C6-AE1D-F7B8E28129F0}"/>
              </a:ext>
            </a:extLst>
          </p:cNvPr>
          <p:cNvSpPr>
            <a:spLocks noGrp="1"/>
          </p:cNvSpPr>
          <p:nvPr>
            <p:ph type="sldNum" sz="quarter" idx="12"/>
          </p:nvPr>
        </p:nvSpPr>
        <p:spPr/>
        <p:txBody>
          <a:bodyPr/>
          <a:lstStyle/>
          <a:p>
            <a:fld id="{FC862E7C-C320-47FC-8F47-49F61DA5DF07}" type="slidenum">
              <a:rPr lang="en-IN" smtClean="0"/>
              <a:t>‹#›</a:t>
            </a:fld>
            <a:endParaRPr lang="en-IN"/>
          </a:p>
        </p:txBody>
      </p:sp>
    </p:spTree>
    <p:extLst>
      <p:ext uri="{BB962C8B-B14F-4D97-AF65-F5344CB8AC3E}">
        <p14:creationId xmlns:p14="http://schemas.microsoft.com/office/powerpoint/2010/main" val="839067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B311-9142-4F86-91D2-30DD0299239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093C25-9F4F-4D98-937D-6B9AC022A2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380F710-702F-40EA-AC43-0C57294A064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2B0F555-2105-4B6E-8B49-B7FA719994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D1E7332-2793-490D-A608-3B30F1DC031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DDB1FC-F512-40FB-8F6B-A83D4D912898}"/>
              </a:ext>
            </a:extLst>
          </p:cNvPr>
          <p:cNvSpPr>
            <a:spLocks noGrp="1"/>
          </p:cNvSpPr>
          <p:nvPr>
            <p:ph type="dt" sz="half" idx="10"/>
          </p:nvPr>
        </p:nvSpPr>
        <p:spPr/>
        <p:txBody>
          <a:bodyPr/>
          <a:lstStyle/>
          <a:p>
            <a:fld id="{4D130150-D81E-4489-8164-B3788FDA5BAD}" type="datetimeFigureOut">
              <a:rPr lang="en-IN" smtClean="0"/>
              <a:t>23-08-2018</a:t>
            </a:fld>
            <a:endParaRPr lang="en-IN"/>
          </a:p>
        </p:txBody>
      </p:sp>
      <p:sp>
        <p:nvSpPr>
          <p:cNvPr id="8" name="Footer Placeholder 7">
            <a:extLst>
              <a:ext uri="{FF2B5EF4-FFF2-40B4-BE49-F238E27FC236}">
                <a16:creationId xmlns:a16="http://schemas.microsoft.com/office/drawing/2014/main" id="{5A1F4118-E555-48B4-AF21-EA737BAB7CF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B0B639-C66A-4C3E-9957-AD836D2AC570}"/>
              </a:ext>
            </a:extLst>
          </p:cNvPr>
          <p:cNvSpPr>
            <a:spLocks noGrp="1"/>
          </p:cNvSpPr>
          <p:nvPr>
            <p:ph type="sldNum" sz="quarter" idx="12"/>
          </p:nvPr>
        </p:nvSpPr>
        <p:spPr/>
        <p:txBody>
          <a:bodyPr/>
          <a:lstStyle/>
          <a:p>
            <a:fld id="{FC862E7C-C320-47FC-8F47-49F61DA5DF07}" type="slidenum">
              <a:rPr lang="en-IN" smtClean="0"/>
              <a:t>‹#›</a:t>
            </a:fld>
            <a:endParaRPr lang="en-IN"/>
          </a:p>
        </p:txBody>
      </p:sp>
    </p:spTree>
    <p:extLst>
      <p:ext uri="{BB962C8B-B14F-4D97-AF65-F5344CB8AC3E}">
        <p14:creationId xmlns:p14="http://schemas.microsoft.com/office/powerpoint/2010/main" val="3817441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28793-FFF7-4A6F-AF08-107B294E206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19958A-23A0-46E9-A9C1-5276EDDD1051}"/>
              </a:ext>
            </a:extLst>
          </p:cNvPr>
          <p:cNvSpPr>
            <a:spLocks noGrp="1"/>
          </p:cNvSpPr>
          <p:nvPr>
            <p:ph type="dt" sz="half" idx="10"/>
          </p:nvPr>
        </p:nvSpPr>
        <p:spPr/>
        <p:txBody>
          <a:bodyPr/>
          <a:lstStyle/>
          <a:p>
            <a:fld id="{4D130150-D81E-4489-8164-B3788FDA5BAD}" type="datetimeFigureOut">
              <a:rPr lang="en-IN" smtClean="0"/>
              <a:t>23-08-2018</a:t>
            </a:fld>
            <a:endParaRPr lang="en-IN"/>
          </a:p>
        </p:txBody>
      </p:sp>
      <p:sp>
        <p:nvSpPr>
          <p:cNvPr id="4" name="Footer Placeholder 3">
            <a:extLst>
              <a:ext uri="{FF2B5EF4-FFF2-40B4-BE49-F238E27FC236}">
                <a16:creationId xmlns:a16="http://schemas.microsoft.com/office/drawing/2014/main" id="{F01BD600-9FDF-4F7C-8B5A-83500A244EF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54E716D-2DA7-4041-A8DB-F85DBC3897F5}"/>
              </a:ext>
            </a:extLst>
          </p:cNvPr>
          <p:cNvSpPr>
            <a:spLocks noGrp="1"/>
          </p:cNvSpPr>
          <p:nvPr>
            <p:ph type="sldNum" sz="quarter" idx="12"/>
          </p:nvPr>
        </p:nvSpPr>
        <p:spPr/>
        <p:txBody>
          <a:bodyPr/>
          <a:lstStyle/>
          <a:p>
            <a:fld id="{FC862E7C-C320-47FC-8F47-49F61DA5DF07}" type="slidenum">
              <a:rPr lang="en-IN" smtClean="0"/>
              <a:t>‹#›</a:t>
            </a:fld>
            <a:endParaRPr lang="en-IN"/>
          </a:p>
        </p:txBody>
      </p:sp>
    </p:spTree>
    <p:extLst>
      <p:ext uri="{BB962C8B-B14F-4D97-AF65-F5344CB8AC3E}">
        <p14:creationId xmlns:p14="http://schemas.microsoft.com/office/powerpoint/2010/main" val="4065556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4982C-2298-4B9C-B4A3-C79F7256A088}"/>
              </a:ext>
            </a:extLst>
          </p:cNvPr>
          <p:cNvSpPr>
            <a:spLocks noGrp="1"/>
          </p:cNvSpPr>
          <p:nvPr>
            <p:ph type="dt" sz="half" idx="10"/>
          </p:nvPr>
        </p:nvSpPr>
        <p:spPr/>
        <p:txBody>
          <a:bodyPr/>
          <a:lstStyle/>
          <a:p>
            <a:fld id="{4D130150-D81E-4489-8164-B3788FDA5BAD}" type="datetimeFigureOut">
              <a:rPr lang="en-IN" smtClean="0"/>
              <a:t>23-08-2018</a:t>
            </a:fld>
            <a:endParaRPr lang="en-IN"/>
          </a:p>
        </p:txBody>
      </p:sp>
      <p:sp>
        <p:nvSpPr>
          <p:cNvPr id="3" name="Footer Placeholder 2">
            <a:extLst>
              <a:ext uri="{FF2B5EF4-FFF2-40B4-BE49-F238E27FC236}">
                <a16:creationId xmlns:a16="http://schemas.microsoft.com/office/drawing/2014/main" id="{6C0D1B2F-D904-4198-AEE7-9D6C56C4F48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E02A588-3FB8-488D-8A7B-4E660284319D}"/>
              </a:ext>
            </a:extLst>
          </p:cNvPr>
          <p:cNvSpPr>
            <a:spLocks noGrp="1"/>
          </p:cNvSpPr>
          <p:nvPr>
            <p:ph type="sldNum" sz="quarter" idx="12"/>
          </p:nvPr>
        </p:nvSpPr>
        <p:spPr/>
        <p:txBody>
          <a:bodyPr/>
          <a:lstStyle/>
          <a:p>
            <a:fld id="{FC862E7C-C320-47FC-8F47-49F61DA5DF07}" type="slidenum">
              <a:rPr lang="en-IN" smtClean="0"/>
              <a:t>‹#›</a:t>
            </a:fld>
            <a:endParaRPr lang="en-IN"/>
          </a:p>
        </p:txBody>
      </p:sp>
    </p:spTree>
    <p:extLst>
      <p:ext uri="{BB962C8B-B14F-4D97-AF65-F5344CB8AC3E}">
        <p14:creationId xmlns:p14="http://schemas.microsoft.com/office/powerpoint/2010/main" val="3136454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76B4C-7742-4283-AE53-B5DEFF484F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7A6ABB-B377-44C9-AD76-A790913C92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BBDE476-A372-4D5C-9741-EAE42D567D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9E2F4AC-8AF0-402D-9DED-5F6905A10FEC}"/>
              </a:ext>
            </a:extLst>
          </p:cNvPr>
          <p:cNvSpPr>
            <a:spLocks noGrp="1"/>
          </p:cNvSpPr>
          <p:nvPr>
            <p:ph type="dt" sz="half" idx="10"/>
          </p:nvPr>
        </p:nvSpPr>
        <p:spPr/>
        <p:txBody>
          <a:bodyPr/>
          <a:lstStyle/>
          <a:p>
            <a:fld id="{4D130150-D81E-4489-8164-B3788FDA5BAD}" type="datetimeFigureOut">
              <a:rPr lang="en-IN" smtClean="0"/>
              <a:t>23-08-2018</a:t>
            </a:fld>
            <a:endParaRPr lang="en-IN"/>
          </a:p>
        </p:txBody>
      </p:sp>
      <p:sp>
        <p:nvSpPr>
          <p:cNvPr id="6" name="Footer Placeholder 5">
            <a:extLst>
              <a:ext uri="{FF2B5EF4-FFF2-40B4-BE49-F238E27FC236}">
                <a16:creationId xmlns:a16="http://schemas.microsoft.com/office/drawing/2014/main" id="{6321BCB6-D907-4CED-8719-07B008AF0B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CCCE9F-028B-41D2-9CD7-6541814A1F1B}"/>
              </a:ext>
            </a:extLst>
          </p:cNvPr>
          <p:cNvSpPr>
            <a:spLocks noGrp="1"/>
          </p:cNvSpPr>
          <p:nvPr>
            <p:ph type="sldNum" sz="quarter" idx="12"/>
          </p:nvPr>
        </p:nvSpPr>
        <p:spPr/>
        <p:txBody>
          <a:bodyPr/>
          <a:lstStyle/>
          <a:p>
            <a:fld id="{FC862E7C-C320-47FC-8F47-49F61DA5DF07}" type="slidenum">
              <a:rPr lang="en-IN" smtClean="0"/>
              <a:t>‹#›</a:t>
            </a:fld>
            <a:endParaRPr lang="en-IN"/>
          </a:p>
        </p:txBody>
      </p:sp>
    </p:spTree>
    <p:extLst>
      <p:ext uri="{BB962C8B-B14F-4D97-AF65-F5344CB8AC3E}">
        <p14:creationId xmlns:p14="http://schemas.microsoft.com/office/powerpoint/2010/main" val="4258778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F1C76-EDEB-455B-84DD-5F1E071B22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2AFAB1E-A2CD-4B90-AD93-1D3D0CC45B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3413A58-9536-40A9-A50B-BDB6F166C2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39AD439-C75F-4D0A-A9AA-353F70B34518}"/>
              </a:ext>
            </a:extLst>
          </p:cNvPr>
          <p:cNvSpPr>
            <a:spLocks noGrp="1"/>
          </p:cNvSpPr>
          <p:nvPr>
            <p:ph type="dt" sz="half" idx="10"/>
          </p:nvPr>
        </p:nvSpPr>
        <p:spPr/>
        <p:txBody>
          <a:bodyPr/>
          <a:lstStyle/>
          <a:p>
            <a:fld id="{4D130150-D81E-4489-8164-B3788FDA5BAD}" type="datetimeFigureOut">
              <a:rPr lang="en-IN" smtClean="0"/>
              <a:t>23-08-2018</a:t>
            </a:fld>
            <a:endParaRPr lang="en-IN"/>
          </a:p>
        </p:txBody>
      </p:sp>
      <p:sp>
        <p:nvSpPr>
          <p:cNvPr id="6" name="Footer Placeholder 5">
            <a:extLst>
              <a:ext uri="{FF2B5EF4-FFF2-40B4-BE49-F238E27FC236}">
                <a16:creationId xmlns:a16="http://schemas.microsoft.com/office/drawing/2014/main" id="{BD64AEDF-5AE1-4354-8441-B5A9388D67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1B5165-0F25-4B38-A60E-2E8D03FDB28F}"/>
              </a:ext>
            </a:extLst>
          </p:cNvPr>
          <p:cNvSpPr>
            <a:spLocks noGrp="1"/>
          </p:cNvSpPr>
          <p:nvPr>
            <p:ph type="sldNum" sz="quarter" idx="12"/>
          </p:nvPr>
        </p:nvSpPr>
        <p:spPr/>
        <p:txBody>
          <a:bodyPr/>
          <a:lstStyle/>
          <a:p>
            <a:fld id="{FC862E7C-C320-47FC-8F47-49F61DA5DF07}" type="slidenum">
              <a:rPr lang="en-IN" smtClean="0"/>
              <a:t>‹#›</a:t>
            </a:fld>
            <a:endParaRPr lang="en-IN"/>
          </a:p>
        </p:txBody>
      </p:sp>
    </p:spTree>
    <p:extLst>
      <p:ext uri="{BB962C8B-B14F-4D97-AF65-F5344CB8AC3E}">
        <p14:creationId xmlns:p14="http://schemas.microsoft.com/office/powerpoint/2010/main" val="3947148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5B36C1-E452-4A31-B166-67BE015B70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26B6CA-F61E-4195-806C-89801FAF5A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14729B-263D-47EC-9F4B-4BA14FED5E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130150-D81E-4489-8164-B3788FDA5BAD}" type="datetimeFigureOut">
              <a:rPr lang="en-IN" smtClean="0"/>
              <a:t>23-08-2018</a:t>
            </a:fld>
            <a:endParaRPr lang="en-IN"/>
          </a:p>
        </p:txBody>
      </p:sp>
      <p:sp>
        <p:nvSpPr>
          <p:cNvPr id="5" name="Footer Placeholder 4">
            <a:extLst>
              <a:ext uri="{FF2B5EF4-FFF2-40B4-BE49-F238E27FC236}">
                <a16:creationId xmlns:a16="http://schemas.microsoft.com/office/drawing/2014/main" id="{6E16BC83-26DB-413D-B632-267525570C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4DE4ABF-4890-4CCB-9073-68A63AD8C9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862E7C-C320-47FC-8F47-49F61DA5DF07}" type="slidenum">
              <a:rPr lang="en-IN" smtClean="0"/>
              <a:t>‹#›</a:t>
            </a:fld>
            <a:endParaRPr lang="en-IN"/>
          </a:p>
        </p:txBody>
      </p:sp>
    </p:spTree>
    <p:extLst>
      <p:ext uri="{BB962C8B-B14F-4D97-AF65-F5344CB8AC3E}">
        <p14:creationId xmlns:p14="http://schemas.microsoft.com/office/powerpoint/2010/main" val="4135105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4A74F-A192-4D5C-BE81-5D28B3339026}"/>
              </a:ext>
            </a:extLst>
          </p:cNvPr>
          <p:cNvSpPr>
            <a:spLocks noGrp="1"/>
          </p:cNvSpPr>
          <p:nvPr>
            <p:ph type="ctrTitle"/>
          </p:nvPr>
        </p:nvSpPr>
        <p:spPr>
          <a:xfrm>
            <a:off x="1524000" y="1057817"/>
            <a:ext cx="9144000" cy="2387600"/>
          </a:xfrm>
        </p:spPr>
        <p:txBody>
          <a:bodyPr/>
          <a:lstStyle/>
          <a:p>
            <a:r>
              <a:rPr lang="en-IN" dirty="0"/>
              <a:t>Research Process</a:t>
            </a:r>
          </a:p>
        </p:txBody>
      </p:sp>
      <p:sp>
        <p:nvSpPr>
          <p:cNvPr id="3" name="Subtitle 2">
            <a:extLst>
              <a:ext uri="{FF2B5EF4-FFF2-40B4-BE49-F238E27FC236}">
                <a16:creationId xmlns:a16="http://schemas.microsoft.com/office/drawing/2014/main" id="{C3220A97-413C-4474-8675-00E2B68AB2F2}"/>
              </a:ext>
            </a:extLst>
          </p:cNvPr>
          <p:cNvSpPr>
            <a:spLocks noGrp="1"/>
          </p:cNvSpPr>
          <p:nvPr>
            <p:ph type="subTitle" idx="1"/>
          </p:nvPr>
        </p:nvSpPr>
        <p:spPr/>
        <p:txBody>
          <a:bodyPr/>
          <a:lstStyle/>
          <a:p>
            <a:r>
              <a:rPr lang="en-IN" dirty="0"/>
              <a:t>Part-II</a:t>
            </a:r>
          </a:p>
        </p:txBody>
      </p:sp>
    </p:spTree>
    <p:extLst>
      <p:ext uri="{BB962C8B-B14F-4D97-AF65-F5344CB8AC3E}">
        <p14:creationId xmlns:p14="http://schemas.microsoft.com/office/powerpoint/2010/main" val="2597690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FCAA5-F58E-4F65-9C8C-224C5496E92C}"/>
              </a:ext>
            </a:extLst>
          </p:cNvPr>
          <p:cNvSpPr>
            <a:spLocks noGrp="1"/>
          </p:cNvSpPr>
          <p:nvPr>
            <p:ph type="title"/>
          </p:nvPr>
        </p:nvSpPr>
        <p:spPr/>
        <p:txBody>
          <a:bodyPr/>
          <a:lstStyle/>
          <a:p>
            <a:r>
              <a:rPr lang="en-IN" dirty="0"/>
              <a:t>Operationalisation</a:t>
            </a:r>
          </a:p>
        </p:txBody>
      </p:sp>
      <p:sp>
        <p:nvSpPr>
          <p:cNvPr id="3" name="Content Placeholder 2">
            <a:extLst>
              <a:ext uri="{FF2B5EF4-FFF2-40B4-BE49-F238E27FC236}">
                <a16:creationId xmlns:a16="http://schemas.microsoft.com/office/drawing/2014/main" id="{3D5E2F8C-A444-44D6-B6A9-5E9ECAE87C6B}"/>
              </a:ext>
            </a:extLst>
          </p:cNvPr>
          <p:cNvSpPr>
            <a:spLocks noGrp="1"/>
          </p:cNvSpPr>
          <p:nvPr>
            <p:ph idx="1"/>
          </p:nvPr>
        </p:nvSpPr>
        <p:spPr/>
        <p:txBody>
          <a:bodyPr>
            <a:normAutofit/>
          </a:bodyPr>
          <a:lstStyle/>
          <a:p>
            <a:r>
              <a:rPr lang="en-IN" dirty="0"/>
              <a:t>Variables - </a:t>
            </a:r>
            <a:r>
              <a:rPr lang="en-US" sz="1600" dirty="0"/>
              <a:t>“any property of a person, thing, event, setting, and so on that is not ﬁxed.”</a:t>
            </a:r>
          </a:p>
          <a:p>
            <a:endParaRPr lang="en-IN" dirty="0"/>
          </a:p>
          <a:p>
            <a:pPr lvl="1"/>
            <a:r>
              <a:rPr lang="en-IN" dirty="0"/>
              <a:t>Independent variables - </a:t>
            </a:r>
            <a:r>
              <a:rPr lang="en-US" sz="1400" dirty="0"/>
              <a:t>This is the variable that determines, inﬂuences, or produces the change in the other main factor</a:t>
            </a:r>
            <a:endParaRPr lang="en-IN" sz="1400" dirty="0"/>
          </a:p>
          <a:p>
            <a:pPr lvl="1"/>
            <a:r>
              <a:rPr lang="en-IN" dirty="0"/>
              <a:t>Dependent variables – or </a:t>
            </a:r>
            <a:r>
              <a:rPr lang="en-IN" sz="1400" dirty="0"/>
              <a:t>subject variable This variable is </a:t>
            </a:r>
            <a:r>
              <a:rPr lang="en-US" sz="1400" dirty="0"/>
              <a:t>dependent on or inﬂuenced by the independent variable(s). </a:t>
            </a:r>
            <a:endParaRPr lang="en-IN" sz="1400" dirty="0"/>
          </a:p>
          <a:p>
            <a:pPr lvl="1"/>
            <a:endParaRPr lang="en-IN" dirty="0"/>
          </a:p>
          <a:p>
            <a:pPr lvl="1"/>
            <a:r>
              <a:rPr lang="en-IN" dirty="0"/>
              <a:t>Intervening variable - </a:t>
            </a:r>
            <a:r>
              <a:rPr lang="en-US" sz="1400" dirty="0"/>
              <a:t>any variable which occurs in the causal chain between some independent variable and its dependent variable.</a:t>
            </a:r>
            <a:r>
              <a:rPr lang="en-US" sz="1000" dirty="0"/>
              <a:t> </a:t>
            </a:r>
            <a:endParaRPr lang="en-IN" sz="1000" dirty="0"/>
          </a:p>
          <a:p>
            <a:pPr lvl="1"/>
            <a:r>
              <a:rPr lang="en-IN" dirty="0"/>
              <a:t>Extraneous variable - </a:t>
            </a:r>
            <a:r>
              <a:rPr lang="en-IN" sz="1400" i="1" dirty="0"/>
              <a:t>inﬂuences both the</a:t>
            </a:r>
            <a:r>
              <a:rPr lang="en-US" sz="1400" i="1" dirty="0"/>
              <a:t>independent and the dependent variables so as to create a spurious </a:t>
            </a:r>
            <a:r>
              <a:rPr lang="en-IN" sz="1400" i="1" dirty="0"/>
              <a:t>association between them.</a:t>
            </a:r>
          </a:p>
          <a:p>
            <a:pPr lvl="1"/>
            <a:r>
              <a:rPr lang="en-IN" dirty="0"/>
              <a:t>Confounding or interfering variable - </a:t>
            </a:r>
            <a:r>
              <a:rPr lang="en-US" sz="1400" i="1" dirty="0"/>
              <a:t>another inﬂuence that may affect the dependent variable but one in which the researcher is not interested.</a:t>
            </a:r>
            <a:endParaRPr lang="en-IN" i="1" dirty="0"/>
          </a:p>
        </p:txBody>
      </p:sp>
    </p:spTree>
    <p:extLst>
      <p:ext uri="{BB962C8B-B14F-4D97-AF65-F5344CB8AC3E}">
        <p14:creationId xmlns:p14="http://schemas.microsoft.com/office/powerpoint/2010/main" val="106644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2D4D9-5750-4B0C-A815-9265071BDEE9}"/>
              </a:ext>
            </a:extLst>
          </p:cNvPr>
          <p:cNvSpPr>
            <a:spLocks noGrp="1"/>
          </p:cNvSpPr>
          <p:nvPr>
            <p:ph type="title"/>
          </p:nvPr>
        </p:nvSpPr>
        <p:spPr/>
        <p:txBody>
          <a:bodyPr/>
          <a:lstStyle/>
          <a:p>
            <a:r>
              <a:rPr lang="en-IN" dirty="0"/>
              <a:t>Till now</a:t>
            </a:r>
          </a:p>
        </p:txBody>
      </p:sp>
      <p:sp>
        <p:nvSpPr>
          <p:cNvPr id="3" name="Content Placeholder 2">
            <a:extLst>
              <a:ext uri="{FF2B5EF4-FFF2-40B4-BE49-F238E27FC236}">
                <a16:creationId xmlns:a16="http://schemas.microsoft.com/office/drawing/2014/main" id="{BC92A54C-5FED-4F8D-B365-C32D10DFED79}"/>
              </a:ext>
            </a:extLst>
          </p:cNvPr>
          <p:cNvSpPr>
            <a:spLocks noGrp="1"/>
          </p:cNvSpPr>
          <p:nvPr>
            <p:ph idx="1"/>
          </p:nvPr>
        </p:nvSpPr>
        <p:spPr/>
        <p:txBody>
          <a:bodyPr/>
          <a:lstStyle/>
          <a:p>
            <a:r>
              <a:rPr lang="en-IN" dirty="0"/>
              <a:t>We have discussed the first two steps:</a:t>
            </a:r>
          </a:p>
          <a:p>
            <a:pPr lvl="1"/>
            <a:r>
              <a:rPr lang="en-IN" dirty="0"/>
              <a:t>Formulation/identification of research problem</a:t>
            </a:r>
          </a:p>
          <a:p>
            <a:pPr lvl="1"/>
            <a:r>
              <a:rPr lang="en-IN" dirty="0"/>
              <a:t>Review of the literature</a:t>
            </a:r>
          </a:p>
        </p:txBody>
      </p:sp>
    </p:spTree>
    <p:extLst>
      <p:ext uri="{BB962C8B-B14F-4D97-AF65-F5344CB8AC3E}">
        <p14:creationId xmlns:p14="http://schemas.microsoft.com/office/powerpoint/2010/main" val="2015219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DFFFD-725E-4912-AAC2-88F75AC6A78F}"/>
              </a:ext>
            </a:extLst>
          </p:cNvPr>
          <p:cNvSpPr>
            <a:spLocks noGrp="1"/>
          </p:cNvSpPr>
          <p:nvPr>
            <p:ph type="title"/>
          </p:nvPr>
        </p:nvSpPr>
        <p:spPr/>
        <p:txBody>
          <a:bodyPr/>
          <a:lstStyle/>
          <a:p>
            <a:r>
              <a:rPr lang="en-US" dirty="0"/>
              <a:t>Step3: Specifying purpose of research</a:t>
            </a:r>
            <a:endParaRPr lang="en-IN" dirty="0"/>
          </a:p>
        </p:txBody>
      </p:sp>
      <p:sp>
        <p:nvSpPr>
          <p:cNvPr id="3" name="Content Placeholder 2">
            <a:extLst>
              <a:ext uri="{FF2B5EF4-FFF2-40B4-BE49-F238E27FC236}">
                <a16:creationId xmlns:a16="http://schemas.microsoft.com/office/drawing/2014/main" id="{87A2CFB1-5EA6-439B-817D-9950A16F313B}"/>
              </a:ext>
            </a:extLst>
          </p:cNvPr>
          <p:cNvSpPr>
            <a:spLocks noGrp="1"/>
          </p:cNvSpPr>
          <p:nvPr>
            <p:ph idx="1"/>
          </p:nvPr>
        </p:nvSpPr>
        <p:spPr>
          <a:xfrm>
            <a:off x="838200" y="1825624"/>
            <a:ext cx="10515600" cy="5032376"/>
          </a:xfrm>
        </p:spPr>
        <p:txBody>
          <a:bodyPr>
            <a:normAutofit fontScale="92500" lnSpcReduction="20000"/>
          </a:bodyPr>
          <a:lstStyle/>
          <a:p>
            <a:r>
              <a:rPr lang="en-US" sz="2000" dirty="0"/>
              <a:t>or Formulating the objectives</a:t>
            </a:r>
          </a:p>
          <a:p>
            <a:r>
              <a:rPr lang="en-US" sz="2000" dirty="0"/>
              <a:t>Objectives are the goals/aims you set out to attain in your study. </a:t>
            </a:r>
          </a:p>
          <a:p>
            <a:r>
              <a:rPr lang="en-US" sz="2000" dirty="0"/>
              <a:t>They inform a reader what you want to attain through the study. </a:t>
            </a:r>
          </a:p>
          <a:p>
            <a:r>
              <a:rPr lang="en-US" sz="2000" dirty="0"/>
              <a:t>It is extremely important to word them clearly and specifically.</a:t>
            </a:r>
          </a:p>
          <a:p>
            <a:r>
              <a:rPr lang="en-US" sz="2000" dirty="0"/>
              <a:t>The main objective/aim is an overall statement of the thrust of your study. </a:t>
            </a:r>
          </a:p>
          <a:p>
            <a:r>
              <a:rPr lang="en-US" sz="2000" dirty="0"/>
              <a:t>It is also a statement of the main associations and relationships that you seek to discover or establish.</a:t>
            </a:r>
          </a:p>
          <a:p>
            <a:r>
              <a:rPr lang="en-US" sz="2000" dirty="0"/>
              <a:t>The sub-objectives are the specific aspects of the topic that you want to investigate within the main framework of your study. </a:t>
            </a:r>
          </a:p>
          <a:p>
            <a:pPr lvl="1"/>
            <a:r>
              <a:rPr lang="en-US" sz="1600" dirty="0"/>
              <a:t>They should be numerically listed. </a:t>
            </a:r>
          </a:p>
          <a:p>
            <a:pPr lvl="1"/>
            <a:r>
              <a:rPr lang="en-US" sz="1600" dirty="0"/>
              <a:t>Wording should clearly, completely and specifically communicate to your readers your intention. </a:t>
            </a:r>
          </a:p>
          <a:p>
            <a:pPr lvl="1"/>
            <a:r>
              <a:rPr lang="en-US" sz="1600" dirty="0"/>
              <a:t>Each objective should contain only one aspect of the study. </a:t>
            </a:r>
          </a:p>
          <a:p>
            <a:pPr lvl="1"/>
            <a:r>
              <a:rPr lang="en-US" sz="1600" dirty="0"/>
              <a:t>Use action oriented words or verbs when writing objectives.</a:t>
            </a:r>
          </a:p>
          <a:p>
            <a:pPr lvl="1"/>
            <a:r>
              <a:rPr lang="en-US" sz="1600" i="1" dirty="0"/>
              <a:t>The objectives should start with words such as ‘to determine’, ‘to find out’, ‘to ascertain’, ‘to measure’, ‘to explore’, ‘to investigate’ etc.</a:t>
            </a:r>
            <a:endParaRPr lang="en-US" sz="1600" dirty="0"/>
          </a:p>
          <a:p>
            <a:r>
              <a:rPr lang="en-US" sz="2000" b="1" dirty="0"/>
              <a:t>Clear +Complete +Specific + Identify main variables to be correlated + Identify the direction of relationship</a:t>
            </a:r>
          </a:p>
          <a:p>
            <a:r>
              <a:rPr lang="en-US" sz="2000" dirty="0"/>
              <a:t>This step is also known as formulation of research questions</a:t>
            </a:r>
          </a:p>
        </p:txBody>
      </p:sp>
    </p:spTree>
    <p:extLst>
      <p:ext uri="{BB962C8B-B14F-4D97-AF65-F5344CB8AC3E}">
        <p14:creationId xmlns:p14="http://schemas.microsoft.com/office/powerpoint/2010/main" val="2983482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0EC1-BF4D-4E80-A5E5-EA175BD9C346}"/>
              </a:ext>
            </a:extLst>
          </p:cNvPr>
          <p:cNvSpPr>
            <a:spLocks noGrp="1"/>
          </p:cNvSpPr>
          <p:nvPr>
            <p:ph type="title"/>
          </p:nvPr>
        </p:nvSpPr>
        <p:spPr/>
        <p:txBody>
          <a:bodyPr/>
          <a:lstStyle/>
          <a:p>
            <a:r>
              <a:rPr lang="en-IN" dirty="0"/>
              <a:t>Step4: Formulating hypotheses</a:t>
            </a:r>
          </a:p>
        </p:txBody>
      </p:sp>
      <p:sp>
        <p:nvSpPr>
          <p:cNvPr id="3" name="Content Placeholder 2">
            <a:extLst>
              <a:ext uri="{FF2B5EF4-FFF2-40B4-BE49-F238E27FC236}">
                <a16:creationId xmlns:a16="http://schemas.microsoft.com/office/drawing/2014/main" id="{BEB7916A-9589-4216-AD37-569683ABC9DC}"/>
              </a:ext>
            </a:extLst>
          </p:cNvPr>
          <p:cNvSpPr>
            <a:spLocks noGrp="1"/>
          </p:cNvSpPr>
          <p:nvPr>
            <p:ph idx="1"/>
          </p:nvPr>
        </p:nvSpPr>
        <p:spPr/>
        <p:txBody>
          <a:bodyPr>
            <a:normAutofit fontScale="92500" lnSpcReduction="10000"/>
          </a:bodyPr>
          <a:lstStyle/>
          <a:p>
            <a:r>
              <a:rPr lang="en-US" dirty="0"/>
              <a:t>Hypothesis is tentative assumption made in order to draw out and test its logical or empirical consequences. </a:t>
            </a:r>
          </a:p>
          <a:p>
            <a:pPr marL="0" indent="0" algn="ctr">
              <a:buNone/>
            </a:pPr>
            <a:r>
              <a:rPr lang="en-IN" dirty="0">
                <a:solidFill>
                  <a:schemeClr val="accent1"/>
                </a:solidFill>
              </a:rPr>
              <a:t>“the information </a:t>
            </a:r>
            <a:r>
              <a:rPr lang="en-US" dirty="0">
                <a:solidFill>
                  <a:schemeClr val="accent1"/>
                </a:solidFill>
              </a:rPr>
              <a:t>needs of researchers are different from those of practitioners.”</a:t>
            </a:r>
          </a:p>
          <a:p>
            <a:r>
              <a:rPr lang="en-US" dirty="0" err="1"/>
              <a:t>Mouly</a:t>
            </a:r>
            <a:r>
              <a:rPr lang="en-US" dirty="0"/>
              <a:t> considers a hypothesis to be “a tentative generalization concerning the relationship between two or more variables of critical interest in the solution of a problem under investigation.”</a:t>
            </a:r>
          </a:p>
          <a:p>
            <a:r>
              <a:rPr lang="en-US" dirty="0"/>
              <a:t>Webster, defines a hypothesis as “a proposition, condition, or principle, which is assumed, perhaps without belief, in order to draw out its logical consequences and by this method to test its accord with facts which are known or may be determined.”</a:t>
            </a:r>
          </a:p>
        </p:txBody>
      </p:sp>
    </p:spTree>
    <p:extLst>
      <p:ext uri="{BB962C8B-B14F-4D97-AF65-F5344CB8AC3E}">
        <p14:creationId xmlns:p14="http://schemas.microsoft.com/office/powerpoint/2010/main" val="172960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77DE5-0D5B-4E50-8164-B314540C7AD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D8031D8-E1B2-407B-AC45-6645385A7829}"/>
              </a:ext>
            </a:extLst>
          </p:cNvPr>
          <p:cNvSpPr>
            <a:spLocks noGrp="1"/>
          </p:cNvSpPr>
          <p:nvPr>
            <p:ph idx="1"/>
          </p:nvPr>
        </p:nvSpPr>
        <p:spPr/>
        <p:txBody>
          <a:bodyPr/>
          <a:lstStyle/>
          <a:p>
            <a:r>
              <a:rPr lang="en-US" dirty="0"/>
              <a:t>Research Hypothesis should be very specific and limited to the piece of research in hand because it has to be tested.</a:t>
            </a:r>
          </a:p>
          <a:p>
            <a:pPr lvl="1"/>
            <a:r>
              <a:rPr lang="en-US" dirty="0"/>
              <a:t>The formulation of hypothesis provides a study with focus. It tells you what specific aspects of a research problem to investigate.</a:t>
            </a:r>
          </a:p>
          <a:p>
            <a:pPr lvl="1"/>
            <a:r>
              <a:rPr lang="en-US" dirty="0"/>
              <a:t>A hypothesis tells you what data to collect and what not to collect, thereby providing focus to the study.</a:t>
            </a:r>
          </a:p>
          <a:p>
            <a:pPr lvl="1"/>
            <a:r>
              <a:rPr lang="en-US" dirty="0"/>
              <a:t>As it provides a focus, the construction of a hypothesis enhances objectivity in a study.</a:t>
            </a:r>
          </a:p>
          <a:p>
            <a:pPr lvl="1"/>
            <a:r>
              <a:rPr lang="en-US" dirty="0"/>
              <a:t>A hypothesis may enable you to add to the formulation of a theory. It enables you to specifically conclude what is true or what is false.</a:t>
            </a:r>
          </a:p>
          <a:p>
            <a:endParaRPr lang="en-IN" dirty="0"/>
          </a:p>
        </p:txBody>
      </p:sp>
    </p:spTree>
    <p:extLst>
      <p:ext uri="{BB962C8B-B14F-4D97-AF65-F5344CB8AC3E}">
        <p14:creationId xmlns:p14="http://schemas.microsoft.com/office/powerpoint/2010/main" val="3092691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9864-0BF0-4896-816C-AC357065955A}"/>
              </a:ext>
            </a:extLst>
          </p:cNvPr>
          <p:cNvSpPr>
            <a:spLocks noGrp="1"/>
          </p:cNvSpPr>
          <p:nvPr>
            <p:ph type="title"/>
          </p:nvPr>
        </p:nvSpPr>
        <p:spPr/>
        <p:txBody>
          <a:bodyPr/>
          <a:lstStyle/>
          <a:p>
            <a:r>
              <a:rPr lang="en-IN" dirty="0"/>
              <a:t>Types of hypotheses</a:t>
            </a:r>
          </a:p>
        </p:txBody>
      </p:sp>
      <p:sp>
        <p:nvSpPr>
          <p:cNvPr id="3" name="Content Placeholder 2">
            <a:extLst>
              <a:ext uri="{FF2B5EF4-FFF2-40B4-BE49-F238E27FC236}">
                <a16:creationId xmlns:a16="http://schemas.microsoft.com/office/drawing/2014/main" id="{6BBE4EB9-5FCF-4B08-87A2-F4B6E95131C1}"/>
              </a:ext>
            </a:extLst>
          </p:cNvPr>
          <p:cNvSpPr>
            <a:spLocks noGrp="1"/>
          </p:cNvSpPr>
          <p:nvPr>
            <p:ph idx="1"/>
          </p:nvPr>
        </p:nvSpPr>
        <p:spPr>
          <a:xfrm>
            <a:off x="838200" y="1473798"/>
            <a:ext cx="10515600" cy="5195943"/>
          </a:xfrm>
        </p:spPr>
        <p:txBody>
          <a:bodyPr>
            <a:normAutofit/>
          </a:bodyPr>
          <a:lstStyle/>
          <a:p>
            <a:r>
              <a:rPr lang="en-US" sz="1200" dirty="0"/>
              <a:t>Working or research hypothesis—the hypothesis with which a research study begins. It should help to delimit and guide the study.</a:t>
            </a:r>
          </a:p>
          <a:p>
            <a:r>
              <a:rPr lang="en-US" sz="1200" dirty="0"/>
              <a:t>Final hypothesis—the hypothesis that reflects the findings of the research study. It often is synonymous with the study’s final conclusion. </a:t>
            </a:r>
          </a:p>
          <a:p>
            <a:r>
              <a:rPr lang="en-US" sz="1200" dirty="0"/>
              <a:t>Particular hypothesis—a hypothesis which merely explains a specific fact or situation; for example, “not all college students are skilled library users.” </a:t>
            </a:r>
          </a:p>
          <a:p>
            <a:r>
              <a:rPr lang="en-US" sz="1200" dirty="0"/>
              <a:t>Causal hypothesis—a hypothesis which states that there is a causal relationship between two or more variables (i.e., that a particular factor or condition determines or affects another factor or condition). </a:t>
            </a:r>
          </a:p>
          <a:p>
            <a:r>
              <a:rPr lang="en-US" sz="1200" dirty="0"/>
              <a:t>Statistical Hypothesis: </a:t>
            </a:r>
          </a:p>
          <a:p>
            <a:pPr lvl="1"/>
            <a:r>
              <a:rPr lang="en-US" sz="800" dirty="0"/>
              <a:t>Null hypothesis—asserts that there is no real relationship between or among the variables in question. It involves the supposition that chance, rather than an identifiable cause, has produced some observed result. It is used primarily for purposes of statistical testing. </a:t>
            </a:r>
          </a:p>
          <a:p>
            <a:pPr lvl="1"/>
            <a:r>
              <a:rPr lang="en-US" sz="800" dirty="0"/>
              <a:t>Alternative hypothesis—provides another possible and plausible solution to the problem (i.e., a different explanation of the same facts).</a:t>
            </a:r>
          </a:p>
          <a:p>
            <a:r>
              <a:rPr lang="en-US" sz="1200" dirty="0"/>
              <a:t>Inductive hypothesis—a hypothesis which moves from the particular to the general, or a generalization based on observation. </a:t>
            </a:r>
          </a:p>
          <a:p>
            <a:r>
              <a:rPr lang="en-US" sz="1200" dirty="0"/>
              <a:t>Deductive hypothesis—a hypothesis which shifts from the general to the particular, or a hypothesis derived from a theory. </a:t>
            </a:r>
          </a:p>
          <a:p>
            <a:r>
              <a:rPr lang="en-US" sz="1200" dirty="0"/>
              <a:t>Nondirectional hypothesis—a hypothesis which merely indicates that a relationship or difference exists. It says nothing about the nature or direction of the relationship. For example, one might hypothesize that a student’s grade point average and use of libraries are related without going so far as to argue that either factor causes the other. </a:t>
            </a:r>
          </a:p>
          <a:p>
            <a:r>
              <a:rPr lang="en-US" sz="1200" dirty="0"/>
              <a:t>Directional hypothesis—a hypothesis which indicates the nature of the relationship between or among variables. For example, it could logically be hypothesized that the assignment of term papers results in more library use by certain students. </a:t>
            </a:r>
          </a:p>
          <a:p>
            <a:r>
              <a:rPr lang="en-US" sz="1200" dirty="0"/>
              <a:t>Multivariate hypothesis—a hypothesis proposing a relationship among more than two phenomena or variables. </a:t>
            </a:r>
          </a:p>
          <a:p>
            <a:r>
              <a:rPr lang="en-US" sz="1200" dirty="0"/>
              <a:t>Bivariate hypothesis—a hypothesis proposing a relationship between two phenomena or variables. </a:t>
            </a:r>
          </a:p>
          <a:p>
            <a:r>
              <a:rPr lang="en-US" sz="1200" dirty="0"/>
              <a:t>Univariate hypothesis—a hypothesis concerned with only one phenomenon or variable. In that no relationship is involved, one could argue that this kind of statement does not meet the minimal criteria for a hypothesis. It might better be termed a research question.</a:t>
            </a:r>
            <a:endParaRPr lang="en-IN" sz="1200" dirty="0"/>
          </a:p>
        </p:txBody>
      </p:sp>
    </p:spTree>
    <p:extLst>
      <p:ext uri="{BB962C8B-B14F-4D97-AF65-F5344CB8AC3E}">
        <p14:creationId xmlns:p14="http://schemas.microsoft.com/office/powerpoint/2010/main" val="62825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7A9BE-970C-4ABE-BAE1-74BBD2C51B22}"/>
              </a:ext>
            </a:extLst>
          </p:cNvPr>
          <p:cNvSpPr>
            <a:spLocks noGrp="1"/>
          </p:cNvSpPr>
          <p:nvPr>
            <p:ph type="title"/>
          </p:nvPr>
        </p:nvSpPr>
        <p:spPr/>
        <p:txBody>
          <a:bodyPr/>
          <a:lstStyle/>
          <a:p>
            <a:r>
              <a:rPr lang="en-IN" dirty="0"/>
              <a:t>How to develop working hypotheses</a:t>
            </a:r>
          </a:p>
        </p:txBody>
      </p:sp>
      <p:sp>
        <p:nvSpPr>
          <p:cNvPr id="3" name="Content Placeholder 2">
            <a:extLst>
              <a:ext uri="{FF2B5EF4-FFF2-40B4-BE49-F238E27FC236}">
                <a16:creationId xmlns:a16="http://schemas.microsoft.com/office/drawing/2014/main" id="{B9375338-BE25-4673-9910-750A47F34F59}"/>
              </a:ext>
            </a:extLst>
          </p:cNvPr>
          <p:cNvSpPr>
            <a:spLocks noGrp="1"/>
          </p:cNvSpPr>
          <p:nvPr>
            <p:ph idx="1"/>
          </p:nvPr>
        </p:nvSpPr>
        <p:spPr/>
        <p:txBody>
          <a:bodyPr>
            <a:normAutofit/>
          </a:bodyPr>
          <a:lstStyle/>
          <a:p>
            <a:r>
              <a:rPr lang="en-US" dirty="0"/>
              <a:t>Discussions with colleagues and experts about the problem, its origin and the objectives in seeking a solution; </a:t>
            </a:r>
          </a:p>
          <a:p>
            <a:r>
              <a:rPr lang="en-US" dirty="0"/>
              <a:t>Examination of data and records, if available, concerning the problem for possible trends, peculiarities and other clues; </a:t>
            </a:r>
          </a:p>
          <a:p>
            <a:r>
              <a:rPr lang="en-US" dirty="0"/>
              <a:t>Review of similar studies in the area or of the studies on similar problems; and </a:t>
            </a:r>
          </a:p>
          <a:p>
            <a:r>
              <a:rPr lang="en-US" dirty="0"/>
              <a:t>Pilot study or Exploratory personal investigation which involves original field interviews on a limited scale with interested parties and individuals with a view to secure greater insight into the practical aspects of the problem.</a:t>
            </a:r>
            <a:endParaRPr lang="en-IN" dirty="0"/>
          </a:p>
          <a:p>
            <a:endParaRPr lang="en-IN" dirty="0"/>
          </a:p>
        </p:txBody>
      </p:sp>
    </p:spTree>
    <p:extLst>
      <p:ext uri="{BB962C8B-B14F-4D97-AF65-F5344CB8AC3E}">
        <p14:creationId xmlns:p14="http://schemas.microsoft.com/office/powerpoint/2010/main" val="234943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41467-5F10-4A89-BC20-903D58087FB2}"/>
              </a:ext>
            </a:extLst>
          </p:cNvPr>
          <p:cNvSpPr>
            <a:spLocks noGrp="1"/>
          </p:cNvSpPr>
          <p:nvPr>
            <p:ph type="title"/>
          </p:nvPr>
        </p:nvSpPr>
        <p:spPr/>
        <p:txBody>
          <a:bodyPr/>
          <a:lstStyle/>
          <a:p>
            <a:r>
              <a:rPr lang="en-IN" dirty="0"/>
              <a:t>Process of framing hypotheses</a:t>
            </a:r>
          </a:p>
        </p:txBody>
      </p:sp>
      <p:sp>
        <p:nvSpPr>
          <p:cNvPr id="3" name="Content Placeholder 2">
            <a:extLst>
              <a:ext uri="{FF2B5EF4-FFF2-40B4-BE49-F238E27FC236}">
                <a16:creationId xmlns:a16="http://schemas.microsoft.com/office/drawing/2014/main" id="{543C28BC-6B7A-4FEE-97F0-C891A3E0089C}"/>
              </a:ext>
            </a:extLst>
          </p:cNvPr>
          <p:cNvSpPr>
            <a:spLocks noGrp="1"/>
          </p:cNvSpPr>
          <p:nvPr>
            <p:ph idx="1"/>
          </p:nvPr>
        </p:nvSpPr>
        <p:spPr/>
        <p:txBody>
          <a:bodyPr>
            <a:normAutofit fontScale="85000" lnSpcReduction="20000"/>
          </a:bodyPr>
          <a:lstStyle/>
          <a:p>
            <a:r>
              <a:rPr lang="en-IN" dirty="0"/>
              <a:t>Hypothesis always relies on some assumptions. </a:t>
            </a:r>
          </a:p>
          <a:p>
            <a:r>
              <a:rPr lang="en-IN" dirty="0"/>
              <a:t>Find out the basic assumption or assumptions to form a premise. </a:t>
            </a:r>
          </a:p>
          <a:p>
            <a:pPr lvl="1"/>
            <a:r>
              <a:rPr lang="en-IN" dirty="0"/>
              <a:t>Ex: </a:t>
            </a:r>
            <a:r>
              <a:rPr lang="en-US" dirty="0"/>
              <a:t>a hypothesis which predicts that older people are less likely to use information technology than are younger people.</a:t>
            </a:r>
          </a:p>
          <a:p>
            <a:pPr lvl="1"/>
            <a:r>
              <a:rPr lang="en-US" dirty="0"/>
              <a:t>Might be partially explained by the assumption that older people have more anxiety regarding the use of technology.</a:t>
            </a:r>
          </a:p>
          <a:p>
            <a:r>
              <a:rPr lang="en-US" dirty="0"/>
              <a:t>Develop additional explanations of relationships between or among the variables in speciﬁc situations.</a:t>
            </a:r>
          </a:p>
          <a:p>
            <a:r>
              <a:rPr lang="en-US" dirty="0"/>
              <a:t>These additional explanations constitute, in effect, alternative hypotheses. </a:t>
            </a:r>
          </a:p>
          <a:p>
            <a:r>
              <a:rPr lang="en-US" dirty="0"/>
              <a:t>The most viable hypothesis must then be identiﬁed by evaluating the various alternative hypotheses and eliminating the less effective ones. </a:t>
            </a:r>
          </a:p>
          <a:p>
            <a:r>
              <a:rPr lang="en-US" dirty="0"/>
              <a:t>Law of parsimony can be followed: which dictates selecting the simplest explanation or hypothesis and the one requiring the fewest assumptions.</a:t>
            </a:r>
          </a:p>
          <a:p>
            <a:endParaRPr lang="en-IN" dirty="0"/>
          </a:p>
        </p:txBody>
      </p:sp>
    </p:spTree>
    <p:extLst>
      <p:ext uri="{BB962C8B-B14F-4D97-AF65-F5344CB8AC3E}">
        <p14:creationId xmlns:p14="http://schemas.microsoft.com/office/powerpoint/2010/main" val="2583443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9A162-1957-48B2-A18A-EFCC8D1D0053}"/>
              </a:ext>
            </a:extLst>
          </p:cNvPr>
          <p:cNvSpPr>
            <a:spLocks noGrp="1"/>
          </p:cNvSpPr>
          <p:nvPr>
            <p:ph type="title"/>
          </p:nvPr>
        </p:nvSpPr>
        <p:spPr/>
        <p:txBody>
          <a:bodyPr/>
          <a:lstStyle/>
          <a:p>
            <a:r>
              <a:rPr lang="en-IN" dirty="0"/>
              <a:t>Desirable Characteristics of Hypotheses</a:t>
            </a:r>
          </a:p>
        </p:txBody>
      </p:sp>
      <p:sp>
        <p:nvSpPr>
          <p:cNvPr id="3" name="Content Placeholder 2">
            <a:extLst>
              <a:ext uri="{FF2B5EF4-FFF2-40B4-BE49-F238E27FC236}">
                <a16:creationId xmlns:a16="http://schemas.microsoft.com/office/drawing/2014/main" id="{B24041F4-5D17-4F25-AE99-66CBA3D8FF6F}"/>
              </a:ext>
            </a:extLst>
          </p:cNvPr>
          <p:cNvSpPr>
            <a:spLocks noGrp="1"/>
          </p:cNvSpPr>
          <p:nvPr>
            <p:ph idx="1"/>
          </p:nvPr>
        </p:nvSpPr>
        <p:spPr/>
        <p:txBody>
          <a:bodyPr/>
          <a:lstStyle/>
          <a:p>
            <a:pPr marL="514350" indent="-514350">
              <a:buFont typeface="+mj-lt"/>
              <a:buAutoNum type="arabicPeriod"/>
            </a:pPr>
            <a:r>
              <a:rPr lang="en-IN" dirty="0"/>
              <a:t>Generalizability, or universality - </a:t>
            </a:r>
            <a:r>
              <a:rPr lang="en-US" sz="2000" i="1" dirty="0"/>
              <a:t>hold up true in more than one situation</a:t>
            </a:r>
            <a:endParaRPr lang="en-IN" sz="2000" i="1" dirty="0"/>
          </a:p>
          <a:p>
            <a:pPr marL="514350" indent="-514350">
              <a:buFont typeface="+mj-lt"/>
              <a:buAutoNum type="arabicPeriod"/>
            </a:pPr>
            <a:r>
              <a:rPr lang="en-IN" dirty="0"/>
              <a:t>Compatibility with existing knowledge – </a:t>
            </a:r>
            <a:r>
              <a:rPr lang="en-IN" sz="2000" i="1" dirty="0"/>
              <a:t>based on earlier studies</a:t>
            </a:r>
          </a:p>
          <a:p>
            <a:pPr marL="514350" indent="-514350">
              <a:buFont typeface="+mj-lt"/>
              <a:buAutoNum type="arabicPeriod"/>
            </a:pPr>
            <a:r>
              <a:rPr lang="en-IN" dirty="0"/>
              <a:t>Testability – </a:t>
            </a:r>
            <a:r>
              <a:rPr lang="en-IN" sz="2000" i="1" dirty="0"/>
              <a:t>empirically testable</a:t>
            </a:r>
          </a:p>
          <a:p>
            <a:pPr marL="514350" indent="-514350">
              <a:buFont typeface="+mj-lt"/>
              <a:buAutoNum type="arabicPeriod"/>
            </a:pPr>
            <a:r>
              <a:rPr lang="en-IN" dirty="0"/>
              <a:t>Invariability – </a:t>
            </a:r>
            <a:r>
              <a:rPr lang="en-IN" sz="2000" i="1" dirty="0"/>
              <a:t>over time</a:t>
            </a:r>
          </a:p>
          <a:p>
            <a:pPr marL="514350" indent="-514350">
              <a:buFont typeface="+mj-lt"/>
              <a:buAutoNum type="arabicPeriod"/>
            </a:pPr>
            <a:r>
              <a:rPr lang="en-IN" dirty="0"/>
              <a:t>Causality or correlation- </a:t>
            </a:r>
            <a:r>
              <a:rPr lang="en-US" sz="2000" i="1" dirty="0"/>
              <a:t>states a relationship that is causal in </a:t>
            </a:r>
            <a:r>
              <a:rPr lang="en-IN" sz="2000" i="1" dirty="0"/>
              <a:t>nature or correlational</a:t>
            </a:r>
          </a:p>
        </p:txBody>
      </p:sp>
    </p:spTree>
    <p:extLst>
      <p:ext uri="{BB962C8B-B14F-4D97-AF65-F5344CB8AC3E}">
        <p14:creationId xmlns:p14="http://schemas.microsoft.com/office/powerpoint/2010/main" val="3088918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1271</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Research Process</vt:lpstr>
      <vt:lpstr>Till now</vt:lpstr>
      <vt:lpstr>Step3: Specifying purpose of research</vt:lpstr>
      <vt:lpstr>Step4: Formulating hypotheses</vt:lpstr>
      <vt:lpstr>PowerPoint Presentation</vt:lpstr>
      <vt:lpstr>Types of hypotheses</vt:lpstr>
      <vt:lpstr>How to develop working hypotheses</vt:lpstr>
      <vt:lpstr>Process of framing hypotheses</vt:lpstr>
      <vt:lpstr>Desirable Characteristics of Hypotheses</vt:lpstr>
      <vt:lpstr>Operationalisation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Process</dc:title>
  <dc:creator>Swami Kundan Kishor</dc:creator>
  <cp:lastModifiedBy>Swami Kundan Kishor</cp:lastModifiedBy>
  <cp:revision>11</cp:revision>
  <dcterms:created xsi:type="dcterms:W3CDTF">2018-08-23T05:11:15Z</dcterms:created>
  <dcterms:modified xsi:type="dcterms:W3CDTF">2018-08-23T09:07:48Z</dcterms:modified>
</cp:coreProperties>
</file>