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4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08F2-06B4-EC45-967F-1090EF4178B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BD6A-E77D-C040-B80C-7E5B0E27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 Square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Vinit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table, we can see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 of 100 books issued in a day 50 are general and 50 are </a:t>
            </a:r>
            <a:r>
              <a:rPr lang="en-US" dirty="0" err="1" smtClean="0"/>
              <a:t>specialised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if the null hypothesis is true we expect that 50% of books issued to students should be ‘general’ in nature.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4739"/>
              </p:ext>
            </p:extLst>
          </p:nvPr>
        </p:nvGraphicFramePr>
        <p:xfrm>
          <a:off x="263448" y="1887032"/>
          <a:ext cx="82296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 of books Issued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Issued to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Row Totals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Teachers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Specialised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Column 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  <a:p>
                      <a:pPr algn="ctr"/>
                      <a:r>
                        <a:rPr lang="en-US" b="1" dirty="0" smtClean="0"/>
                        <a:t>Grand total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11866" y="2690464"/>
            <a:ext cx="861118" cy="68875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similar % should hold good for research scholars and teachers too. </a:t>
            </a:r>
          </a:p>
          <a:p>
            <a:r>
              <a:rPr lang="en-US" dirty="0" smtClean="0"/>
              <a:t>This is our expectation, but the practice may be different. We have to test whether the discrepancy is a chance or there is some genuine difference.</a:t>
            </a:r>
          </a:p>
          <a:p>
            <a:r>
              <a:rPr lang="en-US" dirty="0" smtClean="0"/>
              <a:t>In order to test this we calculate “expected frequency” for each cell in the contingency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1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by </a:t>
            </a:r>
          </a:p>
          <a:p>
            <a:r>
              <a:rPr lang="en-US" dirty="0" smtClean="0"/>
              <a:t>Expected Frequency (</a:t>
            </a:r>
            <a:r>
              <a:rPr lang="en-US" dirty="0" err="1" smtClean="0"/>
              <a:t>fe</a:t>
            </a:r>
            <a:r>
              <a:rPr lang="en-US" dirty="0" smtClean="0"/>
              <a:t>)= (row total)X(column total)/grand total</a:t>
            </a:r>
          </a:p>
          <a:p>
            <a:r>
              <a:rPr lang="en-US" dirty="0" smtClean="0"/>
              <a:t>So our expected frequency table becomes.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82139"/>
              </p:ext>
            </p:extLst>
          </p:nvPr>
        </p:nvGraphicFramePr>
        <p:xfrm>
          <a:off x="485545" y="4044117"/>
          <a:ext cx="82296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 of books Issued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Issued to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Row Totals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Teachers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Specialised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Column 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  <a:p>
                      <a:pPr algn="ctr"/>
                      <a:r>
                        <a:rPr lang="en-US" b="1" dirty="0" smtClean="0"/>
                        <a:t>Grand total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6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we have degree of freedom(</a:t>
            </a:r>
            <a:r>
              <a:rPr lang="en-US" dirty="0" err="1" smtClean="0"/>
              <a:t>df</a:t>
            </a:r>
            <a:r>
              <a:rPr lang="en-US" dirty="0" smtClean="0"/>
              <a:t>) equal to 2. </a:t>
            </a:r>
          </a:p>
          <a:p>
            <a:r>
              <a:rPr lang="en-US" dirty="0" smtClean="0"/>
              <a:t>While calculating the expected frequencies how much freedom we had?</a:t>
            </a:r>
          </a:p>
          <a:p>
            <a:r>
              <a:rPr lang="en-US" dirty="0" smtClean="0"/>
              <a:t>Or how many expected frequencies we have to calculate. </a:t>
            </a:r>
          </a:p>
          <a:p>
            <a:r>
              <a:rPr lang="en-US" dirty="0" smtClean="0"/>
              <a:t>We had to calculate three separate pieces of information with one restriction. 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=  3-1 =2 , or</a:t>
            </a:r>
          </a:p>
          <a:p>
            <a:r>
              <a:rPr lang="en-US" dirty="0" smtClean="0"/>
              <a:t>For a table </a:t>
            </a:r>
            <a:r>
              <a:rPr lang="en-US" dirty="0" err="1" smtClean="0"/>
              <a:t>df</a:t>
            </a:r>
            <a:r>
              <a:rPr lang="en-US" dirty="0" smtClean="0"/>
              <a:t> = (r-1)(c-</a:t>
            </a:r>
            <a:r>
              <a:rPr lang="en-US" dirty="0"/>
              <a:t>1</a:t>
            </a:r>
            <a:r>
              <a:rPr lang="en-US" dirty="0" smtClean="0"/>
              <a:t>), r= no of rows and c= number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9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always lose one row and one column because of knowing the marginal totals, because the last row and column values can be calculate through subtraction.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7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find the critical value, we will have to decide upon another parameter “Level of Significance”. </a:t>
            </a:r>
          </a:p>
          <a:p>
            <a:r>
              <a:rPr lang="en-US" dirty="0" smtClean="0"/>
              <a:t>This is nothing but the significance level </a:t>
            </a:r>
            <a:r>
              <a:rPr lang="en-US" dirty="0" err="1" smtClean="0"/>
              <a:t>upto</a:t>
            </a:r>
            <a:r>
              <a:rPr lang="en-US" dirty="0" smtClean="0"/>
              <a:t> which you are going to accept the results. </a:t>
            </a:r>
          </a:p>
          <a:p>
            <a:r>
              <a:rPr lang="en-US" dirty="0" smtClean="0"/>
              <a:t>After deciding upon this we can say </a:t>
            </a:r>
            <a:r>
              <a:rPr lang="en-US" dirty="0" smtClean="0">
                <a:solidFill>
                  <a:srgbClr val="FF0000"/>
                </a:solidFill>
              </a:rPr>
              <a:t>“how significant is the difference between the observed and expected frequency?”</a:t>
            </a:r>
          </a:p>
          <a:p>
            <a:r>
              <a:rPr lang="en-US" dirty="0" smtClean="0"/>
              <a:t>If we have confidence level of 95% the level of significance will be 0.05. </a:t>
            </a:r>
            <a:endParaRPr lang="en-US" dirty="0"/>
          </a:p>
          <a:p>
            <a:r>
              <a:rPr lang="en-US" dirty="0" smtClean="0"/>
              <a:t>And for confidence level of 99% the level of significance will be 0.01.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the independence, we will apply Chi-square test. </a:t>
            </a:r>
          </a:p>
          <a:p>
            <a:r>
              <a:rPr lang="en-US" dirty="0" smtClean="0"/>
              <a:t>The critical value of chi square for 2 </a:t>
            </a:r>
            <a:r>
              <a:rPr lang="en-US" dirty="0" err="1" smtClean="0"/>
              <a:t>df</a:t>
            </a:r>
            <a:r>
              <a:rPr lang="en-US" dirty="0" smtClean="0"/>
              <a:t> and 0.05 level of significance is </a:t>
            </a:r>
            <a:r>
              <a:rPr lang="en-US" dirty="0" smtClean="0">
                <a:solidFill>
                  <a:srgbClr val="FF0000"/>
                </a:solidFill>
              </a:rPr>
              <a:t>5.991.</a:t>
            </a:r>
          </a:p>
          <a:p>
            <a:r>
              <a:rPr lang="en-US" dirty="0" smtClean="0"/>
              <a:t>This is obtained using probability table for chi square distribution.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ad_First_Statistics.pdf (page 701 of 71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calculate test parameter. i.e., chi square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898514"/>
            <a:ext cx="4731976" cy="13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“test of association”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qualitative data we need another method to analyse relationship between two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2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89831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Row/column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fo-fe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fo-fe</a:t>
                      </a:r>
                      <a:r>
                        <a:rPr lang="en-US" dirty="0" smtClean="0"/>
                        <a:t>)^2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fo-fe</a:t>
                      </a:r>
                      <a:r>
                        <a:rPr lang="en-US" dirty="0" smtClean="0"/>
                        <a:t>)^2/</a:t>
                      </a:r>
                      <a:r>
                        <a:rPr lang="en-US" dirty="0" err="1" smtClean="0"/>
                        <a:t>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0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whether the </a:t>
            </a:r>
            <a:r>
              <a:rPr lang="en-US" dirty="0"/>
              <a:t>test statistic is within the critical </a:t>
            </a:r>
            <a:r>
              <a:rPr lang="en-US" dirty="0" smtClean="0"/>
              <a:t>region.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the calculate value of chi square exceeds the critical value. </a:t>
            </a:r>
          </a:p>
        </p:txBody>
      </p:sp>
    </p:spTree>
    <p:extLst>
      <p:ext uri="{BB962C8B-B14F-4D97-AF65-F5344CB8AC3E}">
        <p14:creationId xmlns:p14="http://schemas.microsoft.com/office/powerpoint/2010/main" val="337825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observed value of chi square exceeds the critical value, H</a:t>
            </a:r>
            <a:r>
              <a:rPr lang="en-US" baseline="-25000" dirty="0" smtClean="0"/>
              <a:t>0</a:t>
            </a:r>
            <a:r>
              <a:rPr lang="en-US" dirty="0" smtClean="0"/>
              <a:t> will be rejected and H</a:t>
            </a:r>
            <a:r>
              <a:rPr lang="en-US" baseline="-25000" dirty="0" smtClean="0"/>
              <a:t>1</a:t>
            </a:r>
            <a:r>
              <a:rPr lang="en-US" dirty="0" smtClean="0"/>
              <a:t> is accepted.  </a:t>
            </a:r>
          </a:p>
          <a:p>
            <a:r>
              <a:rPr lang="en-US" dirty="0" smtClean="0"/>
              <a:t>So we can infer out that </a:t>
            </a:r>
          </a:p>
          <a:p>
            <a:r>
              <a:rPr lang="en-US" dirty="0" smtClean="0"/>
              <a:t>“Book preferences by users is related to the user groups”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sample mean and population mean. </a:t>
            </a:r>
          </a:p>
          <a:p>
            <a:r>
              <a:rPr lang="en-US" dirty="0" smtClean="0"/>
              <a:t>In the yesterdays class we had seen this in detail.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1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 tests are applicable only if there are thirty or more observations in the sample. </a:t>
            </a:r>
          </a:p>
          <a:p>
            <a:r>
              <a:rPr lang="en-US" dirty="0" smtClean="0"/>
              <a:t>As the number of observations decreases, the distribution of Z diverges from a normal distribution.</a:t>
            </a:r>
          </a:p>
          <a:p>
            <a:r>
              <a:rPr lang="en-US" dirty="0" smtClean="0"/>
              <a:t>known as Student’s’ distribution or the ‘t’ distribution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11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sample, Testing against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sample of 10 athletes in a college had the IQ scores: 75, 115, 110, 102, 86,84,96,98,106, and 101</a:t>
            </a:r>
          </a:p>
          <a:p>
            <a:r>
              <a:rPr lang="en-US" dirty="0" smtClean="0"/>
              <a:t>Do these data support the assumption of a population mean IQ of 105 at 1% level of significance?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 : µ= 105</a:t>
            </a:r>
          </a:p>
          <a:p>
            <a:r>
              <a:rPr lang="en-US" dirty="0" smtClean="0"/>
              <a:t>H1 :	 µ≠ 105</a:t>
            </a:r>
          </a:p>
          <a:p>
            <a:endParaRPr lang="en-US" dirty="0"/>
          </a:p>
          <a:p>
            <a:r>
              <a:rPr lang="en-US" dirty="0" smtClean="0"/>
              <a:t>t = X-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two samples (independent)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347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are the vertical jump performance of volleyball and basketball players in </a:t>
            </a:r>
            <a:r>
              <a:rPr lang="en-US" dirty="0" err="1" smtClean="0"/>
              <a:t>cms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Test, if the two groups differ significantly in relation to the performance on vertical jump.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42222"/>
              </p:ext>
            </p:extLst>
          </p:nvPr>
        </p:nvGraphicFramePr>
        <p:xfrm>
          <a:off x="4460674" y="1351757"/>
          <a:ext cx="4444866" cy="477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33"/>
                <a:gridCol w="2222433"/>
              </a:tblGrid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Volleyball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Basketball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4343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98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4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sample, two measures(paired)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 the impact.</a:t>
            </a:r>
          </a:p>
          <a:p>
            <a:r>
              <a:rPr lang="en-US" dirty="0" smtClean="0"/>
              <a:t>An awareness </a:t>
            </a:r>
            <a:r>
              <a:rPr lang="en-US" dirty="0" err="1" smtClean="0"/>
              <a:t>programmme</a:t>
            </a:r>
            <a:r>
              <a:rPr lang="en-US" dirty="0" smtClean="0"/>
              <a:t> was given to 10 women on personal hygiene. A test was administered before and after the awareness </a:t>
            </a:r>
            <a:r>
              <a:rPr lang="en-US" dirty="0" err="1" smtClean="0"/>
              <a:t>programme</a:t>
            </a:r>
            <a:r>
              <a:rPr lang="en-US" dirty="0" smtClean="0"/>
              <a:t>  which is shown in the following table. </a:t>
            </a:r>
          </a:p>
          <a:p>
            <a:r>
              <a:rPr lang="en-US" dirty="0" smtClean="0"/>
              <a:t>can it be concluded at .05 level of significance that the awareness </a:t>
            </a:r>
            <a:r>
              <a:rPr lang="en-US" dirty="0" err="1" smtClean="0"/>
              <a:t>programme</a:t>
            </a:r>
            <a:r>
              <a:rPr lang="en-US" dirty="0" smtClean="0"/>
              <a:t> in general increases the knowledge of personal hygiene?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7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purpose will be :</a:t>
            </a:r>
          </a:p>
          <a:p>
            <a:pPr lvl="1"/>
            <a:r>
              <a:rPr lang="en-US" dirty="0" smtClean="0"/>
              <a:t>To find out whether the two attributes are associated, and</a:t>
            </a:r>
          </a:p>
          <a:p>
            <a:pPr lvl="1"/>
            <a:r>
              <a:rPr lang="en-US" dirty="0" smtClean="0"/>
              <a:t>To test the significance of such association. </a:t>
            </a:r>
          </a:p>
        </p:txBody>
      </p:sp>
    </p:spTree>
    <p:extLst>
      <p:ext uri="{BB962C8B-B14F-4D97-AF65-F5344CB8AC3E}">
        <p14:creationId xmlns:p14="http://schemas.microsoft.com/office/powerpoint/2010/main" val="41487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40471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the </a:t>
            </a:r>
            <a:r>
              <a:rPr lang="en-US" dirty="0" err="1" smtClean="0"/>
              <a:t>StatsLib</a:t>
            </a:r>
            <a:r>
              <a:rPr lang="en-US" dirty="0" smtClean="0"/>
              <a:t> there are some: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Research Scholars</a:t>
            </a:r>
          </a:p>
          <a:p>
            <a:r>
              <a:rPr lang="en-US" dirty="0" smtClean="0"/>
              <a:t>Each group has varied reading habits. </a:t>
            </a:r>
            <a:endParaRPr lang="en-US" dirty="0"/>
          </a:p>
          <a:p>
            <a:r>
              <a:rPr lang="en-US" dirty="0" smtClean="0"/>
              <a:t>To cater their needs the library procures books both </a:t>
            </a:r>
            <a:r>
              <a:rPr lang="en-US" dirty="0" smtClean="0">
                <a:solidFill>
                  <a:srgbClr val="FF0000"/>
                </a:solidFill>
              </a:rPr>
              <a:t>General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Specialised</a:t>
            </a:r>
            <a:r>
              <a:rPr lang="en-US" dirty="0" smtClean="0"/>
              <a:t> in nature.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meet the demand, to keep the stock in balance, the librarian needs to test whether the variables, i.e., </a:t>
            </a:r>
          </a:p>
          <a:p>
            <a:pPr lvl="1"/>
            <a:r>
              <a:rPr lang="en-US" dirty="0" smtClean="0"/>
              <a:t>The reading habit, and </a:t>
            </a:r>
          </a:p>
          <a:p>
            <a:pPr lvl="1"/>
            <a:r>
              <a:rPr lang="en-US" dirty="0" smtClean="0"/>
              <a:t>The user groups 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ave any association.</a:t>
            </a:r>
          </a:p>
          <a:p>
            <a:pPr marL="0" indent="0">
              <a:buNone/>
            </a:pPr>
            <a:r>
              <a:rPr lang="en-US" dirty="0" smtClean="0"/>
              <a:t>The librarian starts with the first step….</a:t>
            </a:r>
          </a:p>
          <a:p>
            <a:pPr marL="0" indent="0">
              <a:buNone/>
            </a:pPr>
            <a:r>
              <a:rPr lang="en-US" dirty="0" smtClean="0"/>
              <a:t>The librarian collects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0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then second and third step …</a:t>
            </a:r>
          </a:p>
          <a:p>
            <a:pPr marL="0" indent="0">
              <a:buNone/>
            </a:pPr>
            <a:r>
              <a:rPr lang="en-US" dirty="0" smtClean="0"/>
              <a:t>The number of books issued on a particular day is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05761"/>
              </p:ext>
            </p:extLst>
          </p:nvPr>
        </p:nvGraphicFramePr>
        <p:xfrm>
          <a:off x="457199" y="3613944"/>
          <a:ext cx="82296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 of books Issued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Issued to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Row Totals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Teachers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Specialised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Column 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3366FF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  <a:p>
                      <a:pPr algn="ctr"/>
                      <a:r>
                        <a:rPr lang="en-US" b="1" dirty="0" smtClean="0"/>
                        <a:t>Grand total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Then formulated hypotheses. </a:t>
            </a:r>
          </a:p>
          <a:p>
            <a:r>
              <a:rPr lang="en-US" dirty="0" smtClean="0"/>
              <a:t>Hypothesis: is a tentative statement made about the </a:t>
            </a:r>
            <a:r>
              <a:rPr lang="en-US" dirty="0" smtClean="0">
                <a:solidFill>
                  <a:srgbClr val="FF0000"/>
                </a:solidFill>
              </a:rPr>
              <a:t>expected or predicted </a:t>
            </a:r>
            <a:r>
              <a:rPr lang="en-US" dirty="0" smtClean="0"/>
              <a:t>relationship between two or more variables. </a:t>
            </a:r>
          </a:p>
          <a:p>
            <a:r>
              <a:rPr lang="en-US" dirty="0" smtClean="0"/>
              <a:t>The statement may be or may not be true on being subjected to testing of the hypothesis.</a:t>
            </a:r>
          </a:p>
          <a:p>
            <a:r>
              <a:rPr lang="en-US" dirty="0" smtClean="0"/>
              <a:t>For statistical tests we need to formulate two hypotheses.</a:t>
            </a:r>
          </a:p>
          <a:p>
            <a:pPr lvl="1"/>
            <a:r>
              <a:rPr lang="en-US" dirty="0" smtClean="0"/>
              <a:t>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), and</a:t>
            </a:r>
          </a:p>
          <a:p>
            <a:pPr lvl="1"/>
            <a:r>
              <a:rPr lang="en-US" dirty="0" smtClean="0"/>
              <a:t>Alternate Hypothesis (H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1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null hypothesis maintains the “</a:t>
            </a:r>
            <a:r>
              <a:rPr lang="en-US" i="1" dirty="0" smtClean="0"/>
              <a:t>status quo</a:t>
            </a:r>
            <a:r>
              <a:rPr lang="en-US" dirty="0" smtClean="0"/>
              <a:t>” or simply states the obvious.</a:t>
            </a:r>
          </a:p>
          <a:p>
            <a:r>
              <a:rPr lang="en-US" dirty="0" smtClean="0"/>
              <a:t>Alternate hypothesis is the alternate to the null hypothesis. </a:t>
            </a:r>
          </a:p>
          <a:p>
            <a:endParaRPr lang="en-US" dirty="0"/>
          </a:p>
          <a:p>
            <a:r>
              <a:rPr lang="en-US" dirty="0" smtClean="0"/>
              <a:t>There can be more than one alternate hypothesis but only one null hypothesis. </a:t>
            </a:r>
          </a:p>
          <a:p>
            <a:endParaRPr lang="en-US" dirty="0"/>
          </a:p>
          <a:p>
            <a:r>
              <a:rPr lang="en-US" dirty="0" smtClean="0"/>
              <a:t>Coming back to our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librarian made following hypothesis: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preferences for books is independent of the user category.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The preferences for books is dependent upon or related to user category.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1188</Words>
  <Application>Microsoft Macintosh PowerPoint</Application>
  <PresentationFormat>On-screen Show (4:3)</PresentationFormat>
  <Paragraphs>242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Chi Square Test</vt:lpstr>
      <vt:lpstr>PowerPoint Presentation</vt:lpstr>
      <vt:lpstr>Purpose</vt:lpstr>
      <vt:lpstr>Ex.</vt:lpstr>
      <vt:lpstr>PowerPoint Presentation</vt:lpstr>
      <vt:lpstr>PowerPoint Presentation</vt:lpstr>
      <vt:lpstr>PowerPoint Presentation</vt:lpstr>
      <vt:lpstr>PowerPoint Presentation</vt:lpstr>
      <vt:lpstr>Back to example</vt:lpstr>
      <vt:lpstr>Expectations</vt:lpstr>
      <vt:lpstr>PowerPoint Presentation</vt:lpstr>
      <vt:lpstr>PowerPoint Presentation</vt:lpstr>
      <vt:lpstr>determining the critical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analyse</vt:lpstr>
      <vt:lpstr>Make decision</vt:lpstr>
      <vt:lpstr>Z Test </vt:lpstr>
      <vt:lpstr>T -test</vt:lpstr>
      <vt:lpstr>One sample, Testing against a value</vt:lpstr>
      <vt:lpstr>PowerPoint Presentation</vt:lpstr>
      <vt:lpstr>Comparing two samples (independent) </vt:lpstr>
      <vt:lpstr>PowerPoint Presentation</vt:lpstr>
      <vt:lpstr>One sample, two measures(paired)</vt:lpstr>
      <vt:lpstr>PowerPoint Presentation</vt:lpstr>
    </vt:vector>
  </TitlesOfParts>
  <Manager/>
  <Company>DLIS, Bundelkhand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Square Test</dc:title>
  <dc:subject/>
  <dc:creator>Vinit Kumar</dc:creator>
  <cp:keywords/>
  <dc:description/>
  <cp:lastModifiedBy>Vinit Kumar</cp:lastModifiedBy>
  <cp:revision>19</cp:revision>
  <dcterms:created xsi:type="dcterms:W3CDTF">2012-04-28T03:02:02Z</dcterms:created>
  <dcterms:modified xsi:type="dcterms:W3CDTF">2014-12-09T03:57:04Z</dcterms:modified>
  <cp:category/>
</cp:coreProperties>
</file>