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61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6" r:id="rId39"/>
    <p:sldId id="299" r:id="rId40"/>
    <p:sldId id="301" r:id="rId41"/>
    <p:sldId id="302" r:id="rId42"/>
    <p:sldId id="303" r:id="rId43"/>
    <p:sldId id="304" r:id="rId44"/>
    <p:sldId id="305" r:id="rId45"/>
    <p:sldId id="327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88" autoAdjust="0"/>
  </p:normalViewPr>
  <p:slideViewPr>
    <p:cSldViewPr snapToGrid="0" snapToObjects="1">
      <p:cViewPr varScale="1">
        <p:scale>
          <a:sx n="77" d="100"/>
          <a:sy n="77" d="100"/>
        </p:scale>
        <p:origin x="-5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books issued(Y)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6.0</c:v>
                </c:pt>
                <c:pt idx="1">
                  <c:v>2.0</c:v>
                </c:pt>
                <c:pt idx="2">
                  <c:v>10.0</c:v>
                </c:pt>
                <c:pt idx="3">
                  <c:v>4.0</c:v>
                </c:pt>
                <c:pt idx="4">
                  <c:v>8.0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8.0</c:v>
                </c:pt>
                <c:pt idx="1">
                  <c:v>4.0</c:v>
                </c:pt>
                <c:pt idx="2">
                  <c:v>10.0</c:v>
                </c:pt>
                <c:pt idx="3">
                  <c:v>7.0</c:v>
                </c:pt>
                <c:pt idx="4">
                  <c:v>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726680"/>
        <c:axId val="790732536"/>
      </c:scatterChart>
      <c:valAx>
        <c:axId val="79072668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</a:t>
                </a:r>
                <a:r>
                  <a:rPr lang="en-US" baseline="0" dirty="0" smtClean="0"/>
                  <a:t> of visitors to  </a:t>
                </a:r>
                <a:r>
                  <a:rPr lang="en-US" baseline="0" dirty="0" err="1" smtClean="0"/>
                  <a:t>StatsLib</a:t>
                </a:r>
                <a:endParaRPr lang="en-US" baseline="0" dirty="0" smtClean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90732536"/>
        <c:crosses val="autoZero"/>
        <c:crossBetween val="midCat"/>
      </c:valAx>
      <c:valAx>
        <c:axId val="7907325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No. of books issued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907266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books issued(Y)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6.0</c:v>
                </c:pt>
                <c:pt idx="1">
                  <c:v>2.0</c:v>
                </c:pt>
                <c:pt idx="2">
                  <c:v>10.0</c:v>
                </c:pt>
                <c:pt idx="3">
                  <c:v>4.0</c:v>
                </c:pt>
                <c:pt idx="4">
                  <c:v>8.0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8.0</c:v>
                </c:pt>
                <c:pt idx="1">
                  <c:v>4.0</c:v>
                </c:pt>
                <c:pt idx="2">
                  <c:v>10.0</c:v>
                </c:pt>
                <c:pt idx="3">
                  <c:v>7.0</c:v>
                </c:pt>
                <c:pt idx="4">
                  <c:v>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858248"/>
        <c:axId val="790864472"/>
      </c:scatterChart>
      <c:valAx>
        <c:axId val="790858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</a:t>
                </a:r>
                <a:r>
                  <a:rPr lang="en-US" baseline="0" dirty="0" smtClean="0"/>
                  <a:t> of visitors to </a:t>
                </a:r>
                <a:r>
                  <a:rPr lang="en-US" baseline="0" dirty="0" err="1" smtClean="0"/>
                  <a:t>StatsLib</a:t>
                </a:r>
                <a:endParaRPr lang="en-US" baseline="0" dirty="0" smtClean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90864472"/>
        <c:crosses val="autoZero"/>
        <c:crossBetween val="midCat"/>
      </c:valAx>
      <c:valAx>
        <c:axId val="79086447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No. of books issued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9085824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books issued(Y)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6.0</c:v>
                </c:pt>
                <c:pt idx="1">
                  <c:v>2.0</c:v>
                </c:pt>
                <c:pt idx="2">
                  <c:v>10.0</c:v>
                </c:pt>
                <c:pt idx="3">
                  <c:v>4.0</c:v>
                </c:pt>
                <c:pt idx="4">
                  <c:v>8.0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8.0</c:v>
                </c:pt>
                <c:pt idx="1">
                  <c:v>4.0</c:v>
                </c:pt>
                <c:pt idx="2">
                  <c:v>10.0</c:v>
                </c:pt>
                <c:pt idx="3">
                  <c:v>7.0</c:v>
                </c:pt>
                <c:pt idx="4">
                  <c:v>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903528"/>
        <c:axId val="790909336"/>
      </c:scatterChart>
      <c:valAx>
        <c:axId val="790903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</a:t>
                </a:r>
                <a:r>
                  <a:rPr lang="en-US" baseline="0" dirty="0" smtClean="0"/>
                  <a:t> of visitors to a </a:t>
                </a:r>
                <a:r>
                  <a:rPr lang="en-US" baseline="0" dirty="0" err="1" smtClean="0"/>
                  <a:t>StatsLib</a:t>
                </a:r>
                <a:endParaRPr lang="en-US" baseline="0" dirty="0" smtClean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90909336"/>
        <c:crosses val="autoZero"/>
        <c:crossBetween val="midCat"/>
      </c:valAx>
      <c:valAx>
        <c:axId val="790909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No. of books issued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909035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007A5-6BC0-484C-BB7B-AF735953C429}" type="doc">
      <dgm:prSet loTypeId="urn:microsoft.com/office/officeart/2005/8/layout/hierarchy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F319270-8BD6-3741-823E-F3A18816B45D}">
      <dgm:prSet phldrT="[Text]"/>
      <dgm:spPr/>
      <dgm:t>
        <a:bodyPr/>
        <a:lstStyle/>
        <a:p>
          <a:r>
            <a:rPr lang="en-US" dirty="0" smtClean="0"/>
            <a:t>Regression</a:t>
          </a:r>
          <a:endParaRPr lang="en-US" dirty="0"/>
        </a:p>
      </dgm:t>
    </dgm:pt>
    <dgm:pt modelId="{A42CC90C-324D-EA4D-AF90-B1F23E082587}" type="parTrans" cxnId="{DF4E0956-D701-1B43-A08D-A5E7F565DA32}">
      <dgm:prSet/>
      <dgm:spPr/>
      <dgm:t>
        <a:bodyPr/>
        <a:lstStyle/>
        <a:p>
          <a:endParaRPr lang="en-US"/>
        </a:p>
      </dgm:t>
    </dgm:pt>
    <dgm:pt modelId="{10629975-1316-5941-8B33-0471A8042006}" type="sibTrans" cxnId="{DF4E0956-D701-1B43-A08D-A5E7F565DA32}">
      <dgm:prSet/>
      <dgm:spPr/>
      <dgm:t>
        <a:bodyPr/>
        <a:lstStyle/>
        <a:p>
          <a:endParaRPr lang="en-US"/>
        </a:p>
      </dgm:t>
    </dgm:pt>
    <dgm:pt modelId="{F427D6A2-A11F-DC41-B47A-62FE2094002A}">
      <dgm:prSet phldrT="[Text]"/>
      <dgm:spPr/>
      <dgm:t>
        <a:bodyPr/>
        <a:lstStyle/>
        <a:p>
          <a:r>
            <a:rPr lang="en-US" dirty="0" smtClean="0"/>
            <a:t>Simple regression</a:t>
          </a:r>
          <a:endParaRPr lang="en-US" dirty="0"/>
        </a:p>
      </dgm:t>
    </dgm:pt>
    <dgm:pt modelId="{F991486E-CE00-D249-8420-063D50C07761}" type="parTrans" cxnId="{BDB13E02-2111-F541-B03E-36537F489780}">
      <dgm:prSet/>
      <dgm:spPr/>
      <dgm:t>
        <a:bodyPr/>
        <a:lstStyle/>
        <a:p>
          <a:endParaRPr lang="en-US"/>
        </a:p>
      </dgm:t>
    </dgm:pt>
    <dgm:pt modelId="{FF5A23AC-5E67-6D4B-B74D-CBC7AB23E48B}" type="sibTrans" cxnId="{BDB13E02-2111-F541-B03E-36537F489780}">
      <dgm:prSet/>
      <dgm:spPr/>
      <dgm:t>
        <a:bodyPr/>
        <a:lstStyle/>
        <a:p>
          <a:endParaRPr lang="en-US"/>
        </a:p>
      </dgm:t>
    </dgm:pt>
    <dgm:pt modelId="{85261242-B006-C24E-93B4-CB21471560E6}">
      <dgm:prSet phldrT="[Text]"/>
      <dgm:spPr/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6267460A-32CC-EE46-8760-106C7FC5B639}" type="parTrans" cxnId="{7DC15562-136C-5646-B70A-EC924A97D2CD}">
      <dgm:prSet/>
      <dgm:spPr/>
      <dgm:t>
        <a:bodyPr/>
        <a:lstStyle/>
        <a:p>
          <a:endParaRPr lang="en-US"/>
        </a:p>
      </dgm:t>
    </dgm:pt>
    <dgm:pt modelId="{9C3D0F35-EA6D-924E-8AA0-22103717FADA}" type="sibTrans" cxnId="{7DC15562-136C-5646-B70A-EC924A97D2CD}">
      <dgm:prSet/>
      <dgm:spPr/>
      <dgm:t>
        <a:bodyPr/>
        <a:lstStyle/>
        <a:p>
          <a:endParaRPr lang="en-US"/>
        </a:p>
      </dgm:t>
    </dgm:pt>
    <dgm:pt modelId="{1673D8B4-7AAE-A845-910F-E8F33ACCC812}">
      <dgm:prSet phldrT="[Text]"/>
      <dgm:spPr/>
      <dgm:t>
        <a:bodyPr/>
        <a:lstStyle/>
        <a:p>
          <a:r>
            <a:rPr lang="en-US" dirty="0" smtClean="0"/>
            <a:t>Non Linear Regression</a:t>
          </a:r>
          <a:endParaRPr lang="en-US" dirty="0"/>
        </a:p>
      </dgm:t>
    </dgm:pt>
    <dgm:pt modelId="{11EFE69D-15E3-BC46-A914-9944F93AD45F}" type="parTrans" cxnId="{8BAC08AE-F9CB-2D40-92F9-569482753D47}">
      <dgm:prSet/>
      <dgm:spPr/>
      <dgm:t>
        <a:bodyPr/>
        <a:lstStyle/>
        <a:p>
          <a:endParaRPr lang="en-US"/>
        </a:p>
      </dgm:t>
    </dgm:pt>
    <dgm:pt modelId="{07FD1F75-9CFA-B649-AF29-756F63947764}" type="sibTrans" cxnId="{8BAC08AE-F9CB-2D40-92F9-569482753D47}">
      <dgm:prSet/>
      <dgm:spPr/>
      <dgm:t>
        <a:bodyPr/>
        <a:lstStyle/>
        <a:p>
          <a:endParaRPr lang="en-US"/>
        </a:p>
      </dgm:t>
    </dgm:pt>
    <dgm:pt modelId="{F662E19C-DB46-E84F-BF83-DA83DC6ECBBB}">
      <dgm:prSet phldrT="[Text]"/>
      <dgm:spPr/>
      <dgm:t>
        <a:bodyPr/>
        <a:lstStyle/>
        <a:p>
          <a:r>
            <a:rPr lang="en-US" dirty="0" smtClean="0"/>
            <a:t>Multiple Regression</a:t>
          </a:r>
          <a:endParaRPr lang="en-US" dirty="0"/>
        </a:p>
      </dgm:t>
    </dgm:pt>
    <dgm:pt modelId="{9F6023F2-C907-2048-8286-6962FCAD10AE}" type="parTrans" cxnId="{87278E93-3D93-E54D-ABF6-8E90730A0FBA}">
      <dgm:prSet/>
      <dgm:spPr/>
      <dgm:t>
        <a:bodyPr/>
        <a:lstStyle/>
        <a:p>
          <a:endParaRPr lang="en-US"/>
        </a:p>
      </dgm:t>
    </dgm:pt>
    <dgm:pt modelId="{7ED9B9CC-DEB2-A54C-92B3-C92EDF881E47}" type="sibTrans" cxnId="{87278E93-3D93-E54D-ABF6-8E90730A0FBA}">
      <dgm:prSet/>
      <dgm:spPr/>
      <dgm:t>
        <a:bodyPr/>
        <a:lstStyle/>
        <a:p>
          <a:endParaRPr lang="en-US"/>
        </a:p>
      </dgm:t>
    </dgm:pt>
    <dgm:pt modelId="{E46F14FF-A4A8-084D-8805-C25DA84F8CC3}">
      <dgm:prSet phldrT="[Text]"/>
      <dgm:spPr/>
      <dgm:t>
        <a:bodyPr/>
        <a:lstStyle/>
        <a:p>
          <a:r>
            <a:rPr lang="en-US" dirty="0" smtClean="0"/>
            <a:t>Linear Regression</a:t>
          </a:r>
          <a:endParaRPr lang="en-US" dirty="0"/>
        </a:p>
      </dgm:t>
    </dgm:pt>
    <dgm:pt modelId="{BED9989B-CDF1-9645-80B1-59DD285AEA39}" type="parTrans" cxnId="{09E2CB8D-AFF5-3349-8DDD-20ADE91B6C43}">
      <dgm:prSet/>
      <dgm:spPr/>
      <dgm:t>
        <a:bodyPr/>
        <a:lstStyle/>
        <a:p>
          <a:endParaRPr lang="en-US"/>
        </a:p>
      </dgm:t>
    </dgm:pt>
    <dgm:pt modelId="{A95F03C8-5AE7-9646-8C46-15DFDB60BB4C}" type="sibTrans" cxnId="{09E2CB8D-AFF5-3349-8DDD-20ADE91B6C43}">
      <dgm:prSet/>
      <dgm:spPr/>
      <dgm:t>
        <a:bodyPr/>
        <a:lstStyle/>
        <a:p>
          <a:endParaRPr lang="en-US"/>
        </a:p>
      </dgm:t>
    </dgm:pt>
    <dgm:pt modelId="{CC23F7DF-95FB-CC4A-8816-57FBE36AA235}">
      <dgm:prSet phldrT="[Text]"/>
      <dgm:spPr/>
      <dgm:t>
        <a:bodyPr/>
        <a:lstStyle/>
        <a:p>
          <a:r>
            <a:rPr lang="en-US" dirty="0" smtClean="0"/>
            <a:t>Non Linear Regression</a:t>
          </a:r>
          <a:endParaRPr lang="en-US" dirty="0"/>
        </a:p>
      </dgm:t>
    </dgm:pt>
    <dgm:pt modelId="{54898ED5-3ED1-1E47-B997-F9830B37ADAF}" type="parTrans" cxnId="{1509C5D5-A0D7-F944-8D56-F81F125BA728}">
      <dgm:prSet/>
      <dgm:spPr/>
      <dgm:t>
        <a:bodyPr/>
        <a:lstStyle/>
        <a:p>
          <a:endParaRPr lang="en-US"/>
        </a:p>
      </dgm:t>
    </dgm:pt>
    <dgm:pt modelId="{1963BF36-BA8B-7740-91EB-8789DDADB940}" type="sibTrans" cxnId="{1509C5D5-A0D7-F944-8D56-F81F125BA728}">
      <dgm:prSet/>
      <dgm:spPr/>
      <dgm:t>
        <a:bodyPr/>
        <a:lstStyle/>
        <a:p>
          <a:endParaRPr lang="en-US"/>
        </a:p>
      </dgm:t>
    </dgm:pt>
    <dgm:pt modelId="{35D123B8-EDF8-EE44-8DA8-1FD877307B9A}" type="pres">
      <dgm:prSet presAssocID="{ABF007A5-6BC0-484C-BB7B-AF735953C4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1B790E-14BD-B34E-8773-C039D55D4422}" type="pres">
      <dgm:prSet presAssocID="{CF319270-8BD6-3741-823E-F3A18816B45D}" presName="hierRoot1" presStyleCnt="0"/>
      <dgm:spPr/>
    </dgm:pt>
    <dgm:pt modelId="{7C1E5D7C-22D8-5B4B-87B9-F89FAA927052}" type="pres">
      <dgm:prSet presAssocID="{CF319270-8BD6-3741-823E-F3A18816B45D}" presName="composite" presStyleCnt="0"/>
      <dgm:spPr/>
    </dgm:pt>
    <dgm:pt modelId="{4C7DE582-1362-B84D-A8D4-5FE927EFCB8F}" type="pres">
      <dgm:prSet presAssocID="{CF319270-8BD6-3741-823E-F3A18816B45D}" presName="background" presStyleLbl="node0" presStyleIdx="0" presStyleCnt="1"/>
      <dgm:spPr/>
    </dgm:pt>
    <dgm:pt modelId="{A1CBF053-C236-2941-932A-074E7BBFDD47}" type="pres">
      <dgm:prSet presAssocID="{CF319270-8BD6-3741-823E-F3A18816B45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6F9BE6-DE0C-7040-B896-547D5B1D629C}" type="pres">
      <dgm:prSet presAssocID="{CF319270-8BD6-3741-823E-F3A18816B45D}" presName="hierChild2" presStyleCnt="0"/>
      <dgm:spPr/>
    </dgm:pt>
    <dgm:pt modelId="{7B8ADA93-77FB-DA4B-A6B8-B20327ED6816}" type="pres">
      <dgm:prSet presAssocID="{F991486E-CE00-D249-8420-063D50C07761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AEBAC24-35AC-8645-B88F-770A90CEF953}" type="pres">
      <dgm:prSet presAssocID="{F427D6A2-A11F-DC41-B47A-62FE2094002A}" presName="hierRoot2" presStyleCnt="0"/>
      <dgm:spPr/>
    </dgm:pt>
    <dgm:pt modelId="{6B73F262-EB1F-B741-AE8F-0735162B0F1C}" type="pres">
      <dgm:prSet presAssocID="{F427D6A2-A11F-DC41-B47A-62FE2094002A}" presName="composite2" presStyleCnt="0"/>
      <dgm:spPr/>
    </dgm:pt>
    <dgm:pt modelId="{ECB17134-EF7C-AE43-84F2-D48E40117191}" type="pres">
      <dgm:prSet presAssocID="{F427D6A2-A11F-DC41-B47A-62FE2094002A}" presName="background2" presStyleLbl="node2" presStyleIdx="0" presStyleCnt="2"/>
      <dgm:spPr/>
    </dgm:pt>
    <dgm:pt modelId="{B9019AD6-810D-AE4C-89FB-50D5CB08255F}" type="pres">
      <dgm:prSet presAssocID="{F427D6A2-A11F-DC41-B47A-62FE2094002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FF6A83-D8D6-1643-8B29-DE800F4CD506}" type="pres">
      <dgm:prSet presAssocID="{F427D6A2-A11F-DC41-B47A-62FE2094002A}" presName="hierChild3" presStyleCnt="0"/>
      <dgm:spPr/>
    </dgm:pt>
    <dgm:pt modelId="{10519A14-E0FA-E44E-9526-6FDC7A66EDC5}" type="pres">
      <dgm:prSet presAssocID="{6267460A-32CC-EE46-8760-106C7FC5B639}" presName="Name17" presStyleLbl="parChTrans1D3" presStyleIdx="0" presStyleCnt="4"/>
      <dgm:spPr/>
      <dgm:t>
        <a:bodyPr/>
        <a:lstStyle/>
        <a:p>
          <a:endParaRPr lang="en-US"/>
        </a:p>
      </dgm:t>
    </dgm:pt>
    <dgm:pt modelId="{E1556C8F-D682-4E48-BC66-2D3A39255D27}" type="pres">
      <dgm:prSet presAssocID="{85261242-B006-C24E-93B4-CB21471560E6}" presName="hierRoot3" presStyleCnt="0"/>
      <dgm:spPr/>
    </dgm:pt>
    <dgm:pt modelId="{4A2828BE-5138-DB4B-9F93-E984DE595E19}" type="pres">
      <dgm:prSet presAssocID="{85261242-B006-C24E-93B4-CB21471560E6}" presName="composite3" presStyleCnt="0"/>
      <dgm:spPr/>
    </dgm:pt>
    <dgm:pt modelId="{EDA9F5F2-01F9-AF47-81CC-EEB6E5A84362}" type="pres">
      <dgm:prSet presAssocID="{85261242-B006-C24E-93B4-CB21471560E6}" presName="background3" presStyleLbl="node3" presStyleIdx="0" presStyleCnt="4"/>
      <dgm:spPr/>
    </dgm:pt>
    <dgm:pt modelId="{61B08837-4D2F-2A42-BB9F-28A3AC83A982}" type="pres">
      <dgm:prSet presAssocID="{85261242-B006-C24E-93B4-CB21471560E6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022E45-97B5-2E46-8447-CE9682CB9CE4}" type="pres">
      <dgm:prSet presAssocID="{85261242-B006-C24E-93B4-CB21471560E6}" presName="hierChild4" presStyleCnt="0"/>
      <dgm:spPr/>
    </dgm:pt>
    <dgm:pt modelId="{EE93E23C-DB98-3D4A-9951-B95C314DF2FA}" type="pres">
      <dgm:prSet presAssocID="{11EFE69D-15E3-BC46-A914-9944F93AD45F}" presName="Name17" presStyleLbl="parChTrans1D3" presStyleIdx="1" presStyleCnt="4"/>
      <dgm:spPr/>
      <dgm:t>
        <a:bodyPr/>
        <a:lstStyle/>
        <a:p>
          <a:endParaRPr lang="en-US"/>
        </a:p>
      </dgm:t>
    </dgm:pt>
    <dgm:pt modelId="{162EB412-74DA-D140-9C47-559C69DDE95C}" type="pres">
      <dgm:prSet presAssocID="{1673D8B4-7AAE-A845-910F-E8F33ACCC812}" presName="hierRoot3" presStyleCnt="0"/>
      <dgm:spPr/>
    </dgm:pt>
    <dgm:pt modelId="{5B56664B-669D-004F-8645-3DDDC33FF104}" type="pres">
      <dgm:prSet presAssocID="{1673D8B4-7AAE-A845-910F-E8F33ACCC812}" presName="composite3" presStyleCnt="0"/>
      <dgm:spPr/>
    </dgm:pt>
    <dgm:pt modelId="{2EC0C3DF-362B-2249-A387-C141552AA121}" type="pres">
      <dgm:prSet presAssocID="{1673D8B4-7AAE-A845-910F-E8F33ACCC812}" presName="background3" presStyleLbl="node3" presStyleIdx="1" presStyleCnt="4"/>
      <dgm:spPr/>
    </dgm:pt>
    <dgm:pt modelId="{7D1F75AD-0ED0-FA40-895A-62780B785692}" type="pres">
      <dgm:prSet presAssocID="{1673D8B4-7AAE-A845-910F-E8F33ACCC812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D1DF16-B124-864B-8B45-18D8E09900A0}" type="pres">
      <dgm:prSet presAssocID="{1673D8B4-7AAE-A845-910F-E8F33ACCC812}" presName="hierChild4" presStyleCnt="0"/>
      <dgm:spPr/>
    </dgm:pt>
    <dgm:pt modelId="{5D5ED3C4-C1B1-B347-AFCD-AE6CC6A1074D}" type="pres">
      <dgm:prSet presAssocID="{9F6023F2-C907-2048-8286-6962FCAD10A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9B08633B-6FD8-EC48-80BD-6113BD2A6368}" type="pres">
      <dgm:prSet presAssocID="{F662E19C-DB46-E84F-BF83-DA83DC6ECBBB}" presName="hierRoot2" presStyleCnt="0"/>
      <dgm:spPr/>
    </dgm:pt>
    <dgm:pt modelId="{70CB4500-35CD-AA48-93D3-29C526321D8D}" type="pres">
      <dgm:prSet presAssocID="{F662E19C-DB46-E84F-BF83-DA83DC6ECBBB}" presName="composite2" presStyleCnt="0"/>
      <dgm:spPr/>
    </dgm:pt>
    <dgm:pt modelId="{C3D27251-78A6-6448-8C79-CFE750FC0BE5}" type="pres">
      <dgm:prSet presAssocID="{F662E19C-DB46-E84F-BF83-DA83DC6ECBBB}" presName="background2" presStyleLbl="node2" presStyleIdx="1" presStyleCnt="2"/>
      <dgm:spPr/>
    </dgm:pt>
    <dgm:pt modelId="{D63D2376-2F08-A34D-8976-A94F7882616C}" type="pres">
      <dgm:prSet presAssocID="{F662E19C-DB46-E84F-BF83-DA83DC6ECBB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B20B98-0A35-4749-A313-5BD64B6D8143}" type="pres">
      <dgm:prSet presAssocID="{F662E19C-DB46-E84F-BF83-DA83DC6ECBBB}" presName="hierChild3" presStyleCnt="0"/>
      <dgm:spPr/>
    </dgm:pt>
    <dgm:pt modelId="{E7E401AA-0398-554D-A304-56BAFD822FE6}" type="pres">
      <dgm:prSet presAssocID="{BED9989B-CDF1-9645-80B1-59DD285AEA39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B191D4B-3C56-9144-AEA6-173EFD7F7802}" type="pres">
      <dgm:prSet presAssocID="{E46F14FF-A4A8-084D-8805-C25DA84F8CC3}" presName="hierRoot3" presStyleCnt="0"/>
      <dgm:spPr/>
    </dgm:pt>
    <dgm:pt modelId="{26461350-D2C2-4D42-904E-25AC96887FFE}" type="pres">
      <dgm:prSet presAssocID="{E46F14FF-A4A8-084D-8805-C25DA84F8CC3}" presName="composite3" presStyleCnt="0"/>
      <dgm:spPr/>
    </dgm:pt>
    <dgm:pt modelId="{4193C3FD-66BA-0F4A-B3AD-2B40303D9773}" type="pres">
      <dgm:prSet presAssocID="{E46F14FF-A4A8-084D-8805-C25DA84F8CC3}" presName="background3" presStyleLbl="node3" presStyleIdx="2" presStyleCnt="4"/>
      <dgm:spPr/>
    </dgm:pt>
    <dgm:pt modelId="{E02DBA59-15E4-3C4B-925C-0E94241198CD}" type="pres">
      <dgm:prSet presAssocID="{E46F14FF-A4A8-084D-8805-C25DA84F8CC3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97706A-5B72-3A44-8962-A1671D5096A4}" type="pres">
      <dgm:prSet presAssocID="{E46F14FF-A4A8-084D-8805-C25DA84F8CC3}" presName="hierChild4" presStyleCnt="0"/>
      <dgm:spPr/>
    </dgm:pt>
    <dgm:pt modelId="{0864E936-7FCD-634E-A035-E36AFF19BA6E}" type="pres">
      <dgm:prSet presAssocID="{54898ED5-3ED1-1E47-B997-F9830B37ADAF}" presName="Name17" presStyleLbl="parChTrans1D3" presStyleIdx="3" presStyleCnt="4"/>
      <dgm:spPr/>
      <dgm:t>
        <a:bodyPr/>
        <a:lstStyle/>
        <a:p>
          <a:endParaRPr lang="en-US"/>
        </a:p>
      </dgm:t>
    </dgm:pt>
    <dgm:pt modelId="{CFC02E61-A98E-3D44-8EE4-FFA3B522BE37}" type="pres">
      <dgm:prSet presAssocID="{CC23F7DF-95FB-CC4A-8816-57FBE36AA235}" presName="hierRoot3" presStyleCnt="0"/>
      <dgm:spPr/>
    </dgm:pt>
    <dgm:pt modelId="{2FE27CC7-84DF-824B-A0FE-1D63C2D36F59}" type="pres">
      <dgm:prSet presAssocID="{CC23F7DF-95FB-CC4A-8816-57FBE36AA235}" presName="composite3" presStyleCnt="0"/>
      <dgm:spPr/>
    </dgm:pt>
    <dgm:pt modelId="{5E5223B3-49B3-D746-8F73-FE0DB6DFBCA9}" type="pres">
      <dgm:prSet presAssocID="{CC23F7DF-95FB-CC4A-8816-57FBE36AA235}" presName="background3" presStyleLbl="node3" presStyleIdx="3" presStyleCnt="4"/>
      <dgm:spPr/>
    </dgm:pt>
    <dgm:pt modelId="{50D8EF71-BB35-144B-9A21-1EDC66DBA998}" type="pres">
      <dgm:prSet presAssocID="{CC23F7DF-95FB-CC4A-8816-57FBE36AA235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D692D9-96EB-FA4D-878C-23D546DBDA3A}" type="pres">
      <dgm:prSet presAssocID="{CC23F7DF-95FB-CC4A-8816-57FBE36AA235}" presName="hierChild4" presStyleCnt="0"/>
      <dgm:spPr/>
    </dgm:pt>
  </dgm:ptLst>
  <dgm:cxnLst>
    <dgm:cxn modelId="{87278E93-3D93-E54D-ABF6-8E90730A0FBA}" srcId="{CF319270-8BD6-3741-823E-F3A18816B45D}" destId="{F662E19C-DB46-E84F-BF83-DA83DC6ECBBB}" srcOrd="1" destOrd="0" parTransId="{9F6023F2-C907-2048-8286-6962FCAD10AE}" sibTransId="{7ED9B9CC-DEB2-A54C-92B3-C92EDF881E47}"/>
    <dgm:cxn modelId="{3CB21B9E-7C90-A449-8858-9295A34F2BBA}" type="presOf" srcId="{CC23F7DF-95FB-CC4A-8816-57FBE36AA235}" destId="{50D8EF71-BB35-144B-9A21-1EDC66DBA998}" srcOrd="0" destOrd="0" presId="urn:microsoft.com/office/officeart/2005/8/layout/hierarchy1"/>
    <dgm:cxn modelId="{8BAC08AE-F9CB-2D40-92F9-569482753D47}" srcId="{F427D6A2-A11F-DC41-B47A-62FE2094002A}" destId="{1673D8B4-7AAE-A845-910F-E8F33ACCC812}" srcOrd="1" destOrd="0" parTransId="{11EFE69D-15E3-BC46-A914-9944F93AD45F}" sibTransId="{07FD1F75-9CFA-B649-AF29-756F63947764}"/>
    <dgm:cxn modelId="{7DC15562-136C-5646-B70A-EC924A97D2CD}" srcId="{F427D6A2-A11F-DC41-B47A-62FE2094002A}" destId="{85261242-B006-C24E-93B4-CB21471560E6}" srcOrd="0" destOrd="0" parTransId="{6267460A-32CC-EE46-8760-106C7FC5B639}" sibTransId="{9C3D0F35-EA6D-924E-8AA0-22103717FADA}"/>
    <dgm:cxn modelId="{DF4E0956-D701-1B43-A08D-A5E7F565DA32}" srcId="{ABF007A5-6BC0-484C-BB7B-AF735953C429}" destId="{CF319270-8BD6-3741-823E-F3A18816B45D}" srcOrd="0" destOrd="0" parTransId="{A42CC90C-324D-EA4D-AF90-B1F23E082587}" sibTransId="{10629975-1316-5941-8B33-0471A8042006}"/>
    <dgm:cxn modelId="{82F411AE-08D0-9A4D-9D2E-ECAEC4E614F0}" type="presOf" srcId="{F427D6A2-A11F-DC41-B47A-62FE2094002A}" destId="{B9019AD6-810D-AE4C-89FB-50D5CB08255F}" srcOrd="0" destOrd="0" presId="urn:microsoft.com/office/officeart/2005/8/layout/hierarchy1"/>
    <dgm:cxn modelId="{50519D20-A820-3E4B-8E20-8FF8CA3C0A83}" type="presOf" srcId="{85261242-B006-C24E-93B4-CB21471560E6}" destId="{61B08837-4D2F-2A42-BB9F-28A3AC83A982}" srcOrd="0" destOrd="0" presId="urn:microsoft.com/office/officeart/2005/8/layout/hierarchy1"/>
    <dgm:cxn modelId="{05C266EB-004C-7749-9440-F57F5AB13497}" type="presOf" srcId="{CF319270-8BD6-3741-823E-F3A18816B45D}" destId="{A1CBF053-C236-2941-932A-074E7BBFDD47}" srcOrd="0" destOrd="0" presId="urn:microsoft.com/office/officeart/2005/8/layout/hierarchy1"/>
    <dgm:cxn modelId="{BDB13E02-2111-F541-B03E-36537F489780}" srcId="{CF319270-8BD6-3741-823E-F3A18816B45D}" destId="{F427D6A2-A11F-DC41-B47A-62FE2094002A}" srcOrd="0" destOrd="0" parTransId="{F991486E-CE00-D249-8420-063D50C07761}" sibTransId="{FF5A23AC-5E67-6D4B-B74D-CBC7AB23E48B}"/>
    <dgm:cxn modelId="{E92DC543-0E70-9247-BD58-D70F4FE096E3}" type="presOf" srcId="{F662E19C-DB46-E84F-BF83-DA83DC6ECBBB}" destId="{D63D2376-2F08-A34D-8976-A94F7882616C}" srcOrd="0" destOrd="0" presId="urn:microsoft.com/office/officeart/2005/8/layout/hierarchy1"/>
    <dgm:cxn modelId="{56BD261B-3512-7C40-B88C-A0EB99F623C9}" type="presOf" srcId="{BED9989B-CDF1-9645-80B1-59DD285AEA39}" destId="{E7E401AA-0398-554D-A304-56BAFD822FE6}" srcOrd="0" destOrd="0" presId="urn:microsoft.com/office/officeart/2005/8/layout/hierarchy1"/>
    <dgm:cxn modelId="{5BDAA47E-D6A5-D64D-8E08-40AE34BA96C7}" type="presOf" srcId="{1673D8B4-7AAE-A845-910F-E8F33ACCC812}" destId="{7D1F75AD-0ED0-FA40-895A-62780B785692}" srcOrd="0" destOrd="0" presId="urn:microsoft.com/office/officeart/2005/8/layout/hierarchy1"/>
    <dgm:cxn modelId="{B94BDC97-5E68-AF4E-842D-A141F5FFFAE8}" type="presOf" srcId="{54898ED5-3ED1-1E47-B997-F9830B37ADAF}" destId="{0864E936-7FCD-634E-A035-E36AFF19BA6E}" srcOrd="0" destOrd="0" presId="urn:microsoft.com/office/officeart/2005/8/layout/hierarchy1"/>
    <dgm:cxn modelId="{0D7EEF02-4884-8E4D-9D49-F5E2D8BDB807}" type="presOf" srcId="{ABF007A5-6BC0-484C-BB7B-AF735953C429}" destId="{35D123B8-EDF8-EE44-8DA8-1FD877307B9A}" srcOrd="0" destOrd="0" presId="urn:microsoft.com/office/officeart/2005/8/layout/hierarchy1"/>
    <dgm:cxn modelId="{186E5D99-5062-7448-82A0-4B5CA9CDCE3C}" type="presOf" srcId="{F991486E-CE00-D249-8420-063D50C07761}" destId="{7B8ADA93-77FB-DA4B-A6B8-B20327ED6816}" srcOrd="0" destOrd="0" presId="urn:microsoft.com/office/officeart/2005/8/layout/hierarchy1"/>
    <dgm:cxn modelId="{1BECC29D-964B-664E-9930-21E1195974D6}" type="presOf" srcId="{6267460A-32CC-EE46-8760-106C7FC5B639}" destId="{10519A14-E0FA-E44E-9526-6FDC7A66EDC5}" srcOrd="0" destOrd="0" presId="urn:microsoft.com/office/officeart/2005/8/layout/hierarchy1"/>
    <dgm:cxn modelId="{09E2CB8D-AFF5-3349-8DDD-20ADE91B6C43}" srcId="{F662E19C-DB46-E84F-BF83-DA83DC6ECBBB}" destId="{E46F14FF-A4A8-084D-8805-C25DA84F8CC3}" srcOrd="0" destOrd="0" parTransId="{BED9989B-CDF1-9645-80B1-59DD285AEA39}" sibTransId="{A95F03C8-5AE7-9646-8C46-15DFDB60BB4C}"/>
    <dgm:cxn modelId="{5E04D613-5D78-344E-9210-181DA4E040B3}" type="presOf" srcId="{9F6023F2-C907-2048-8286-6962FCAD10AE}" destId="{5D5ED3C4-C1B1-B347-AFCD-AE6CC6A1074D}" srcOrd="0" destOrd="0" presId="urn:microsoft.com/office/officeart/2005/8/layout/hierarchy1"/>
    <dgm:cxn modelId="{1509C5D5-A0D7-F944-8D56-F81F125BA728}" srcId="{F662E19C-DB46-E84F-BF83-DA83DC6ECBBB}" destId="{CC23F7DF-95FB-CC4A-8816-57FBE36AA235}" srcOrd="1" destOrd="0" parTransId="{54898ED5-3ED1-1E47-B997-F9830B37ADAF}" sibTransId="{1963BF36-BA8B-7740-91EB-8789DDADB940}"/>
    <dgm:cxn modelId="{BB756BF4-7342-8F44-A698-FD9B9A73F661}" type="presOf" srcId="{11EFE69D-15E3-BC46-A914-9944F93AD45F}" destId="{EE93E23C-DB98-3D4A-9951-B95C314DF2FA}" srcOrd="0" destOrd="0" presId="urn:microsoft.com/office/officeart/2005/8/layout/hierarchy1"/>
    <dgm:cxn modelId="{7665C9FF-496E-D849-9221-4024A9DEF245}" type="presOf" srcId="{E46F14FF-A4A8-084D-8805-C25DA84F8CC3}" destId="{E02DBA59-15E4-3C4B-925C-0E94241198CD}" srcOrd="0" destOrd="0" presId="urn:microsoft.com/office/officeart/2005/8/layout/hierarchy1"/>
    <dgm:cxn modelId="{23C6ADCD-E7C0-7242-843F-220A9EE0689F}" type="presParOf" srcId="{35D123B8-EDF8-EE44-8DA8-1FD877307B9A}" destId="{451B790E-14BD-B34E-8773-C039D55D4422}" srcOrd="0" destOrd="0" presId="urn:microsoft.com/office/officeart/2005/8/layout/hierarchy1"/>
    <dgm:cxn modelId="{5AC2C0C6-3C4A-EA40-B640-9544B5FB7E74}" type="presParOf" srcId="{451B790E-14BD-B34E-8773-C039D55D4422}" destId="{7C1E5D7C-22D8-5B4B-87B9-F89FAA927052}" srcOrd="0" destOrd="0" presId="urn:microsoft.com/office/officeart/2005/8/layout/hierarchy1"/>
    <dgm:cxn modelId="{9516F897-4C1F-7841-8305-B6C63C8260BB}" type="presParOf" srcId="{7C1E5D7C-22D8-5B4B-87B9-F89FAA927052}" destId="{4C7DE582-1362-B84D-A8D4-5FE927EFCB8F}" srcOrd="0" destOrd="0" presId="urn:microsoft.com/office/officeart/2005/8/layout/hierarchy1"/>
    <dgm:cxn modelId="{68159334-F64F-4F4E-85A7-326FB666C2A8}" type="presParOf" srcId="{7C1E5D7C-22D8-5B4B-87B9-F89FAA927052}" destId="{A1CBF053-C236-2941-932A-074E7BBFDD47}" srcOrd="1" destOrd="0" presId="urn:microsoft.com/office/officeart/2005/8/layout/hierarchy1"/>
    <dgm:cxn modelId="{50A8DC60-6F68-CB44-9343-8D6F880198C3}" type="presParOf" srcId="{451B790E-14BD-B34E-8773-C039D55D4422}" destId="{3B6F9BE6-DE0C-7040-B896-547D5B1D629C}" srcOrd="1" destOrd="0" presId="urn:microsoft.com/office/officeart/2005/8/layout/hierarchy1"/>
    <dgm:cxn modelId="{0A2364E2-9D47-D54B-83F4-00D80A8DD110}" type="presParOf" srcId="{3B6F9BE6-DE0C-7040-B896-547D5B1D629C}" destId="{7B8ADA93-77FB-DA4B-A6B8-B20327ED6816}" srcOrd="0" destOrd="0" presId="urn:microsoft.com/office/officeart/2005/8/layout/hierarchy1"/>
    <dgm:cxn modelId="{72BA2A15-A31D-A441-BF80-7F45AD3AF18F}" type="presParOf" srcId="{3B6F9BE6-DE0C-7040-B896-547D5B1D629C}" destId="{5AEBAC24-35AC-8645-B88F-770A90CEF953}" srcOrd="1" destOrd="0" presId="urn:microsoft.com/office/officeart/2005/8/layout/hierarchy1"/>
    <dgm:cxn modelId="{ED6A7CAE-8AB0-E448-92DA-65EB721874FD}" type="presParOf" srcId="{5AEBAC24-35AC-8645-B88F-770A90CEF953}" destId="{6B73F262-EB1F-B741-AE8F-0735162B0F1C}" srcOrd="0" destOrd="0" presId="urn:microsoft.com/office/officeart/2005/8/layout/hierarchy1"/>
    <dgm:cxn modelId="{7EDA9E35-6790-534F-AF06-9C79F735E616}" type="presParOf" srcId="{6B73F262-EB1F-B741-AE8F-0735162B0F1C}" destId="{ECB17134-EF7C-AE43-84F2-D48E40117191}" srcOrd="0" destOrd="0" presId="urn:microsoft.com/office/officeart/2005/8/layout/hierarchy1"/>
    <dgm:cxn modelId="{67C5493D-EDE4-D049-9BEB-D73488A7E7C2}" type="presParOf" srcId="{6B73F262-EB1F-B741-AE8F-0735162B0F1C}" destId="{B9019AD6-810D-AE4C-89FB-50D5CB08255F}" srcOrd="1" destOrd="0" presId="urn:microsoft.com/office/officeart/2005/8/layout/hierarchy1"/>
    <dgm:cxn modelId="{D77B1B44-427C-DD42-B79B-B4AE22894AFA}" type="presParOf" srcId="{5AEBAC24-35AC-8645-B88F-770A90CEF953}" destId="{DEFF6A83-D8D6-1643-8B29-DE800F4CD506}" srcOrd="1" destOrd="0" presId="urn:microsoft.com/office/officeart/2005/8/layout/hierarchy1"/>
    <dgm:cxn modelId="{E0B5AC9D-33EC-514A-9AD2-6B70A4935B8F}" type="presParOf" srcId="{DEFF6A83-D8D6-1643-8B29-DE800F4CD506}" destId="{10519A14-E0FA-E44E-9526-6FDC7A66EDC5}" srcOrd="0" destOrd="0" presId="urn:microsoft.com/office/officeart/2005/8/layout/hierarchy1"/>
    <dgm:cxn modelId="{F79379FA-E5FD-FA40-863E-0BDAEF48146A}" type="presParOf" srcId="{DEFF6A83-D8D6-1643-8B29-DE800F4CD506}" destId="{E1556C8F-D682-4E48-BC66-2D3A39255D27}" srcOrd="1" destOrd="0" presId="urn:microsoft.com/office/officeart/2005/8/layout/hierarchy1"/>
    <dgm:cxn modelId="{6022940A-6C86-1E48-84A6-EF9B30BCD7B2}" type="presParOf" srcId="{E1556C8F-D682-4E48-BC66-2D3A39255D27}" destId="{4A2828BE-5138-DB4B-9F93-E984DE595E19}" srcOrd="0" destOrd="0" presId="urn:microsoft.com/office/officeart/2005/8/layout/hierarchy1"/>
    <dgm:cxn modelId="{376780B6-4569-BE4C-B626-52B275642C5C}" type="presParOf" srcId="{4A2828BE-5138-DB4B-9F93-E984DE595E19}" destId="{EDA9F5F2-01F9-AF47-81CC-EEB6E5A84362}" srcOrd="0" destOrd="0" presId="urn:microsoft.com/office/officeart/2005/8/layout/hierarchy1"/>
    <dgm:cxn modelId="{8B19C973-502C-524C-82A0-4F9455DABC5E}" type="presParOf" srcId="{4A2828BE-5138-DB4B-9F93-E984DE595E19}" destId="{61B08837-4D2F-2A42-BB9F-28A3AC83A982}" srcOrd="1" destOrd="0" presId="urn:microsoft.com/office/officeart/2005/8/layout/hierarchy1"/>
    <dgm:cxn modelId="{DFE0C566-FB4F-A440-BB7A-3E02A054AABB}" type="presParOf" srcId="{E1556C8F-D682-4E48-BC66-2D3A39255D27}" destId="{67022E45-97B5-2E46-8447-CE9682CB9CE4}" srcOrd="1" destOrd="0" presId="urn:microsoft.com/office/officeart/2005/8/layout/hierarchy1"/>
    <dgm:cxn modelId="{517DB234-6117-9549-8C2D-9C657A1D2235}" type="presParOf" srcId="{DEFF6A83-D8D6-1643-8B29-DE800F4CD506}" destId="{EE93E23C-DB98-3D4A-9951-B95C314DF2FA}" srcOrd="2" destOrd="0" presId="urn:microsoft.com/office/officeart/2005/8/layout/hierarchy1"/>
    <dgm:cxn modelId="{C1C4067D-4410-9944-8E51-C27F917237BF}" type="presParOf" srcId="{DEFF6A83-D8D6-1643-8B29-DE800F4CD506}" destId="{162EB412-74DA-D140-9C47-559C69DDE95C}" srcOrd="3" destOrd="0" presId="urn:microsoft.com/office/officeart/2005/8/layout/hierarchy1"/>
    <dgm:cxn modelId="{C1A5E783-B521-5943-A019-2B8EF506B1B7}" type="presParOf" srcId="{162EB412-74DA-D140-9C47-559C69DDE95C}" destId="{5B56664B-669D-004F-8645-3DDDC33FF104}" srcOrd="0" destOrd="0" presId="urn:microsoft.com/office/officeart/2005/8/layout/hierarchy1"/>
    <dgm:cxn modelId="{B82E6512-2E09-FA40-8E33-F7A7F8A77397}" type="presParOf" srcId="{5B56664B-669D-004F-8645-3DDDC33FF104}" destId="{2EC0C3DF-362B-2249-A387-C141552AA121}" srcOrd="0" destOrd="0" presId="urn:microsoft.com/office/officeart/2005/8/layout/hierarchy1"/>
    <dgm:cxn modelId="{09D0FAC2-0502-714E-9E54-FC412794515C}" type="presParOf" srcId="{5B56664B-669D-004F-8645-3DDDC33FF104}" destId="{7D1F75AD-0ED0-FA40-895A-62780B785692}" srcOrd="1" destOrd="0" presId="urn:microsoft.com/office/officeart/2005/8/layout/hierarchy1"/>
    <dgm:cxn modelId="{13F7C934-CAB5-EF47-9A59-7705DD77059B}" type="presParOf" srcId="{162EB412-74DA-D140-9C47-559C69DDE95C}" destId="{B3D1DF16-B124-864B-8B45-18D8E09900A0}" srcOrd="1" destOrd="0" presId="urn:microsoft.com/office/officeart/2005/8/layout/hierarchy1"/>
    <dgm:cxn modelId="{35D8CF87-EC59-784B-8399-9FD0939FF5E4}" type="presParOf" srcId="{3B6F9BE6-DE0C-7040-B896-547D5B1D629C}" destId="{5D5ED3C4-C1B1-B347-AFCD-AE6CC6A1074D}" srcOrd="2" destOrd="0" presId="urn:microsoft.com/office/officeart/2005/8/layout/hierarchy1"/>
    <dgm:cxn modelId="{E076F373-3A25-9640-8365-514EAA95D8C0}" type="presParOf" srcId="{3B6F9BE6-DE0C-7040-B896-547D5B1D629C}" destId="{9B08633B-6FD8-EC48-80BD-6113BD2A6368}" srcOrd="3" destOrd="0" presId="urn:microsoft.com/office/officeart/2005/8/layout/hierarchy1"/>
    <dgm:cxn modelId="{71D94F12-5756-2343-BAEF-B832007A4519}" type="presParOf" srcId="{9B08633B-6FD8-EC48-80BD-6113BD2A6368}" destId="{70CB4500-35CD-AA48-93D3-29C526321D8D}" srcOrd="0" destOrd="0" presId="urn:microsoft.com/office/officeart/2005/8/layout/hierarchy1"/>
    <dgm:cxn modelId="{B98891A1-7BB4-FB41-BCF2-E25D24ACE52A}" type="presParOf" srcId="{70CB4500-35CD-AA48-93D3-29C526321D8D}" destId="{C3D27251-78A6-6448-8C79-CFE750FC0BE5}" srcOrd="0" destOrd="0" presId="urn:microsoft.com/office/officeart/2005/8/layout/hierarchy1"/>
    <dgm:cxn modelId="{7F74A43F-95C2-3E4B-A500-906B97CC6FA6}" type="presParOf" srcId="{70CB4500-35CD-AA48-93D3-29C526321D8D}" destId="{D63D2376-2F08-A34D-8976-A94F7882616C}" srcOrd="1" destOrd="0" presId="urn:microsoft.com/office/officeart/2005/8/layout/hierarchy1"/>
    <dgm:cxn modelId="{3B3FAB65-4C18-D34F-87D7-93FF200E0695}" type="presParOf" srcId="{9B08633B-6FD8-EC48-80BD-6113BD2A6368}" destId="{C1B20B98-0A35-4749-A313-5BD64B6D8143}" srcOrd="1" destOrd="0" presId="urn:microsoft.com/office/officeart/2005/8/layout/hierarchy1"/>
    <dgm:cxn modelId="{0D66C500-C5ED-504A-A9E3-B28857B3C5D5}" type="presParOf" srcId="{C1B20B98-0A35-4749-A313-5BD64B6D8143}" destId="{E7E401AA-0398-554D-A304-56BAFD822FE6}" srcOrd="0" destOrd="0" presId="urn:microsoft.com/office/officeart/2005/8/layout/hierarchy1"/>
    <dgm:cxn modelId="{EC69E2FC-07BC-B748-893A-CF99B79907F4}" type="presParOf" srcId="{C1B20B98-0A35-4749-A313-5BD64B6D8143}" destId="{9B191D4B-3C56-9144-AEA6-173EFD7F7802}" srcOrd="1" destOrd="0" presId="urn:microsoft.com/office/officeart/2005/8/layout/hierarchy1"/>
    <dgm:cxn modelId="{CCA255B3-D3F1-3E49-B9B8-9DE3F5C8FC47}" type="presParOf" srcId="{9B191D4B-3C56-9144-AEA6-173EFD7F7802}" destId="{26461350-D2C2-4D42-904E-25AC96887FFE}" srcOrd="0" destOrd="0" presId="urn:microsoft.com/office/officeart/2005/8/layout/hierarchy1"/>
    <dgm:cxn modelId="{7BFB7253-6574-1C43-B0E9-041D931A29E1}" type="presParOf" srcId="{26461350-D2C2-4D42-904E-25AC96887FFE}" destId="{4193C3FD-66BA-0F4A-B3AD-2B40303D9773}" srcOrd="0" destOrd="0" presId="urn:microsoft.com/office/officeart/2005/8/layout/hierarchy1"/>
    <dgm:cxn modelId="{683F6367-A3CB-F84D-8143-63DA209034A9}" type="presParOf" srcId="{26461350-D2C2-4D42-904E-25AC96887FFE}" destId="{E02DBA59-15E4-3C4B-925C-0E94241198CD}" srcOrd="1" destOrd="0" presId="urn:microsoft.com/office/officeart/2005/8/layout/hierarchy1"/>
    <dgm:cxn modelId="{2F291882-39AA-5641-9BE7-23D58F068A88}" type="presParOf" srcId="{9B191D4B-3C56-9144-AEA6-173EFD7F7802}" destId="{8997706A-5B72-3A44-8962-A1671D5096A4}" srcOrd="1" destOrd="0" presId="urn:microsoft.com/office/officeart/2005/8/layout/hierarchy1"/>
    <dgm:cxn modelId="{9E669CA1-AC8E-3B4C-8E3A-ABD0DF989A9E}" type="presParOf" srcId="{C1B20B98-0A35-4749-A313-5BD64B6D8143}" destId="{0864E936-7FCD-634E-A035-E36AFF19BA6E}" srcOrd="2" destOrd="0" presId="urn:microsoft.com/office/officeart/2005/8/layout/hierarchy1"/>
    <dgm:cxn modelId="{920E6753-1621-0545-96C8-6C7007DD42F9}" type="presParOf" srcId="{C1B20B98-0A35-4749-A313-5BD64B6D8143}" destId="{CFC02E61-A98E-3D44-8EE4-FFA3B522BE37}" srcOrd="3" destOrd="0" presId="urn:microsoft.com/office/officeart/2005/8/layout/hierarchy1"/>
    <dgm:cxn modelId="{9F6D3945-87C9-BA4B-8CEE-6A5A6CDFD82E}" type="presParOf" srcId="{CFC02E61-A98E-3D44-8EE4-FFA3B522BE37}" destId="{2FE27CC7-84DF-824B-A0FE-1D63C2D36F59}" srcOrd="0" destOrd="0" presId="urn:microsoft.com/office/officeart/2005/8/layout/hierarchy1"/>
    <dgm:cxn modelId="{B4923F9B-B8A7-3F49-BF5F-C571D255EC26}" type="presParOf" srcId="{2FE27CC7-84DF-824B-A0FE-1D63C2D36F59}" destId="{5E5223B3-49B3-D746-8F73-FE0DB6DFBCA9}" srcOrd="0" destOrd="0" presId="urn:microsoft.com/office/officeart/2005/8/layout/hierarchy1"/>
    <dgm:cxn modelId="{E96B6C04-4C91-EB40-84E5-D6B3374E9BBF}" type="presParOf" srcId="{2FE27CC7-84DF-824B-A0FE-1D63C2D36F59}" destId="{50D8EF71-BB35-144B-9A21-1EDC66DBA998}" srcOrd="1" destOrd="0" presId="urn:microsoft.com/office/officeart/2005/8/layout/hierarchy1"/>
    <dgm:cxn modelId="{A253E72A-EBAE-8B4C-87EA-37E92B742BA6}" type="presParOf" srcId="{CFC02E61-A98E-3D44-8EE4-FFA3B522BE37}" destId="{1DD692D9-96EB-FA4D-878C-23D546DBDA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4E936-7FCD-634E-A035-E36AFF19BA6E}">
      <dsp:nvSpPr>
        <dsp:cNvPr id="0" name=""/>
        <dsp:cNvSpPr/>
      </dsp:nvSpPr>
      <dsp:spPr>
        <a:xfrm>
          <a:off x="6123176" y="324272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401AA-0398-554D-A304-56BAFD822FE6}">
      <dsp:nvSpPr>
        <dsp:cNvPr id="0" name=""/>
        <dsp:cNvSpPr/>
      </dsp:nvSpPr>
      <dsp:spPr>
        <a:xfrm>
          <a:off x="5071169" y="324272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D3C4-C1B1-B347-AFCD-AE6CC6A1074D}">
      <dsp:nvSpPr>
        <dsp:cNvPr id="0" name=""/>
        <dsp:cNvSpPr/>
      </dsp:nvSpPr>
      <dsp:spPr>
        <a:xfrm>
          <a:off x="4019163" y="1648933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2104012" y="341184"/>
              </a:lnTo>
              <a:lnTo>
                <a:pt x="2104012" y="50065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3E23C-DB98-3D4A-9951-B95C314DF2FA}">
      <dsp:nvSpPr>
        <dsp:cNvPr id="0" name=""/>
        <dsp:cNvSpPr/>
      </dsp:nvSpPr>
      <dsp:spPr>
        <a:xfrm>
          <a:off x="1915150" y="324272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19A14-E0FA-E44E-9526-6FDC7A66EDC5}">
      <dsp:nvSpPr>
        <dsp:cNvPr id="0" name=""/>
        <dsp:cNvSpPr/>
      </dsp:nvSpPr>
      <dsp:spPr>
        <a:xfrm>
          <a:off x="863143" y="324272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ADA93-77FB-DA4B-A6B8-B20327ED6816}">
      <dsp:nvSpPr>
        <dsp:cNvPr id="0" name=""/>
        <dsp:cNvSpPr/>
      </dsp:nvSpPr>
      <dsp:spPr>
        <a:xfrm>
          <a:off x="1915150" y="1648933"/>
          <a:ext cx="2104012" cy="500659"/>
        </a:xfrm>
        <a:custGeom>
          <a:avLst/>
          <a:gdLst/>
          <a:ahLst/>
          <a:cxnLst/>
          <a:rect l="0" t="0" r="0" b="0"/>
          <a:pathLst>
            <a:path>
              <a:moveTo>
                <a:pt x="2104012" y="0"/>
              </a:moveTo>
              <a:lnTo>
                <a:pt x="2104012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DE582-1362-B84D-A8D4-5FE927EFCB8F}">
      <dsp:nvSpPr>
        <dsp:cNvPr id="0" name=""/>
        <dsp:cNvSpPr/>
      </dsp:nvSpPr>
      <dsp:spPr>
        <a:xfrm>
          <a:off x="3158430" y="555802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BF053-C236-2941-932A-074E7BBFDD47}">
      <dsp:nvSpPr>
        <dsp:cNvPr id="0" name=""/>
        <dsp:cNvSpPr/>
      </dsp:nvSpPr>
      <dsp:spPr>
        <a:xfrm>
          <a:off x="3349704" y="7375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Regression</a:t>
          </a:r>
          <a:endParaRPr lang="en-US" sz="2600" kern="1200" dirty="0"/>
        </a:p>
      </dsp:txBody>
      <dsp:txXfrm>
        <a:off x="3381721" y="769530"/>
        <a:ext cx="1657431" cy="1029096"/>
      </dsp:txXfrm>
    </dsp:sp>
    <dsp:sp modelId="{ECB17134-EF7C-AE43-84F2-D48E40117191}">
      <dsp:nvSpPr>
        <dsp:cNvPr id="0" name=""/>
        <dsp:cNvSpPr/>
      </dsp:nvSpPr>
      <dsp:spPr>
        <a:xfrm>
          <a:off x="1054417" y="2149592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19AD6-810D-AE4C-89FB-50D5CB08255F}">
      <dsp:nvSpPr>
        <dsp:cNvPr id="0" name=""/>
        <dsp:cNvSpPr/>
      </dsp:nvSpPr>
      <dsp:spPr>
        <a:xfrm>
          <a:off x="1245691" y="233130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Simple regression</a:t>
          </a:r>
          <a:endParaRPr lang="en-US" sz="2600" kern="1200" dirty="0"/>
        </a:p>
      </dsp:txBody>
      <dsp:txXfrm>
        <a:off x="1277708" y="2363319"/>
        <a:ext cx="1657431" cy="1029096"/>
      </dsp:txXfrm>
    </dsp:sp>
    <dsp:sp modelId="{EDA9F5F2-01F9-AF47-81CC-EEB6E5A84362}">
      <dsp:nvSpPr>
        <dsp:cNvPr id="0" name=""/>
        <dsp:cNvSpPr/>
      </dsp:nvSpPr>
      <dsp:spPr>
        <a:xfrm>
          <a:off x="2411" y="3743382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08837-4D2F-2A42-BB9F-28A3AC83A982}">
      <dsp:nvSpPr>
        <dsp:cNvPr id="0" name=""/>
        <dsp:cNvSpPr/>
      </dsp:nvSpPr>
      <dsp:spPr>
        <a:xfrm>
          <a:off x="193684" y="392509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Linear Regression</a:t>
          </a:r>
          <a:endParaRPr lang="en-US" sz="2600" kern="1200" dirty="0"/>
        </a:p>
      </dsp:txBody>
      <dsp:txXfrm>
        <a:off x="225701" y="3957109"/>
        <a:ext cx="1657431" cy="1029096"/>
      </dsp:txXfrm>
    </dsp:sp>
    <dsp:sp modelId="{2EC0C3DF-362B-2249-A387-C141552AA121}">
      <dsp:nvSpPr>
        <dsp:cNvPr id="0" name=""/>
        <dsp:cNvSpPr/>
      </dsp:nvSpPr>
      <dsp:spPr>
        <a:xfrm>
          <a:off x="2106423" y="3743382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F75AD-0ED0-FA40-895A-62780B785692}">
      <dsp:nvSpPr>
        <dsp:cNvPr id="0" name=""/>
        <dsp:cNvSpPr/>
      </dsp:nvSpPr>
      <dsp:spPr>
        <a:xfrm>
          <a:off x="2297697" y="392509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Non Linear Regression</a:t>
          </a:r>
          <a:endParaRPr lang="en-US" sz="2600" kern="1200" dirty="0"/>
        </a:p>
      </dsp:txBody>
      <dsp:txXfrm>
        <a:off x="2329714" y="3957109"/>
        <a:ext cx="1657431" cy="1029096"/>
      </dsp:txXfrm>
    </dsp:sp>
    <dsp:sp modelId="{C3D27251-78A6-6448-8C79-CFE750FC0BE5}">
      <dsp:nvSpPr>
        <dsp:cNvPr id="0" name=""/>
        <dsp:cNvSpPr/>
      </dsp:nvSpPr>
      <dsp:spPr>
        <a:xfrm>
          <a:off x="5262443" y="2149592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D2376-2F08-A34D-8976-A94F7882616C}">
      <dsp:nvSpPr>
        <dsp:cNvPr id="0" name=""/>
        <dsp:cNvSpPr/>
      </dsp:nvSpPr>
      <dsp:spPr>
        <a:xfrm>
          <a:off x="5453717" y="233130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Multiple Regression</a:t>
          </a:r>
          <a:endParaRPr lang="en-US" sz="2600" kern="1200" dirty="0"/>
        </a:p>
      </dsp:txBody>
      <dsp:txXfrm>
        <a:off x="5485734" y="2363319"/>
        <a:ext cx="1657431" cy="1029096"/>
      </dsp:txXfrm>
    </dsp:sp>
    <dsp:sp modelId="{4193C3FD-66BA-0F4A-B3AD-2B40303D9773}">
      <dsp:nvSpPr>
        <dsp:cNvPr id="0" name=""/>
        <dsp:cNvSpPr/>
      </dsp:nvSpPr>
      <dsp:spPr>
        <a:xfrm>
          <a:off x="4210436" y="3743382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DBA59-15E4-3C4B-925C-0E94241198CD}">
      <dsp:nvSpPr>
        <dsp:cNvPr id="0" name=""/>
        <dsp:cNvSpPr/>
      </dsp:nvSpPr>
      <dsp:spPr>
        <a:xfrm>
          <a:off x="4401710" y="392509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Linear Regression</a:t>
          </a:r>
          <a:endParaRPr lang="en-US" sz="2600" kern="1200" dirty="0"/>
        </a:p>
      </dsp:txBody>
      <dsp:txXfrm>
        <a:off x="4433727" y="3957109"/>
        <a:ext cx="1657431" cy="1029096"/>
      </dsp:txXfrm>
    </dsp:sp>
    <dsp:sp modelId="{5E5223B3-49B3-D746-8F73-FE0DB6DFBCA9}">
      <dsp:nvSpPr>
        <dsp:cNvPr id="0" name=""/>
        <dsp:cNvSpPr/>
      </dsp:nvSpPr>
      <dsp:spPr>
        <a:xfrm>
          <a:off x="6314449" y="3743382"/>
          <a:ext cx="1721465" cy="1093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8EF71-BB35-144B-9A21-1EDC66DBA998}">
      <dsp:nvSpPr>
        <dsp:cNvPr id="0" name=""/>
        <dsp:cNvSpPr/>
      </dsp:nvSpPr>
      <dsp:spPr>
        <a:xfrm>
          <a:off x="6505723" y="3925092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Non Linear Regression</a:t>
          </a:r>
          <a:endParaRPr lang="en-US" sz="2600" kern="1200" dirty="0"/>
        </a:p>
      </dsp:txBody>
      <dsp:txXfrm>
        <a:off x="6537740" y="3957109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884FF-59BF-2942-8ADA-AD7254365E3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673B8-4E9D-D947-8DD9-8F1DF11DC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page 508 of text</a:t>
            </a:r>
          </a:p>
        </p:txBody>
      </p:sp>
      <p:sp>
        <p:nvSpPr>
          <p:cNvPr id="73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673B8-4E9D-D947-8DD9-8F1DF11DC61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charset="0"/>
              </a:rPr>
              <a:t>52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12938" y="692150"/>
            <a:ext cx="3032125" cy="2273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7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4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9FB57-50FA-034D-AE31-775035DA6D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3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2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23BF-E5B0-8D4C-A87E-BA01B6DC5A01}" type="datetimeFigureOut">
              <a:rPr lang="en-US" smtClean="0"/>
              <a:t>06/04/13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9373-205D-DD42-951E-293D8894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1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Correlation and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Vinit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3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correlation analysis provides a numerical estimate ‘the correlation coefficient’ about the relationship between two variables. </a:t>
            </a:r>
          </a:p>
          <a:p>
            <a:endParaRPr lang="en-US" dirty="0"/>
          </a:p>
          <a:p>
            <a:r>
              <a:rPr lang="en-US" dirty="0" smtClean="0"/>
              <a:t>Generally denoted by r, for variables </a:t>
            </a:r>
            <a:r>
              <a:rPr lang="en-US" dirty="0" err="1" smtClean="0"/>
              <a:t>x,y</a:t>
            </a:r>
            <a:r>
              <a:rPr lang="en-US" dirty="0" smtClean="0"/>
              <a:t> as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xy</a:t>
            </a:r>
            <a:endParaRPr lang="en-US" baseline="-25000" dirty="0" smtClean="0"/>
          </a:p>
          <a:p>
            <a:r>
              <a:rPr lang="en-US" dirty="0" smtClean="0"/>
              <a:t>Or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65" y="5020093"/>
            <a:ext cx="2047296" cy="76515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39" y="5020094"/>
            <a:ext cx="550909" cy="7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lies between -1 and +1, </a:t>
            </a:r>
            <a:r>
              <a:rPr lang="en-US" dirty="0" err="1" smtClean="0"/>
              <a:t>ie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correlation is perfect and positive if r=1 and it is perfect and negative if r= -1</a:t>
            </a:r>
          </a:p>
          <a:p>
            <a:r>
              <a:rPr lang="en-US" dirty="0" smtClean="0"/>
              <a:t>If r=0, then there is no relation between the two variables</a:t>
            </a:r>
          </a:p>
          <a:p>
            <a:r>
              <a:rPr lang="en-US" dirty="0" smtClean="0"/>
              <a:t>It is a pure number and not affected by a change of origin or scale. </a:t>
            </a:r>
          </a:p>
          <a:p>
            <a:r>
              <a:rPr lang="en-US" dirty="0" smtClean="0"/>
              <a:t>It is a relative measure of association.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57" y="2389001"/>
            <a:ext cx="2527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 method</a:t>
            </a:r>
          </a:p>
          <a:p>
            <a:r>
              <a:rPr lang="en-US" dirty="0" smtClean="0"/>
              <a:t>Karl Pearson’s coefficient of correlation method</a:t>
            </a:r>
          </a:p>
          <a:p>
            <a:r>
              <a:rPr lang="en-US" dirty="0" smtClean="0"/>
              <a:t>Spearman’s Rank correlation method</a:t>
            </a:r>
          </a:p>
          <a:p>
            <a:r>
              <a:rPr lang="en-US" dirty="0" smtClean="0"/>
              <a:t>Two way frequency table method.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0F4F19E-2A32-EE46-8911-6354289A3865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Scatter Plot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The independent and dependent can be plotted on a graph called a scatter plot.</a:t>
            </a: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By convention, the independent variable is plotted on the horizontal x-axis.  The dependent variable is plotted on the vertical y-axis.</a:t>
            </a:r>
          </a:p>
        </p:txBody>
      </p:sp>
    </p:spTree>
    <p:extLst>
      <p:ext uri="{BB962C8B-B14F-4D97-AF65-F5344CB8AC3E}">
        <p14:creationId xmlns:p14="http://schemas.microsoft.com/office/powerpoint/2010/main" val="380794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A91F612-A595-5D45-A44E-6EF0BF087FAC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of Scatter Plot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 scatter plot is a graph of the ordered pairs (</a:t>
            </a:r>
            <a:r>
              <a:rPr lang="en-US" dirty="0" err="1">
                <a:latin typeface="Calibri"/>
                <a:cs typeface="Calibri"/>
              </a:rPr>
              <a:t>x,y</a:t>
            </a:r>
            <a:r>
              <a:rPr lang="en-US" dirty="0">
                <a:latin typeface="Calibri"/>
                <a:cs typeface="Calibri"/>
              </a:rPr>
              <a:t>) of numbers consisting of the independent variables, x, and the dependent variables, y.</a:t>
            </a:r>
          </a:p>
          <a:p>
            <a:pPr eaLnBrk="1" hangingPunct="1">
              <a:buFontTx/>
              <a:buNone/>
            </a:pP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25602" name="Object 2"/>
          <p:cNvGraphicFramePr>
            <a:graphicFrameLocks noGrp="1" noChangeAspect="1"/>
          </p:cNvGraphicFramePr>
          <p:nvPr>
            <p:ph type="body" sz="half" idx="2"/>
          </p:nvPr>
        </p:nvGraphicFramePr>
        <p:xfrm>
          <a:off x="4419600" y="2133600"/>
          <a:ext cx="41148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Chart" r:id="rId4" imgW="4677032" imgH="2714912" progId="Excel.Chart.8">
                  <p:embed/>
                </p:oleObj>
              </mc:Choice>
              <mc:Fallback>
                <p:oleObj name="Chart" r:id="rId4" imgW="4677032" imgH="271491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33600"/>
                        <a:ext cx="4114800" cy="300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98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7CBDEF7-D864-5D4C-A6D1-838BC161DB3C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Interpret a Scatter Plot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199"/>
            <a:ext cx="3810000" cy="47402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</a:pPr>
            <a:r>
              <a:rPr lang="en-US" sz="2800" dirty="0">
                <a:latin typeface="Calibri"/>
                <a:cs typeface="Calibri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Calibri"/>
                <a:cs typeface="Calibri"/>
              </a:rPr>
              <a:t>More the plotted points lie on a straight line, the greater is the magnitude of correlation coefficient.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latin typeface="Calibri"/>
                <a:cs typeface="Calibri"/>
              </a:rPr>
              <a:t>If the dots are widely scattered then the correlation between the variables is poor. </a:t>
            </a:r>
            <a:endParaRPr lang="en-US" sz="2800" dirty="0">
              <a:latin typeface="Calibri"/>
              <a:cs typeface="Calibri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Calibri"/>
                <a:cs typeface="Calibri"/>
              </a:rPr>
              <a:t>	The graph suggests a positive relationship between hours of studies and grades 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613057173"/>
              </p:ext>
            </p:extLst>
          </p:nvPr>
        </p:nvGraphicFramePr>
        <p:xfrm>
          <a:off x="4397429" y="2342920"/>
          <a:ext cx="4049406" cy="342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Chart" r:id="rId4" imgW="4677032" imgH="2714912" progId="Excel.Chart.8">
                  <p:embed/>
                </p:oleObj>
              </mc:Choice>
              <mc:Fallback>
                <p:oleObj name="Chart" r:id="rId4" imgW="4677032" imgH="271491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429" y="2342920"/>
                        <a:ext cx="4049406" cy="342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909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Positive Correlation</a:t>
            </a:r>
          </a:p>
          <a:p>
            <a:r>
              <a:rPr lang="en-US" dirty="0" smtClean="0"/>
              <a:t>Negative Correlation</a:t>
            </a:r>
          </a:p>
          <a:p>
            <a:r>
              <a:rPr lang="en-US" dirty="0" smtClean="0"/>
              <a:t>Linear Correlation</a:t>
            </a:r>
          </a:p>
          <a:p>
            <a:r>
              <a:rPr lang="en-US" dirty="0" smtClean="0"/>
              <a:t>Perfectly linear correlation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844569" y="2085251"/>
            <a:ext cx="3810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Perfect Correlation</a:t>
            </a:r>
          </a:p>
          <a:p>
            <a:r>
              <a:rPr lang="en-US" dirty="0" smtClean="0"/>
              <a:t>Perfect </a:t>
            </a:r>
            <a:r>
              <a:rPr lang="en-US" dirty="0" err="1" smtClean="0"/>
              <a:t>postive</a:t>
            </a:r>
            <a:r>
              <a:rPr lang="en-US" dirty="0" smtClean="0"/>
              <a:t> Correlation</a:t>
            </a:r>
          </a:p>
          <a:p>
            <a:r>
              <a:rPr lang="en-US" dirty="0" smtClean="0"/>
              <a:t>Perfect Negative Correlation</a:t>
            </a:r>
          </a:p>
          <a:p>
            <a:r>
              <a:rPr lang="en-US" dirty="0" smtClean="0"/>
              <a:t>No correlation</a:t>
            </a:r>
          </a:p>
          <a:p>
            <a:r>
              <a:rPr lang="en-US" dirty="0" smtClean="0"/>
              <a:t>Curvilinear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09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825500" y="1466850"/>
            <a:ext cx="7245350" cy="4064000"/>
          </a:xfrm>
          <a:prstGeom prst="rect">
            <a:avLst/>
          </a:prstGeom>
          <a:solidFill>
            <a:srgbClr val="FFFF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5138" y="152400"/>
            <a:ext cx="8089900" cy="10414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smtClean="0">
                <a:latin typeface="Arial" charset="0"/>
              </a:rPr>
              <a:t>Positive (Linear) Correlation</a:t>
            </a:r>
          </a:p>
        </p:txBody>
      </p: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1066800" y="1962150"/>
            <a:ext cx="1860550" cy="2622550"/>
            <a:chOff x="672" y="1204"/>
            <a:chExt cx="1172" cy="1652"/>
          </a:xfrm>
        </p:grpSpPr>
        <p:sp>
          <p:nvSpPr>
            <p:cNvPr id="40982" name="Line 4"/>
            <p:cNvSpPr>
              <a:spLocks noChangeShapeType="1"/>
            </p:cNvSpPr>
            <p:nvPr/>
          </p:nvSpPr>
          <p:spPr bwMode="auto">
            <a:xfrm>
              <a:off x="672" y="1204"/>
              <a:ext cx="0" cy="1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Line 5"/>
            <p:cNvSpPr>
              <a:spLocks noChangeShapeType="1"/>
            </p:cNvSpPr>
            <p:nvPr/>
          </p:nvSpPr>
          <p:spPr bwMode="auto">
            <a:xfrm>
              <a:off x="676" y="2856"/>
              <a:ext cx="1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5294313" y="430212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x</a:t>
            </a:r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7675563" y="428307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x</a:t>
            </a:r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3236913" y="148272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y</a:t>
            </a:r>
          </a:p>
        </p:txBody>
      </p:sp>
      <p:sp>
        <p:nvSpPr>
          <p:cNvPr id="40968" name="Rectangle 10"/>
          <p:cNvSpPr>
            <a:spLocks noChangeArrowheads="1"/>
          </p:cNvSpPr>
          <p:nvPr/>
        </p:nvSpPr>
        <p:spPr bwMode="auto">
          <a:xfrm>
            <a:off x="950913" y="152082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y</a:t>
            </a:r>
          </a:p>
        </p:txBody>
      </p:sp>
      <p:pic>
        <p:nvPicPr>
          <p:cNvPr id="40969" name="Picture 1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6769100" cy="327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40970" name="Group 14"/>
          <p:cNvGrpSpPr>
            <a:grpSpLocks/>
          </p:cNvGrpSpPr>
          <p:nvPr/>
        </p:nvGrpSpPr>
        <p:grpSpPr bwMode="auto">
          <a:xfrm>
            <a:off x="3390900" y="1962150"/>
            <a:ext cx="1860550" cy="2622550"/>
            <a:chOff x="2136" y="1204"/>
            <a:chExt cx="1172" cy="1652"/>
          </a:xfrm>
        </p:grpSpPr>
        <p:sp>
          <p:nvSpPr>
            <p:cNvPr id="40980" name="Line 12"/>
            <p:cNvSpPr>
              <a:spLocks noChangeShapeType="1"/>
            </p:cNvSpPr>
            <p:nvPr/>
          </p:nvSpPr>
          <p:spPr bwMode="auto">
            <a:xfrm>
              <a:off x="2136" y="1204"/>
              <a:ext cx="0" cy="1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13"/>
            <p:cNvSpPr>
              <a:spLocks noChangeShapeType="1"/>
            </p:cNvSpPr>
            <p:nvPr/>
          </p:nvSpPr>
          <p:spPr bwMode="auto">
            <a:xfrm>
              <a:off x="2140" y="2856"/>
              <a:ext cx="1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71" name="Group 17"/>
          <p:cNvGrpSpPr>
            <a:grpSpLocks/>
          </p:cNvGrpSpPr>
          <p:nvPr/>
        </p:nvGrpSpPr>
        <p:grpSpPr bwMode="auto">
          <a:xfrm>
            <a:off x="5791200" y="1943100"/>
            <a:ext cx="1860550" cy="2622550"/>
            <a:chOff x="3648" y="1192"/>
            <a:chExt cx="1172" cy="1652"/>
          </a:xfrm>
        </p:grpSpPr>
        <p:sp>
          <p:nvSpPr>
            <p:cNvPr id="40978" name="Line 15"/>
            <p:cNvSpPr>
              <a:spLocks noChangeShapeType="1"/>
            </p:cNvSpPr>
            <p:nvPr/>
          </p:nvSpPr>
          <p:spPr bwMode="auto">
            <a:xfrm>
              <a:off x="3648" y="1192"/>
              <a:ext cx="0" cy="1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Line 16"/>
            <p:cNvSpPr>
              <a:spLocks noChangeShapeType="1"/>
            </p:cNvSpPr>
            <p:nvPr/>
          </p:nvSpPr>
          <p:spPr bwMode="auto">
            <a:xfrm>
              <a:off x="3652" y="2844"/>
              <a:ext cx="1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2" name="Rectangle 18"/>
          <p:cNvSpPr>
            <a:spLocks noChangeArrowheads="1"/>
          </p:cNvSpPr>
          <p:nvPr/>
        </p:nvSpPr>
        <p:spPr bwMode="auto">
          <a:xfrm>
            <a:off x="5580063" y="152082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y</a:t>
            </a:r>
          </a:p>
        </p:txBody>
      </p:sp>
      <p:sp>
        <p:nvSpPr>
          <p:cNvPr id="40973" name="Rectangle 19"/>
          <p:cNvSpPr>
            <a:spLocks noChangeArrowheads="1"/>
          </p:cNvSpPr>
          <p:nvPr/>
        </p:nvSpPr>
        <p:spPr bwMode="auto">
          <a:xfrm>
            <a:off x="2932113" y="434022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x</a:t>
            </a:r>
          </a:p>
        </p:txBody>
      </p:sp>
      <p:sp>
        <p:nvSpPr>
          <p:cNvPr id="40974" name="Rectangle 20"/>
          <p:cNvSpPr>
            <a:spLocks noChangeArrowheads="1"/>
          </p:cNvSpPr>
          <p:nvPr/>
        </p:nvSpPr>
        <p:spPr bwMode="auto">
          <a:xfrm>
            <a:off x="1843087" y="5791200"/>
            <a:ext cx="5764213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hlink"/>
                </a:solidFill>
                <a:latin typeface="Times New Roman" charset="0"/>
              </a:rPr>
              <a:t>		Scatter Plots </a:t>
            </a:r>
          </a:p>
        </p:txBody>
      </p:sp>
      <p:sp>
        <p:nvSpPr>
          <p:cNvPr id="40975" name="Rectangle 21"/>
          <p:cNvSpPr>
            <a:spLocks noChangeArrowheads="1"/>
          </p:cNvSpPr>
          <p:nvPr/>
        </p:nvSpPr>
        <p:spPr bwMode="auto">
          <a:xfrm>
            <a:off x="304800" y="4781550"/>
            <a:ext cx="33528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(a) Positive</a:t>
            </a:r>
          </a:p>
        </p:txBody>
      </p:sp>
      <p:sp>
        <p:nvSpPr>
          <p:cNvPr id="40976" name="Rectangle 22"/>
          <p:cNvSpPr>
            <a:spLocks noChangeArrowheads="1"/>
          </p:cNvSpPr>
          <p:nvPr/>
        </p:nvSpPr>
        <p:spPr bwMode="auto">
          <a:xfrm>
            <a:off x="2705100" y="4857750"/>
            <a:ext cx="33528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(b) Strong</a:t>
            </a:r>
          </a:p>
          <a:p>
            <a:pPr algn="ctr"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       positive</a:t>
            </a:r>
          </a:p>
        </p:txBody>
      </p:sp>
      <p:sp>
        <p:nvSpPr>
          <p:cNvPr id="40977" name="Rectangle 23"/>
          <p:cNvSpPr>
            <a:spLocks noChangeArrowheads="1"/>
          </p:cNvSpPr>
          <p:nvPr/>
        </p:nvSpPr>
        <p:spPr bwMode="auto">
          <a:xfrm>
            <a:off x="5467350" y="4857750"/>
            <a:ext cx="25146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(c) Perfect</a:t>
            </a:r>
          </a:p>
          <a:p>
            <a:pPr algn="ctr"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       positive</a:t>
            </a:r>
          </a:p>
        </p:txBody>
      </p:sp>
    </p:spTree>
    <p:extLst>
      <p:ext uri="{BB962C8B-B14F-4D97-AF65-F5344CB8AC3E}">
        <p14:creationId xmlns:p14="http://schemas.microsoft.com/office/powerpoint/2010/main" val="4200305115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882650" y="1416050"/>
            <a:ext cx="7245350" cy="4064000"/>
          </a:xfrm>
          <a:prstGeom prst="rect">
            <a:avLst/>
          </a:prstGeom>
          <a:solidFill>
            <a:srgbClr val="FFFFFF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3363" y="0"/>
            <a:ext cx="8558212" cy="11430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b="1" smtClean="0">
                <a:latin typeface="Arial" charset="0"/>
              </a:rPr>
              <a:t>Negative Linear Correlation</a:t>
            </a:r>
          </a:p>
        </p:txBody>
      </p:sp>
      <p:grpSp>
        <p:nvGrpSpPr>
          <p:cNvPr id="46084" name="Group 6"/>
          <p:cNvGrpSpPr>
            <a:grpSpLocks/>
          </p:cNvGrpSpPr>
          <p:nvPr/>
        </p:nvGrpSpPr>
        <p:grpSpPr bwMode="auto">
          <a:xfrm>
            <a:off x="1123950" y="1911350"/>
            <a:ext cx="1860550" cy="2622550"/>
            <a:chOff x="708" y="1204"/>
            <a:chExt cx="1172" cy="1652"/>
          </a:xfrm>
        </p:grpSpPr>
        <p:sp>
          <p:nvSpPr>
            <p:cNvPr id="46103" name="Line 4"/>
            <p:cNvSpPr>
              <a:spLocks noChangeShapeType="1"/>
            </p:cNvSpPr>
            <p:nvPr/>
          </p:nvSpPr>
          <p:spPr bwMode="auto">
            <a:xfrm>
              <a:off x="708" y="1204"/>
              <a:ext cx="0" cy="1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Line 5"/>
            <p:cNvSpPr>
              <a:spLocks noChangeShapeType="1"/>
            </p:cNvSpPr>
            <p:nvPr/>
          </p:nvSpPr>
          <p:spPr bwMode="auto">
            <a:xfrm>
              <a:off x="712" y="2856"/>
              <a:ext cx="1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5" name="Rectangle 7"/>
          <p:cNvSpPr>
            <a:spLocks noChangeArrowheads="1"/>
          </p:cNvSpPr>
          <p:nvPr/>
        </p:nvSpPr>
        <p:spPr bwMode="auto">
          <a:xfrm>
            <a:off x="5351463" y="425132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x</a:t>
            </a:r>
          </a:p>
        </p:txBody>
      </p:sp>
      <p:sp>
        <p:nvSpPr>
          <p:cNvPr id="46086" name="Rectangle 8"/>
          <p:cNvSpPr>
            <a:spLocks noChangeArrowheads="1"/>
          </p:cNvSpPr>
          <p:nvPr/>
        </p:nvSpPr>
        <p:spPr bwMode="auto">
          <a:xfrm>
            <a:off x="7732713" y="423227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x</a:t>
            </a:r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3294063" y="143192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y</a:t>
            </a: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1008063" y="147002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y</a:t>
            </a:r>
          </a:p>
        </p:txBody>
      </p:sp>
      <p:grpSp>
        <p:nvGrpSpPr>
          <p:cNvPr id="46089" name="Group 13"/>
          <p:cNvGrpSpPr>
            <a:grpSpLocks/>
          </p:cNvGrpSpPr>
          <p:nvPr/>
        </p:nvGrpSpPr>
        <p:grpSpPr bwMode="auto">
          <a:xfrm>
            <a:off x="3448050" y="1911350"/>
            <a:ext cx="1860550" cy="2622550"/>
            <a:chOff x="2172" y="1204"/>
            <a:chExt cx="1172" cy="1652"/>
          </a:xfrm>
        </p:grpSpPr>
        <p:sp>
          <p:nvSpPr>
            <p:cNvPr id="46101" name="Line 11"/>
            <p:cNvSpPr>
              <a:spLocks noChangeShapeType="1"/>
            </p:cNvSpPr>
            <p:nvPr/>
          </p:nvSpPr>
          <p:spPr bwMode="auto">
            <a:xfrm>
              <a:off x="2172" y="1204"/>
              <a:ext cx="0" cy="1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12"/>
            <p:cNvSpPr>
              <a:spLocks noChangeShapeType="1"/>
            </p:cNvSpPr>
            <p:nvPr/>
          </p:nvSpPr>
          <p:spPr bwMode="auto">
            <a:xfrm>
              <a:off x="2176" y="2856"/>
              <a:ext cx="1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090" name="Group 16"/>
          <p:cNvGrpSpPr>
            <a:grpSpLocks/>
          </p:cNvGrpSpPr>
          <p:nvPr/>
        </p:nvGrpSpPr>
        <p:grpSpPr bwMode="auto">
          <a:xfrm>
            <a:off x="5848350" y="1892300"/>
            <a:ext cx="1860550" cy="2622550"/>
            <a:chOff x="3684" y="1192"/>
            <a:chExt cx="1172" cy="1652"/>
          </a:xfrm>
        </p:grpSpPr>
        <p:sp>
          <p:nvSpPr>
            <p:cNvPr id="46099" name="Line 14"/>
            <p:cNvSpPr>
              <a:spLocks noChangeShapeType="1"/>
            </p:cNvSpPr>
            <p:nvPr/>
          </p:nvSpPr>
          <p:spPr bwMode="auto">
            <a:xfrm>
              <a:off x="3684" y="1192"/>
              <a:ext cx="0" cy="1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15"/>
            <p:cNvSpPr>
              <a:spLocks noChangeShapeType="1"/>
            </p:cNvSpPr>
            <p:nvPr/>
          </p:nvSpPr>
          <p:spPr bwMode="auto">
            <a:xfrm>
              <a:off x="3688" y="2844"/>
              <a:ext cx="1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1" name="Rectangle 17"/>
          <p:cNvSpPr>
            <a:spLocks noChangeArrowheads="1"/>
          </p:cNvSpPr>
          <p:nvPr/>
        </p:nvSpPr>
        <p:spPr bwMode="auto">
          <a:xfrm>
            <a:off x="5637213" y="147002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y</a:t>
            </a:r>
          </a:p>
        </p:txBody>
      </p:sp>
      <p:sp>
        <p:nvSpPr>
          <p:cNvPr id="46092" name="Rectangle 18"/>
          <p:cNvSpPr>
            <a:spLocks noChangeArrowheads="1"/>
          </p:cNvSpPr>
          <p:nvPr/>
        </p:nvSpPr>
        <p:spPr bwMode="auto">
          <a:xfrm>
            <a:off x="2989263" y="4289425"/>
            <a:ext cx="33813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latin typeface="Times New Roman" charset="0"/>
              </a:rPr>
              <a:t>x</a:t>
            </a:r>
          </a:p>
        </p:txBody>
      </p:sp>
      <p:sp>
        <p:nvSpPr>
          <p:cNvPr id="46093" name="Rectangle 19"/>
          <p:cNvSpPr>
            <a:spLocks noChangeArrowheads="1"/>
          </p:cNvSpPr>
          <p:nvPr/>
        </p:nvSpPr>
        <p:spPr bwMode="auto">
          <a:xfrm>
            <a:off x="361950" y="4730750"/>
            <a:ext cx="33528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(d) Negative</a:t>
            </a:r>
          </a:p>
        </p:txBody>
      </p:sp>
      <p:sp>
        <p:nvSpPr>
          <p:cNvPr id="46094" name="Rectangle 20"/>
          <p:cNvSpPr>
            <a:spLocks noChangeArrowheads="1"/>
          </p:cNvSpPr>
          <p:nvPr/>
        </p:nvSpPr>
        <p:spPr bwMode="auto">
          <a:xfrm>
            <a:off x="2762250" y="4806950"/>
            <a:ext cx="33528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(e) Strong</a:t>
            </a:r>
          </a:p>
          <a:p>
            <a:pPr algn="ctr"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       negative</a:t>
            </a:r>
          </a:p>
        </p:txBody>
      </p:sp>
      <p:sp>
        <p:nvSpPr>
          <p:cNvPr id="46095" name="Rectangle 21"/>
          <p:cNvSpPr>
            <a:spLocks noChangeArrowheads="1"/>
          </p:cNvSpPr>
          <p:nvPr/>
        </p:nvSpPr>
        <p:spPr bwMode="auto">
          <a:xfrm>
            <a:off x="5524500" y="4806950"/>
            <a:ext cx="2514600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(f) Perfect</a:t>
            </a:r>
          </a:p>
          <a:p>
            <a:pPr algn="ctr">
              <a:lnSpc>
                <a:spcPct val="90000"/>
              </a:lnSpc>
            </a:pPr>
            <a:r>
              <a:rPr lang="en-US" sz="2000">
                <a:latin typeface="Times New Roman" charset="0"/>
              </a:rPr>
              <a:t>       negative</a:t>
            </a:r>
          </a:p>
        </p:txBody>
      </p:sp>
      <p:pic>
        <p:nvPicPr>
          <p:cNvPr id="46096" name="Picture 2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14500"/>
            <a:ext cx="7512050" cy="364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97" name="Rectangle 23"/>
          <p:cNvSpPr>
            <a:spLocks noChangeArrowheads="1"/>
          </p:cNvSpPr>
          <p:nvPr/>
        </p:nvSpPr>
        <p:spPr bwMode="auto">
          <a:xfrm>
            <a:off x="6477000" y="3600450"/>
            <a:ext cx="381000" cy="36195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98" name="Rectangle 24"/>
          <p:cNvSpPr>
            <a:spLocks noChangeArrowheads="1"/>
          </p:cNvSpPr>
          <p:nvPr/>
        </p:nvSpPr>
        <p:spPr bwMode="auto">
          <a:xfrm>
            <a:off x="114300" y="6083300"/>
            <a:ext cx="5764213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  <a:latin typeface="Times New Roman" charset="0"/>
              </a:rPr>
              <a:t>	                      Scatter Plots </a:t>
            </a:r>
          </a:p>
        </p:txBody>
      </p:sp>
    </p:spTree>
    <p:extLst>
      <p:ext uri="{BB962C8B-B14F-4D97-AF65-F5344CB8AC3E}">
        <p14:creationId xmlns:p14="http://schemas.microsoft.com/office/powerpoint/2010/main" val="1610085736"/>
      </p:ext>
    </p:extLst>
  </p:cSld>
  <p:clrMapOvr>
    <a:masterClrMapping/>
  </p:clrMapOvr>
  <p:transition xmlns:p14="http://schemas.microsoft.com/office/powerpoint/2010/main">
    <p:split orient="vert" dir="in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Karl Pearson’s Coefficient of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1" y="2161629"/>
            <a:ext cx="7493000" cy="1181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320165"/>
            <a:ext cx="8343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5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looked at statistics that tell you about just one variable – like age, Shoe size, Marks etc.  </a:t>
            </a:r>
          </a:p>
          <a:p>
            <a:endParaRPr lang="en-US" dirty="0"/>
          </a:p>
          <a:p>
            <a:r>
              <a:rPr lang="en-US" dirty="0" smtClean="0"/>
              <a:t>But there are other statistics </a:t>
            </a:r>
            <a:r>
              <a:rPr lang="en-US" dirty="0"/>
              <a:t>that tell you about the </a:t>
            </a:r>
            <a:r>
              <a:rPr lang="en-US" b="1" dirty="0"/>
              <a:t>connection between variables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042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(1,2)(2,4)(3,8)(4,7)(5,6)(6,5)(7,14)(8,16)(9,2)(10,20)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=10</a:t>
            </a:r>
          </a:p>
          <a:p>
            <a:r>
              <a:rPr lang="en-US" dirty="0" smtClean="0"/>
              <a:t>∑x=55</a:t>
            </a:r>
          </a:p>
          <a:p>
            <a:r>
              <a:rPr lang="en-US" dirty="0" smtClean="0"/>
              <a:t>∑y=88</a:t>
            </a:r>
          </a:p>
          <a:p>
            <a:r>
              <a:rPr lang="en-US" dirty="0" smtClean="0"/>
              <a:t>∑x</a:t>
            </a:r>
            <a:r>
              <a:rPr lang="en-US" baseline="30000" dirty="0" smtClean="0"/>
              <a:t>2</a:t>
            </a:r>
            <a:r>
              <a:rPr lang="en-US" dirty="0" smtClean="0"/>
              <a:t>=385</a:t>
            </a:r>
          </a:p>
          <a:p>
            <a:r>
              <a:rPr lang="en-US" dirty="0" smtClean="0"/>
              <a:t>∑y</a:t>
            </a:r>
            <a:r>
              <a:rPr lang="en-US" baseline="30000" dirty="0" smtClean="0"/>
              <a:t>2</a:t>
            </a:r>
            <a:r>
              <a:rPr lang="en-US" dirty="0" smtClean="0"/>
              <a:t>=1114</a:t>
            </a:r>
          </a:p>
          <a:p>
            <a:r>
              <a:rPr lang="en-US" dirty="0" smtClean="0"/>
              <a:t>∑</a:t>
            </a:r>
            <a:r>
              <a:rPr lang="en-US" dirty="0" err="1" smtClean="0"/>
              <a:t>xy</a:t>
            </a:r>
            <a:r>
              <a:rPr lang="en-US" dirty="0" smtClean="0"/>
              <a:t>=586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0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Direct method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53" y="2355043"/>
            <a:ext cx="3987800" cy="14478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52" y="4535215"/>
            <a:ext cx="3924703" cy="11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25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Spearman’s Rank 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Pearson’s correlation coefficient is based on ratio scale, means it can be applied to the data measured in ratio scale. </a:t>
            </a:r>
          </a:p>
          <a:p>
            <a:r>
              <a:rPr lang="en-US" dirty="0" smtClean="0"/>
              <a:t>But when instead of magnitude of the observations, we have only ranks, the Pearson's coefficient becomes inapplicable. </a:t>
            </a:r>
          </a:p>
          <a:p>
            <a:r>
              <a:rPr lang="en-US" dirty="0" smtClean="0"/>
              <a:t>In such cases we use Spearman’s Correlation Coefficient. </a:t>
            </a:r>
          </a:p>
          <a:p>
            <a:r>
              <a:rPr lang="en-US" dirty="0" smtClean="0"/>
              <a:t>This can be used for qualitative assessment.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9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first identify the rank of the </a:t>
            </a:r>
            <a:r>
              <a:rPr lang="en-US" dirty="0" err="1" smtClean="0"/>
              <a:t>ith</a:t>
            </a:r>
            <a:r>
              <a:rPr lang="en-US" dirty="0" smtClean="0"/>
              <a:t> observation in x and y in their respective series of n items. </a:t>
            </a:r>
          </a:p>
          <a:p>
            <a:r>
              <a:rPr lang="en-US" dirty="0" smtClean="0"/>
              <a:t>Second step is to find out the difference between the rank in x and rank in y. </a:t>
            </a:r>
          </a:p>
          <a:p>
            <a:r>
              <a:rPr lang="en-US" dirty="0" smtClean="0"/>
              <a:t>Let the difference be termed as D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apply the following formula: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6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Where, </a:t>
            </a:r>
          </a:p>
          <a:p>
            <a:pPr marL="0" indent="0">
              <a:buNone/>
            </a:pPr>
            <a:r>
              <a:rPr lang="en-US" dirty="0" smtClean="0"/>
              <a:t>D = Rank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Variable in Y - Rank of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Variable in X.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02" y="1600200"/>
            <a:ext cx="4813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69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also ranges from -1 to +1</a:t>
            </a:r>
          </a:p>
          <a:p>
            <a:endParaRPr lang="en-US" dirty="0"/>
          </a:p>
          <a:p>
            <a:r>
              <a:rPr lang="en-US" dirty="0" smtClean="0"/>
              <a:t>For the following data calculate the coefficient of rank correlation.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80534"/>
              </p:ext>
            </p:extLst>
          </p:nvPr>
        </p:nvGraphicFramePr>
        <p:xfrm>
          <a:off x="457200" y="4010450"/>
          <a:ext cx="8010326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00002"/>
                <a:gridCol w="465158"/>
                <a:gridCol w="483376"/>
                <a:gridCol w="616179"/>
                <a:gridCol w="616179"/>
                <a:gridCol w="616179"/>
                <a:gridCol w="616179"/>
                <a:gridCol w="616179"/>
                <a:gridCol w="616179"/>
                <a:gridCol w="616179"/>
                <a:gridCol w="616179"/>
                <a:gridCol w="616179"/>
                <a:gridCol w="6161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r>
                        <a:rPr lang="en-US" baseline="0" dirty="0" smtClean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43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where the ranks to each item is not given.</a:t>
            </a:r>
          </a:p>
          <a:p>
            <a:r>
              <a:rPr lang="en-US" dirty="0" smtClean="0"/>
              <a:t>First assign the rank to each item of both the series.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following data calculate the coefficient of rank correlation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00741"/>
              </p:ext>
            </p:extLst>
          </p:nvPr>
        </p:nvGraphicFramePr>
        <p:xfrm>
          <a:off x="1339923" y="3384693"/>
          <a:ext cx="6095997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690980"/>
              </p:ext>
            </p:extLst>
          </p:nvPr>
        </p:nvGraphicFramePr>
        <p:xfrm>
          <a:off x="457200" y="809382"/>
          <a:ext cx="8229600" cy="55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273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D^2</a:t>
                      </a:r>
                      <a:endParaRPr lang="en-US" dirty="0"/>
                    </a:p>
                  </a:txBody>
                  <a:tcPr/>
                </a:tc>
              </a:tr>
              <a:tr h="6187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7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91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7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99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7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71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7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7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134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7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70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871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664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96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8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764"/>
          </a:xfrm>
        </p:spPr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data </a:t>
            </a:r>
          </a:p>
          <a:p>
            <a:pPr lvl="1"/>
            <a:r>
              <a:rPr lang="en-US" dirty="0" smtClean="0"/>
              <a:t>Concerns about the frequency of probability of a single variable.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Bivariate data</a:t>
            </a:r>
          </a:p>
          <a:p>
            <a:pPr lvl="1"/>
            <a:r>
              <a:rPr lang="en-US" dirty="0" smtClean="0"/>
              <a:t>Gives us the value of two variables for each observation.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10045"/>
              </p:ext>
            </p:extLst>
          </p:nvPr>
        </p:nvGraphicFramePr>
        <p:xfrm>
          <a:off x="1246157" y="5563886"/>
          <a:ext cx="6096000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Accidents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814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only gives the mere existence of relations between two variables, </a:t>
            </a:r>
          </a:p>
          <a:p>
            <a:r>
              <a:rPr lang="en-US" dirty="0" smtClean="0"/>
              <a:t>But it does not give any cause and effect relationship among two variables. </a:t>
            </a:r>
          </a:p>
          <a:p>
            <a:r>
              <a:rPr lang="en-US" dirty="0" smtClean="0"/>
              <a:t>If we want to know :</a:t>
            </a:r>
          </a:p>
          <a:p>
            <a:pPr lvl="1"/>
            <a:r>
              <a:rPr lang="ja-JP" altLang="en-US" dirty="0">
                <a:latin typeface="Calibri"/>
                <a:cs typeface="Calibri"/>
              </a:rPr>
              <a:t>‘</a:t>
            </a:r>
            <a:r>
              <a:rPr lang="en-US" dirty="0">
                <a:latin typeface="Calibri"/>
                <a:cs typeface="Calibri"/>
              </a:rPr>
              <a:t>What Is the </a:t>
            </a:r>
            <a:r>
              <a:rPr lang="en-US" dirty="0" smtClean="0">
                <a:latin typeface="Calibri"/>
                <a:cs typeface="Calibri"/>
              </a:rPr>
              <a:t>relationship between </a:t>
            </a:r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 smtClean="0">
                <a:latin typeface="Calibri"/>
                <a:cs typeface="Calibri"/>
              </a:rPr>
              <a:t>variables?’</a:t>
            </a:r>
          </a:p>
          <a:p>
            <a:r>
              <a:rPr lang="en-US" dirty="0" smtClean="0">
                <a:latin typeface="Calibri"/>
                <a:cs typeface="Calibri"/>
              </a:rPr>
              <a:t>We use regression analysis.</a:t>
            </a:r>
          </a:p>
        </p:txBody>
      </p:sp>
    </p:spTree>
    <p:extLst>
      <p:ext uri="{BB962C8B-B14F-4D97-AF65-F5344CB8AC3E}">
        <p14:creationId xmlns:p14="http://schemas.microsoft.com/office/powerpoint/2010/main" val="150681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9373"/>
            <a:ext cx="8229600" cy="592626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  <a:cs typeface="Calibri"/>
              </a:rPr>
              <a:t>Used mainly for prediction &amp; estimation.</a:t>
            </a:r>
          </a:p>
          <a:p>
            <a:r>
              <a:rPr lang="en-US" dirty="0" smtClean="0"/>
              <a:t>In regression analysis we try to solve the problem of </a:t>
            </a:r>
            <a:r>
              <a:rPr lang="en-US" dirty="0" smtClean="0">
                <a:solidFill>
                  <a:srgbClr val="FF0000"/>
                </a:solidFill>
              </a:rPr>
              <a:t>prediction or estimation </a:t>
            </a:r>
            <a:r>
              <a:rPr lang="en-US" dirty="0" smtClean="0"/>
              <a:t>of the value of a variable </a:t>
            </a:r>
            <a:r>
              <a:rPr lang="en-US" dirty="0" smtClean="0">
                <a:solidFill>
                  <a:srgbClr val="FF0000"/>
                </a:solidFill>
              </a:rPr>
              <a:t>from 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known value </a:t>
            </a:r>
            <a:r>
              <a:rPr lang="en-US" dirty="0" smtClean="0"/>
              <a:t>of other variable to which it is related. </a:t>
            </a:r>
          </a:p>
          <a:p>
            <a:r>
              <a:rPr lang="en-US" dirty="0"/>
              <a:t>Regression : to return / to go back</a:t>
            </a:r>
          </a:p>
          <a:p>
            <a:r>
              <a:rPr lang="en-US" dirty="0" smtClean="0"/>
              <a:t>It is used to denote backward tendency, which means going back to average or normal. Ex. Entropy, heat, power, etc. </a:t>
            </a:r>
          </a:p>
          <a:p>
            <a:r>
              <a:rPr lang="en-US" dirty="0" smtClean="0"/>
              <a:t>Given by Sir Francis Galton.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Analysis: In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shows the relationship between the average values of two variables. (Nature of relationship)</a:t>
            </a:r>
          </a:p>
          <a:p>
            <a:r>
              <a:rPr lang="en-US" dirty="0" smtClean="0"/>
              <a:t>Thus helps in predicting the average value of one variable for a given value of the other.</a:t>
            </a:r>
          </a:p>
          <a:p>
            <a:r>
              <a:rPr lang="en-US" dirty="0" smtClean="0"/>
              <a:t>This is done with the help of regression line, which shows the average value of one variable x for a given value of other variable y.</a:t>
            </a:r>
          </a:p>
          <a:p>
            <a:r>
              <a:rPr lang="en-US" dirty="0" smtClean="0"/>
              <a:t>This can also be done by using an equation called “Regression Equation”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9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Independent Variable: </a:t>
            </a:r>
            <a:r>
              <a:rPr lang="en-US" dirty="0" smtClean="0"/>
              <a:t>one or more numerical or categorical variable which influences the value or used for prediction aka </a:t>
            </a:r>
            <a:r>
              <a:rPr lang="en-US" b="1" dirty="0" err="1" smtClean="0"/>
              <a:t>Regressor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Dependent variable: </a:t>
            </a:r>
            <a:r>
              <a:rPr lang="en-US" dirty="0" smtClean="0"/>
              <a:t>one variable whose value </a:t>
            </a:r>
            <a:r>
              <a:rPr lang="en-US" dirty="0"/>
              <a:t>i</a:t>
            </a:r>
            <a:r>
              <a:rPr lang="en-US" dirty="0" smtClean="0"/>
              <a:t>s influenced or is to be predicted aka </a:t>
            </a:r>
            <a:r>
              <a:rPr lang="en-US" b="1" dirty="0" smtClean="0"/>
              <a:t>regressed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9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143585"/>
              </p:ext>
            </p:extLst>
          </p:nvPr>
        </p:nvGraphicFramePr>
        <p:xfrm>
          <a:off x="438792" y="920229"/>
          <a:ext cx="8229600" cy="557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0768" y="1994917"/>
            <a:ext cx="228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of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two variables, one explanatory variable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3485" y="1897731"/>
            <a:ext cx="228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of </a:t>
            </a:r>
            <a:r>
              <a:rPr lang="en-US" dirty="0" smtClean="0">
                <a:solidFill>
                  <a:srgbClr val="FF0000"/>
                </a:solidFill>
              </a:rPr>
              <a:t>more than </a:t>
            </a:r>
            <a:r>
              <a:rPr lang="en-US" dirty="0" smtClean="0"/>
              <a:t>two variables, and </a:t>
            </a:r>
            <a:r>
              <a:rPr lang="en-US" dirty="0" smtClean="0">
                <a:solidFill>
                  <a:srgbClr val="FF0000"/>
                </a:solidFill>
              </a:rPr>
              <a:t>more than </a:t>
            </a:r>
            <a:r>
              <a:rPr lang="en-US" dirty="0" smtClean="0"/>
              <a:t>one explanatory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9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linear regression the relation between two variables X &amp; Y is linear. </a:t>
            </a:r>
          </a:p>
          <a:p>
            <a:r>
              <a:rPr lang="en-US" dirty="0" smtClean="0"/>
              <a:t>If the regression curve is a straight line then there is a linear regression between the variables under study.</a:t>
            </a:r>
          </a:p>
          <a:p>
            <a:r>
              <a:rPr lang="en-US" dirty="0" smtClean="0"/>
              <a:t>Or, in linear regression the dependent variable varies at a constant rate with a given change in the independent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9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curve or regression is not a straight line, i.e., not a first degree equation in the variables X and Y then it is called a non-linear or curvilinear regression. </a:t>
            </a:r>
          </a:p>
          <a:p>
            <a:r>
              <a:rPr lang="en-US" dirty="0" smtClean="0"/>
              <a:t>In this case the regression equation will involve terms in X and Y of the degree higher than one, i.e., involving terms of type x</a:t>
            </a:r>
            <a:r>
              <a:rPr lang="en-US" baseline="30000" dirty="0" smtClean="0"/>
              <a:t>2</a:t>
            </a:r>
            <a:r>
              <a:rPr lang="en-US" dirty="0" smtClean="0"/>
              <a:t>, y</a:t>
            </a:r>
            <a:r>
              <a:rPr lang="en-US" baseline="30000" dirty="0" smtClean="0"/>
              <a:t>2</a:t>
            </a:r>
            <a:r>
              <a:rPr lang="en-US" dirty="0" smtClean="0"/>
              <a:t>, x</a:t>
            </a:r>
            <a:r>
              <a:rPr lang="en-US" baseline="30000" dirty="0" smtClean="0"/>
              <a:t>3</a:t>
            </a:r>
            <a:r>
              <a:rPr lang="en-US" dirty="0" smtClean="0"/>
              <a:t>, y</a:t>
            </a:r>
            <a:r>
              <a:rPr lang="en-US" baseline="30000" dirty="0" smtClean="0"/>
              <a:t>3</a:t>
            </a:r>
            <a:r>
              <a:rPr lang="en-US" dirty="0" smtClean="0"/>
              <a:t>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6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consider this:</a:t>
            </a:r>
          </a:p>
          <a:p>
            <a:r>
              <a:rPr lang="en-US" dirty="0" smtClean="0"/>
              <a:t>The number of visitors and the number of books issued during weekdays in a week at </a:t>
            </a:r>
            <a:r>
              <a:rPr lang="en-US" dirty="0" err="1" smtClean="0"/>
              <a:t>StatsLib</a:t>
            </a:r>
            <a:r>
              <a:rPr lang="en-US" dirty="0" smtClean="0"/>
              <a:t> are given: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09917"/>
              </p:ext>
            </p:extLst>
          </p:nvPr>
        </p:nvGraphicFramePr>
        <p:xfrm>
          <a:off x="305550" y="4038018"/>
          <a:ext cx="8229600" cy="144079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125523"/>
                <a:gridCol w="1004679"/>
                <a:gridCol w="890942"/>
                <a:gridCol w="1080503"/>
                <a:gridCol w="756353"/>
                <a:gridCol w="1371600"/>
              </a:tblGrid>
              <a:tr h="720399">
                <a:tc>
                  <a:txBody>
                    <a:bodyPr/>
                    <a:lstStyle/>
                    <a:p>
                      <a:r>
                        <a:rPr lang="en-US" dirty="0" smtClean="0"/>
                        <a:t>No of visitors to a </a:t>
                      </a:r>
                      <a:r>
                        <a:rPr lang="en-US" dirty="0" err="1" smtClean="0"/>
                        <a:t>StatsLib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720399">
                <a:tc>
                  <a:txBody>
                    <a:bodyPr/>
                    <a:lstStyle/>
                    <a:p>
                      <a:r>
                        <a:rPr lang="en-US" dirty="0" smtClean="0"/>
                        <a:t>No of books issued (y)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74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7400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2729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draw a straight line through the points on the scatter diagram, making it fit the points as closely as possible. </a:t>
            </a:r>
          </a:p>
          <a:p>
            <a:r>
              <a:rPr lang="en-US" dirty="0" smtClean="0"/>
              <a:t>Let us draw the </a:t>
            </a:r>
            <a:r>
              <a:rPr lang="en-US" b="1" dirty="0" smtClean="0"/>
              <a:t>“line of best fit”.</a:t>
            </a:r>
          </a:p>
          <a:p>
            <a:r>
              <a:rPr lang="en-US" dirty="0" smtClean="0"/>
              <a:t>Only thing you have to keep in mind, </a:t>
            </a:r>
            <a:r>
              <a:rPr lang="en-US" dirty="0"/>
              <a:t>you should be able to make sure every point is reasonably close to the line you draw.</a:t>
            </a:r>
          </a:p>
        </p:txBody>
      </p:sp>
    </p:spTree>
    <p:extLst>
      <p:ext uri="{BB962C8B-B14F-4D97-AF65-F5344CB8AC3E}">
        <p14:creationId xmlns:p14="http://schemas.microsoft.com/office/powerpoint/2010/main" val="39639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E994B44-D857-4147-830F-1D4DB48115D2}" type="slidenum">
              <a:rPr lang="en-US" sz="1400">
                <a:latin typeface="+mj-lt"/>
              </a:rPr>
              <a:pPr eaLnBrk="1" hangingPunct="1"/>
              <a:t>4</a:t>
            </a:fld>
            <a:endParaRPr lang="en-US" sz="1400">
              <a:latin typeface="+mj-lt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Independent and Dependent Variables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+mj-lt"/>
              </a:rPr>
              <a:t>Independent variable: is a variable that can be controlled or manipulated.</a:t>
            </a:r>
          </a:p>
          <a:p>
            <a:pPr eaLnBrk="1" hangingPunct="1"/>
            <a:r>
              <a:rPr lang="en-US">
                <a:latin typeface="+mj-lt"/>
              </a:rPr>
              <a:t>Dependent variable: is a variable that cannot be controlled or manipulated.  Its values are predicted from the independent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360853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challenge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844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915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2331"/>
            <a:ext cx="8229600" cy="5851525"/>
          </a:xfrm>
        </p:spPr>
        <p:txBody>
          <a:bodyPr>
            <a:normAutofit/>
          </a:bodyPr>
          <a:lstStyle/>
          <a:p>
            <a:r>
              <a:rPr lang="en-US" dirty="0" smtClean="0"/>
              <a:t>All the lines could be the lines of best fit for the data, but what we can’t tell is which one is really best. </a:t>
            </a:r>
          </a:p>
          <a:p>
            <a:r>
              <a:rPr lang="en-US" dirty="0"/>
              <a:t>What we really need is some alternative to drawing the line of best fit by eye.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guessing what the line should be, it will be more reliable if we had a mathematical or statistical way of using the data we </a:t>
            </a:r>
            <a:r>
              <a:rPr lang="en-US" dirty="0" smtClean="0"/>
              <a:t>have. 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find the line that fits best.</a:t>
            </a:r>
          </a:p>
        </p:txBody>
      </p:sp>
    </p:spTree>
    <p:extLst>
      <p:ext uri="{BB962C8B-B14F-4D97-AF65-F5344CB8AC3E}">
        <p14:creationId xmlns:p14="http://schemas.microsoft.com/office/powerpoint/2010/main" val="191972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1254"/>
            <a:ext cx="8229600" cy="20158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Where, </a:t>
            </a:r>
          </a:p>
          <a:p>
            <a:r>
              <a:rPr lang="en-US" dirty="0" smtClean="0"/>
              <a:t>a = intercept, point where the line crosses the y-axis</a:t>
            </a:r>
          </a:p>
          <a:p>
            <a:r>
              <a:rPr lang="en-US" dirty="0" smtClean="0"/>
              <a:t>b = slope, angle by which the lines is sloped.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68" y="1809750"/>
            <a:ext cx="2082800" cy="41910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706059" y="4436132"/>
            <a:ext cx="3032993" cy="2194370"/>
            <a:chOff x="1706059" y="4436132"/>
            <a:chExt cx="3032993" cy="21943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706059" y="4436132"/>
              <a:ext cx="0" cy="21943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06059" y="6630502"/>
              <a:ext cx="30329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06059" y="4568840"/>
              <a:ext cx="2672825" cy="14028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53030" y="5004870"/>
            <a:ext cx="2786561" cy="1625632"/>
            <a:chOff x="853030" y="5004870"/>
            <a:chExt cx="2786561" cy="162563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639591" y="5004870"/>
              <a:ext cx="0" cy="54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634912" y="5516732"/>
              <a:ext cx="9857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Left Brace 21"/>
            <p:cNvSpPr/>
            <p:nvPr/>
          </p:nvSpPr>
          <p:spPr>
            <a:xfrm>
              <a:off x="1213196" y="5971722"/>
              <a:ext cx="435993" cy="65878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3030" y="5990675"/>
              <a:ext cx="3812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</a:t>
              </a:r>
              <a:endPara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67492" y="5083620"/>
              <a:ext cx="34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558ED5"/>
                  </a:solidFill>
                </a:rPr>
                <a:t>b</a:t>
              </a:r>
            </a:p>
          </p:txBody>
        </p:sp>
        <p:sp>
          <p:nvSpPr>
            <p:cNvPr id="25" name="Arc 24"/>
            <p:cNvSpPr/>
            <p:nvPr/>
          </p:nvSpPr>
          <p:spPr>
            <a:xfrm>
              <a:off x="2996888" y="5289237"/>
              <a:ext cx="45719" cy="454990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968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challenge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228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1383803" y="1990575"/>
            <a:ext cx="6975884" cy="2218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8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Observed value = Expected value + Error value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Similarly,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Our aim is to fit a  regression line to </a:t>
            </a:r>
            <a:r>
              <a:rPr lang="en-US" dirty="0" err="1" smtClean="0"/>
              <a:t>minimise</a:t>
            </a:r>
            <a:r>
              <a:rPr lang="en-US" dirty="0" smtClean="0"/>
              <a:t> the error value.</a:t>
            </a:r>
          </a:p>
          <a:p>
            <a:r>
              <a:rPr lang="en-US" dirty="0" smtClean="0"/>
              <a:t>i.e., to </a:t>
            </a:r>
            <a:r>
              <a:rPr lang="en-US" dirty="0" err="1" smtClean="0"/>
              <a:t>minimise</a:t>
            </a:r>
            <a:r>
              <a:rPr lang="en-US" dirty="0" smtClean="0"/>
              <a:t> the total differences between observed and expected values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42" y="2141223"/>
            <a:ext cx="3682944" cy="797243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42" y="3357475"/>
            <a:ext cx="3682944" cy="69848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42" y="6126163"/>
            <a:ext cx="2728127" cy="6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4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imes New Roman" charset="0"/>
              </a:rPr>
              <a:t>Least Squares Graphically</a:t>
            </a:r>
          </a:p>
        </p:txBody>
      </p:sp>
      <p:graphicFrame>
        <p:nvGraphicFramePr>
          <p:cNvPr id="11266" name="Object 3">
            <a:hlinkClick r:id="" action="ppaction://ole?verb=0"/>
          </p:cNvPr>
          <p:cNvGraphicFramePr>
            <a:graphicFrameLocks/>
          </p:cNvGraphicFramePr>
          <p:nvPr>
            <p:ph idx="1"/>
          </p:nvPr>
        </p:nvGraphicFramePr>
        <p:xfrm>
          <a:off x="938213" y="2930525"/>
          <a:ext cx="6877050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4" imgW="3995640" imgH="2131920" progId="">
                  <p:embed/>
                </p:oleObj>
              </mc:Choice>
              <mc:Fallback>
                <p:oleObj name="VISIO" r:id="rId4" imgW="3995640" imgH="213192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930525"/>
                        <a:ext cx="6877050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0" y="2952750"/>
          <a:ext cx="3649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thType Equation" r:id="rId6" imgW="3657600" imgH="722160" progId="Equation">
                  <p:embed/>
                </p:oleObj>
              </mc:Choice>
              <mc:Fallback>
                <p:oleObj name="MathType Equation" r:id="rId6" imgW="3657600" imgH="722160" progId="Equation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52750"/>
                        <a:ext cx="36496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80100" y="5010150"/>
          <a:ext cx="2708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athType Equation" r:id="rId8" imgW="2716200" imgH="722160" progId="Equation">
                  <p:embed/>
                </p:oleObj>
              </mc:Choice>
              <mc:Fallback>
                <p:oleObj name="MathType Equation" r:id="rId8" imgW="2716200" imgH="722160" progId="Equation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010150"/>
                        <a:ext cx="27082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Arc 6"/>
          <p:cNvSpPr>
            <a:spLocks/>
          </p:cNvSpPr>
          <p:nvPr/>
        </p:nvSpPr>
        <p:spPr bwMode="auto">
          <a:xfrm>
            <a:off x="5424488" y="4343400"/>
            <a:ext cx="520700" cy="1054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2407" name="Arc 7"/>
          <p:cNvSpPr>
            <a:spLocks/>
          </p:cNvSpPr>
          <p:nvPr/>
        </p:nvSpPr>
        <p:spPr bwMode="auto">
          <a:xfrm>
            <a:off x="3290888" y="3287713"/>
            <a:ext cx="485775" cy="2190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2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8"/>
                  <a:pt x="9627" y="39"/>
                  <a:pt x="2152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ea typeface="+mn-ea"/>
              <a:cs typeface="+mn-cs"/>
            </a:endParaRPr>
          </a:p>
        </p:txBody>
      </p:sp>
      <p:graphicFrame>
        <p:nvGraphicFramePr>
          <p:cNvPr id="11269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04888" y="1608138"/>
          <a:ext cx="72691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7288200" imgH="1280880" progId="Equation.3">
                  <p:embed/>
                </p:oleObj>
              </mc:Choice>
              <mc:Fallback>
                <p:oleObj name="Equation" r:id="rId10" imgW="7288200" imgH="12808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608138"/>
                        <a:ext cx="72691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2550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squared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method of least squares.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Coming back to the  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If we </a:t>
            </a:r>
            <a:r>
              <a:rPr lang="en-US" b="1" dirty="0" err="1" smtClean="0"/>
              <a:t>minimise</a:t>
            </a:r>
            <a:r>
              <a:rPr lang="en-US" b="1" dirty="0" smtClean="0"/>
              <a:t> the error observed value will become closer to the estimated value. </a:t>
            </a:r>
          </a:p>
          <a:p>
            <a:endParaRPr lang="en-US" b="1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15" y="2393747"/>
            <a:ext cx="4476507" cy="626405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42" y="4150754"/>
            <a:ext cx="3682944" cy="7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0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as we know </a:t>
            </a:r>
          </a:p>
          <a:p>
            <a:endParaRPr lang="en-US" dirty="0"/>
          </a:p>
          <a:p>
            <a:r>
              <a:rPr lang="en-US" dirty="0" smtClean="0"/>
              <a:t>By minimizing </a:t>
            </a:r>
            <a:r>
              <a:rPr lang="en-US" dirty="0"/>
              <a:t>the sum of squared errors</a:t>
            </a:r>
            <a:r>
              <a:rPr lang="en-US" dirty="0" smtClean="0"/>
              <a:t>,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doing this, we’ll be able to find optimal values for a and b, and that will give us the equation for the line of best fit.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5" y="2146614"/>
            <a:ext cx="3348224" cy="673728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98" y="3384874"/>
            <a:ext cx="2869019" cy="59151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88" y="4085398"/>
            <a:ext cx="4078407" cy="5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0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62635" y="3582563"/>
            <a:ext cx="2798762" cy="1012825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Dependent </a:t>
            </a:r>
            <a:r>
              <a:rPr lang="en-US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(Response) Variable</a:t>
            </a:r>
            <a:br>
              <a:rPr lang="en-US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</a:br>
            <a:r>
              <a:rPr lang="en-US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(e.g., income)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V="1">
            <a:off x="1967597" y="3222200"/>
            <a:ext cx="155498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5280220" y="3618679"/>
            <a:ext cx="2589212" cy="1012825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Independent </a:t>
            </a:r>
            <a:r>
              <a:rPr lang="en-US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(Explanatory) Variable </a:t>
            </a:r>
            <a:br>
              <a:rPr lang="en-US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</a:br>
            <a:r>
              <a:rPr lang="en-US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(e.g., education)</a:t>
            </a: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38" y="2470691"/>
            <a:ext cx="5382537" cy="696564"/>
          </a:xfrm>
          <a:prstGeom prst="rect">
            <a:avLst/>
          </a:prstGeom>
        </p:spPr>
      </p:pic>
      <p:sp>
        <p:nvSpPr>
          <p:cNvPr id="11" name="Line 23"/>
          <p:cNvSpPr>
            <a:spLocks noChangeShapeType="1"/>
          </p:cNvSpPr>
          <p:nvPr/>
        </p:nvSpPr>
        <p:spPr bwMode="auto">
          <a:xfrm flipH="1" flipV="1">
            <a:off x="5327650" y="3167255"/>
            <a:ext cx="317500" cy="3937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563876" y="1275237"/>
            <a:ext cx="2206625" cy="736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 </a:t>
            </a:r>
            <a:br>
              <a:rPr lang="en-US" b="1" dirty="0" smtClean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400" b="1" dirty="0" smtClean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Y-Intercept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4373563" y="1106178"/>
            <a:ext cx="1797050" cy="9207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en-US" b="1" dirty="0" smtClean="0">
              <a:solidFill>
                <a:srgbClr val="FCF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Slope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7073301" y="1198253"/>
            <a:ext cx="1592262" cy="82867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Random Error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3161397" y="2102391"/>
            <a:ext cx="292100" cy="4445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4824611" y="2102391"/>
            <a:ext cx="88900" cy="3683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>
            <a:off x="6910325" y="2102391"/>
            <a:ext cx="546100" cy="44450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7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us the slope, or steepness of the line. </a:t>
            </a:r>
          </a:p>
          <a:p>
            <a:r>
              <a:rPr lang="en-US" dirty="0" smtClean="0"/>
              <a:t>The value of b that </a:t>
            </a:r>
            <a:r>
              <a:rPr lang="en-US" dirty="0" err="1" smtClean="0"/>
              <a:t>minimises</a:t>
            </a:r>
            <a:r>
              <a:rPr lang="en-US" dirty="0" smtClean="0"/>
              <a:t> the SSE is given as :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19" y="3378174"/>
            <a:ext cx="5051265" cy="12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1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4265941-0FA5-F34B-9B0E-7875A888342D}" type="slidenum">
              <a:rPr lang="en-US" sz="1400">
                <a:latin typeface="+mj-lt"/>
              </a:rPr>
              <a:pPr eaLnBrk="1" hangingPunct="1"/>
              <a:t>5</a:t>
            </a:fld>
            <a:endParaRPr lang="en-US" sz="1400">
              <a:latin typeface="+mj-lt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+mj-lt"/>
              </a:rPr>
              <a:t>Independent variable in this example is the number of hours studied.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+mj-lt"/>
              </a:rPr>
              <a:t>The grade the student receives is a dependent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+mj-lt"/>
              </a:rPr>
              <a:t>The grade student receives depend upon the number of hours he or she will study.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+mj-lt"/>
              </a:rPr>
              <a:t>Are these two variables related?</a:t>
            </a:r>
          </a:p>
        </p:txBody>
      </p:sp>
      <p:graphicFrame>
        <p:nvGraphicFramePr>
          <p:cNvPr id="721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36127"/>
              </p:ext>
            </p:extLst>
          </p:nvPr>
        </p:nvGraphicFramePr>
        <p:xfrm>
          <a:off x="4648200" y="2003425"/>
          <a:ext cx="3810000" cy="4064001"/>
        </p:xfrm>
        <a:graphic>
          <a:graphicData uri="http://schemas.openxmlformats.org/drawingml/2006/table">
            <a:tbl>
              <a:tblPr/>
              <a:tblGrid>
                <a:gridCol w="990600"/>
                <a:gridCol w="1701800"/>
                <a:gridCol w="11176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Hours studied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% 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34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good for the line of best fit to go through the the </a:t>
            </a:r>
            <a:r>
              <a:rPr lang="en-US" dirty="0" smtClean="0"/>
              <a:t>point             the </a:t>
            </a:r>
            <a:r>
              <a:rPr lang="en-US" dirty="0"/>
              <a:t>means of x and y.</a:t>
            </a:r>
            <a:endParaRPr lang="en-US" dirty="0" smtClean="0"/>
          </a:p>
          <a:p>
            <a:r>
              <a:rPr lang="en-US" dirty="0" smtClean="0"/>
              <a:t>If you know ‘b’ a can be given by: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06" y="3789010"/>
            <a:ext cx="2824476" cy="571826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84" y="2172696"/>
            <a:ext cx="977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0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back to </a:t>
            </a:r>
            <a:r>
              <a:rPr lang="en-US" dirty="0" err="1" smtClean="0"/>
              <a:t>StatsLib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076952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Visitors 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StatsLib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books issued (Y)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586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693376"/>
              </p:ext>
            </p:extLst>
          </p:nvPr>
        </p:nvGraphicFramePr>
        <p:xfrm>
          <a:off x="457200" y="346269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X^Y^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X^2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71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estimation model is : </a:t>
            </a:r>
          </a:p>
          <a:p>
            <a:endParaRPr lang="en-US" dirty="0"/>
          </a:p>
          <a:p>
            <a:r>
              <a:rPr lang="en-US" dirty="0" smtClean="0"/>
              <a:t>Y= 3.5 + 0.65X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doesn’t end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line y = a + </a:t>
            </a:r>
            <a:r>
              <a:rPr lang="en-US" dirty="0" err="1"/>
              <a:t>bx</a:t>
            </a:r>
            <a:r>
              <a:rPr lang="en-US" dirty="0"/>
              <a:t> is the best line we could have come up with, but how </a:t>
            </a:r>
            <a:r>
              <a:rPr lang="en-US" dirty="0">
                <a:solidFill>
                  <a:srgbClr val="FF0000"/>
                </a:solidFill>
              </a:rPr>
              <a:t>accurately</a:t>
            </a:r>
            <a:r>
              <a:rPr lang="en-US" dirty="0"/>
              <a:t> does it model the connection between the </a:t>
            </a:r>
            <a:r>
              <a:rPr lang="en-US" dirty="0" smtClean="0"/>
              <a:t>two variables X and Y?</a:t>
            </a:r>
          </a:p>
          <a:p>
            <a:r>
              <a:rPr lang="en-US" dirty="0" smtClean="0"/>
              <a:t>There’s </a:t>
            </a:r>
            <a:r>
              <a:rPr lang="en-US" dirty="0"/>
              <a:t>one thing left to consider, </a:t>
            </a:r>
            <a:r>
              <a:rPr lang="en-US" dirty="0">
                <a:solidFill>
                  <a:srgbClr val="FF0000"/>
                </a:solidFill>
              </a:rPr>
              <a:t>the strength of correlation of the regression line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719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before 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5877"/>
          </a:xfrm>
        </p:spPr>
        <p:txBody>
          <a:bodyPr>
            <a:normAutofit/>
          </a:bodyPr>
          <a:lstStyle/>
          <a:p>
            <a:r>
              <a:rPr lang="en-US" dirty="0" smtClean="0"/>
              <a:t>Regression coefficients: </a:t>
            </a:r>
          </a:p>
          <a:p>
            <a:pPr lvl="1"/>
            <a:r>
              <a:rPr lang="en-US" dirty="0" smtClean="0"/>
              <a:t>The coefficient ‘b’ is called as regression coefficient. </a:t>
            </a:r>
          </a:p>
          <a:p>
            <a:r>
              <a:rPr lang="en-US" dirty="0" smtClean="0"/>
              <a:t>We can draw two regression lines from data on X and Y. </a:t>
            </a:r>
          </a:p>
          <a:p>
            <a:pPr lvl="1"/>
            <a:r>
              <a:rPr lang="en-US" dirty="0" smtClean="0"/>
              <a:t>Y on X line, </a:t>
            </a:r>
          </a:p>
          <a:p>
            <a:pPr lvl="1"/>
            <a:r>
              <a:rPr lang="en-US" dirty="0" smtClean="0"/>
              <a:t>X on Y line,</a:t>
            </a:r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baseline="-25000" dirty="0" err="1" smtClean="0"/>
              <a:t>yx</a:t>
            </a:r>
            <a:r>
              <a:rPr lang="en-US" dirty="0" smtClean="0"/>
              <a:t> : the regression coefficient of Y on X.</a:t>
            </a:r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baseline="-25000" dirty="0" err="1" smtClean="0"/>
              <a:t>xy</a:t>
            </a:r>
            <a:r>
              <a:rPr lang="en-US" dirty="0" smtClean="0"/>
              <a:t> : the regression coefficient of X on Y.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45" y="4229605"/>
            <a:ext cx="32004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45" y="4864650"/>
            <a:ext cx="3213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7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71" y="1673851"/>
            <a:ext cx="5887562" cy="2180579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71" y="4085356"/>
            <a:ext cx="5887562" cy="21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5592"/>
            <a:ext cx="8229600" cy="4525963"/>
          </a:xfrm>
        </p:spPr>
        <p:txBody>
          <a:bodyPr/>
          <a:lstStyle/>
          <a:p>
            <a:r>
              <a:rPr lang="en-US" dirty="0" smtClean="0"/>
              <a:t>The two regression lines always intersect at their means (</a:t>
            </a:r>
            <a:r>
              <a:rPr lang="en-US" dirty="0" err="1" smtClean="0"/>
              <a:t>barX</a:t>
            </a:r>
            <a:r>
              <a:rPr lang="en-US" dirty="0" smtClean="0"/>
              <a:t>, </a:t>
            </a:r>
            <a:r>
              <a:rPr lang="en-US" dirty="0" err="1" smtClean="0"/>
              <a:t>barY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96" y="3338662"/>
            <a:ext cx="3155426" cy="146574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96" y="1781176"/>
            <a:ext cx="3155426" cy="15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6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regression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coefficient of </a:t>
            </a:r>
            <a:r>
              <a:rPr lang="en-US" dirty="0" smtClean="0">
                <a:solidFill>
                  <a:srgbClr val="FF0000"/>
                </a:solidFill>
              </a:rPr>
              <a:t>correlation </a:t>
            </a:r>
            <a:r>
              <a:rPr lang="en-US" dirty="0" smtClean="0"/>
              <a:t>is the geometric mean of the coefficients of regression.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one of the regression coefficients is greater than unity, then the other is less than unity. </a:t>
            </a:r>
            <a:r>
              <a:rPr lang="en-US" dirty="0" smtClean="0">
                <a:solidFill>
                  <a:srgbClr val="FF0000"/>
                </a:solidFill>
              </a:rPr>
              <a:t>Both the regression coefficients can’t exceed unity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06" y="2905079"/>
            <a:ext cx="4329090" cy="783868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21" y="5444812"/>
            <a:ext cx="3872852" cy="128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1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Both the regression coefficients will have the same sign.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If regression coefficients are negative in sign then the correlation coefficient also is negative.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If regression coefficients are positive in sign then the correlation coefficient is also positive.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4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Purpose of Correlation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+mj-lt"/>
              </a:rPr>
              <a:t>Correlation determines whether </a:t>
            </a:r>
            <a:r>
              <a:rPr lang="en-US" dirty="0" smtClean="0">
                <a:latin typeface="+mj-lt"/>
              </a:rPr>
              <a:t>and to what degree values </a:t>
            </a:r>
            <a:r>
              <a:rPr lang="en-US" dirty="0">
                <a:latin typeface="+mj-lt"/>
              </a:rPr>
              <a:t>of one variable are related to another</a:t>
            </a:r>
            <a:r>
              <a:rPr lang="en-US" dirty="0" smtClean="0">
                <a:latin typeface="+mj-lt"/>
              </a:rPr>
              <a:t>.</a:t>
            </a:r>
          </a:p>
          <a:p>
            <a:pPr eaLnBrk="1" hangingPunct="1"/>
            <a:r>
              <a:rPr lang="en-US" dirty="0" smtClean="0">
                <a:latin typeface="+mj-lt"/>
              </a:rPr>
              <a:t>OR, </a:t>
            </a:r>
          </a:p>
          <a:p>
            <a:pPr eaLnBrk="1" hangingPunct="1"/>
            <a:r>
              <a:rPr lang="en-US" dirty="0" smtClean="0">
                <a:latin typeface="+mj-lt"/>
              </a:rPr>
              <a:t>Correlation determines whether and to what degree a relationship exists between two or more quantifiable variables. </a:t>
            </a:r>
            <a:endParaRPr lang="en-US" dirty="0">
              <a:latin typeface="+mj-lt"/>
            </a:endParaRPr>
          </a:p>
          <a:p>
            <a:pPr eaLnBrk="1" hangingPunct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42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66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square of correlation coefficient is called the coefficient of determination.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It’s the percentage of variation in the y variable that’s explainable by the x variable.</a:t>
            </a:r>
            <a:endParaRPr lang="en-US" dirty="0" smtClean="0"/>
          </a:p>
          <a:p>
            <a:r>
              <a:rPr lang="en-US" dirty="0" smtClean="0"/>
              <a:t>If r</a:t>
            </a:r>
            <a:r>
              <a:rPr lang="en-US" baseline="30000" dirty="0" smtClean="0"/>
              <a:t>2</a:t>
            </a:r>
            <a:r>
              <a:rPr lang="en-US" dirty="0" smtClean="0"/>
              <a:t> is closer to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we can say that the independent variable explains the movements in the dependent variable. </a:t>
            </a:r>
          </a:p>
          <a:p>
            <a:r>
              <a:rPr lang="en-US" dirty="0" smtClean="0"/>
              <a:t>If r</a:t>
            </a:r>
            <a:r>
              <a:rPr lang="en-US" baseline="30000" dirty="0" smtClean="0"/>
              <a:t>2</a:t>
            </a:r>
            <a:r>
              <a:rPr lang="en-US" dirty="0" smtClean="0"/>
              <a:t> is closer to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 the independent variable does not explain the variation in the dependent variable. 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65" y="2512892"/>
            <a:ext cx="3355379" cy="65582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041985" y="3954596"/>
            <a:ext cx="1702535" cy="558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=1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7061225" y="6137213"/>
            <a:ext cx="1702535" cy="5580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=0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304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below is the data on X and 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out the regression line Y on 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out the regression line X on 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out the coefficient of determination.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out the Pearson’s product moment correlation.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31515"/>
              </p:ext>
            </p:extLst>
          </p:nvPr>
        </p:nvGraphicFramePr>
        <p:xfrm>
          <a:off x="1524000" y="2328497"/>
          <a:ext cx="6095999" cy="11432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716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33</a:t>
                      </a:r>
                      <a:endParaRPr lang="en-US" b="1" dirty="0"/>
                    </a:p>
                  </a:txBody>
                  <a:tcPr/>
                </a:tc>
              </a:tr>
              <a:tr h="5716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5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variables are related there relationship is not </a:t>
            </a:r>
            <a:r>
              <a:rPr lang="en-US" dirty="0" smtClean="0">
                <a:solidFill>
                  <a:srgbClr val="FF0000"/>
                </a:solidFill>
              </a:rPr>
              <a:t>necessarily linear. </a:t>
            </a:r>
            <a:r>
              <a:rPr lang="en-US" dirty="0" smtClean="0"/>
              <a:t>Like :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57200" y="3173673"/>
            <a:ext cx="2443530" cy="2790347"/>
            <a:chOff x="457200" y="3173673"/>
            <a:chExt cx="2443530" cy="279034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57200" y="3173673"/>
              <a:ext cx="0" cy="2790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7200" y="5964020"/>
              <a:ext cx="244353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ultiply 13"/>
            <p:cNvSpPr/>
            <p:nvPr/>
          </p:nvSpPr>
          <p:spPr>
            <a:xfrm>
              <a:off x="882011" y="3300628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989837" y="4012647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1089086" y="4613855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2631364" y="3435335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1398456" y="5122586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2261225" y="4613855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2496681" y="4094273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1990339" y="5015516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27067" y="3192917"/>
            <a:ext cx="2557450" cy="2790347"/>
            <a:chOff x="3327067" y="3192917"/>
            <a:chExt cx="2557450" cy="279034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327067" y="3192917"/>
              <a:ext cx="0" cy="2790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327067" y="5964020"/>
              <a:ext cx="244353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ultiply 22"/>
            <p:cNvSpPr/>
            <p:nvPr/>
          </p:nvSpPr>
          <p:spPr>
            <a:xfrm>
              <a:off x="3498705" y="3723992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ultiply 23"/>
            <p:cNvSpPr/>
            <p:nvPr/>
          </p:nvSpPr>
          <p:spPr>
            <a:xfrm>
              <a:off x="3902754" y="4693663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ultiply 24"/>
            <p:cNvSpPr/>
            <p:nvPr/>
          </p:nvSpPr>
          <p:spPr>
            <a:xfrm>
              <a:off x="3633388" y="4291362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4425291" y="4828369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4675417" y="4344442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5079466" y="3887242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5348832" y="4349734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5615151" y="4828369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38690" y="3173673"/>
            <a:ext cx="2443530" cy="2790347"/>
            <a:chOff x="6538690" y="3173673"/>
            <a:chExt cx="2443530" cy="279034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538690" y="3173673"/>
              <a:ext cx="0" cy="2790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38690" y="5964020"/>
              <a:ext cx="244353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Multiply 31"/>
            <p:cNvSpPr/>
            <p:nvPr/>
          </p:nvSpPr>
          <p:spPr>
            <a:xfrm>
              <a:off x="6574123" y="5694607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6843489" y="5314982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7096660" y="4987879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7300566" y="4580019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7569932" y="4282060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8023246" y="4061077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417434" y="4061077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712854" y="4061077"/>
              <a:ext cx="269366" cy="269413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1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method to attempt is to transform X and Y such a way that the transformation is close to being linear. </a:t>
            </a:r>
          </a:p>
          <a:p>
            <a:r>
              <a:rPr lang="en-US" dirty="0" smtClean="0"/>
              <a:t>The trick is to try and transform your non linear equation of the line so that it takes the form     y’=</a:t>
            </a:r>
            <a:r>
              <a:rPr lang="en-US" dirty="0" err="1" smtClean="0"/>
              <a:t>a+bx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And then find a and b in the same way as it was for linear regression.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17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frequently used non-linear </a:t>
            </a:r>
            <a:r>
              <a:rPr lang="en-US" dirty="0" err="1" smtClean="0"/>
              <a:t>eqns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found that the your line of best fit takes the form 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we take y’=1/y then </a:t>
            </a:r>
          </a:p>
          <a:p>
            <a:pPr marL="0" indent="0">
              <a:buNone/>
            </a:pPr>
            <a:r>
              <a:rPr lang="en-US" dirty="0" smtClean="0"/>
              <a:t>Y’ = </a:t>
            </a:r>
            <a:r>
              <a:rPr lang="en-US" dirty="0" err="1" smtClean="0"/>
              <a:t>a+bx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Y=</a:t>
            </a:r>
            <a:r>
              <a:rPr lang="en-US" dirty="0" err="1" smtClean="0"/>
              <a:t>aX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/>
              <a:t>By taking log, the</a:t>
            </a:r>
            <a:r>
              <a:rPr lang="en-US" dirty="0" smtClean="0"/>
              <a:t> equation can be transformed into</a:t>
            </a:r>
          </a:p>
          <a:p>
            <a:pPr marL="0" indent="0">
              <a:buNone/>
            </a:pPr>
            <a:r>
              <a:rPr lang="en-US" dirty="0" smtClean="0"/>
              <a:t>log Y = log a + b log X</a:t>
            </a:r>
          </a:p>
          <a:p>
            <a:pPr marL="0" indent="0">
              <a:buNone/>
            </a:pPr>
            <a:r>
              <a:rPr lang="en-US" dirty="0" smtClean="0"/>
              <a:t>Or, Y’ = a’ + </a:t>
            </a:r>
            <a:r>
              <a:rPr lang="en-US" dirty="0" err="1" smtClean="0"/>
              <a:t>b’X</a:t>
            </a:r>
            <a:r>
              <a:rPr lang="en-US" dirty="0" smtClean="0"/>
              <a:t>’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99" y="2012739"/>
            <a:ext cx="2599492" cy="11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transformed parameters the actual parameters can be obtained by making the reverse transformation.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2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872" y="32196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Chi square test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5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basically correlation is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of more than one series to answer questions such as:</a:t>
            </a:r>
          </a:p>
          <a:p>
            <a:pPr lvl="1"/>
            <a:r>
              <a:rPr lang="en-US" dirty="0" smtClean="0"/>
              <a:t>Do the series vary together in the same direction?</a:t>
            </a:r>
          </a:p>
          <a:p>
            <a:pPr lvl="1"/>
            <a:r>
              <a:rPr lang="en-US" dirty="0" smtClean="0"/>
              <a:t>Do they vary together in opposite directions?, and</a:t>
            </a:r>
          </a:p>
          <a:p>
            <a:pPr lvl="1"/>
            <a:r>
              <a:rPr lang="en-US" dirty="0" smtClean="0"/>
              <a:t>Do they not vary together at all.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5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points: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6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measure the degree of association between the movement of two or more series, a </a:t>
            </a:r>
            <a:r>
              <a:rPr lang="en-US" b="1" dirty="0" smtClean="0"/>
              <a:t>proportionate change is not necessary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ex. </a:t>
            </a:r>
            <a:r>
              <a:rPr lang="en-US" dirty="0" smtClean="0">
                <a:solidFill>
                  <a:srgbClr val="3366FF"/>
                </a:solidFill>
              </a:rPr>
              <a:t>For every increase in size of the collection in library there would not be a proportionate increase in user population. </a:t>
            </a:r>
          </a:p>
          <a:p>
            <a:r>
              <a:rPr lang="en-US" b="1" dirty="0" smtClean="0"/>
              <a:t>No cause and effect relation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The presence of correlation does not necessarily mean that the one is the cause of the movement of the other. 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53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researcher looks at the things that already exist and determines if and in what way those things are related to each other. </a:t>
            </a:r>
          </a:p>
          <a:p>
            <a:endParaRPr lang="en-US" dirty="0"/>
          </a:p>
          <a:p>
            <a:r>
              <a:rPr lang="en-US" dirty="0" smtClean="0"/>
              <a:t>This allows to make predictions about one variable based on what we know about another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5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2457</Words>
  <Application>Microsoft Macintosh PowerPoint</Application>
  <PresentationFormat>On-screen Show (4:3)</PresentationFormat>
  <Paragraphs>443</Paragraphs>
  <Slides>66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Office Theme</vt:lpstr>
      <vt:lpstr>Chart</vt:lpstr>
      <vt:lpstr>VISIO</vt:lpstr>
      <vt:lpstr>MathType Equation</vt:lpstr>
      <vt:lpstr>Microsoft Equation</vt:lpstr>
      <vt:lpstr>Correlation and Regression</vt:lpstr>
      <vt:lpstr>PowerPoint Presentation</vt:lpstr>
      <vt:lpstr>PowerPoint Presentation</vt:lpstr>
      <vt:lpstr>Independent and Dependent Variables</vt:lpstr>
      <vt:lpstr>Example </vt:lpstr>
      <vt:lpstr>Purpose of Correlation</vt:lpstr>
      <vt:lpstr>So basically correlation is :</vt:lpstr>
      <vt:lpstr>Two important points:</vt:lpstr>
      <vt:lpstr>PowerPoint Presentation</vt:lpstr>
      <vt:lpstr>PowerPoint Presentation</vt:lpstr>
      <vt:lpstr>Properties of r</vt:lpstr>
      <vt:lpstr>Methods for correlation analysis</vt:lpstr>
      <vt:lpstr>Scatter Plot</vt:lpstr>
      <vt:lpstr>Example of Scatter Plot</vt:lpstr>
      <vt:lpstr>Interpret a Scatter Plot</vt:lpstr>
      <vt:lpstr>PowerPoint Presentation</vt:lpstr>
      <vt:lpstr>Positive (Linear) Correlation</vt:lpstr>
      <vt:lpstr>Negative Linear Correlation</vt:lpstr>
      <vt:lpstr>Karl Pearson’s Coefficient of correlation</vt:lpstr>
      <vt:lpstr>Calculate r</vt:lpstr>
      <vt:lpstr>PowerPoint Presentation</vt:lpstr>
      <vt:lpstr>Spearman’s Rank Correlation Coefficient</vt:lpstr>
      <vt:lpstr>Method</vt:lpstr>
      <vt:lpstr>PowerPoint Presentation</vt:lpstr>
      <vt:lpstr>PowerPoint Presentation</vt:lpstr>
      <vt:lpstr>PowerPoint Presentation</vt:lpstr>
      <vt:lpstr>Ex.</vt:lpstr>
      <vt:lpstr>PowerPoint Presentation</vt:lpstr>
      <vt:lpstr>Regression Analysis</vt:lpstr>
      <vt:lpstr>PowerPoint Presentation</vt:lpstr>
      <vt:lpstr>PowerPoint Presentation</vt:lpstr>
      <vt:lpstr>Regression Analysis: In short</vt:lpstr>
      <vt:lpstr>Variables in regression analysis</vt:lpstr>
      <vt:lpstr>PowerPoint Presentation</vt:lpstr>
      <vt:lpstr>Linear Regression</vt:lpstr>
      <vt:lpstr>Non-linear Regression</vt:lpstr>
      <vt:lpstr>Linear Regression</vt:lpstr>
      <vt:lpstr>Scatter Plot</vt:lpstr>
      <vt:lpstr>For prediction</vt:lpstr>
      <vt:lpstr>Thinking challenge</vt:lpstr>
      <vt:lpstr>PowerPoint Presentation</vt:lpstr>
      <vt:lpstr>Equation of line</vt:lpstr>
      <vt:lpstr>Thinking challenge</vt:lpstr>
      <vt:lpstr>PowerPoint Presentation</vt:lpstr>
      <vt:lpstr>Least Squares Graphically</vt:lpstr>
      <vt:lpstr>Sum of squared errors</vt:lpstr>
      <vt:lpstr>PowerPoint Presentation</vt:lpstr>
      <vt:lpstr>PowerPoint Presentation</vt:lpstr>
      <vt:lpstr>Starting with b</vt:lpstr>
      <vt:lpstr>a</vt:lpstr>
      <vt:lpstr>Coming back to StatsLib </vt:lpstr>
      <vt:lpstr>PowerPoint Presentation</vt:lpstr>
      <vt:lpstr>Interpretation</vt:lpstr>
      <vt:lpstr>The story doesn’t end here</vt:lpstr>
      <vt:lpstr>But before moving</vt:lpstr>
      <vt:lpstr>PowerPoint Presentation</vt:lpstr>
      <vt:lpstr>PowerPoint Presentation</vt:lpstr>
      <vt:lpstr>Properties of regression coefficient</vt:lpstr>
      <vt:lpstr>PowerPoint Presentation</vt:lpstr>
      <vt:lpstr>Coefficient of determination</vt:lpstr>
      <vt:lpstr>Ex.</vt:lpstr>
      <vt:lpstr>Non-linear regression</vt:lpstr>
      <vt:lpstr>PowerPoint Presentation</vt:lpstr>
      <vt:lpstr>Some frequently used non-linear eqns</vt:lpstr>
      <vt:lpstr>PowerPoint Presentation</vt:lpstr>
      <vt:lpstr>Next</vt:lpstr>
    </vt:vector>
  </TitlesOfParts>
  <Manager/>
  <Company>DLIS, Bundelkhand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and Regression</dc:title>
  <dc:subject/>
  <dc:creator>Vinit Kumar</dc:creator>
  <cp:keywords/>
  <dc:description/>
  <cp:lastModifiedBy>Vinit Kumar</cp:lastModifiedBy>
  <cp:revision>45</cp:revision>
  <dcterms:created xsi:type="dcterms:W3CDTF">2012-04-20T02:38:48Z</dcterms:created>
  <dcterms:modified xsi:type="dcterms:W3CDTF">2013-04-06T03:42:50Z</dcterms:modified>
  <cp:category/>
</cp:coreProperties>
</file>