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3" r:id="rId3"/>
    <p:sldId id="262" r:id="rId4"/>
    <p:sldId id="261" r:id="rId5"/>
    <p:sldId id="298" r:id="rId6"/>
    <p:sldId id="264" r:id="rId7"/>
    <p:sldId id="267" r:id="rId8"/>
    <p:sldId id="258" r:id="rId9"/>
    <p:sldId id="260"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85" d="100"/>
          <a:sy n="85" d="100"/>
        </p:scale>
        <p:origin x="2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8C892-4B7E-934F-A94C-E4640112B430}" type="doc">
      <dgm:prSet loTypeId="urn:microsoft.com/office/officeart/2005/8/layout/pyramid2" loCatId="" qsTypeId="urn:microsoft.com/office/officeart/2009/2/quickstyle/3D8" qsCatId="3D" csTypeId="urn:microsoft.com/office/officeart/2005/8/colors/accent1_2" csCatId="accent1" phldr="1"/>
      <dgm:spPr/>
    </dgm:pt>
    <dgm:pt modelId="{A7AAAD99-0760-3241-A942-73236AB4CFD4}">
      <dgm:prSet phldrT="[Text]"/>
      <dgm:spPr/>
      <dgm:t>
        <a:bodyPr/>
        <a:lstStyle/>
        <a:p>
          <a:r>
            <a:rPr lang="en-US" dirty="0"/>
            <a:t>Important</a:t>
          </a:r>
        </a:p>
      </dgm:t>
    </dgm:pt>
    <dgm:pt modelId="{7F342F67-D3A0-4342-B2E8-EB0B73E7DC62}" type="parTrans" cxnId="{CA0AF6F5-DC20-A94A-BCB1-823E49C8EDDC}">
      <dgm:prSet/>
      <dgm:spPr/>
      <dgm:t>
        <a:bodyPr/>
        <a:lstStyle/>
        <a:p>
          <a:endParaRPr lang="en-US"/>
        </a:p>
      </dgm:t>
    </dgm:pt>
    <dgm:pt modelId="{84EA98DE-0AA7-AC47-95A2-879169E826F0}" type="sibTrans" cxnId="{CA0AF6F5-DC20-A94A-BCB1-823E49C8EDDC}">
      <dgm:prSet/>
      <dgm:spPr/>
      <dgm:t>
        <a:bodyPr/>
        <a:lstStyle/>
        <a:p>
          <a:endParaRPr lang="en-US"/>
        </a:p>
      </dgm:t>
    </dgm:pt>
    <dgm:pt modelId="{1F2E7805-2DA6-EB4D-87F6-AB34B3395542}">
      <dgm:prSet phldrT="[Text]"/>
      <dgm:spPr/>
      <dgm:t>
        <a:bodyPr/>
        <a:lstStyle/>
        <a:p>
          <a:r>
            <a:rPr lang="en-US" dirty="0"/>
            <a:t>Sets the purpose</a:t>
          </a:r>
        </a:p>
      </dgm:t>
    </dgm:pt>
    <dgm:pt modelId="{D99CAFE0-4EF9-D041-B05A-AFBA63F5E6D8}" type="parTrans" cxnId="{AEEA302E-1B77-3A4D-808F-A461A3884E95}">
      <dgm:prSet/>
      <dgm:spPr/>
      <dgm:t>
        <a:bodyPr/>
        <a:lstStyle/>
        <a:p>
          <a:endParaRPr lang="en-US"/>
        </a:p>
      </dgm:t>
    </dgm:pt>
    <dgm:pt modelId="{2C547ADB-B55F-334F-9345-C30A1922D433}" type="sibTrans" cxnId="{AEEA302E-1B77-3A4D-808F-A461A3884E95}">
      <dgm:prSet/>
      <dgm:spPr/>
      <dgm:t>
        <a:bodyPr/>
        <a:lstStyle/>
        <a:p>
          <a:endParaRPr lang="en-US"/>
        </a:p>
      </dgm:t>
    </dgm:pt>
    <dgm:pt modelId="{4E3FDA18-35CE-8F4A-9695-75416C2FC192}">
      <dgm:prSet phldrT="[Text]"/>
      <dgm:spPr/>
      <dgm:t>
        <a:bodyPr/>
        <a:lstStyle/>
        <a:p>
          <a:r>
            <a:rPr lang="en-US" dirty="0"/>
            <a:t>Narrow the scope </a:t>
          </a:r>
        </a:p>
      </dgm:t>
    </dgm:pt>
    <dgm:pt modelId="{5BC9AA34-7BFD-1841-A31C-5AA6AFC10640}" type="parTrans" cxnId="{4CF9FF34-F39B-A742-B681-0F3FD7137219}">
      <dgm:prSet/>
      <dgm:spPr/>
      <dgm:t>
        <a:bodyPr/>
        <a:lstStyle/>
        <a:p>
          <a:endParaRPr lang="en-US"/>
        </a:p>
      </dgm:t>
    </dgm:pt>
    <dgm:pt modelId="{ABC849C2-77CF-904D-BE25-B754D59DD21D}" type="sibTrans" cxnId="{4CF9FF34-F39B-A742-B681-0F3FD7137219}">
      <dgm:prSet/>
      <dgm:spPr/>
      <dgm:t>
        <a:bodyPr/>
        <a:lstStyle/>
        <a:p>
          <a:endParaRPr lang="en-US"/>
        </a:p>
      </dgm:t>
    </dgm:pt>
    <dgm:pt modelId="{662980DC-F88F-BD4C-8414-9CB4B5F132F2}" type="pres">
      <dgm:prSet presAssocID="{15D8C892-4B7E-934F-A94C-E4640112B430}" presName="compositeShape" presStyleCnt="0">
        <dgm:presLayoutVars>
          <dgm:dir/>
          <dgm:resizeHandles/>
        </dgm:presLayoutVars>
      </dgm:prSet>
      <dgm:spPr/>
    </dgm:pt>
    <dgm:pt modelId="{B56E7E2A-A48B-4F46-9465-C8773FC4943F}" type="pres">
      <dgm:prSet presAssocID="{15D8C892-4B7E-934F-A94C-E4640112B430}" presName="pyramid" presStyleLbl="node1" presStyleIdx="0" presStyleCnt="1"/>
      <dgm:spPr/>
    </dgm:pt>
    <dgm:pt modelId="{8E0C5E4C-2C5A-2441-9EA0-3ACAA5685E6E}" type="pres">
      <dgm:prSet presAssocID="{15D8C892-4B7E-934F-A94C-E4640112B430}" presName="theList" presStyleCnt="0"/>
      <dgm:spPr/>
    </dgm:pt>
    <dgm:pt modelId="{8F9AC351-6902-774A-871C-4AF6FEAF75FE}" type="pres">
      <dgm:prSet presAssocID="{A7AAAD99-0760-3241-A942-73236AB4CFD4}" presName="aNode" presStyleLbl="fgAcc1" presStyleIdx="0" presStyleCnt="3">
        <dgm:presLayoutVars>
          <dgm:bulletEnabled val="1"/>
        </dgm:presLayoutVars>
      </dgm:prSet>
      <dgm:spPr/>
    </dgm:pt>
    <dgm:pt modelId="{C69FE822-1034-0748-8BBC-BD2A57DAE37A}" type="pres">
      <dgm:prSet presAssocID="{A7AAAD99-0760-3241-A942-73236AB4CFD4}" presName="aSpace" presStyleCnt="0"/>
      <dgm:spPr/>
    </dgm:pt>
    <dgm:pt modelId="{F4A84057-CEB5-CE42-9795-F51A892B3D88}" type="pres">
      <dgm:prSet presAssocID="{1F2E7805-2DA6-EB4D-87F6-AB34B3395542}" presName="aNode" presStyleLbl="fgAcc1" presStyleIdx="1" presStyleCnt="3">
        <dgm:presLayoutVars>
          <dgm:bulletEnabled val="1"/>
        </dgm:presLayoutVars>
      </dgm:prSet>
      <dgm:spPr/>
    </dgm:pt>
    <dgm:pt modelId="{EE9837ED-B4B9-4C43-BDF9-AEFB69350495}" type="pres">
      <dgm:prSet presAssocID="{1F2E7805-2DA6-EB4D-87F6-AB34B3395542}" presName="aSpace" presStyleCnt="0"/>
      <dgm:spPr/>
    </dgm:pt>
    <dgm:pt modelId="{AA3E3273-6460-5047-8451-63B85FF88FB1}" type="pres">
      <dgm:prSet presAssocID="{4E3FDA18-35CE-8F4A-9695-75416C2FC192}" presName="aNode" presStyleLbl="fgAcc1" presStyleIdx="2" presStyleCnt="3">
        <dgm:presLayoutVars>
          <dgm:bulletEnabled val="1"/>
        </dgm:presLayoutVars>
      </dgm:prSet>
      <dgm:spPr/>
    </dgm:pt>
    <dgm:pt modelId="{360798D2-FFEE-FA40-8FEE-8AC7524E5BBC}" type="pres">
      <dgm:prSet presAssocID="{4E3FDA18-35CE-8F4A-9695-75416C2FC192}" presName="aSpace" presStyleCnt="0"/>
      <dgm:spPr/>
    </dgm:pt>
  </dgm:ptLst>
  <dgm:cxnLst>
    <dgm:cxn modelId="{83CE4F08-6D4E-A644-9A45-76496DEBB7DA}" type="presOf" srcId="{4E3FDA18-35CE-8F4A-9695-75416C2FC192}" destId="{AA3E3273-6460-5047-8451-63B85FF88FB1}" srcOrd="0" destOrd="0" presId="urn:microsoft.com/office/officeart/2005/8/layout/pyramid2"/>
    <dgm:cxn modelId="{AEEA302E-1B77-3A4D-808F-A461A3884E95}" srcId="{15D8C892-4B7E-934F-A94C-E4640112B430}" destId="{1F2E7805-2DA6-EB4D-87F6-AB34B3395542}" srcOrd="1" destOrd="0" parTransId="{D99CAFE0-4EF9-D041-B05A-AFBA63F5E6D8}" sibTransId="{2C547ADB-B55F-334F-9345-C30A1922D433}"/>
    <dgm:cxn modelId="{A19CCC32-C340-874C-94A9-2F14200D9705}" type="presOf" srcId="{15D8C892-4B7E-934F-A94C-E4640112B430}" destId="{662980DC-F88F-BD4C-8414-9CB4B5F132F2}" srcOrd="0" destOrd="0" presId="urn:microsoft.com/office/officeart/2005/8/layout/pyramid2"/>
    <dgm:cxn modelId="{4CF9FF34-F39B-A742-B681-0F3FD7137219}" srcId="{15D8C892-4B7E-934F-A94C-E4640112B430}" destId="{4E3FDA18-35CE-8F4A-9695-75416C2FC192}" srcOrd="2" destOrd="0" parTransId="{5BC9AA34-7BFD-1841-A31C-5AA6AFC10640}" sibTransId="{ABC849C2-77CF-904D-BE25-B754D59DD21D}"/>
    <dgm:cxn modelId="{DD4D26C6-286C-5D4B-A4B0-30EF4FCFBDE9}" type="presOf" srcId="{1F2E7805-2DA6-EB4D-87F6-AB34B3395542}" destId="{F4A84057-CEB5-CE42-9795-F51A892B3D88}" srcOrd="0" destOrd="0" presId="urn:microsoft.com/office/officeart/2005/8/layout/pyramid2"/>
    <dgm:cxn modelId="{7DB8E3DA-1E36-9846-BE3C-2240D32A4F61}" type="presOf" srcId="{A7AAAD99-0760-3241-A942-73236AB4CFD4}" destId="{8F9AC351-6902-774A-871C-4AF6FEAF75FE}" srcOrd="0" destOrd="0" presId="urn:microsoft.com/office/officeart/2005/8/layout/pyramid2"/>
    <dgm:cxn modelId="{CA0AF6F5-DC20-A94A-BCB1-823E49C8EDDC}" srcId="{15D8C892-4B7E-934F-A94C-E4640112B430}" destId="{A7AAAD99-0760-3241-A942-73236AB4CFD4}" srcOrd="0" destOrd="0" parTransId="{7F342F67-D3A0-4342-B2E8-EB0B73E7DC62}" sibTransId="{84EA98DE-0AA7-AC47-95A2-879169E826F0}"/>
    <dgm:cxn modelId="{C6C04991-AF8D-9A4E-B82C-28500DE9705A}" type="presParOf" srcId="{662980DC-F88F-BD4C-8414-9CB4B5F132F2}" destId="{B56E7E2A-A48B-4F46-9465-C8773FC4943F}" srcOrd="0" destOrd="0" presId="urn:microsoft.com/office/officeart/2005/8/layout/pyramid2"/>
    <dgm:cxn modelId="{8C740834-3548-1743-82F6-C01453A767CF}" type="presParOf" srcId="{662980DC-F88F-BD4C-8414-9CB4B5F132F2}" destId="{8E0C5E4C-2C5A-2441-9EA0-3ACAA5685E6E}" srcOrd="1" destOrd="0" presId="urn:microsoft.com/office/officeart/2005/8/layout/pyramid2"/>
    <dgm:cxn modelId="{A631CD29-8E79-F944-AE67-EFF5133B09FE}" type="presParOf" srcId="{8E0C5E4C-2C5A-2441-9EA0-3ACAA5685E6E}" destId="{8F9AC351-6902-774A-871C-4AF6FEAF75FE}" srcOrd="0" destOrd="0" presId="urn:microsoft.com/office/officeart/2005/8/layout/pyramid2"/>
    <dgm:cxn modelId="{21B1A8A7-5CAA-E94D-91C9-3CA244E79F1C}" type="presParOf" srcId="{8E0C5E4C-2C5A-2441-9EA0-3ACAA5685E6E}" destId="{C69FE822-1034-0748-8BBC-BD2A57DAE37A}" srcOrd="1" destOrd="0" presId="urn:microsoft.com/office/officeart/2005/8/layout/pyramid2"/>
    <dgm:cxn modelId="{53D92CBE-914F-704F-8997-0232310A6FEC}" type="presParOf" srcId="{8E0C5E4C-2C5A-2441-9EA0-3ACAA5685E6E}" destId="{F4A84057-CEB5-CE42-9795-F51A892B3D88}" srcOrd="2" destOrd="0" presId="urn:microsoft.com/office/officeart/2005/8/layout/pyramid2"/>
    <dgm:cxn modelId="{072CE815-61CC-1A41-8791-EE889258ABFB}" type="presParOf" srcId="{8E0C5E4C-2C5A-2441-9EA0-3ACAA5685E6E}" destId="{EE9837ED-B4B9-4C43-BDF9-AEFB69350495}" srcOrd="3" destOrd="0" presId="urn:microsoft.com/office/officeart/2005/8/layout/pyramid2"/>
    <dgm:cxn modelId="{9BA1B624-7C1C-3248-9ACA-F1075BA703D4}" type="presParOf" srcId="{8E0C5E4C-2C5A-2441-9EA0-3ACAA5685E6E}" destId="{AA3E3273-6460-5047-8451-63B85FF88FB1}" srcOrd="4" destOrd="0" presId="urn:microsoft.com/office/officeart/2005/8/layout/pyramid2"/>
    <dgm:cxn modelId="{8941CB7A-C2F3-5741-8CCC-F5B4ED7E4C4D}" type="presParOf" srcId="{8E0C5E4C-2C5A-2441-9EA0-3ACAA5685E6E}" destId="{360798D2-FFEE-FA40-8FEE-8AC7524E5BBC}"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Literature search</a:t>
          </a:r>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Involves searching relevant materials</a:t>
          </a:r>
        </a:p>
      </dgm:t>
    </dgm:pt>
    <dgm:pt modelId="{DAA4E57A-C363-E045-85D2-5391844412A1}" type="parTrans" cxnId="{3C21BB11-F108-1B49-9DE0-4D7DF8E02D51}">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Books</a:t>
          </a:r>
        </a:p>
      </dgm:t>
    </dgm:pt>
    <dgm:pt modelId="{8842CF3F-37F6-0A49-B533-EC52090E285C}" type="parTrans" cxnId="{4E0279EF-A957-6442-BF31-6A1DC6D55480}">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E68FB5A-BF48-C749-AD7A-B2AD5BF8D6CC}">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Peer reviewed journal articles</a:t>
          </a:r>
        </a:p>
      </dgm:t>
    </dgm:pt>
    <dgm:pt modelId="{3D026DD0-CCA8-194D-B5B8-B977912B725A}" type="parTrans" cxnId="{DE80373E-2D66-C140-A5F9-8D9CC0D72585}">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1C04A376-C853-FF41-BEA9-A489F209434D}" type="sibTrans" cxnId="{DE80373E-2D66-C140-A5F9-8D9CC0D72585}">
      <dgm:prSet/>
      <dgm:spPr/>
      <dgm:t>
        <a:bodyPr/>
        <a:lstStyle/>
        <a:p>
          <a:endParaRPr lang="en-US"/>
        </a:p>
      </dgm:t>
    </dgm:pt>
    <dgm:pt modelId="{A1E3F1DB-E7EB-C143-9418-574266CEA38F}">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Newspaper articles</a:t>
          </a:r>
        </a:p>
      </dgm:t>
    </dgm:pt>
    <dgm:pt modelId="{1E4D44CF-6533-3840-80C4-78405D7A2CEA}" type="parTrans" cxnId="{C40BC800-4FF6-CD4A-8EA8-D9EE25B00BC5}">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67897ED-0D42-F441-8535-549E1E514D2B}">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Historical records</a:t>
          </a:r>
        </a:p>
      </dgm:t>
    </dgm:pt>
    <dgm:pt modelId="{0029FC74-F64A-0D46-BA7F-7FF1B567E7BB}" type="parTrans" cxnId="{50891478-3721-1544-8427-E70E7E132D78}">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498F6BA2-868D-974E-B270-4816E7F26164}" type="sibTrans" cxnId="{50891478-3721-1544-8427-E70E7E132D78}">
      <dgm:prSet/>
      <dgm:spPr/>
      <dgm:t>
        <a:bodyPr/>
        <a:lstStyle/>
        <a:p>
          <a:endParaRPr lang="en-US"/>
        </a:p>
      </dgm:t>
    </dgm:pt>
    <dgm:pt modelId="{28D9BE6A-C31A-C544-8A7A-0BA5FEEC5B41}">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Commercial/government reports and statistical information</a:t>
          </a:r>
        </a:p>
      </dgm:t>
    </dgm:pt>
    <dgm:pt modelId="{67EDA2CF-7296-5248-83A0-1848A06AAAA4}" type="parTrans" cxnId="{17C5E893-B8F8-A847-8D07-C1AD2AFE75DD}">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3D88FC58-DBD6-D94A-9A80-75F7FBC9050F}" type="sibTrans" cxnId="{17C5E893-B8F8-A847-8D07-C1AD2AFE75DD}">
      <dgm:prSet/>
      <dgm:spPr/>
      <dgm:t>
        <a:bodyPr/>
        <a:lstStyle/>
        <a:p>
          <a:endParaRPr lang="en-US"/>
        </a:p>
      </dgm:t>
    </dgm:pt>
    <dgm:pt modelId="{7393502C-E3C9-7F40-A9A0-0BE6931F5135}">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Theses and dissertations</a:t>
          </a:r>
        </a:p>
      </dgm:t>
    </dgm:pt>
    <dgm:pt modelId="{D96E1D71-80FE-1646-8F41-D7326232F358}" type="parTrans" cxnId="{3BDD5F0C-EB7F-144C-AA97-F73DBE1B4E3E}">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BAB14C90-DED2-A747-95D2-D934F1BAF18E}" type="sibTrans" cxnId="{3BDD5F0C-EB7F-144C-AA97-F73DBE1B4E3E}">
      <dgm:prSet/>
      <dgm:spPr/>
      <dgm:t>
        <a:bodyPr/>
        <a:lstStyle/>
        <a:p>
          <a:endParaRPr lang="en-US"/>
        </a:p>
      </dgm:t>
    </dgm:pt>
    <dgm:pt modelId="{6D68625A-0A02-E543-B209-28D8DF8A6AE7}">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Other relevant information </a:t>
          </a:r>
        </a:p>
      </dgm:t>
    </dgm:pt>
    <dgm:pt modelId="{3CA9A763-407E-E44E-ACD5-E5EA80BA0727}" type="parTrans" cxnId="{FA82B984-DDC0-AF47-90A3-6988C04ECA40}">
      <dgm:prSet>
        <dgm:style>
          <a:lnRef idx="0">
            <a:schemeClr val="accent6"/>
          </a:lnRef>
          <a:fillRef idx="3">
            <a:schemeClr val="accent6"/>
          </a:fillRef>
          <a:effectRef idx="3">
            <a:schemeClr val="accent6"/>
          </a:effectRef>
          <a:fontRef idx="minor">
            <a:schemeClr val="lt1"/>
          </a:fontRef>
        </dgm:style>
      </dgm:prSet>
      <dgm:spPr>
        <a:ln>
          <a:solidFill>
            <a:srgbClr val="4F81BD"/>
          </a:solidFill>
        </a:ln>
      </dgm:spPr>
      <dgm:t>
        <a:bodyPr/>
        <a:lstStyle/>
        <a:p>
          <a:pPr algn="l"/>
          <a:endParaRPr lang="en-US"/>
        </a:p>
      </dgm:t>
    </dgm:pt>
    <dgm:pt modelId="{9B6D0536-3070-D041-AFB0-1E05F8D31207}" type="sibTrans" cxnId="{FA82B984-DDC0-AF47-90A3-6988C04ECA40}">
      <dgm:prSet/>
      <dgm:spPr/>
      <dgm:t>
        <a:bodyPr/>
        <a:lstStyle/>
        <a:p>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243683"/>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8"/>
      <dgm:spPr/>
    </dgm:pt>
    <dgm:pt modelId="{F184DEA9-5343-4A4F-A00D-6B19BBE19249}" type="pres">
      <dgm:prSet presAssocID="{7591A575-9C9C-9D44-9F07-28D1EA6D82C0}" presName="childText" presStyleLbl="bgAcc1" presStyleIdx="0" presStyleCnt="8" custScaleX="861636">
        <dgm:presLayoutVars>
          <dgm:bulletEnabled val="1"/>
        </dgm:presLayoutVars>
      </dgm:prSet>
      <dgm:spPr/>
    </dgm:pt>
    <dgm:pt modelId="{72CEEEE3-3C8B-F547-BA9D-5CBC1FCC6F30}" type="pres">
      <dgm:prSet presAssocID="{8842CF3F-37F6-0A49-B533-EC52090E285C}" presName="Name13" presStyleLbl="parChTrans1D2" presStyleIdx="1" presStyleCnt="8"/>
      <dgm:spPr/>
    </dgm:pt>
    <dgm:pt modelId="{B5AEA3EE-C290-1741-9DD9-A9FBD082F75D}" type="pres">
      <dgm:prSet presAssocID="{2EBFC835-47D4-AE47-B5FB-86F1C8EA95E1}" presName="childText" presStyleLbl="bgAcc1" presStyleIdx="1" presStyleCnt="8" custScaleX="1060334">
        <dgm:presLayoutVars>
          <dgm:bulletEnabled val="1"/>
        </dgm:presLayoutVars>
      </dgm:prSet>
      <dgm:spPr/>
    </dgm:pt>
    <dgm:pt modelId="{27E2B84C-806C-864A-A6CD-2DFC87C82251}" type="pres">
      <dgm:prSet presAssocID="{3D026DD0-CCA8-194D-B5B8-B977912B725A}" presName="Name13" presStyleLbl="parChTrans1D2" presStyleIdx="2" presStyleCnt="8"/>
      <dgm:spPr/>
    </dgm:pt>
    <dgm:pt modelId="{73FEEFB6-716C-7943-ADC5-A0802059EE41}" type="pres">
      <dgm:prSet presAssocID="{AE68FB5A-BF48-C749-AD7A-B2AD5BF8D6CC}" presName="childText" presStyleLbl="bgAcc1" presStyleIdx="2" presStyleCnt="8" custScaleX="964903">
        <dgm:presLayoutVars>
          <dgm:bulletEnabled val="1"/>
        </dgm:presLayoutVars>
      </dgm:prSet>
      <dgm:spPr/>
    </dgm:pt>
    <dgm:pt modelId="{96DDB927-9BCA-ED40-8A3E-61ED895F2C3C}" type="pres">
      <dgm:prSet presAssocID="{1E4D44CF-6533-3840-80C4-78405D7A2CEA}" presName="Name13" presStyleLbl="parChTrans1D2" presStyleIdx="3" presStyleCnt="8"/>
      <dgm:spPr/>
    </dgm:pt>
    <dgm:pt modelId="{3A34CC91-232D-5B40-A697-2C4566330FB8}" type="pres">
      <dgm:prSet presAssocID="{A1E3F1DB-E7EB-C143-9418-574266CEA38F}" presName="childText" presStyleLbl="bgAcc1" presStyleIdx="3" presStyleCnt="8" custScaleX="1192537">
        <dgm:presLayoutVars>
          <dgm:bulletEnabled val="1"/>
        </dgm:presLayoutVars>
      </dgm:prSet>
      <dgm:spPr/>
    </dgm:pt>
    <dgm:pt modelId="{50D8D547-3779-254A-B1B7-5235ECF3840B}" type="pres">
      <dgm:prSet presAssocID="{0029FC74-F64A-0D46-BA7F-7FF1B567E7BB}" presName="Name13" presStyleLbl="parChTrans1D2" presStyleIdx="4" presStyleCnt="8"/>
      <dgm:spPr/>
    </dgm:pt>
    <dgm:pt modelId="{09DDEC7A-4955-624E-AC7A-32FBAC8D8230}" type="pres">
      <dgm:prSet presAssocID="{A67897ED-0D42-F441-8535-549E1E514D2B}" presName="childText" presStyleLbl="bgAcc1" presStyleIdx="4" presStyleCnt="8" custScaleX="1082319">
        <dgm:presLayoutVars>
          <dgm:bulletEnabled val="1"/>
        </dgm:presLayoutVars>
      </dgm:prSet>
      <dgm:spPr/>
    </dgm:pt>
    <dgm:pt modelId="{CD33285A-E9A6-F74D-A644-3D915AD338D7}" type="pres">
      <dgm:prSet presAssocID="{67EDA2CF-7296-5248-83A0-1848A06AAAA4}" presName="Name13" presStyleLbl="parChTrans1D2" presStyleIdx="5" presStyleCnt="8"/>
      <dgm:spPr/>
    </dgm:pt>
    <dgm:pt modelId="{E9981EBA-5600-3B45-AAB1-E163A6EB7CCC}" type="pres">
      <dgm:prSet presAssocID="{28D9BE6A-C31A-C544-8A7A-0BA5FEEC5B41}" presName="childText" presStyleLbl="bgAcc1" presStyleIdx="5" presStyleCnt="8" custScaleX="1045547">
        <dgm:presLayoutVars>
          <dgm:bulletEnabled val="1"/>
        </dgm:presLayoutVars>
      </dgm:prSet>
      <dgm:spPr/>
    </dgm:pt>
    <dgm:pt modelId="{BDD80FFA-04CF-3549-95EE-A0D9889ED0B6}" type="pres">
      <dgm:prSet presAssocID="{D96E1D71-80FE-1646-8F41-D7326232F358}" presName="Name13" presStyleLbl="parChTrans1D2" presStyleIdx="6" presStyleCnt="8"/>
      <dgm:spPr/>
    </dgm:pt>
    <dgm:pt modelId="{367F5F2C-3D3A-C540-AA7D-8CE64B265640}" type="pres">
      <dgm:prSet presAssocID="{7393502C-E3C9-7F40-A9A0-0BE6931F5135}" presName="childText" presStyleLbl="bgAcc1" presStyleIdx="6" presStyleCnt="8" custScaleX="609767">
        <dgm:presLayoutVars>
          <dgm:bulletEnabled val="1"/>
        </dgm:presLayoutVars>
      </dgm:prSet>
      <dgm:spPr/>
    </dgm:pt>
    <dgm:pt modelId="{757BE9C0-66DD-F244-944D-D0FC008C5BDD}" type="pres">
      <dgm:prSet presAssocID="{3CA9A763-407E-E44E-ACD5-E5EA80BA0727}" presName="Name13" presStyleLbl="parChTrans1D2" presStyleIdx="7" presStyleCnt="8"/>
      <dgm:spPr/>
    </dgm:pt>
    <dgm:pt modelId="{330F1052-82FA-9F4E-80F6-1079431E5939}" type="pres">
      <dgm:prSet presAssocID="{6D68625A-0A02-E543-B209-28D8DF8A6AE7}" presName="childText" presStyleLbl="bgAcc1" presStyleIdx="7" presStyleCnt="8" custScaleX="1008775">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3BDD5F0C-EB7F-144C-AA97-F73DBE1B4E3E}" srcId="{A84856D9-3CE5-1549-A726-4D11FECADDC4}" destId="{7393502C-E3C9-7F40-A9A0-0BE6931F5135}" srcOrd="6" destOrd="0" parTransId="{D96E1D71-80FE-1646-8F41-D7326232F358}" sibTransId="{BAB14C90-DED2-A747-95D2-D934F1BAF18E}"/>
    <dgm:cxn modelId="{DA590D11-9CA9-B84F-9C63-4B577066ABAC}" type="presOf" srcId="{8842CF3F-37F6-0A49-B533-EC52090E285C}" destId="{72CEEEE3-3C8B-F547-BA9D-5CBC1FCC6F30}" srcOrd="0" destOrd="0" presId="urn:microsoft.com/office/officeart/2005/8/layout/hierarchy3"/>
    <dgm:cxn modelId="{3C21BB11-F108-1B49-9DE0-4D7DF8E02D51}" srcId="{A84856D9-3CE5-1549-A726-4D11FECADDC4}" destId="{7591A575-9C9C-9D44-9F07-28D1EA6D82C0}" srcOrd="0" destOrd="0" parTransId="{DAA4E57A-C363-E045-85D2-5391844412A1}" sibTransId="{C83ABFFE-D75E-8A44-8A2E-94D0D442B597}"/>
    <dgm:cxn modelId="{1319C011-E459-4347-AC3D-80205BD66937}" type="presOf" srcId="{1E4D44CF-6533-3840-80C4-78405D7A2CEA}" destId="{96DDB927-9BCA-ED40-8A3E-61ED895F2C3C}" srcOrd="0" destOrd="0" presId="urn:microsoft.com/office/officeart/2005/8/layout/hierarchy3"/>
    <dgm:cxn modelId="{06178F1D-E752-B544-A4CF-BBF6662F7D53}" type="presOf" srcId="{67EDA2CF-7296-5248-83A0-1848A06AAAA4}" destId="{CD33285A-E9A6-F74D-A644-3D915AD338D7}" srcOrd="0" destOrd="0" presId="urn:microsoft.com/office/officeart/2005/8/layout/hierarchy3"/>
    <dgm:cxn modelId="{D5E5172A-A83D-EB43-9741-039149F3B964}" type="presOf" srcId="{7393502C-E3C9-7F40-A9A0-0BE6931F5135}" destId="{367F5F2C-3D3A-C540-AA7D-8CE64B265640}" srcOrd="0" destOrd="0" presId="urn:microsoft.com/office/officeart/2005/8/layout/hierarchy3"/>
    <dgm:cxn modelId="{FDC50C32-6EA1-524B-9BB8-E794EFD61FAE}" type="presOf" srcId="{A67897ED-0D42-F441-8535-549E1E514D2B}" destId="{09DDEC7A-4955-624E-AC7A-32FBAC8D8230}"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F1C77641-73CA-E644-8AFF-2C67ADE57B2D}" type="presOf" srcId="{3CA9A763-407E-E44E-ACD5-E5EA80BA0727}" destId="{757BE9C0-66DD-F244-944D-D0FC008C5BDD}" srcOrd="0" destOrd="0" presId="urn:microsoft.com/office/officeart/2005/8/layout/hierarchy3"/>
    <dgm:cxn modelId="{1FB08A4D-3FDF-B745-A222-DFEF1E299747}" type="presOf" srcId="{7591A575-9C9C-9D44-9F07-28D1EA6D82C0}" destId="{F184DEA9-5343-4A4F-A00D-6B19BBE19249}" srcOrd="0" destOrd="0" presId="urn:microsoft.com/office/officeart/2005/8/layout/hierarchy3"/>
    <dgm:cxn modelId="{99B6756E-C52A-DB49-AB4E-E8E28BAAD5F8}" type="presOf" srcId="{3D026DD0-CCA8-194D-B5B8-B977912B725A}" destId="{27E2B84C-806C-864A-A6CD-2DFC87C82251}" srcOrd="0" destOrd="0" presId="urn:microsoft.com/office/officeart/2005/8/layout/hierarchy3"/>
    <dgm:cxn modelId="{7EF26552-EF4C-0D47-9BF9-B14F46EAC5EA}" type="presOf" srcId="{D96E1D71-80FE-1646-8F41-D7326232F358}" destId="{BDD80FFA-04CF-3549-95EE-A0D9889ED0B6}" srcOrd="0" destOrd="0" presId="urn:microsoft.com/office/officeart/2005/8/layout/hierarchy3"/>
    <dgm:cxn modelId="{BBC65975-CCFF-DE46-AB95-30D01875279D}" type="presOf" srcId="{A84856D9-3CE5-1549-A726-4D11FECADDC4}" destId="{EEC45643-8C8E-4E42-B555-AB10AEC4FE43}" srcOrd="0" destOrd="0" presId="urn:microsoft.com/office/officeart/2005/8/layout/hierarchy3"/>
    <dgm:cxn modelId="{7FB8DE77-3F9D-A64E-940F-05201CE4E4AB}" type="presOf" srcId="{E37FDCAD-AAEB-CA46-8E88-E0FA8D46BE0E}" destId="{4417D596-B8F8-8C47-8209-231A91BC0106}" srcOrd="0" destOrd="0" presId="urn:microsoft.com/office/officeart/2005/8/layout/hierarchy3"/>
    <dgm:cxn modelId="{50891478-3721-1544-8427-E70E7E132D78}" srcId="{A84856D9-3CE5-1549-A726-4D11FECADDC4}" destId="{A67897ED-0D42-F441-8535-549E1E514D2B}" srcOrd="4" destOrd="0" parTransId="{0029FC74-F64A-0D46-BA7F-7FF1B567E7BB}" sibTransId="{498F6BA2-868D-974E-B270-4816E7F26164}"/>
    <dgm:cxn modelId="{FA82B984-DDC0-AF47-90A3-6988C04ECA40}" srcId="{A84856D9-3CE5-1549-A726-4D11FECADDC4}" destId="{6D68625A-0A02-E543-B209-28D8DF8A6AE7}" srcOrd="7" destOrd="0" parTransId="{3CA9A763-407E-E44E-ACD5-E5EA80BA0727}" sibTransId="{9B6D0536-3070-D041-AFB0-1E05F8D31207}"/>
    <dgm:cxn modelId="{6608A487-F33D-054C-A971-EC82BE24284B}" type="presOf" srcId="{A84856D9-3CE5-1549-A726-4D11FECADDC4}" destId="{EB19DFE1-748E-C64E-AD70-C498869674BA}" srcOrd="1" destOrd="0" presId="urn:microsoft.com/office/officeart/2005/8/layout/hierarchy3"/>
    <dgm:cxn modelId="{F1B8DE93-707A-074F-97A4-D15277EA3DC8}" type="presOf" srcId="{2EBFC835-47D4-AE47-B5FB-86F1C8EA95E1}" destId="{B5AEA3EE-C290-1741-9DD9-A9FBD082F75D}" srcOrd="0" destOrd="0" presId="urn:microsoft.com/office/officeart/2005/8/layout/hierarchy3"/>
    <dgm:cxn modelId="{17C5E893-B8F8-A847-8D07-C1AD2AFE75DD}" srcId="{A84856D9-3CE5-1549-A726-4D11FECADDC4}" destId="{28D9BE6A-C31A-C544-8A7A-0BA5FEEC5B41}" srcOrd="5" destOrd="0" parTransId="{67EDA2CF-7296-5248-83A0-1848A06AAAA4}" sibTransId="{3D88FC58-DBD6-D94A-9A80-75F7FBC9050F}"/>
    <dgm:cxn modelId="{7EEC949C-3110-DE40-A0DE-7F7ADC4EFD78}" type="presOf" srcId="{28D9BE6A-C31A-C544-8A7A-0BA5FEEC5B41}" destId="{E9981EBA-5600-3B45-AAB1-E163A6EB7CCC}" srcOrd="0" destOrd="0" presId="urn:microsoft.com/office/officeart/2005/8/layout/hierarchy3"/>
    <dgm:cxn modelId="{E01C9BA0-AEF2-5949-9DC2-6D262FFA6153}" type="presOf" srcId="{0029FC74-F64A-0D46-BA7F-7FF1B567E7BB}" destId="{50D8D547-3779-254A-B1B7-5235ECF3840B}" srcOrd="0" destOrd="0" presId="urn:microsoft.com/office/officeart/2005/8/layout/hierarchy3"/>
    <dgm:cxn modelId="{095C95B3-5252-F84D-86D0-65CC0A3119D4}" type="presOf" srcId="{6D68625A-0A02-E543-B209-28D8DF8A6AE7}" destId="{330F1052-82FA-9F4E-80F6-1079431E5939}" srcOrd="0" destOrd="0" presId="urn:microsoft.com/office/officeart/2005/8/layout/hierarchy3"/>
    <dgm:cxn modelId="{11801CC3-9B97-1341-B623-90C0329343F1}" type="presOf" srcId="{AE68FB5A-BF48-C749-AD7A-B2AD5BF8D6CC}" destId="{73FEEFB6-716C-7943-ADC5-A0802059EE41}"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7EA858E5-14A8-AA4E-B94E-5C77D2211B29}" type="presOf" srcId="{A1E3F1DB-E7EB-C143-9418-574266CEA38F}" destId="{3A34CC91-232D-5B40-A697-2C4566330FB8}" srcOrd="0" destOrd="0" presId="urn:microsoft.com/office/officeart/2005/8/layout/hierarchy3"/>
    <dgm:cxn modelId="{4E0279EF-A957-6442-BF31-6A1DC6D55480}" srcId="{A84856D9-3CE5-1549-A726-4D11FECADDC4}" destId="{2EBFC835-47D4-AE47-B5FB-86F1C8EA95E1}" srcOrd="1" destOrd="0" parTransId="{8842CF3F-37F6-0A49-B533-EC52090E285C}" sibTransId="{142E6EDB-9689-F64B-AE3F-B0F5DA19CC74}"/>
    <dgm:cxn modelId="{F26EFDF9-8BB2-1D4A-A69A-B6A8DDAAC5AB}" type="presOf" srcId="{DAA4E57A-C363-E045-85D2-5391844412A1}" destId="{AC102D4A-E9DB-6043-8CF2-D0841303CA92}" srcOrd="0" destOrd="0" presId="urn:microsoft.com/office/officeart/2005/8/layout/hierarchy3"/>
    <dgm:cxn modelId="{009E2F26-0166-5D4D-B063-246C547CC172}" type="presParOf" srcId="{4417D596-B8F8-8C47-8209-231A91BC0106}" destId="{01AEF472-969A-964D-BEE5-C97123395947}" srcOrd="0" destOrd="0" presId="urn:microsoft.com/office/officeart/2005/8/layout/hierarchy3"/>
    <dgm:cxn modelId="{95447D24-1AE3-6146-871F-B23729B0BF3E}" type="presParOf" srcId="{01AEF472-969A-964D-BEE5-C97123395947}" destId="{B788B8C2-88E4-FC45-B46A-6C320A0465A5}" srcOrd="0" destOrd="0" presId="urn:microsoft.com/office/officeart/2005/8/layout/hierarchy3"/>
    <dgm:cxn modelId="{D809854C-053C-3648-A54A-B5EB64BB6DAC}" type="presParOf" srcId="{B788B8C2-88E4-FC45-B46A-6C320A0465A5}" destId="{EEC45643-8C8E-4E42-B555-AB10AEC4FE43}" srcOrd="0" destOrd="0" presId="urn:microsoft.com/office/officeart/2005/8/layout/hierarchy3"/>
    <dgm:cxn modelId="{81651F93-A3AC-3F44-BCF0-4A967A2A24B4}" type="presParOf" srcId="{B788B8C2-88E4-FC45-B46A-6C320A0465A5}" destId="{EB19DFE1-748E-C64E-AD70-C498869674BA}" srcOrd="1" destOrd="0" presId="urn:microsoft.com/office/officeart/2005/8/layout/hierarchy3"/>
    <dgm:cxn modelId="{49350C93-9B05-4243-8423-C754CDC48E1A}" type="presParOf" srcId="{01AEF472-969A-964D-BEE5-C97123395947}" destId="{9B17BBC2-6748-AB43-9DB9-9666A0B16D4B}" srcOrd="1" destOrd="0" presId="urn:microsoft.com/office/officeart/2005/8/layout/hierarchy3"/>
    <dgm:cxn modelId="{BFA35CD7-9DB4-FB44-8229-608037956EE2}" type="presParOf" srcId="{9B17BBC2-6748-AB43-9DB9-9666A0B16D4B}" destId="{AC102D4A-E9DB-6043-8CF2-D0841303CA92}" srcOrd="0" destOrd="0" presId="urn:microsoft.com/office/officeart/2005/8/layout/hierarchy3"/>
    <dgm:cxn modelId="{405886F7-4C2B-2549-AC9C-4D2F407723AC}" type="presParOf" srcId="{9B17BBC2-6748-AB43-9DB9-9666A0B16D4B}" destId="{F184DEA9-5343-4A4F-A00D-6B19BBE19249}" srcOrd="1" destOrd="0" presId="urn:microsoft.com/office/officeart/2005/8/layout/hierarchy3"/>
    <dgm:cxn modelId="{1101596F-C689-B042-948F-91B41E2ED150}" type="presParOf" srcId="{9B17BBC2-6748-AB43-9DB9-9666A0B16D4B}" destId="{72CEEEE3-3C8B-F547-BA9D-5CBC1FCC6F30}" srcOrd="2" destOrd="0" presId="urn:microsoft.com/office/officeart/2005/8/layout/hierarchy3"/>
    <dgm:cxn modelId="{3D406378-740C-AC42-85D8-6ABDC89270DC}" type="presParOf" srcId="{9B17BBC2-6748-AB43-9DB9-9666A0B16D4B}" destId="{B5AEA3EE-C290-1741-9DD9-A9FBD082F75D}" srcOrd="3" destOrd="0" presId="urn:microsoft.com/office/officeart/2005/8/layout/hierarchy3"/>
    <dgm:cxn modelId="{066DDFD2-64C3-4845-94B7-C829B7CB655F}" type="presParOf" srcId="{9B17BBC2-6748-AB43-9DB9-9666A0B16D4B}" destId="{27E2B84C-806C-864A-A6CD-2DFC87C82251}" srcOrd="4" destOrd="0" presId="urn:microsoft.com/office/officeart/2005/8/layout/hierarchy3"/>
    <dgm:cxn modelId="{7613CB07-7728-4745-AEFC-56ECC7B190F3}" type="presParOf" srcId="{9B17BBC2-6748-AB43-9DB9-9666A0B16D4B}" destId="{73FEEFB6-716C-7943-ADC5-A0802059EE41}" srcOrd="5" destOrd="0" presId="urn:microsoft.com/office/officeart/2005/8/layout/hierarchy3"/>
    <dgm:cxn modelId="{B8B6E5E9-AD28-1B46-BD22-3EC016EB4DEC}" type="presParOf" srcId="{9B17BBC2-6748-AB43-9DB9-9666A0B16D4B}" destId="{96DDB927-9BCA-ED40-8A3E-61ED895F2C3C}" srcOrd="6" destOrd="0" presId="urn:microsoft.com/office/officeart/2005/8/layout/hierarchy3"/>
    <dgm:cxn modelId="{CF0B5477-357E-D54C-8DE4-4EF92DDBDB40}" type="presParOf" srcId="{9B17BBC2-6748-AB43-9DB9-9666A0B16D4B}" destId="{3A34CC91-232D-5B40-A697-2C4566330FB8}" srcOrd="7" destOrd="0" presId="urn:microsoft.com/office/officeart/2005/8/layout/hierarchy3"/>
    <dgm:cxn modelId="{CAFABA04-70A7-1B4D-8A96-A8C86269FAE9}" type="presParOf" srcId="{9B17BBC2-6748-AB43-9DB9-9666A0B16D4B}" destId="{50D8D547-3779-254A-B1B7-5235ECF3840B}" srcOrd="8" destOrd="0" presId="urn:microsoft.com/office/officeart/2005/8/layout/hierarchy3"/>
    <dgm:cxn modelId="{0413855F-A45E-7845-921B-42C321C98E65}" type="presParOf" srcId="{9B17BBC2-6748-AB43-9DB9-9666A0B16D4B}" destId="{09DDEC7A-4955-624E-AC7A-32FBAC8D8230}" srcOrd="9" destOrd="0" presId="urn:microsoft.com/office/officeart/2005/8/layout/hierarchy3"/>
    <dgm:cxn modelId="{D5128D00-DB2B-E24C-B32B-046EB42E59CA}" type="presParOf" srcId="{9B17BBC2-6748-AB43-9DB9-9666A0B16D4B}" destId="{CD33285A-E9A6-F74D-A644-3D915AD338D7}" srcOrd="10" destOrd="0" presId="urn:microsoft.com/office/officeart/2005/8/layout/hierarchy3"/>
    <dgm:cxn modelId="{816B934F-0E8B-3440-B215-7380DE357790}" type="presParOf" srcId="{9B17BBC2-6748-AB43-9DB9-9666A0B16D4B}" destId="{E9981EBA-5600-3B45-AAB1-E163A6EB7CCC}" srcOrd="11" destOrd="0" presId="urn:microsoft.com/office/officeart/2005/8/layout/hierarchy3"/>
    <dgm:cxn modelId="{7FC6F812-EC8D-434E-B68E-FD53ED8B6D8F}" type="presParOf" srcId="{9B17BBC2-6748-AB43-9DB9-9666A0B16D4B}" destId="{BDD80FFA-04CF-3549-95EE-A0D9889ED0B6}" srcOrd="12" destOrd="0" presId="urn:microsoft.com/office/officeart/2005/8/layout/hierarchy3"/>
    <dgm:cxn modelId="{3B72DA50-CC87-7042-8F00-0E7E4E2554A1}" type="presParOf" srcId="{9B17BBC2-6748-AB43-9DB9-9666A0B16D4B}" destId="{367F5F2C-3D3A-C540-AA7D-8CE64B265640}" srcOrd="13" destOrd="0" presId="urn:microsoft.com/office/officeart/2005/8/layout/hierarchy3"/>
    <dgm:cxn modelId="{8A13AE1C-09E2-FD49-BD3F-38555CA82F6F}" type="presParOf" srcId="{9B17BBC2-6748-AB43-9DB9-9666A0B16D4B}" destId="{757BE9C0-66DD-F244-944D-D0FC008C5BDD}" srcOrd="14" destOrd="0" presId="urn:microsoft.com/office/officeart/2005/8/layout/hierarchy3"/>
    <dgm:cxn modelId="{F69D5428-86B3-1B45-A999-97CBB8D45D50}" type="presParOf" srcId="{9B17BBC2-6748-AB43-9DB9-9666A0B16D4B}" destId="{330F1052-82FA-9F4E-80F6-1079431E5939}" srcOrd="15"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Evaluate the materials</a:t>
          </a:r>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central thesis (argument) of the article?</a:t>
          </a:r>
        </a:p>
      </dgm:t>
    </dgm:pt>
    <dgm:pt modelId="{DAA4E57A-C363-E045-85D2-5391844412A1}" type="parTrans" cxnId="{3C21BB11-F108-1B49-9DE0-4D7DF8E02D51}">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theoretical framework? </a:t>
          </a:r>
          <a:r>
            <a:rPr lang="en-US" dirty="0" err="1"/>
            <a:t>Eg</a:t>
          </a:r>
          <a:r>
            <a:rPr lang="en-US" dirty="0"/>
            <a:t>. Communist, socialist</a:t>
          </a:r>
        </a:p>
      </dgm:t>
    </dgm:pt>
    <dgm:pt modelId="{8842CF3F-37F6-0A49-B533-EC52090E285C}" type="parTrans" cxnId="{4E0279EF-A957-6442-BF31-6A1DC6D55480}">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1E3F1DB-E7EB-C143-9418-574266CEA38F}">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are the findings?</a:t>
          </a:r>
        </a:p>
      </dgm:t>
    </dgm:pt>
    <dgm:pt modelId="{1E4D44CF-6533-3840-80C4-78405D7A2CEA}" type="parTrans" cxnId="{C40BC800-4FF6-CD4A-8EA8-D9EE25B00BC5}">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67897ED-0D42-F441-8535-549E1E514D2B}">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How the analysis is done?</a:t>
          </a:r>
        </a:p>
      </dgm:t>
    </dgm:pt>
    <dgm:pt modelId="{0029FC74-F64A-0D46-BA7F-7FF1B567E7BB}" type="parTrans" cxnId="{50891478-3721-1544-8427-E70E7E132D78}">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498F6BA2-868D-974E-B270-4816E7F26164}" type="sibTrans" cxnId="{50891478-3721-1544-8427-E70E7E132D78}">
      <dgm:prSet/>
      <dgm:spPr/>
      <dgm:t>
        <a:bodyPr/>
        <a:lstStyle/>
        <a:p>
          <a:endParaRPr lang="en-US"/>
        </a:p>
      </dgm:t>
    </dgm:pt>
    <dgm:pt modelId="{28D9BE6A-C31A-C544-8A7A-0BA5FEEC5B4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How does it contributes to the body of knowledge?</a:t>
          </a:r>
        </a:p>
      </dgm:t>
    </dgm:pt>
    <dgm:pt modelId="{67EDA2CF-7296-5248-83A0-1848A06AAAA4}" type="parTrans" cxnId="{17C5E893-B8F8-A847-8D07-C1AD2AFE75D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3D88FC58-DBD6-D94A-9A80-75F7FBC9050F}" type="sibTrans" cxnId="{17C5E893-B8F8-A847-8D07-C1AD2AFE75DD}">
      <dgm:prSet/>
      <dgm:spPr/>
      <dgm:t>
        <a:bodyPr/>
        <a:lstStyle/>
        <a:p>
          <a:endParaRPr lang="en-US"/>
        </a:p>
      </dgm:t>
    </dgm:pt>
    <dgm:pt modelId="{7393502C-E3C9-7F40-A9A0-0BE6931F5135}">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are the implications of the research</a:t>
          </a:r>
        </a:p>
      </dgm:t>
    </dgm:pt>
    <dgm:pt modelId="{D96E1D71-80FE-1646-8F41-D7326232F358}" type="parTrans" cxnId="{3BDD5F0C-EB7F-144C-AA97-F73DBE1B4E3E}">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BAB14C90-DED2-A747-95D2-D934F1BAF18E}" type="sibTrans" cxnId="{3BDD5F0C-EB7F-144C-AA97-F73DBE1B4E3E}">
      <dgm:prSet/>
      <dgm:spPr/>
      <dgm:t>
        <a:bodyPr/>
        <a:lstStyle/>
        <a:p>
          <a:endParaRPr lang="en-US"/>
        </a:p>
      </dgm:t>
    </dgm:pt>
    <dgm:pt modelId="{AE68FB5A-BF48-C749-AD7A-B2AD5BF8D6CC}">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research design? Primary or secondary</a:t>
          </a:r>
        </a:p>
      </dgm:t>
    </dgm:pt>
    <dgm:pt modelId="{1C04A376-C853-FF41-BEA9-A489F209434D}" type="sibTrans" cxnId="{DE80373E-2D66-C140-A5F9-8D9CC0D72585}">
      <dgm:prSet/>
      <dgm:spPr/>
      <dgm:t>
        <a:bodyPr/>
        <a:lstStyle/>
        <a:p>
          <a:endParaRPr lang="en-US"/>
        </a:p>
      </dgm:t>
    </dgm:pt>
    <dgm:pt modelId="{3D026DD0-CCA8-194D-B5B8-B977912B725A}" type="parTrans" cxnId="{DE80373E-2D66-C140-A5F9-8D9CC0D72585}">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887C93DC-C0BD-C440-A918-669D74F29E38}">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Be selective, not all papers need equal important </a:t>
          </a:r>
        </a:p>
      </dgm:t>
    </dgm:pt>
    <dgm:pt modelId="{DBADA699-E954-F841-BA02-F992A1C09667}" type="parTrans" cxnId="{F574A6EA-4389-4643-808A-21A09509710D}">
      <dgm:prSet/>
      <dgm:spPr/>
      <dgm:t>
        <a:bodyPr/>
        <a:lstStyle/>
        <a:p>
          <a:endParaRPr lang="en-US"/>
        </a:p>
      </dgm:t>
    </dgm:pt>
    <dgm:pt modelId="{8364BAF4-BD28-A54E-9E27-4CC509886F4F}" type="sibTrans" cxnId="{F574A6EA-4389-4643-808A-21A09509710D}">
      <dgm:prSet/>
      <dgm:spPr/>
      <dgm:t>
        <a:bodyPr/>
        <a:lstStyle/>
        <a:p>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429770" custLinFactX="-48851" custLinFactNeighborX="-100000" custLinFactNeighborY="-27425"/>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8"/>
      <dgm:spPr/>
    </dgm:pt>
    <dgm:pt modelId="{F184DEA9-5343-4A4F-A00D-6B19BBE19249}" type="pres">
      <dgm:prSet presAssocID="{7591A575-9C9C-9D44-9F07-28D1EA6D82C0}" presName="childText" presStyleLbl="bgAcc1" presStyleIdx="0" presStyleCnt="8" custScaleX="861636">
        <dgm:presLayoutVars>
          <dgm:bulletEnabled val="1"/>
        </dgm:presLayoutVars>
      </dgm:prSet>
      <dgm:spPr/>
    </dgm:pt>
    <dgm:pt modelId="{72CEEEE3-3C8B-F547-BA9D-5CBC1FCC6F30}" type="pres">
      <dgm:prSet presAssocID="{8842CF3F-37F6-0A49-B533-EC52090E285C}" presName="Name13" presStyleLbl="parChTrans1D2" presStyleIdx="1" presStyleCnt="8"/>
      <dgm:spPr/>
    </dgm:pt>
    <dgm:pt modelId="{B5AEA3EE-C290-1741-9DD9-A9FBD082F75D}" type="pres">
      <dgm:prSet presAssocID="{2EBFC835-47D4-AE47-B5FB-86F1C8EA95E1}" presName="childText" presStyleLbl="bgAcc1" presStyleIdx="1" presStyleCnt="8" custScaleX="1060334">
        <dgm:presLayoutVars>
          <dgm:bulletEnabled val="1"/>
        </dgm:presLayoutVars>
      </dgm:prSet>
      <dgm:spPr/>
    </dgm:pt>
    <dgm:pt modelId="{27E2B84C-806C-864A-A6CD-2DFC87C82251}" type="pres">
      <dgm:prSet presAssocID="{3D026DD0-CCA8-194D-B5B8-B977912B725A}" presName="Name13" presStyleLbl="parChTrans1D2" presStyleIdx="2" presStyleCnt="8"/>
      <dgm:spPr/>
    </dgm:pt>
    <dgm:pt modelId="{73FEEFB6-716C-7943-ADC5-A0802059EE41}" type="pres">
      <dgm:prSet presAssocID="{AE68FB5A-BF48-C749-AD7A-B2AD5BF8D6CC}" presName="childText" presStyleLbl="bgAcc1" presStyleIdx="2" presStyleCnt="8" custScaleX="1099505">
        <dgm:presLayoutVars>
          <dgm:bulletEnabled val="1"/>
        </dgm:presLayoutVars>
      </dgm:prSet>
      <dgm:spPr/>
    </dgm:pt>
    <dgm:pt modelId="{96DDB927-9BCA-ED40-8A3E-61ED895F2C3C}" type="pres">
      <dgm:prSet presAssocID="{1E4D44CF-6533-3840-80C4-78405D7A2CEA}" presName="Name13" presStyleLbl="parChTrans1D2" presStyleIdx="3" presStyleCnt="8"/>
      <dgm:spPr/>
    </dgm:pt>
    <dgm:pt modelId="{3A34CC91-232D-5B40-A697-2C4566330FB8}" type="pres">
      <dgm:prSet presAssocID="{A1E3F1DB-E7EB-C143-9418-574266CEA38F}" presName="childText" presStyleLbl="bgAcc1" presStyleIdx="3" presStyleCnt="8" custScaleX="869559">
        <dgm:presLayoutVars>
          <dgm:bulletEnabled val="1"/>
        </dgm:presLayoutVars>
      </dgm:prSet>
      <dgm:spPr/>
    </dgm:pt>
    <dgm:pt modelId="{50D8D547-3779-254A-B1B7-5235ECF3840B}" type="pres">
      <dgm:prSet presAssocID="{0029FC74-F64A-0D46-BA7F-7FF1B567E7BB}" presName="Name13" presStyleLbl="parChTrans1D2" presStyleIdx="4" presStyleCnt="8"/>
      <dgm:spPr/>
    </dgm:pt>
    <dgm:pt modelId="{09DDEC7A-4955-624E-AC7A-32FBAC8D8230}" type="pres">
      <dgm:prSet presAssocID="{A67897ED-0D42-F441-8535-549E1E514D2B}" presName="childText" presStyleLbl="bgAcc1" presStyleIdx="4" presStyleCnt="8" custScaleX="859767">
        <dgm:presLayoutVars>
          <dgm:bulletEnabled val="1"/>
        </dgm:presLayoutVars>
      </dgm:prSet>
      <dgm:spPr/>
    </dgm:pt>
    <dgm:pt modelId="{CD33285A-E9A6-F74D-A644-3D915AD338D7}" type="pres">
      <dgm:prSet presAssocID="{67EDA2CF-7296-5248-83A0-1848A06AAAA4}" presName="Name13" presStyleLbl="parChTrans1D2" presStyleIdx="5" presStyleCnt="8"/>
      <dgm:spPr/>
    </dgm:pt>
    <dgm:pt modelId="{E9981EBA-5600-3B45-AAB1-E163A6EB7CCC}" type="pres">
      <dgm:prSet presAssocID="{28D9BE6A-C31A-C544-8A7A-0BA5FEEC5B41}" presName="childText" presStyleLbl="bgAcc1" presStyleIdx="5" presStyleCnt="8" custScaleX="1001480">
        <dgm:presLayoutVars>
          <dgm:bulletEnabled val="1"/>
        </dgm:presLayoutVars>
      </dgm:prSet>
      <dgm:spPr/>
    </dgm:pt>
    <dgm:pt modelId="{BDD80FFA-04CF-3549-95EE-A0D9889ED0B6}" type="pres">
      <dgm:prSet presAssocID="{D96E1D71-80FE-1646-8F41-D7326232F358}" presName="Name13" presStyleLbl="parChTrans1D2" presStyleIdx="6" presStyleCnt="8"/>
      <dgm:spPr/>
    </dgm:pt>
    <dgm:pt modelId="{367F5F2C-3D3A-C540-AA7D-8CE64B265640}" type="pres">
      <dgm:prSet presAssocID="{7393502C-E3C9-7F40-A9A0-0BE6931F5135}" presName="childText" presStyleLbl="bgAcc1" presStyleIdx="6" presStyleCnt="8" custScaleX="957412">
        <dgm:presLayoutVars>
          <dgm:bulletEnabled val="1"/>
        </dgm:presLayoutVars>
      </dgm:prSet>
      <dgm:spPr/>
    </dgm:pt>
    <dgm:pt modelId="{CE6269D6-3044-6F41-A52B-696A4C039BBC}" type="pres">
      <dgm:prSet presAssocID="{DBADA699-E954-F841-BA02-F992A1C09667}" presName="Name13" presStyleLbl="parChTrans1D2" presStyleIdx="7" presStyleCnt="8"/>
      <dgm:spPr/>
    </dgm:pt>
    <dgm:pt modelId="{0A4403EF-A0F3-6D41-9CD1-EEBF01FAC270}" type="pres">
      <dgm:prSet presAssocID="{887C93DC-C0BD-C440-A918-669D74F29E38}" presName="childText" presStyleLbl="bgAcc1" presStyleIdx="7" presStyleCnt="8" custScaleX="1005835">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2374E606-E4C9-6443-A2D8-07B39EC1F153}" type="presOf" srcId="{AE68FB5A-BF48-C749-AD7A-B2AD5BF8D6CC}" destId="{73FEEFB6-716C-7943-ADC5-A0802059EE41}" srcOrd="0" destOrd="0" presId="urn:microsoft.com/office/officeart/2005/8/layout/hierarchy3"/>
    <dgm:cxn modelId="{3BDD5F0C-EB7F-144C-AA97-F73DBE1B4E3E}" srcId="{A84856D9-3CE5-1549-A726-4D11FECADDC4}" destId="{7393502C-E3C9-7F40-A9A0-0BE6931F5135}" srcOrd="6" destOrd="0" parTransId="{D96E1D71-80FE-1646-8F41-D7326232F358}" sibTransId="{BAB14C90-DED2-A747-95D2-D934F1BAF18E}"/>
    <dgm:cxn modelId="{3C21BB11-F108-1B49-9DE0-4D7DF8E02D51}" srcId="{A84856D9-3CE5-1549-A726-4D11FECADDC4}" destId="{7591A575-9C9C-9D44-9F07-28D1EA6D82C0}" srcOrd="0" destOrd="0" parTransId="{DAA4E57A-C363-E045-85D2-5391844412A1}" sibTransId="{C83ABFFE-D75E-8A44-8A2E-94D0D442B597}"/>
    <dgm:cxn modelId="{E75F382A-FC1C-4046-9E0E-FCD5EAC5B7C2}" type="presOf" srcId="{1E4D44CF-6533-3840-80C4-78405D7A2CEA}" destId="{96DDB927-9BCA-ED40-8A3E-61ED895F2C3C}"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FDE69166-6A27-4641-8701-855A9ECDE56F}" type="presOf" srcId="{A84856D9-3CE5-1549-A726-4D11FECADDC4}" destId="{EEC45643-8C8E-4E42-B555-AB10AEC4FE43}" srcOrd="0" destOrd="0" presId="urn:microsoft.com/office/officeart/2005/8/layout/hierarchy3"/>
    <dgm:cxn modelId="{FE91DD46-FC7D-224E-9499-34DD5998CCA7}" type="presOf" srcId="{A84856D9-3CE5-1549-A726-4D11FECADDC4}" destId="{EB19DFE1-748E-C64E-AD70-C498869674BA}" srcOrd="1" destOrd="0" presId="urn:microsoft.com/office/officeart/2005/8/layout/hierarchy3"/>
    <dgm:cxn modelId="{6BC3294E-4C96-5345-A0F5-5F9CC27B3EB8}" type="presOf" srcId="{887C93DC-C0BD-C440-A918-669D74F29E38}" destId="{0A4403EF-A0F3-6D41-9CD1-EEBF01FAC270}" srcOrd="0" destOrd="0" presId="urn:microsoft.com/office/officeart/2005/8/layout/hierarchy3"/>
    <dgm:cxn modelId="{F427FC77-8680-FE42-A89B-821836EDBA7E}" type="presOf" srcId="{7393502C-E3C9-7F40-A9A0-0BE6931F5135}" destId="{367F5F2C-3D3A-C540-AA7D-8CE64B265640}" srcOrd="0" destOrd="0" presId="urn:microsoft.com/office/officeart/2005/8/layout/hierarchy3"/>
    <dgm:cxn modelId="{50891478-3721-1544-8427-E70E7E132D78}" srcId="{A84856D9-3CE5-1549-A726-4D11FECADDC4}" destId="{A67897ED-0D42-F441-8535-549E1E514D2B}" srcOrd="4" destOrd="0" parTransId="{0029FC74-F64A-0D46-BA7F-7FF1B567E7BB}" sibTransId="{498F6BA2-868D-974E-B270-4816E7F26164}"/>
    <dgm:cxn modelId="{33D12A7F-2429-5E46-AA11-829512528807}" type="presOf" srcId="{D96E1D71-80FE-1646-8F41-D7326232F358}" destId="{BDD80FFA-04CF-3549-95EE-A0D9889ED0B6}" srcOrd="0" destOrd="0" presId="urn:microsoft.com/office/officeart/2005/8/layout/hierarchy3"/>
    <dgm:cxn modelId="{89967D86-EF8C-904E-9277-EDB5277DB593}" type="presOf" srcId="{A67897ED-0D42-F441-8535-549E1E514D2B}" destId="{09DDEC7A-4955-624E-AC7A-32FBAC8D8230}" srcOrd="0" destOrd="0" presId="urn:microsoft.com/office/officeart/2005/8/layout/hierarchy3"/>
    <dgm:cxn modelId="{0125FC8A-1580-0B45-BA37-94ABCBBE3A1A}" type="presOf" srcId="{E37FDCAD-AAEB-CA46-8E88-E0FA8D46BE0E}" destId="{4417D596-B8F8-8C47-8209-231A91BC0106}" srcOrd="0" destOrd="0" presId="urn:microsoft.com/office/officeart/2005/8/layout/hierarchy3"/>
    <dgm:cxn modelId="{506A578C-07DE-EA45-BE95-9037C9D07CBE}" type="presOf" srcId="{3D026DD0-CCA8-194D-B5B8-B977912B725A}" destId="{27E2B84C-806C-864A-A6CD-2DFC87C82251}" srcOrd="0" destOrd="0" presId="urn:microsoft.com/office/officeart/2005/8/layout/hierarchy3"/>
    <dgm:cxn modelId="{F2CDD88C-07F4-8E4C-91E5-D59B24C2F4E8}" type="presOf" srcId="{8842CF3F-37F6-0A49-B533-EC52090E285C}" destId="{72CEEEE3-3C8B-F547-BA9D-5CBC1FCC6F30}" srcOrd="0" destOrd="0" presId="urn:microsoft.com/office/officeart/2005/8/layout/hierarchy3"/>
    <dgm:cxn modelId="{343A1290-F695-D84A-927C-56960613E030}" type="presOf" srcId="{7591A575-9C9C-9D44-9F07-28D1EA6D82C0}" destId="{F184DEA9-5343-4A4F-A00D-6B19BBE19249}" srcOrd="0" destOrd="0" presId="urn:microsoft.com/office/officeart/2005/8/layout/hierarchy3"/>
    <dgm:cxn modelId="{17C5E893-B8F8-A847-8D07-C1AD2AFE75DD}" srcId="{A84856D9-3CE5-1549-A726-4D11FECADDC4}" destId="{28D9BE6A-C31A-C544-8A7A-0BA5FEEC5B41}" srcOrd="5" destOrd="0" parTransId="{67EDA2CF-7296-5248-83A0-1848A06AAAA4}" sibTransId="{3D88FC58-DBD6-D94A-9A80-75F7FBC9050F}"/>
    <dgm:cxn modelId="{80C09395-7341-9244-B849-E70ED206E8C1}" type="presOf" srcId="{A1E3F1DB-E7EB-C143-9418-574266CEA38F}" destId="{3A34CC91-232D-5B40-A697-2C4566330FB8}" srcOrd="0" destOrd="0" presId="urn:microsoft.com/office/officeart/2005/8/layout/hierarchy3"/>
    <dgm:cxn modelId="{68A9819B-E4D5-B248-B7FE-A657579051B8}" type="presOf" srcId="{2EBFC835-47D4-AE47-B5FB-86F1C8EA95E1}" destId="{B5AEA3EE-C290-1741-9DD9-A9FBD082F75D}" srcOrd="0" destOrd="0" presId="urn:microsoft.com/office/officeart/2005/8/layout/hierarchy3"/>
    <dgm:cxn modelId="{05A871D3-8388-3E42-9AF9-DFB073268B7E}" type="presOf" srcId="{67EDA2CF-7296-5248-83A0-1848A06AAAA4}" destId="{CD33285A-E9A6-F74D-A644-3D915AD338D7}" srcOrd="0" destOrd="0" presId="urn:microsoft.com/office/officeart/2005/8/layout/hierarchy3"/>
    <dgm:cxn modelId="{821FA2D4-0E5A-9A43-B5C5-8D8B9D747C33}" type="presOf" srcId="{DAA4E57A-C363-E045-85D2-5391844412A1}" destId="{AC102D4A-E9DB-6043-8CF2-D0841303CA92}" srcOrd="0" destOrd="0" presId="urn:microsoft.com/office/officeart/2005/8/layout/hierarchy3"/>
    <dgm:cxn modelId="{639803D6-DB84-AD40-931F-721953B79164}" type="presOf" srcId="{0029FC74-F64A-0D46-BA7F-7FF1B567E7BB}" destId="{50D8D547-3779-254A-B1B7-5235ECF3840B}" srcOrd="0" destOrd="0" presId="urn:microsoft.com/office/officeart/2005/8/layout/hierarchy3"/>
    <dgm:cxn modelId="{3B2FD6D7-21F6-E547-8465-4C1EDAE7449B}" type="presOf" srcId="{DBADA699-E954-F841-BA02-F992A1C09667}" destId="{CE6269D6-3044-6F41-A52B-696A4C039BBC}"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CE5D7DEA-2234-C94F-81B4-E84193B17FAE}" type="presOf" srcId="{28D9BE6A-C31A-C544-8A7A-0BA5FEEC5B41}" destId="{E9981EBA-5600-3B45-AAB1-E163A6EB7CCC}" srcOrd="0" destOrd="0" presId="urn:microsoft.com/office/officeart/2005/8/layout/hierarchy3"/>
    <dgm:cxn modelId="{F574A6EA-4389-4643-808A-21A09509710D}" srcId="{A84856D9-3CE5-1549-A726-4D11FECADDC4}" destId="{887C93DC-C0BD-C440-A918-669D74F29E38}" srcOrd="7" destOrd="0" parTransId="{DBADA699-E954-F841-BA02-F992A1C09667}" sibTransId="{8364BAF4-BD28-A54E-9E27-4CC509886F4F}"/>
    <dgm:cxn modelId="{4E0279EF-A957-6442-BF31-6A1DC6D55480}" srcId="{A84856D9-3CE5-1549-A726-4D11FECADDC4}" destId="{2EBFC835-47D4-AE47-B5FB-86F1C8EA95E1}" srcOrd="1" destOrd="0" parTransId="{8842CF3F-37F6-0A49-B533-EC52090E285C}" sibTransId="{142E6EDB-9689-F64B-AE3F-B0F5DA19CC74}"/>
    <dgm:cxn modelId="{DD47DAA2-6156-8B47-BB6A-3DD1A8F8DACD}" type="presParOf" srcId="{4417D596-B8F8-8C47-8209-231A91BC0106}" destId="{01AEF472-969A-964D-BEE5-C97123395947}" srcOrd="0" destOrd="0" presId="urn:microsoft.com/office/officeart/2005/8/layout/hierarchy3"/>
    <dgm:cxn modelId="{C747BDE9-E464-494D-A218-95D54AD622E8}" type="presParOf" srcId="{01AEF472-969A-964D-BEE5-C97123395947}" destId="{B788B8C2-88E4-FC45-B46A-6C320A0465A5}" srcOrd="0" destOrd="0" presId="urn:microsoft.com/office/officeart/2005/8/layout/hierarchy3"/>
    <dgm:cxn modelId="{E8908EF1-3CCE-A241-A196-0052FA5950D5}" type="presParOf" srcId="{B788B8C2-88E4-FC45-B46A-6C320A0465A5}" destId="{EEC45643-8C8E-4E42-B555-AB10AEC4FE43}" srcOrd="0" destOrd="0" presId="urn:microsoft.com/office/officeart/2005/8/layout/hierarchy3"/>
    <dgm:cxn modelId="{B23BE553-1DE5-6447-85CA-1A0B621EF25F}" type="presParOf" srcId="{B788B8C2-88E4-FC45-B46A-6C320A0465A5}" destId="{EB19DFE1-748E-C64E-AD70-C498869674BA}" srcOrd="1" destOrd="0" presId="urn:microsoft.com/office/officeart/2005/8/layout/hierarchy3"/>
    <dgm:cxn modelId="{6C3763F3-E56C-664D-A48A-7D7753C25CB0}" type="presParOf" srcId="{01AEF472-969A-964D-BEE5-C97123395947}" destId="{9B17BBC2-6748-AB43-9DB9-9666A0B16D4B}" srcOrd="1" destOrd="0" presId="urn:microsoft.com/office/officeart/2005/8/layout/hierarchy3"/>
    <dgm:cxn modelId="{EFFEDDA4-971A-3743-A3D5-48C80383E5BE}" type="presParOf" srcId="{9B17BBC2-6748-AB43-9DB9-9666A0B16D4B}" destId="{AC102D4A-E9DB-6043-8CF2-D0841303CA92}" srcOrd="0" destOrd="0" presId="urn:microsoft.com/office/officeart/2005/8/layout/hierarchy3"/>
    <dgm:cxn modelId="{F636D517-2158-E644-98C2-EF403BBEAB2F}" type="presParOf" srcId="{9B17BBC2-6748-AB43-9DB9-9666A0B16D4B}" destId="{F184DEA9-5343-4A4F-A00D-6B19BBE19249}" srcOrd="1" destOrd="0" presId="urn:microsoft.com/office/officeart/2005/8/layout/hierarchy3"/>
    <dgm:cxn modelId="{39DD22A4-F7FA-7348-BA2E-F372A9945D9D}" type="presParOf" srcId="{9B17BBC2-6748-AB43-9DB9-9666A0B16D4B}" destId="{72CEEEE3-3C8B-F547-BA9D-5CBC1FCC6F30}" srcOrd="2" destOrd="0" presId="urn:microsoft.com/office/officeart/2005/8/layout/hierarchy3"/>
    <dgm:cxn modelId="{541AFECE-BBAE-AA44-8A0F-FDEC501E19C2}" type="presParOf" srcId="{9B17BBC2-6748-AB43-9DB9-9666A0B16D4B}" destId="{B5AEA3EE-C290-1741-9DD9-A9FBD082F75D}" srcOrd="3" destOrd="0" presId="urn:microsoft.com/office/officeart/2005/8/layout/hierarchy3"/>
    <dgm:cxn modelId="{0D3D4753-1B94-354D-85C7-356DB6960A6F}" type="presParOf" srcId="{9B17BBC2-6748-AB43-9DB9-9666A0B16D4B}" destId="{27E2B84C-806C-864A-A6CD-2DFC87C82251}" srcOrd="4" destOrd="0" presId="urn:microsoft.com/office/officeart/2005/8/layout/hierarchy3"/>
    <dgm:cxn modelId="{CF206BE0-5647-CE48-8A1A-E3CF7FE4865D}" type="presParOf" srcId="{9B17BBC2-6748-AB43-9DB9-9666A0B16D4B}" destId="{73FEEFB6-716C-7943-ADC5-A0802059EE41}" srcOrd="5" destOrd="0" presId="urn:microsoft.com/office/officeart/2005/8/layout/hierarchy3"/>
    <dgm:cxn modelId="{206439A3-A198-BB47-91A5-503367DC2CF3}" type="presParOf" srcId="{9B17BBC2-6748-AB43-9DB9-9666A0B16D4B}" destId="{96DDB927-9BCA-ED40-8A3E-61ED895F2C3C}" srcOrd="6" destOrd="0" presId="urn:microsoft.com/office/officeart/2005/8/layout/hierarchy3"/>
    <dgm:cxn modelId="{028CF01B-9EE2-2C4B-A6ED-5F4532E12D9F}" type="presParOf" srcId="{9B17BBC2-6748-AB43-9DB9-9666A0B16D4B}" destId="{3A34CC91-232D-5B40-A697-2C4566330FB8}" srcOrd="7" destOrd="0" presId="urn:microsoft.com/office/officeart/2005/8/layout/hierarchy3"/>
    <dgm:cxn modelId="{D69D48C2-F6EB-934A-AFF2-FB3A63F7BD71}" type="presParOf" srcId="{9B17BBC2-6748-AB43-9DB9-9666A0B16D4B}" destId="{50D8D547-3779-254A-B1B7-5235ECF3840B}" srcOrd="8" destOrd="0" presId="urn:microsoft.com/office/officeart/2005/8/layout/hierarchy3"/>
    <dgm:cxn modelId="{C74D1AD7-07D5-4E48-90F6-5CFAD28E03DF}" type="presParOf" srcId="{9B17BBC2-6748-AB43-9DB9-9666A0B16D4B}" destId="{09DDEC7A-4955-624E-AC7A-32FBAC8D8230}" srcOrd="9" destOrd="0" presId="urn:microsoft.com/office/officeart/2005/8/layout/hierarchy3"/>
    <dgm:cxn modelId="{98E8D602-3958-2A49-99E7-B2DBE3B7D6A5}" type="presParOf" srcId="{9B17BBC2-6748-AB43-9DB9-9666A0B16D4B}" destId="{CD33285A-E9A6-F74D-A644-3D915AD338D7}" srcOrd="10" destOrd="0" presId="urn:microsoft.com/office/officeart/2005/8/layout/hierarchy3"/>
    <dgm:cxn modelId="{50DCFF02-4D1B-564D-BA9F-E31D32174AF6}" type="presParOf" srcId="{9B17BBC2-6748-AB43-9DB9-9666A0B16D4B}" destId="{E9981EBA-5600-3B45-AAB1-E163A6EB7CCC}" srcOrd="11" destOrd="0" presId="urn:microsoft.com/office/officeart/2005/8/layout/hierarchy3"/>
    <dgm:cxn modelId="{AC5C0D3E-29BC-4E4F-AF6E-1E079AFFDAC5}" type="presParOf" srcId="{9B17BBC2-6748-AB43-9DB9-9666A0B16D4B}" destId="{BDD80FFA-04CF-3549-95EE-A0D9889ED0B6}" srcOrd="12" destOrd="0" presId="urn:microsoft.com/office/officeart/2005/8/layout/hierarchy3"/>
    <dgm:cxn modelId="{2D3A99AF-982D-AB49-9A7F-C8308D3FE3AF}" type="presParOf" srcId="{9B17BBC2-6748-AB43-9DB9-9666A0B16D4B}" destId="{367F5F2C-3D3A-C540-AA7D-8CE64B265640}" srcOrd="13" destOrd="0" presId="urn:microsoft.com/office/officeart/2005/8/layout/hierarchy3"/>
    <dgm:cxn modelId="{928AF894-B43B-644D-BEEC-7AF7B0513185}" type="presParOf" srcId="{9B17BBC2-6748-AB43-9DB9-9666A0B16D4B}" destId="{CE6269D6-3044-6F41-A52B-696A4C039BBC}" srcOrd="14" destOrd="0" presId="urn:microsoft.com/office/officeart/2005/8/layout/hierarchy3"/>
    <dgm:cxn modelId="{6C329F19-E1A3-9F4A-B2DA-84D3E50A3A30}" type="presParOf" srcId="{9B17BBC2-6748-AB43-9DB9-9666A0B16D4B}" destId="{0A4403EF-A0F3-6D41-9CD1-EEBF01FAC270}" srcOrd="15"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err="1"/>
            <a:t>Analyse</a:t>
          </a:r>
          <a:r>
            <a:rPr lang="en-US" baseline="0" dirty="0"/>
            <a:t> the findings</a:t>
          </a:r>
          <a:endParaRPr lang="en-US" dirty="0"/>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What themes emerge and what conclusions can be drawn?</a:t>
          </a:r>
        </a:p>
      </dgm:t>
    </dgm:pt>
    <dgm:pt modelId="{DAA4E57A-C363-E045-85D2-5391844412A1}" type="parTrans" cxnId="{3C21BB11-F108-1B49-9DE0-4D7DF8E02D51}">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What are the major similarities and differences between the various writers?</a:t>
          </a:r>
        </a:p>
      </dgm:t>
    </dgm:pt>
    <dgm:pt modelId="{8842CF3F-37F6-0A49-B533-EC52090E285C}" type="parTrans" cxnId="{4E0279EF-A957-6442-BF31-6A1DC6D55480}">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1E3F1DB-E7EB-C143-9418-574266CEA38F}">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Which questions could form basis for further investigation?</a:t>
          </a:r>
        </a:p>
      </dgm:t>
    </dgm:pt>
    <dgm:pt modelId="{1E4D44CF-6533-3840-80C4-78405D7A2CEA}" type="parTrans" cxnId="{C40BC800-4FF6-CD4A-8EA8-D9EE25B00BC5}">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E68FB5A-BF48-C749-AD7A-B2AD5BF8D6CC}">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Are there any significant questions which emerge?</a:t>
          </a:r>
        </a:p>
      </dgm:t>
    </dgm:pt>
    <dgm:pt modelId="{1C04A376-C853-FF41-BEA9-A489F209434D}" type="sibTrans" cxnId="{DE80373E-2D66-C140-A5F9-8D9CC0D72585}">
      <dgm:prSet/>
      <dgm:spPr/>
      <dgm:t>
        <a:bodyPr/>
        <a:lstStyle/>
        <a:p>
          <a:endParaRPr lang="en-US"/>
        </a:p>
      </dgm:t>
    </dgm:pt>
    <dgm:pt modelId="{3D026DD0-CCA8-194D-B5B8-B977912B725A}" type="parTrans" cxnId="{DE80373E-2D66-C140-A5F9-8D9CC0D72585}">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227938" custLinFactNeighborX="-95400" custLinFactNeighborY="-10664"/>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4"/>
      <dgm:spPr/>
    </dgm:pt>
    <dgm:pt modelId="{F184DEA9-5343-4A4F-A00D-6B19BBE19249}" type="pres">
      <dgm:prSet presAssocID="{7591A575-9C9C-9D44-9F07-28D1EA6D82C0}" presName="childText" presStyleLbl="bgAcc1" presStyleIdx="0" presStyleCnt="4" custScaleX="861636">
        <dgm:presLayoutVars>
          <dgm:bulletEnabled val="1"/>
        </dgm:presLayoutVars>
      </dgm:prSet>
      <dgm:spPr/>
    </dgm:pt>
    <dgm:pt modelId="{72CEEEE3-3C8B-F547-BA9D-5CBC1FCC6F30}" type="pres">
      <dgm:prSet presAssocID="{8842CF3F-37F6-0A49-B533-EC52090E285C}" presName="Name13" presStyleLbl="parChTrans1D2" presStyleIdx="1" presStyleCnt="4"/>
      <dgm:spPr/>
    </dgm:pt>
    <dgm:pt modelId="{B5AEA3EE-C290-1741-9DD9-A9FBD082F75D}" type="pres">
      <dgm:prSet presAssocID="{2EBFC835-47D4-AE47-B5FB-86F1C8EA95E1}" presName="childText" presStyleLbl="bgAcc1" presStyleIdx="1" presStyleCnt="4" custScaleX="958327">
        <dgm:presLayoutVars>
          <dgm:bulletEnabled val="1"/>
        </dgm:presLayoutVars>
      </dgm:prSet>
      <dgm:spPr/>
    </dgm:pt>
    <dgm:pt modelId="{27E2B84C-806C-864A-A6CD-2DFC87C82251}" type="pres">
      <dgm:prSet presAssocID="{3D026DD0-CCA8-194D-B5B8-B977912B725A}" presName="Name13" presStyleLbl="parChTrans1D2" presStyleIdx="2" presStyleCnt="4"/>
      <dgm:spPr/>
    </dgm:pt>
    <dgm:pt modelId="{73FEEFB6-716C-7943-ADC5-A0802059EE41}" type="pres">
      <dgm:prSet presAssocID="{AE68FB5A-BF48-C749-AD7A-B2AD5BF8D6CC}" presName="childText" presStyleLbl="bgAcc1" presStyleIdx="2" presStyleCnt="4" custScaleX="964903">
        <dgm:presLayoutVars>
          <dgm:bulletEnabled val="1"/>
        </dgm:presLayoutVars>
      </dgm:prSet>
      <dgm:spPr/>
    </dgm:pt>
    <dgm:pt modelId="{96DDB927-9BCA-ED40-8A3E-61ED895F2C3C}" type="pres">
      <dgm:prSet presAssocID="{1E4D44CF-6533-3840-80C4-78405D7A2CEA}" presName="Name13" presStyleLbl="parChTrans1D2" presStyleIdx="3" presStyleCnt="4"/>
      <dgm:spPr/>
    </dgm:pt>
    <dgm:pt modelId="{3A34CC91-232D-5B40-A697-2C4566330FB8}" type="pres">
      <dgm:prSet presAssocID="{A1E3F1DB-E7EB-C143-9418-574266CEA38F}" presName="childText" presStyleLbl="bgAcc1" presStyleIdx="3" presStyleCnt="4" custScaleX="745424">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DC869B0B-0E7B-D74E-B282-805C82259813}" type="presOf" srcId="{3D026DD0-CCA8-194D-B5B8-B977912B725A}" destId="{27E2B84C-806C-864A-A6CD-2DFC87C82251}" srcOrd="0" destOrd="0" presId="urn:microsoft.com/office/officeart/2005/8/layout/hierarchy3"/>
    <dgm:cxn modelId="{3C21BB11-F108-1B49-9DE0-4D7DF8E02D51}" srcId="{A84856D9-3CE5-1549-A726-4D11FECADDC4}" destId="{7591A575-9C9C-9D44-9F07-28D1EA6D82C0}" srcOrd="0" destOrd="0" parTransId="{DAA4E57A-C363-E045-85D2-5391844412A1}" sibTransId="{C83ABFFE-D75E-8A44-8A2E-94D0D442B597}"/>
    <dgm:cxn modelId="{A01F2920-E1FC-FD4D-B906-E9DC1006F0E1}" type="presOf" srcId="{1E4D44CF-6533-3840-80C4-78405D7A2CEA}" destId="{96DDB927-9BCA-ED40-8A3E-61ED895F2C3C}"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ECACCF63-75DD-B74D-AC35-34226493CA1D}" type="presOf" srcId="{A1E3F1DB-E7EB-C143-9418-574266CEA38F}" destId="{3A34CC91-232D-5B40-A697-2C4566330FB8}" srcOrd="0" destOrd="0" presId="urn:microsoft.com/office/officeart/2005/8/layout/hierarchy3"/>
    <dgm:cxn modelId="{139B9B6D-EE73-4C40-B212-0E401A45E699}" type="presOf" srcId="{E37FDCAD-AAEB-CA46-8E88-E0FA8D46BE0E}" destId="{4417D596-B8F8-8C47-8209-231A91BC0106}" srcOrd="0" destOrd="0" presId="urn:microsoft.com/office/officeart/2005/8/layout/hierarchy3"/>
    <dgm:cxn modelId="{CB386E83-C1FA-ED49-B550-490C1EC6F2ED}" type="presOf" srcId="{AE68FB5A-BF48-C749-AD7A-B2AD5BF8D6CC}" destId="{73FEEFB6-716C-7943-ADC5-A0802059EE41}" srcOrd="0" destOrd="0" presId="urn:microsoft.com/office/officeart/2005/8/layout/hierarchy3"/>
    <dgm:cxn modelId="{CDE5D284-4A38-734F-A9B8-3C5DED1F4B91}" type="presOf" srcId="{A84856D9-3CE5-1549-A726-4D11FECADDC4}" destId="{EB19DFE1-748E-C64E-AD70-C498869674BA}" srcOrd="1" destOrd="0" presId="urn:microsoft.com/office/officeart/2005/8/layout/hierarchy3"/>
    <dgm:cxn modelId="{F4754F8C-EBBA-5A45-8F5C-44A4CC0CCEE2}" type="presOf" srcId="{2EBFC835-47D4-AE47-B5FB-86F1C8EA95E1}" destId="{B5AEA3EE-C290-1741-9DD9-A9FBD082F75D}" srcOrd="0" destOrd="0" presId="urn:microsoft.com/office/officeart/2005/8/layout/hierarchy3"/>
    <dgm:cxn modelId="{4E2BACBA-6A1F-CD40-9A4A-74B68F827B8F}" type="presOf" srcId="{DAA4E57A-C363-E045-85D2-5391844412A1}" destId="{AC102D4A-E9DB-6043-8CF2-D0841303CA92}" srcOrd="0" destOrd="0" presId="urn:microsoft.com/office/officeart/2005/8/layout/hierarchy3"/>
    <dgm:cxn modelId="{006512C3-9886-6C4C-A8D2-3118C9CDB3BF}" type="presOf" srcId="{8842CF3F-37F6-0A49-B533-EC52090E285C}" destId="{72CEEEE3-3C8B-F547-BA9D-5CBC1FCC6F30}"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8CD9DBDF-4EAA-3949-B7D5-2C7825F6E353}" type="presOf" srcId="{7591A575-9C9C-9D44-9F07-28D1EA6D82C0}" destId="{F184DEA9-5343-4A4F-A00D-6B19BBE19249}" srcOrd="0" destOrd="0" presId="urn:microsoft.com/office/officeart/2005/8/layout/hierarchy3"/>
    <dgm:cxn modelId="{4E0279EF-A957-6442-BF31-6A1DC6D55480}" srcId="{A84856D9-3CE5-1549-A726-4D11FECADDC4}" destId="{2EBFC835-47D4-AE47-B5FB-86F1C8EA95E1}" srcOrd="1" destOrd="0" parTransId="{8842CF3F-37F6-0A49-B533-EC52090E285C}" sibTransId="{142E6EDB-9689-F64B-AE3F-B0F5DA19CC74}"/>
    <dgm:cxn modelId="{9EC6E5FC-3899-7F43-B6B9-6248BCC984FA}" type="presOf" srcId="{A84856D9-3CE5-1549-A726-4D11FECADDC4}" destId="{EEC45643-8C8E-4E42-B555-AB10AEC4FE43}" srcOrd="0" destOrd="0" presId="urn:microsoft.com/office/officeart/2005/8/layout/hierarchy3"/>
    <dgm:cxn modelId="{3764A691-39B5-0042-9E70-81DF7D37C31F}" type="presParOf" srcId="{4417D596-B8F8-8C47-8209-231A91BC0106}" destId="{01AEF472-969A-964D-BEE5-C97123395947}" srcOrd="0" destOrd="0" presId="urn:microsoft.com/office/officeart/2005/8/layout/hierarchy3"/>
    <dgm:cxn modelId="{7EC29852-A276-2F40-9CBF-6EF2142E0C45}" type="presParOf" srcId="{01AEF472-969A-964D-BEE5-C97123395947}" destId="{B788B8C2-88E4-FC45-B46A-6C320A0465A5}" srcOrd="0" destOrd="0" presId="urn:microsoft.com/office/officeart/2005/8/layout/hierarchy3"/>
    <dgm:cxn modelId="{779AC26D-D886-EF43-9AC3-6271EF87DDF5}" type="presParOf" srcId="{B788B8C2-88E4-FC45-B46A-6C320A0465A5}" destId="{EEC45643-8C8E-4E42-B555-AB10AEC4FE43}" srcOrd="0" destOrd="0" presId="urn:microsoft.com/office/officeart/2005/8/layout/hierarchy3"/>
    <dgm:cxn modelId="{23F812A6-9A38-7248-A643-9E8DDA0D2932}" type="presParOf" srcId="{B788B8C2-88E4-FC45-B46A-6C320A0465A5}" destId="{EB19DFE1-748E-C64E-AD70-C498869674BA}" srcOrd="1" destOrd="0" presId="urn:microsoft.com/office/officeart/2005/8/layout/hierarchy3"/>
    <dgm:cxn modelId="{DE7F4C58-836F-5849-8B8E-3C2AF2A17771}" type="presParOf" srcId="{01AEF472-969A-964D-BEE5-C97123395947}" destId="{9B17BBC2-6748-AB43-9DB9-9666A0B16D4B}" srcOrd="1" destOrd="0" presId="urn:microsoft.com/office/officeart/2005/8/layout/hierarchy3"/>
    <dgm:cxn modelId="{0786D193-3D05-464E-8589-56F8C66A49A6}" type="presParOf" srcId="{9B17BBC2-6748-AB43-9DB9-9666A0B16D4B}" destId="{AC102D4A-E9DB-6043-8CF2-D0841303CA92}" srcOrd="0" destOrd="0" presId="urn:microsoft.com/office/officeart/2005/8/layout/hierarchy3"/>
    <dgm:cxn modelId="{90EC3459-42F6-2646-AA36-2C5FA5F49EB4}" type="presParOf" srcId="{9B17BBC2-6748-AB43-9DB9-9666A0B16D4B}" destId="{F184DEA9-5343-4A4F-A00D-6B19BBE19249}" srcOrd="1" destOrd="0" presId="urn:microsoft.com/office/officeart/2005/8/layout/hierarchy3"/>
    <dgm:cxn modelId="{9280C250-6540-1044-9D5D-4F7556383109}" type="presParOf" srcId="{9B17BBC2-6748-AB43-9DB9-9666A0B16D4B}" destId="{72CEEEE3-3C8B-F547-BA9D-5CBC1FCC6F30}" srcOrd="2" destOrd="0" presId="urn:microsoft.com/office/officeart/2005/8/layout/hierarchy3"/>
    <dgm:cxn modelId="{2C113B33-684E-2847-AE35-6848852EF06B}" type="presParOf" srcId="{9B17BBC2-6748-AB43-9DB9-9666A0B16D4B}" destId="{B5AEA3EE-C290-1741-9DD9-A9FBD082F75D}" srcOrd="3" destOrd="0" presId="urn:microsoft.com/office/officeart/2005/8/layout/hierarchy3"/>
    <dgm:cxn modelId="{3764C04D-AE86-814E-808A-933BA223F0CC}" type="presParOf" srcId="{9B17BBC2-6748-AB43-9DB9-9666A0B16D4B}" destId="{27E2B84C-806C-864A-A6CD-2DFC87C82251}" srcOrd="4" destOrd="0" presId="urn:microsoft.com/office/officeart/2005/8/layout/hierarchy3"/>
    <dgm:cxn modelId="{61771E0C-57DB-424A-AFE4-93E89BDD18C6}" type="presParOf" srcId="{9B17BBC2-6748-AB43-9DB9-9666A0B16D4B}" destId="{73FEEFB6-716C-7943-ADC5-A0802059EE41}" srcOrd="5" destOrd="0" presId="urn:microsoft.com/office/officeart/2005/8/layout/hierarchy3"/>
    <dgm:cxn modelId="{26AD14CE-CA11-1049-9321-F03406F234BC}" type="presParOf" srcId="{9B17BBC2-6748-AB43-9DB9-9666A0B16D4B}" destId="{96DDB927-9BCA-ED40-8A3E-61ED895F2C3C}" srcOrd="6" destOrd="0" presId="urn:microsoft.com/office/officeart/2005/8/layout/hierarchy3"/>
    <dgm:cxn modelId="{B7CF4E40-3D43-A242-8DC3-34B513A1FDF2}" type="presParOf" srcId="{9B17BBC2-6748-AB43-9DB9-9666A0B16D4B}" destId="{3A34CC91-232D-5B40-A697-2C4566330FB8}" srcOrd="7"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414425-1D42-DC45-B625-CCD375C7B358}"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C07F2294-45C2-E140-A3C7-66608334C815}">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3200" dirty="0"/>
            <a:t>Write</a:t>
          </a:r>
        </a:p>
      </dgm:t>
    </dgm:pt>
    <dgm:pt modelId="{F0364A25-48E0-704E-BFB7-805B0DE2F5BA}" type="parTrans" cxnId="{2938C9C7-2904-7642-A15F-1AA0CD71F6A4}">
      <dgm:prSet/>
      <dgm:spPr/>
      <dgm:t>
        <a:bodyPr/>
        <a:lstStyle/>
        <a:p>
          <a:endParaRPr lang="en-US"/>
        </a:p>
      </dgm:t>
    </dgm:pt>
    <dgm:pt modelId="{ED578B42-8B56-6846-B8FD-A7EC179DF984}" type="sibTrans" cxnId="{2938C9C7-2904-7642-A15F-1AA0CD71F6A4}">
      <dgm:prSet/>
      <dgm:spPr/>
      <dgm:t>
        <a:bodyPr/>
        <a:lstStyle/>
        <a:p>
          <a:endParaRPr lang="en-US"/>
        </a:p>
      </dgm:t>
    </dgm:pt>
    <dgm:pt modelId="{E91ECBE0-5DAC-204D-B534-B156AAF619C2}">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Prepare an outline</a:t>
          </a:r>
        </a:p>
      </dgm:t>
    </dgm:pt>
    <dgm:pt modelId="{B8B6D219-C1C7-314F-B626-7DF56834D259}" type="parTrans" cxnId="{44B26F11-62F7-0846-8C29-CAA2760E1112}">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B25DE175-A6AA-294B-B089-FC7221CB0F6F}" type="sibTrans" cxnId="{44B26F11-62F7-0846-8C29-CAA2760E1112}">
      <dgm:prSet/>
      <dgm:spPr/>
      <dgm:t>
        <a:bodyPr/>
        <a:lstStyle/>
        <a:p>
          <a:endParaRPr lang="en-US"/>
        </a:p>
      </dgm:t>
    </dgm:pt>
    <dgm:pt modelId="{E70AE981-80F0-3645-A6E3-843660338AAD}">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Headings and subheadings</a:t>
          </a:r>
        </a:p>
      </dgm:t>
    </dgm:pt>
    <dgm:pt modelId="{C68EFD69-9832-E44F-85F2-183B25EB0623}" type="parTrans" cxnId="{A3E488EC-88C5-9747-8EBF-ACD0B2C6B8D2}">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B2AFE667-B1B2-8447-97A4-A6C24EDA6406}" type="sibTrans" cxnId="{A3E488EC-88C5-9747-8EBF-ACD0B2C6B8D2}">
      <dgm:prSet/>
      <dgm:spPr/>
      <dgm:t>
        <a:bodyPr/>
        <a:lstStyle/>
        <a:p>
          <a:endParaRPr lang="en-US"/>
        </a:p>
      </dgm:t>
    </dgm:pt>
    <dgm:pt modelId="{F39810A0-F3FB-E04B-A6CD-45074C23B765}">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Prepare a little summary</a:t>
          </a:r>
        </a:p>
      </dgm:t>
    </dgm:pt>
    <dgm:pt modelId="{B11947A3-66D7-D446-9EE5-A33C4F9C2D7D}" type="parTrans" cxnId="{589DEA86-9319-7849-AD1F-C0A0A58300F5}">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9573503E-9AA9-174E-8F32-3E78CC2AB467}" type="sibTrans" cxnId="{589DEA86-9319-7849-AD1F-C0A0A58300F5}">
      <dgm:prSet/>
      <dgm:spPr/>
      <dgm:t>
        <a:bodyPr/>
        <a:lstStyle/>
        <a:p>
          <a:endParaRPr lang="en-US"/>
        </a:p>
      </dgm:t>
    </dgm:pt>
    <dgm:pt modelId="{A414F0BE-36A9-0949-9228-43912475A901}">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Decide a flow of discussion</a:t>
          </a:r>
        </a:p>
      </dgm:t>
    </dgm:pt>
    <dgm:pt modelId="{A667ABD0-B659-9444-B47D-69DF1579822F}" type="parTrans" cxnId="{3DDD375F-531A-AD45-85D6-7703B13C78D5}">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ED8E2B66-146E-AD4A-AF3A-4C4B1825EAD2}" type="sibTrans" cxnId="{3DDD375F-531A-AD45-85D6-7703B13C78D5}">
      <dgm:prSet/>
      <dgm:spPr/>
      <dgm:t>
        <a:bodyPr/>
        <a:lstStyle/>
        <a:p>
          <a:endParaRPr lang="en-US"/>
        </a:p>
      </dgm:t>
    </dgm:pt>
    <dgm:pt modelId="{AA52A8D4-1788-F040-B8F6-C2D0D2FC997E}" type="pres">
      <dgm:prSet presAssocID="{9E414425-1D42-DC45-B625-CCD375C7B358}" presName="diagram" presStyleCnt="0">
        <dgm:presLayoutVars>
          <dgm:chPref val="1"/>
          <dgm:dir/>
          <dgm:animOne val="branch"/>
          <dgm:animLvl val="lvl"/>
          <dgm:resizeHandles/>
        </dgm:presLayoutVars>
      </dgm:prSet>
      <dgm:spPr/>
    </dgm:pt>
    <dgm:pt modelId="{A4F072D7-3253-A145-A38A-E65D1A184C4E}" type="pres">
      <dgm:prSet presAssocID="{C07F2294-45C2-E140-A3C7-66608334C815}" presName="root" presStyleCnt="0"/>
      <dgm:spPr/>
    </dgm:pt>
    <dgm:pt modelId="{67D94883-2AFC-BD46-80FF-2A662F041C3E}" type="pres">
      <dgm:prSet presAssocID="{C07F2294-45C2-E140-A3C7-66608334C815}" presName="rootComposite" presStyleCnt="0"/>
      <dgm:spPr/>
    </dgm:pt>
    <dgm:pt modelId="{CED064FA-5753-E441-AB8F-158D0AA5CF29}" type="pres">
      <dgm:prSet presAssocID="{C07F2294-45C2-E140-A3C7-66608334C815}" presName="rootText" presStyleLbl="node1" presStyleIdx="0" presStyleCnt="1" custFlipHor="1" custScaleX="234503" custLinFactX="-35872" custLinFactNeighborX="-100000"/>
      <dgm:spPr/>
    </dgm:pt>
    <dgm:pt modelId="{ECBDDD86-1D9D-B242-89DF-D2D09C0E8ECD}" type="pres">
      <dgm:prSet presAssocID="{C07F2294-45C2-E140-A3C7-66608334C815}" presName="rootConnector" presStyleLbl="node1" presStyleIdx="0" presStyleCnt="1"/>
      <dgm:spPr/>
    </dgm:pt>
    <dgm:pt modelId="{50683E65-9FF9-BA4D-AFC1-8EC4213F953F}" type="pres">
      <dgm:prSet presAssocID="{C07F2294-45C2-E140-A3C7-66608334C815}" presName="childShape" presStyleCnt="0"/>
      <dgm:spPr/>
    </dgm:pt>
    <dgm:pt modelId="{FE15685F-8656-514F-A9D0-D9F9654BB893}" type="pres">
      <dgm:prSet presAssocID="{B8B6D219-C1C7-314F-B626-7DF56834D259}" presName="Name13" presStyleLbl="parChTrans1D2" presStyleIdx="0" presStyleCnt="4" custSzX="1372482"/>
      <dgm:spPr/>
    </dgm:pt>
    <dgm:pt modelId="{C4CDA264-08FB-C04C-96C1-255D9A22392F}" type="pres">
      <dgm:prSet presAssocID="{E91ECBE0-5DAC-204D-B534-B156AAF619C2}" presName="childText" presStyleLbl="bgAcc1" presStyleIdx="0" presStyleCnt="4" custScaleX="465505" custLinFactX="-13645" custLinFactNeighborX="-100000">
        <dgm:presLayoutVars>
          <dgm:bulletEnabled val="1"/>
        </dgm:presLayoutVars>
      </dgm:prSet>
      <dgm:spPr/>
    </dgm:pt>
    <dgm:pt modelId="{AFEACAA7-BF5B-6349-A12B-3B6ED992A9B8}" type="pres">
      <dgm:prSet presAssocID="{C68EFD69-9832-E44F-85F2-183B25EB0623}" presName="Name13" presStyleLbl="parChTrans1D2" presStyleIdx="1" presStyleCnt="4" custSzX="1372482"/>
      <dgm:spPr/>
    </dgm:pt>
    <dgm:pt modelId="{6957CDE3-1992-A349-9DAC-4491C409EDCD}" type="pres">
      <dgm:prSet presAssocID="{E70AE981-80F0-3645-A6E3-843660338AAD}" presName="childText" presStyleLbl="bgAcc1" presStyleIdx="1" presStyleCnt="4" custScaleX="465505" custLinFactX="-13645" custLinFactNeighborX="-100000">
        <dgm:presLayoutVars>
          <dgm:bulletEnabled val="1"/>
        </dgm:presLayoutVars>
      </dgm:prSet>
      <dgm:spPr/>
    </dgm:pt>
    <dgm:pt modelId="{85D5746A-E418-EB4E-92F0-AFE4DA6F97A4}" type="pres">
      <dgm:prSet presAssocID="{B11947A3-66D7-D446-9EE5-A33C4F9C2D7D}" presName="Name13" presStyleLbl="parChTrans1D2" presStyleIdx="2" presStyleCnt="4" custSzX="1372482"/>
      <dgm:spPr/>
    </dgm:pt>
    <dgm:pt modelId="{60BA2830-F147-AF40-973A-A553B9056547}" type="pres">
      <dgm:prSet presAssocID="{F39810A0-F3FB-E04B-A6CD-45074C23B765}" presName="childText" presStyleLbl="bgAcc1" presStyleIdx="2" presStyleCnt="4" custScaleX="465505" custLinFactX="-13645" custLinFactNeighborX="-100000">
        <dgm:presLayoutVars>
          <dgm:bulletEnabled val="1"/>
        </dgm:presLayoutVars>
      </dgm:prSet>
      <dgm:spPr/>
    </dgm:pt>
    <dgm:pt modelId="{C1AD368D-3C76-7046-A047-CA44E467FC32}" type="pres">
      <dgm:prSet presAssocID="{A667ABD0-B659-9444-B47D-69DF1579822F}" presName="Name13" presStyleLbl="parChTrans1D2" presStyleIdx="3" presStyleCnt="4" custSzX="1372482"/>
      <dgm:spPr/>
    </dgm:pt>
    <dgm:pt modelId="{E048EE41-598B-BC41-A0A9-61AF5678EAE6}" type="pres">
      <dgm:prSet presAssocID="{A414F0BE-36A9-0949-9228-43912475A901}" presName="childText" presStyleLbl="bgAcc1" presStyleIdx="3" presStyleCnt="4" custScaleX="465505" custLinFactX="-13645" custLinFactNeighborX="-100000">
        <dgm:presLayoutVars>
          <dgm:bulletEnabled val="1"/>
        </dgm:presLayoutVars>
      </dgm:prSet>
      <dgm:spPr/>
    </dgm:pt>
  </dgm:ptLst>
  <dgm:cxnLst>
    <dgm:cxn modelId="{44B26F11-62F7-0846-8C29-CAA2760E1112}" srcId="{C07F2294-45C2-E140-A3C7-66608334C815}" destId="{E91ECBE0-5DAC-204D-B534-B156AAF619C2}" srcOrd="0" destOrd="0" parTransId="{B8B6D219-C1C7-314F-B626-7DF56834D259}" sibTransId="{B25DE175-A6AA-294B-B089-FC7221CB0F6F}"/>
    <dgm:cxn modelId="{FE4A3714-F1EC-C64E-9B4E-FD55272D3FFD}" type="presOf" srcId="{E70AE981-80F0-3645-A6E3-843660338AAD}" destId="{6957CDE3-1992-A349-9DAC-4491C409EDCD}" srcOrd="0" destOrd="0" presId="urn:microsoft.com/office/officeart/2005/8/layout/hierarchy3"/>
    <dgm:cxn modelId="{11DC6422-25FD-404F-805F-F33B3716B9CC}" type="presOf" srcId="{F39810A0-F3FB-E04B-A6CD-45074C23B765}" destId="{60BA2830-F147-AF40-973A-A553B9056547}" srcOrd="0" destOrd="0" presId="urn:microsoft.com/office/officeart/2005/8/layout/hierarchy3"/>
    <dgm:cxn modelId="{3DDD375F-531A-AD45-85D6-7703B13C78D5}" srcId="{C07F2294-45C2-E140-A3C7-66608334C815}" destId="{A414F0BE-36A9-0949-9228-43912475A901}" srcOrd="3" destOrd="0" parTransId="{A667ABD0-B659-9444-B47D-69DF1579822F}" sibTransId="{ED8E2B66-146E-AD4A-AF3A-4C4B1825EAD2}"/>
    <dgm:cxn modelId="{E7B83C68-3668-AD42-A809-4326034FA87A}" type="presOf" srcId="{9E414425-1D42-DC45-B625-CCD375C7B358}" destId="{AA52A8D4-1788-F040-B8F6-C2D0D2FC997E}" srcOrd="0" destOrd="0" presId="urn:microsoft.com/office/officeart/2005/8/layout/hierarchy3"/>
    <dgm:cxn modelId="{A6146371-28EE-C04C-95A6-F1223FBEBF71}" type="presOf" srcId="{A414F0BE-36A9-0949-9228-43912475A901}" destId="{E048EE41-598B-BC41-A0A9-61AF5678EAE6}" srcOrd="0" destOrd="0" presId="urn:microsoft.com/office/officeart/2005/8/layout/hierarchy3"/>
    <dgm:cxn modelId="{DB354552-5563-9D4E-870D-5B9BD6AFF36A}" type="presOf" srcId="{B8B6D219-C1C7-314F-B626-7DF56834D259}" destId="{FE15685F-8656-514F-A9D0-D9F9654BB893}" srcOrd="0" destOrd="0" presId="urn:microsoft.com/office/officeart/2005/8/layout/hierarchy3"/>
    <dgm:cxn modelId="{42CDCF59-D47D-2849-A1A9-FA82A55E62A8}" type="presOf" srcId="{C07F2294-45C2-E140-A3C7-66608334C815}" destId="{CED064FA-5753-E441-AB8F-158D0AA5CF29}" srcOrd="0" destOrd="0" presId="urn:microsoft.com/office/officeart/2005/8/layout/hierarchy3"/>
    <dgm:cxn modelId="{589DEA86-9319-7849-AD1F-C0A0A58300F5}" srcId="{C07F2294-45C2-E140-A3C7-66608334C815}" destId="{F39810A0-F3FB-E04B-A6CD-45074C23B765}" srcOrd="2" destOrd="0" parTransId="{B11947A3-66D7-D446-9EE5-A33C4F9C2D7D}" sibTransId="{9573503E-9AA9-174E-8F32-3E78CC2AB467}"/>
    <dgm:cxn modelId="{520235A6-14C7-9942-860E-081633DCCDB6}" type="presOf" srcId="{A667ABD0-B659-9444-B47D-69DF1579822F}" destId="{C1AD368D-3C76-7046-A047-CA44E467FC32}" srcOrd="0" destOrd="0" presId="urn:microsoft.com/office/officeart/2005/8/layout/hierarchy3"/>
    <dgm:cxn modelId="{69AAB8B1-8A9B-F143-B851-1F66E940AD45}" type="presOf" srcId="{C68EFD69-9832-E44F-85F2-183B25EB0623}" destId="{AFEACAA7-BF5B-6349-A12B-3B6ED992A9B8}" srcOrd="0" destOrd="0" presId="urn:microsoft.com/office/officeart/2005/8/layout/hierarchy3"/>
    <dgm:cxn modelId="{CA27BFBD-FEFF-674E-9CF7-57274E569E47}" type="presOf" srcId="{C07F2294-45C2-E140-A3C7-66608334C815}" destId="{ECBDDD86-1D9D-B242-89DF-D2D09C0E8ECD}" srcOrd="1" destOrd="0" presId="urn:microsoft.com/office/officeart/2005/8/layout/hierarchy3"/>
    <dgm:cxn modelId="{2938C9C7-2904-7642-A15F-1AA0CD71F6A4}" srcId="{9E414425-1D42-DC45-B625-CCD375C7B358}" destId="{C07F2294-45C2-E140-A3C7-66608334C815}" srcOrd="0" destOrd="0" parTransId="{F0364A25-48E0-704E-BFB7-805B0DE2F5BA}" sibTransId="{ED578B42-8B56-6846-B8FD-A7EC179DF984}"/>
    <dgm:cxn modelId="{1A0715D3-46D3-9F42-9152-3929A164C965}" type="presOf" srcId="{B11947A3-66D7-D446-9EE5-A33C4F9C2D7D}" destId="{85D5746A-E418-EB4E-92F0-AFE4DA6F97A4}" srcOrd="0" destOrd="0" presId="urn:microsoft.com/office/officeart/2005/8/layout/hierarchy3"/>
    <dgm:cxn modelId="{A3E488EC-88C5-9747-8EBF-ACD0B2C6B8D2}" srcId="{C07F2294-45C2-E140-A3C7-66608334C815}" destId="{E70AE981-80F0-3645-A6E3-843660338AAD}" srcOrd="1" destOrd="0" parTransId="{C68EFD69-9832-E44F-85F2-183B25EB0623}" sibTransId="{B2AFE667-B1B2-8447-97A4-A6C24EDA6406}"/>
    <dgm:cxn modelId="{D2C762F4-3866-ED4A-96F8-3CF6B663B9B9}" type="presOf" srcId="{E91ECBE0-5DAC-204D-B534-B156AAF619C2}" destId="{C4CDA264-08FB-C04C-96C1-255D9A22392F}" srcOrd="0" destOrd="0" presId="urn:microsoft.com/office/officeart/2005/8/layout/hierarchy3"/>
    <dgm:cxn modelId="{67012A4C-D163-A944-9953-1701395683D9}" type="presParOf" srcId="{AA52A8D4-1788-F040-B8F6-C2D0D2FC997E}" destId="{A4F072D7-3253-A145-A38A-E65D1A184C4E}" srcOrd="0" destOrd="0" presId="urn:microsoft.com/office/officeart/2005/8/layout/hierarchy3"/>
    <dgm:cxn modelId="{C98A4606-D636-E245-9782-EC97D6FD0438}" type="presParOf" srcId="{A4F072D7-3253-A145-A38A-E65D1A184C4E}" destId="{67D94883-2AFC-BD46-80FF-2A662F041C3E}" srcOrd="0" destOrd="0" presId="urn:microsoft.com/office/officeart/2005/8/layout/hierarchy3"/>
    <dgm:cxn modelId="{F1C9AE07-70ED-B145-969A-5699C5608DE1}" type="presParOf" srcId="{67D94883-2AFC-BD46-80FF-2A662F041C3E}" destId="{CED064FA-5753-E441-AB8F-158D0AA5CF29}" srcOrd="0" destOrd="0" presId="urn:microsoft.com/office/officeart/2005/8/layout/hierarchy3"/>
    <dgm:cxn modelId="{BC0D8074-34FF-C84B-A013-2B6E30668EF5}" type="presParOf" srcId="{67D94883-2AFC-BD46-80FF-2A662F041C3E}" destId="{ECBDDD86-1D9D-B242-89DF-D2D09C0E8ECD}" srcOrd="1" destOrd="0" presId="urn:microsoft.com/office/officeart/2005/8/layout/hierarchy3"/>
    <dgm:cxn modelId="{90073556-9A30-CF4A-9732-2A17872D4D8B}" type="presParOf" srcId="{A4F072D7-3253-A145-A38A-E65D1A184C4E}" destId="{50683E65-9FF9-BA4D-AFC1-8EC4213F953F}" srcOrd="1" destOrd="0" presId="urn:microsoft.com/office/officeart/2005/8/layout/hierarchy3"/>
    <dgm:cxn modelId="{4E6DF12C-8307-4A46-954A-4FB135EFA621}" type="presParOf" srcId="{50683E65-9FF9-BA4D-AFC1-8EC4213F953F}" destId="{FE15685F-8656-514F-A9D0-D9F9654BB893}" srcOrd="0" destOrd="0" presId="urn:microsoft.com/office/officeart/2005/8/layout/hierarchy3"/>
    <dgm:cxn modelId="{2391B254-98E5-0441-A58B-9672C47B9BA1}" type="presParOf" srcId="{50683E65-9FF9-BA4D-AFC1-8EC4213F953F}" destId="{C4CDA264-08FB-C04C-96C1-255D9A22392F}" srcOrd="1" destOrd="0" presId="urn:microsoft.com/office/officeart/2005/8/layout/hierarchy3"/>
    <dgm:cxn modelId="{2825E202-CA99-6A49-9021-F530F8D653D9}" type="presParOf" srcId="{50683E65-9FF9-BA4D-AFC1-8EC4213F953F}" destId="{AFEACAA7-BF5B-6349-A12B-3B6ED992A9B8}" srcOrd="2" destOrd="0" presId="urn:microsoft.com/office/officeart/2005/8/layout/hierarchy3"/>
    <dgm:cxn modelId="{127182FA-0E25-944B-A9BD-01541BDA3DBE}" type="presParOf" srcId="{50683E65-9FF9-BA4D-AFC1-8EC4213F953F}" destId="{6957CDE3-1992-A349-9DAC-4491C409EDCD}" srcOrd="3" destOrd="0" presId="urn:microsoft.com/office/officeart/2005/8/layout/hierarchy3"/>
    <dgm:cxn modelId="{6D9F384E-6107-8D4D-B3FF-65EA6E5CD823}" type="presParOf" srcId="{50683E65-9FF9-BA4D-AFC1-8EC4213F953F}" destId="{85D5746A-E418-EB4E-92F0-AFE4DA6F97A4}" srcOrd="4" destOrd="0" presId="urn:microsoft.com/office/officeart/2005/8/layout/hierarchy3"/>
    <dgm:cxn modelId="{7284D84A-703E-684B-AFD3-1EE581B14DAF}" type="presParOf" srcId="{50683E65-9FF9-BA4D-AFC1-8EC4213F953F}" destId="{60BA2830-F147-AF40-973A-A553B9056547}" srcOrd="5" destOrd="0" presId="urn:microsoft.com/office/officeart/2005/8/layout/hierarchy3"/>
    <dgm:cxn modelId="{1D51D892-77F4-734B-900E-B9AA14290C06}" type="presParOf" srcId="{50683E65-9FF9-BA4D-AFC1-8EC4213F953F}" destId="{C1AD368D-3C76-7046-A047-CA44E467FC32}" srcOrd="6" destOrd="0" presId="urn:microsoft.com/office/officeart/2005/8/layout/hierarchy3"/>
    <dgm:cxn modelId="{0CF65B4D-98DA-C648-B19E-6A8ED0152031}" type="presParOf" srcId="{50683E65-9FF9-BA4D-AFC1-8EC4213F953F}" destId="{E048EE41-598B-BC41-A0A9-61AF5678EAE6}"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E7E2A-A48B-4F46-9465-C8773FC4943F}">
      <dsp:nvSpPr>
        <dsp:cNvPr id="0" name=""/>
        <dsp:cNvSpPr/>
      </dsp:nvSpPr>
      <dsp:spPr>
        <a:xfrm>
          <a:off x="2755780" y="0"/>
          <a:ext cx="4351338" cy="4351338"/>
        </a:xfrm>
        <a:prstGeom prst="triangl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F9AC351-6902-774A-871C-4AF6FEAF75FE}">
      <dsp:nvSpPr>
        <dsp:cNvPr id="0" name=""/>
        <dsp:cNvSpPr/>
      </dsp:nvSpPr>
      <dsp:spPr>
        <a:xfrm>
          <a:off x="4931449" y="437470"/>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Important</a:t>
          </a:r>
        </a:p>
      </dsp:txBody>
      <dsp:txXfrm>
        <a:off x="4981732" y="487753"/>
        <a:ext cx="2727803" cy="929477"/>
      </dsp:txXfrm>
    </dsp:sp>
    <dsp:sp modelId="{F4A84057-CEB5-CE42-9795-F51A892B3D88}">
      <dsp:nvSpPr>
        <dsp:cNvPr id="0" name=""/>
        <dsp:cNvSpPr/>
      </dsp:nvSpPr>
      <dsp:spPr>
        <a:xfrm>
          <a:off x="4931449" y="1596269"/>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Sets the purpose</a:t>
          </a:r>
        </a:p>
      </dsp:txBody>
      <dsp:txXfrm>
        <a:off x="4981732" y="1646552"/>
        <a:ext cx="2727803" cy="929477"/>
      </dsp:txXfrm>
    </dsp:sp>
    <dsp:sp modelId="{AA3E3273-6460-5047-8451-63B85FF88FB1}">
      <dsp:nvSpPr>
        <dsp:cNvPr id="0" name=""/>
        <dsp:cNvSpPr/>
      </dsp:nvSpPr>
      <dsp:spPr>
        <a:xfrm>
          <a:off x="4931449" y="2755068"/>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Narrow the scope </a:t>
          </a:r>
        </a:p>
      </dsp:txBody>
      <dsp:txXfrm>
        <a:off x="4981732" y="2805351"/>
        <a:ext cx="2727803" cy="929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1293244" y="1178"/>
          <a:ext cx="192685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Literature search</a:t>
          </a:r>
        </a:p>
      </dsp:txBody>
      <dsp:txXfrm>
        <a:off x="1304824" y="12758"/>
        <a:ext cx="1903699" cy="372201"/>
      </dsp:txXfrm>
    </dsp:sp>
    <dsp:sp modelId="{AC102D4A-E9DB-6043-8CF2-D0841303CA92}">
      <dsp:nvSpPr>
        <dsp:cNvPr id="0" name=""/>
        <dsp:cNvSpPr/>
      </dsp:nvSpPr>
      <dsp:spPr>
        <a:xfrm>
          <a:off x="1485930" y="396540"/>
          <a:ext cx="192685" cy="296521"/>
        </a:xfrm>
        <a:custGeom>
          <a:avLst/>
          <a:gdLst/>
          <a:ahLst/>
          <a:cxnLst/>
          <a:rect l="0" t="0" r="0" b="0"/>
          <a:pathLst>
            <a:path>
              <a:moveTo>
                <a:pt x="0" y="0"/>
              </a:moveTo>
              <a:lnTo>
                <a:pt x="0" y="296521"/>
              </a:lnTo>
              <a:lnTo>
                <a:pt x="192685" y="296521"/>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F184DEA9-5343-4A4F-A00D-6B19BBE19249}">
      <dsp:nvSpPr>
        <dsp:cNvPr id="0" name=""/>
        <dsp:cNvSpPr/>
      </dsp:nvSpPr>
      <dsp:spPr>
        <a:xfrm>
          <a:off x="1678616" y="495380"/>
          <a:ext cx="5450528"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Involves searching relevant materials</a:t>
          </a:r>
        </a:p>
      </dsp:txBody>
      <dsp:txXfrm>
        <a:off x="1690196" y="506960"/>
        <a:ext cx="5427368" cy="372201"/>
      </dsp:txXfrm>
    </dsp:sp>
    <dsp:sp modelId="{72CEEEE3-3C8B-F547-BA9D-5CBC1FCC6F30}">
      <dsp:nvSpPr>
        <dsp:cNvPr id="0" name=""/>
        <dsp:cNvSpPr/>
      </dsp:nvSpPr>
      <dsp:spPr>
        <a:xfrm>
          <a:off x="1485930" y="396540"/>
          <a:ext cx="192685" cy="790723"/>
        </a:xfrm>
        <a:custGeom>
          <a:avLst/>
          <a:gdLst/>
          <a:ahLst/>
          <a:cxnLst/>
          <a:rect l="0" t="0" r="0" b="0"/>
          <a:pathLst>
            <a:path>
              <a:moveTo>
                <a:pt x="0" y="0"/>
              </a:moveTo>
              <a:lnTo>
                <a:pt x="0" y="790723"/>
              </a:lnTo>
              <a:lnTo>
                <a:pt x="192685" y="790723"/>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B5AEA3EE-C290-1741-9DD9-A9FBD082F75D}">
      <dsp:nvSpPr>
        <dsp:cNvPr id="0" name=""/>
        <dsp:cNvSpPr/>
      </dsp:nvSpPr>
      <dsp:spPr>
        <a:xfrm>
          <a:off x="1678616" y="989583"/>
          <a:ext cx="6707450"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Books</a:t>
          </a:r>
        </a:p>
      </dsp:txBody>
      <dsp:txXfrm>
        <a:off x="1690196" y="1001163"/>
        <a:ext cx="6684290" cy="372201"/>
      </dsp:txXfrm>
    </dsp:sp>
    <dsp:sp modelId="{27E2B84C-806C-864A-A6CD-2DFC87C82251}">
      <dsp:nvSpPr>
        <dsp:cNvPr id="0" name=""/>
        <dsp:cNvSpPr/>
      </dsp:nvSpPr>
      <dsp:spPr>
        <a:xfrm>
          <a:off x="1485930" y="396540"/>
          <a:ext cx="192685" cy="1284926"/>
        </a:xfrm>
        <a:custGeom>
          <a:avLst/>
          <a:gdLst/>
          <a:ahLst/>
          <a:cxnLst/>
          <a:rect l="0" t="0" r="0" b="0"/>
          <a:pathLst>
            <a:path>
              <a:moveTo>
                <a:pt x="0" y="0"/>
              </a:moveTo>
              <a:lnTo>
                <a:pt x="0" y="1284926"/>
              </a:lnTo>
              <a:lnTo>
                <a:pt x="192685" y="1284926"/>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73FEEFB6-716C-7943-ADC5-A0802059EE41}">
      <dsp:nvSpPr>
        <dsp:cNvPr id="0" name=""/>
        <dsp:cNvSpPr/>
      </dsp:nvSpPr>
      <dsp:spPr>
        <a:xfrm>
          <a:off x="1678616" y="1483785"/>
          <a:ext cx="6103774"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Peer reviewed journal articles</a:t>
          </a:r>
        </a:p>
      </dsp:txBody>
      <dsp:txXfrm>
        <a:off x="1690196" y="1495365"/>
        <a:ext cx="6080614" cy="372201"/>
      </dsp:txXfrm>
    </dsp:sp>
    <dsp:sp modelId="{96DDB927-9BCA-ED40-8A3E-61ED895F2C3C}">
      <dsp:nvSpPr>
        <dsp:cNvPr id="0" name=""/>
        <dsp:cNvSpPr/>
      </dsp:nvSpPr>
      <dsp:spPr>
        <a:xfrm>
          <a:off x="1485930" y="396540"/>
          <a:ext cx="192685" cy="1779128"/>
        </a:xfrm>
        <a:custGeom>
          <a:avLst/>
          <a:gdLst/>
          <a:ahLst/>
          <a:cxnLst/>
          <a:rect l="0" t="0" r="0" b="0"/>
          <a:pathLst>
            <a:path>
              <a:moveTo>
                <a:pt x="0" y="0"/>
              </a:moveTo>
              <a:lnTo>
                <a:pt x="0" y="1779128"/>
              </a:lnTo>
              <a:lnTo>
                <a:pt x="192685" y="1779128"/>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34CC91-232D-5B40-A697-2C4566330FB8}">
      <dsp:nvSpPr>
        <dsp:cNvPr id="0" name=""/>
        <dsp:cNvSpPr/>
      </dsp:nvSpPr>
      <dsp:spPr>
        <a:xfrm>
          <a:off x="1678616" y="1977988"/>
          <a:ext cx="754373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Newspaper articles</a:t>
          </a:r>
        </a:p>
      </dsp:txBody>
      <dsp:txXfrm>
        <a:off x="1690196" y="1989568"/>
        <a:ext cx="7520579" cy="372201"/>
      </dsp:txXfrm>
    </dsp:sp>
    <dsp:sp modelId="{50D8D547-3779-254A-B1B7-5235ECF3840B}">
      <dsp:nvSpPr>
        <dsp:cNvPr id="0" name=""/>
        <dsp:cNvSpPr/>
      </dsp:nvSpPr>
      <dsp:spPr>
        <a:xfrm>
          <a:off x="1485930" y="396540"/>
          <a:ext cx="192685" cy="2273331"/>
        </a:xfrm>
        <a:custGeom>
          <a:avLst/>
          <a:gdLst/>
          <a:ahLst/>
          <a:cxnLst/>
          <a:rect l="0" t="0" r="0" b="0"/>
          <a:pathLst>
            <a:path>
              <a:moveTo>
                <a:pt x="0" y="0"/>
              </a:moveTo>
              <a:lnTo>
                <a:pt x="0" y="2273331"/>
              </a:lnTo>
              <a:lnTo>
                <a:pt x="192685" y="2273331"/>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09DDEC7A-4955-624E-AC7A-32FBAC8D8230}">
      <dsp:nvSpPr>
        <dsp:cNvPr id="0" name=""/>
        <dsp:cNvSpPr/>
      </dsp:nvSpPr>
      <dsp:spPr>
        <a:xfrm>
          <a:off x="1678616" y="2472190"/>
          <a:ext cx="6846523"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Historical records</a:t>
          </a:r>
        </a:p>
      </dsp:txBody>
      <dsp:txXfrm>
        <a:off x="1690196" y="2483770"/>
        <a:ext cx="6823363" cy="372201"/>
      </dsp:txXfrm>
    </dsp:sp>
    <dsp:sp modelId="{CD33285A-E9A6-F74D-A644-3D915AD338D7}">
      <dsp:nvSpPr>
        <dsp:cNvPr id="0" name=""/>
        <dsp:cNvSpPr/>
      </dsp:nvSpPr>
      <dsp:spPr>
        <a:xfrm>
          <a:off x="1485930" y="396540"/>
          <a:ext cx="192685" cy="2767533"/>
        </a:xfrm>
        <a:custGeom>
          <a:avLst/>
          <a:gdLst/>
          <a:ahLst/>
          <a:cxnLst/>
          <a:rect l="0" t="0" r="0" b="0"/>
          <a:pathLst>
            <a:path>
              <a:moveTo>
                <a:pt x="0" y="0"/>
              </a:moveTo>
              <a:lnTo>
                <a:pt x="0" y="2767533"/>
              </a:lnTo>
              <a:lnTo>
                <a:pt x="192685" y="2767533"/>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E9981EBA-5600-3B45-AAB1-E163A6EB7CCC}">
      <dsp:nvSpPr>
        <dsp:cNvPr id="0" name=""/>
        <dsp:cNvSpPr/>
      </dsp:nvSpPr>
      <dsp:spPr>
        <a:xfrm>
          <a:off x="1678616" y="2966392"/>
          <a:ext cx="6613911"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Commercial/government reports and statistical information</a:t>
          </a:r>
        </a:p>
      </dsp:txBody>
      <dsp:txXfrm>
        <a:off x="1690196" y="2977972"/>
        <a:ext cx="6590751" cy="372201"/>
      </dsp:txXfrm>
    </dsp:sp>
    <dsp:sp modelId="{BDD80FFA-04CF-3549-95EE-A0D9889ED0B6}">
      <dsp:nvSpPr>
        <dsp:cNvPr id="0" name=""/>
        <dsp:cNvSpPr/>
      </dsp:nvSpPr>
      <dsp:spPr>
        <a:xfrm>
          <a:off x="1485930" y="396540"/>
          <a:ext cx="192685" cy="3261735"/>
        </a:xfrm>
        <a:custGeom>
          <a:avLst/>
          <a:gdLst/>
          <a:ahLst/>
          <a:cxnLst/>
          <a:rect l="0" t="0" r="0" b="0"/>
          <a:pathLst>
            <a:path>
              <a:moveTo>
                <a:pt x="0" y="0"/>
              </a:moveTo>
              <a:lnTo>
                <a:pt x="0" y="3261735"/>
              </a:lnTo>
              <a:lnTo>
                <a:pt x="192685" y="3261735"/>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67F5F2C-3D3A-C540-AA7D-8CE64B265640}">
      <dsp:nvSpPr>
        <dsp:cNvPr id="0" name=""/>
        <dsp:cNvSpPr/>
      </dsp:nvSpPr>
      <dsp:spPr>
        <a:xfrm>
          <a:off x="1678616" y="3460595"/>
          <a:ext cx="3857258"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Theses and dissertations</a:t>
          </a:r>
        </a:p>
      </dsp:txBody>
      <dsp:txXfrm>
        <a:off x="1690196" y="3472175"/>
        <a:ext cx="3834098" cy="372201"/>
      </dsp:txXfrm>
    </dsp:sp>
    <dsp:sp modelId="{757BE9C0-66DD-F244-944D-D0FC008C5BDD}">
      <dsp:nvSpPr>
        <dsp:cNvPr id="0" name=""/>
        <dsp:cNvSpPr/>
      </dsp:nvSpPr>
      <dsp:spPr>
        <a:xfrm>
          <a:off x="1485930" y="396540"/>
          <a:ext cx="192685" cy="3755938"/>
        </a:xfrm>
        <a:custGeom>
          <a:avLst/>
          <a:gdLst/>
          <a:ahLst/>
          <a:cxnLst/>
          <a:rect l="0" t="0" r="0" b="0"/>
          <a:pathLst>
            <a:path>
              <a:moveTo>
                <a:pt x="0" y="0"/>
              </a:moveTo>
              <a:lnTo>
                <a:pt x="0" y="3755938"/>
              </a:lnTo>
              <a:lnTo>
                <a:pt x="192685" y="3755938"/>
              </a:lnTo>
            </a:path>
          </a:pathLst>
        </a:custGeom>
        <a:noFill/>
        <a:ln>
          <a:solidFill>
            <a:srgbClr val="4F81BD"/>
          </a:solid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30F1052-82FA-9F4E-80F6-1079431E5939}">
      <dsp:nvSpPr>
        <dsp:cNvPr id="0" name=""/>
        <dsp:cNvSpPr/>
      </dsp:nvSpPr>
      <dsp:spPr>
        <a:xfrm>
          <a:off x="1678616" y="3954797"/>
          <a:ext cx="638129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Other relevant information </a:t>
          </a:r>
        </a:p>
      </dsp:txBody>
      <dsp:txXfrm>
        <a:off x="1690196" y="3966377"/>
        <a:ext cx="6358139" cy="372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263351" y="0"/>
          <a:ext cx="3398293"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sz="2200" kern="1200" dirty="0"/>
            <a:t>Evaluate the materials</a:t>
          </a:r>
        </a:p>
      </dsp:txBody>
      <dsp:txXfrm>
        <a:off x="274931" y="11580"/>
        <a:ext cx="3375133" cy="372201"/>
      </dsp:txXfrm>
    </dsp:sp>
    <dsp:sp modelId="{AC102D4A-E9DB-6043-8CF2-D0841303CA92}">
      <dsp:nvSpPr>
        <dsp:cNvPr id="0" name=""/>
        <dsp:cNvSpPr/>
      </dsp:nvSpPr>
      <dsp:spPr>
        <a:xfrm>
          <a:off x="603180" y="395361"/>
          <a:ext cx="1516829" cy="297699"/>
        </a:xfrm>
        <a:custGeom>
          <a:avLst/>
          <a:gdLst/>
          <a:ahLst/>
          <a:cxnLst/>
          <a:rect l="0" t="0" r="0" b="0"/>
          <a:pathLst>
            <a:path>
              <a:moveTo>
                <a:pt x="0" y="0"/>
              </a:moveTo>
              <a:lnTo>
                <a:pt x="0" y="297699"/>
              </a:lnTo>
              <a:lnTo>
                <a:pt x="1516829" y="297699"/>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F184DEA9-5343-4A4F-A00D-6B19BBE19249}">
      <dsp:nvSpPr>
        <dsp:cNvPr id="0" name=""/>
        <dsp:cNvSpPr/>
      </dsp:nvSpPr>
      <dsp:spPr>
        <a:xfrm>
          <a:off x="2120010" y="495380"/>
          <a:ext cx="545052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central thesis (argument) of the article?</a:t>
          </a:r>
        </a:p>
      </dsp:txBody>
      <dsp:txXfrm>
        <a:off x="2131590" y="506960"/>
        <a:ext cx="5427368" cy="372201"/>
      </dsp:txXfrm>
    </dsp:sp>
    <dsp:sp modelId="{72CEEEE3-3C8B-F547-BA9D-5CBC1FCC6F30}">
      <dsp:nvSpPr>
        <dsp:cNvPr id="0" name=""/>
        <dsp:cNvSpPr/>
      </dsp:nvSpPr>
      <dsp:spPr>
        <a:xfrm>
          <a:off x="603180" y="395361"/>
          <a:ext cx="1516829" cy="791902"/>
        </a:xfrm>
        <a:custGeom>
          <a:avLst/>
          <a:gdLst/>
          <a:ahLst/>
          <a:cxnLst/>
          <a:rect l="0" t="0" r="0" b="0"/>
          <a:pathLst>
            <a:path>
              <a:moveTo>
                <a:pt x="0" y="0"/>
              </a:moveTo>
              <a:lnTo>
                <a:pt x="0" y="791902"/>
              </a:lnTo>
              <a:lnTo>
                <a:pt x="1516829" y="791902"/>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B5AEA3EE-C290-1741-9DD9-A9FBD082F75D}">
      <dsp:nvSpPr>
        <dsp:cNvPr id="0" name=""/>
        <dsp:cNvSpPr/>
      </dsp:nvSpPr>
      <dsp:spPr>
        <a:xfrm>
          <a:off x="2120010" y="989583"/>
          <a:ext cx="6707450"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theoretical framework? </a:t>
          </a:r>
          <a:r>
            <a:rPr lang="en-US" sz="2000" kern="1200" dirty="0" err="1"/>
            <a:t>Eg</a:t>
          </a:r>
          <a:r>
            <a:rPr lang="en-US" sz="2000" kern="1200" dirty="0"/>
            <a:t>. Communist, socialist</a:t>
          </a:r>
        </a:p>
      </dsp:txBody>
      <dsp:txXfrm>
        <a:off x="2131590" y="1001163"/>
        <a:ext cx="6684290" cy="372201"/>
      </dsp:txXfrm>
    </dsp:sp>
    <dsp:sp modelId="{27E2B84C-806C-864A-A6CD-2DFC87C82251}">
      <dsp:nvSpPr>
        <dsp:cNvPr id="0" name=""/>
        <dsp:cNvSpPr/>
      </dsp:nvSpPr>
      <dsp:spPr>
        <a:xfrm>
          <a:off x="603180" y="395361"/>
          <a:ext cx="1516829" cy="1286104"/>
        </a:xfrm>
        <a:custGeom>
          <a:avLst/>
          <a:gdLst/>
          <a:ahLst/>
          <a:cxnLst/>
          <a:rect l="0" t="0" r="0" b="0"/>
          <a:pathLst>
            <a:path>
              <a:moveTo>
                <a:pt x="0" y="0"/>
              </a:moveTo>
              <a:lnTo>
                <a:pt x="0" y="1286104"/>
              </a:lnTo>
              <a:lnTo>
                <a:pt x="1516829" y="1286104"/>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73FEEFB6-716C-7943-ADC5-A0802059EE41}">
      <dsp:nvSpPr>
        <dsp:cNvPr id="0" name=""/>
        <dsp:cNvSpPr/>
      </dsp:nvSpPr>
      <dsp:spPr>
        <a:xfrm>
          <a:off x="2120010" y="1483785"/>
          <a:ext cx="695523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research design? Primary or secondary</a:t>
          </a:r>
        </a:p>
      </dsp:txBody>
      <dsp:txXfrm>
        <a:off x="2131590" y="1495365"/>
        <a:ext cx="6932078" cy="372201"/>
      </dsp:txXfrm>
    </dsp:sp>
    <dsp:sp modelId="{96DDB927-9BCA-ED40-8A3E-61ED895F2C3C}">
      <dsp:nvSpPr>
        <dsp:cNvPr id="0" name=""/>
        <dsp:cNvSpPr/>
      </dsp:nvSpPr>
      <dsp:spPr>
        <a:xfrm>
          <a:off x="603180" y="395361"/>
          <a:ext cx="1516829" cy="1780307"/>
        </a:xfrm>
        <a:custGeom>
          <a:avLst/>
          <a:gdLst/>
          <a:ahLst/>
          <a:cxnLst/>
          <a:rect l="0" t="0" r="0" b="0"/>
          <a:pathLst>
            <a:path>
              <a:moveTo>
                <a:pt x="0" y="0"/>
              </a:moveTo>
              <a:lnTo>
                <a:pt x="0" y="1780307"/>
              </a:lnTo>
              <a:lnTo>
                <a:pt x="1516829" y="1780307"/>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3A34CC91-232D-5B40-A697-2C4566330FB8}">
      <dsp:nvSpPr>
        <dsp:cNvPr id="0" name=""/>
        <dsp:cNvSpPr/>
      </dsp:nvSpPr>
      <dsp:spPr>
        <a:xfrm>
          <a:off x="2120010" y="1977988"/>
          <a:ext cx="550064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findings?</a:t>
          </a:r>
        </a:p>
      </dsp:txBody>
      <dsp:txXfrm>
        <a:off x="2131590" y="1989568"/>
        <a:ext cx="5477488" cy="372201"/>
      </dsp:txXfrm>
    </dsp:sp>
    <dsp:sp modelId="{50D8D547-3779-254A-B1B7-5235ECF3840B}">
      <dsp:nvSpPr>
        <dsp:cNvPr id="0" name=""/>
        <dsp:cNvSpPr/>
      </dsp:nvSpPr>
      <dsp:spPr>
        <a:xfrm>
          <a:off x="603180" y="395361"/>
          <a:ext cx="1516829" cy="2274509"/>
        </a:xfrm>
        <a:custGeom>
          <a:avLst/>
          <a:gdLst/>
          <a:ahLst/>
          <a:cxnLst/>
          <a:rect l="0" t="0" r="0" b="0"/>
          <a:pathLst>
            <a:path>
              <a:moveTo>
                <a:pt x="0" y="0"/>
              </a:moveTo>
              <a:lnTo>
                <a:pt x="0" y="2274509"/>
              </a:lnTo>
              <a:lnTo>
                <a:pt x="1516829" y="2274509"/>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09DDEC7A-4955-624E-AC7A-32FBAC8D8230}">
      <dsp:nvSpPr>
        <dsp:cNvPr id="0" name=""/>
        <dsp:cNvSpPr/>
      </dsp:nvSpPr>
      <dsp:spPr>
        <a:xfrm>
          <a:off x="2120010" y="2472190"/>
          <a:ext cx="5438706"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How the analysis is done?</a:t>
          </a:r>
        </a:p>
      </dsp:txBody>
      <dsp:txXfrm>
        <a:off x="2131590" y="2483770"/>
        <a:ext cx="5415546" cy="372201"/>
      </dsp:txXfrm>
    </dsp:sp>
    <dsp:sp modelId="{CD33285A-E9A6-F74D-A644-3D915AD338D7}">
      <dsp:nvSpPr>
        <dsp:cNvPr id="0" name=""/>
        <dsp:cNvSpPr/>
      </dsp:nvSpPr>
      <dsp:spPr>
        <a:xfrm>
          <a:off x="603180" y="395361"/>
          <a:ext cx="1516829" cy="2768711"/>
        </a:xfrm>
        <a:custGeom>
          <a:avLst/>
          <a:gdLst/>
          <a:ahLst/>
          <a:cxnLst/>
          <a:rect l="0" t="0" r="0" b="0"/>
          <a:pathLst>
            <a:path>
              <a:moveTo>
                <a:pt x="0" y="0"/>
              </a:moveTo>
              <a:lnTo>
                <a:pt x="0" y="2768711"/>
              </a:lnTo>
              <a:lnTo>
                <a:pt x="1516829" y="2768711"/>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E9981EBA-5600-3B45-AAB1-E163A6EB7CCC}">
      <dsp:nvSpPr>
        <dsp:cNvPr id="0" name=""/>
        <dsp:cNvSpPr/>
      </dsp:nvSpPr>
      <dsp:spPr>
        <a:xfrm>
          <a:off x="2120010" y="2966392"/>
          <a:ext cx="6335152"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How does it contributes to the body of knowledge?</a:t>
          </a:r>
        </a:p>
      </dsp:txBody>
      <dsp:txXfrm>
        <a:off x="2131590" y="2977972"/>
        <a:ext cx="6311992" cy="372201"/>
      </dsp:txXfrm>
    </dsp:sp>
    <dsp:sp modelId="{BDD80FFA-04CF-3549-95EE-A0D9889ED0B6}">
      <dsp:nvSpPr>
        <dsp:cNvPr id="0" name=""/>
        <dsp:cNvSpPr/>
      </dsp:nvSpPr>
      <dsp:spPr>
        <a:xfrm>
          <a:off x="603180" y="395361"/>
          <a:ext cx="1516829" cy="3262914"/>
        </a:xfrm>
        <a:custGeom>
          <a:avLst/>
          <a:gdLst/>
          <a:ahLst/>
          <a:cxnLst/>
          <a:rect l="0" t="0" r="0" b="0"/>
          <a:pathLst>
            <a:path>
              <a:moveTo>
                <a:pt x="0" y="0"/>
              </a:moveTo>
              <a:lnTo>
                <a:pt x="0" y="3262914"/>
              </a:lnTo>
              <a:lnTo>
                <a:pt x="1516829" y="3262914"/>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367F5F2C-3D3A-C540-AA7D-8CE64B265640}">
      <dsp:nvSpPr>
        <dsp:cNvPr id="0" name=""/>
        <dsp:cNvSpPr/>
      </dsp:nvSpPr>
      <dsp:spPr>
        <a:xfrm>
          <a:off x="2120010" y="3460595"/>
          <a:ext cx="6056387"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implications of the research</a:t>
          </a:r>
        </a:p>
      </dsp:txBody>
      <dsp:txXfrm>
        <a:off x="2131590" y="3472175"/>
        <a:ext cx="6033227" cy="372201"/>
      </dsp:txXfrm>
    </dsp:sp>
    <dsp:sp modelId="{CE6269D6-3044-6F41-A52B-696A4C039BBC}">
      <dsp:nvSpPr>
        <dsp:cNvPr id="0" name=""/>
        <dsp:cNvSpPr/>
      </dsp:nvSpPr>
      <dsp:spPr>
        <a:xfrm>
          <a:off x="603180" y="395361"/>
          <a:ext cx="1516829" cy="3757116"/>
        </a:xfrm>
        <a:custGeom>
          <a:avLst/>
          <a:gdLst/>
          <a:ahLst/>
          <a:cxnLst/>
          <a:rect l="0" t="0" r="0" b="0"/>
          <a:pathLst>
            <a:path>
              <a:moveTo>
                <a:pt x="0" y="0"/>
              </a:moveTo>
              <a:lnTo>
                <a:pt x="0" y="3757116"/>
              </a:lnTo>
              <a:lnTo>
                <a:pt x="1516829" y="375711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4403EF-A0F3-6D41-9CD1-EEBF01FAC270}">
      <dsp:nvSpPr>
        <dsp:cNvPr id="0" name=""/>
        <dsp:cNvSpPr/>
      </dsp:nvSpPr>
      <dsp:spPr>
        <a:xfrm>
          <a:off x="2120010" y="3954797"/>
          <a:ext cx="6362701"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Be selective, not all papers need equal important </a:t>
          </a:r>
        </a:p>
      </dsp:txBody>
      <dsp:txXfrm>
        <a:off x="2131590" y="3966377"/>
        <a:ext cx="6339541" cy="372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0" y="177773"/>
          <a:ext cx="2931761"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err="1"/>
            <a:t>Analyse</a:t>
          </a:r>
          <a:r>
            <a:rPr lang="en-US" sz="2600" kern="1200" baseline="0" dirty="0"/>
            <a:t> the findings</a:t>
          </a:r>
          <a:endParaRPr lang="en-US" sz="2600" kern="1200" dirty="0"/>
        </a:p>
      </dsp:txBody>
      <dsp:txXfrm>
        <a:off x="18836" y="196609"/>
        <a:ext cx="2894089" cy="605432"/>
      </dsp:txXfrm>
    </dsp:sp>
    <dsp:sp modelId="{AC102D4A-E9DB-6043-8CF2-D0841303CA92}">
      <dsp:nvSpPr>
        <dsp:cNvPr id="0" name=""/>
        <dsp:cNvSpPr/>
      </dsp:nvSpPr>
      <dsp:spPr>
        <a:xfrm>
          <a:off x="293176" y="820878"/>
          <a:ext cx="293528" cy="550909"/>
        </a:xfrm>
        <a:custGeom>
          <a:avLst/>
          <a:gdLst/>
          <a:ahLst/>
          <a:cxnLst/>
          <a:rect l="0" t="0" r="0" b="0"/>
          <a:pathLst>
            <a:path>
              <a:moveTo>
                <a:pt x="0" y="0"/>
              </a:moveTo>
              <a:lnTo>
                <a:pt x="0" y="550909"/>
              </a:lnTo>
              <a:lnTo>
                <a:pt x="293528" y="550909"/>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F184DEA9-5343-4A4F-A00D-6B19BBE19249}">
      <dsp:nvSpPr>
        <dsp:cNvPr id="0" name=""/>
        <dsp:cNvSpPr/>
      </dsp:nvSpPr>
      <dsp:spPr>
        <a:xfrm>
          <a:off x="586705" y="1050235"/>
          <a:ext cx="8865957"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What themes emerge and what conclusions can be drawn?</a:t>
          </a:r>
        </a:p>
      </dsp:txBody>
      <dsp:txXfrm>
        <a:off x="605541" y="1069071"/>
        <a:ext cx="8828285" cy="605432"/>
      </dsp:txXfrm>
    </dsp:sp>
    <dsp:sp modelId="{72CEEEE3-3C8B-F547-BA9D-5CBC1FCC6F30}">
      <dsp:nvSpPr>
        <dsp:cNvPr id="0" name=""/>
        <dsp:cNvSpPr/>
      </dsp:nvSpPr>
      <dsp:spPr>
        <a:xfrm>
          <a:off x="293176" y="820878"/>
          <a:ext cx="293528" cy="1354790"/>
        </a:xfrm>
        <a:custGeom>
          <a:avLst/>
          <a:gdLst/>
          <a:ahLst/>
          <a:cxnLst/>
          <a:rect l="0" t="0" r="0" b="0"/>
          <a:pathLst>
            <a:path>
              <a:moveTo>
                <a:pt x="0" y="0"/>
              </a:moveTo>
              <a:lnTo>
                <a:pt x="0" y="1354790"/>
              </a:lnTo>
              <a:lnTo>
                <a:pt x="293528" y="1354790"/>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B5AEA3EE-C290-1741-9DD9-A9FBD082F75D}">
      <dsp:nvSpPr>
        <dsp:cNvPr id="0" name=""/>
        <dsp:cNvSpPr/>
      </dsp:nvSpPr>
      <dsp:spPr>
        <a:xfrm>
          <a:off x="586705" y="1854116"/>
          <a:ext cx="9860877"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major similarities and differences between the various writers?</a:t>
          </a:r>
        </a:p>
      </dsp:txBody>
      <dsp:txXfrm>
        <a:off x="605541" y="1872952"/>
        <a:ext cx="9823205" cy="605432"/>
      </dsp:txXfrm>
    </dsp:sp>
    <dsp:sp modelId="{27E2B84C-806C-864A-A6CD-2DFC87C82251}">
      <dsp:nvSpPr>
        <dsp:cNvPr id="0" name=""/>
        <dsp:cNvSpPr/>
      </dsp:nvSpPr>
      <dsp:spPr>
        <a:xfrm>
          <a:off x="293176" y="820878"/>
          <a:ext cx="293528" cy="2158671"/>
        </a:xfrm>
        <a:custGeom>
          <a:avLst/>
          <a:gdLst/>
          <a:ahLst/>
          <a:cxnLst/>
          <a:rect l="0" t="0" r="0" b="0"/>
          <a:pathLst>
            <a:path>
              <a:moveTo>
                <a:pt x="0" y="0"/>
              </a:moveTo>
              <a:lnTo>
                <a:pt x="0" y="2158671"/>
              </a:lnTo>
              <a:lnTo>
                <a:pt x="293528" y="2158671"/>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73FEEFB6-716C-7943-ADC5-A0802059EE41}">
      <dsp:nvSpPr>
        <dsp:cNvPr id="0" name=""/>
        <dsp:cNvSpPr/>
      </dsp:nvSpPr>
      <dsp:spPr>
        <a:xfrm>
          <a:off x="586705" y="2657997"/>
          <a:ext cx="9928542"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Are there any significant questions which emerge?</a:t>
          </a:r>
        </a:p>
      </dsp:txBody>
      <dsp:txXfrm>
        <a:off x="605541" y="2676833"/>
        <a:ext cx="9890870" cy="605432"/>
      </dsp:txXfrm>
    </dsp:sp>
    <dsp:sp modelId="{96DDB927-9BCA-ED40-8A3E-61ED895F2C3C}">
      <dsp:nvSpPr>
        <dsp:cNvPr id="0" name=""/>
        <dsp:cNvSpPr/>
      </dsp:nvSpPr>
      <dsp:spPr>
        <a:xfrm>
          <a:off x="293176" y="820878"/>
          <a:ext cx="293528" cy="2962552"/>
        </a:xfrm>
        <a:custGeom>
          <a:avLst/>
          <a:gdLst/>
          <a:ahLst/>
          <a:cxnLst/>
          <a:rect l="0" t="0" r="0" b="0"/>
          <a:pathLst>
            <a:path>
              <a:moveTo>
                <a:pt x="0" y="0"/>
              </a:moveTo>
              <a:lnTo>
                <a:pt x="0" y="2962552"/>
              </a:lnTo>
              <a:lnTo>
                <a:pt x="293528" y="2962552"/>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3A34CC91-232D-5B40-A697-2C4566330FB8}">
      <dsp:nvSpPr>
        <dsp:cNvPr id="0" name=""/>
        <dsp:cNvSpPr/>
      </dsp:nvSpPr>
      <dsp:spPr>
        <a:xfrm>
          <a:off x="586705" y="3461878"/>
          <a:ext cx="7670173"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Which questions could form basis for further investigation?</a:t>
          </a:r>
        </a:p>
      </dsp:txBody>
      <dsp:txXfrm>
        <a:off x="605541" y="3480714"/>
        <a:ext cx="7632501" cy="605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064FA-5753-E441-AB8F-158D0AA5CF29}">
      <dsp:nvSpPr>
        <dsp:cNvPr id="0" name=""/>
        <dsp:cNvSpPr/>
      </dsp:nvSpPr>
      <dsp:spPr>
        <a:xfrm flipH="1">
          <a:off x="254784" y="3745"/>
          <a:ext cx="3395483"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kern="1200" dirty="0"/>
            <a:t>Write</a:t>
          </a:r>
        </a:p>
      </dsp:txBody>
      <dsp:txXfrm>
        <a:off x="275988" y="24949"/>
        <a:ext cx="3353075" cy="681566"/>
      </dsp:txXfrm>
    </dsp:sp>
    <dsp:sp modelId="{FE15685F-8656-514F-A9D0-D9F9654BB893}">
      <dsp:nvSpPr>
        <dsp:cNvPr id="0" name=""/>
        <dsp:cNvSpPr/>
      </dsp:nvSpPr>
      <dsp:spPr>
        <a:xfrm>
          <a:off x="594333" y="727720"/>
          <a:ext cx="990488" cy="542980"/>
        </a:xfrm>
        <a:custGeom>
          <a:avLst/>
          <a:gdLst/>
          <a:ahLst/>
          <a:cxnLst/>
          <a:rect l="0" t="0" r="0" b="0"/>
          <a:pathLst>
            <a:path>
              <a:moveTo>
                <a:pt x="0" y="0"/>
              </a:moveTo>
              <a:lnTo>
                <a:pt x="0" y="542980"/>
              </a:lnTo>
              <a:lnTo>
                <a:pt x="990488" y="542980"/>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C4CDA264-08FB-C04C-96C1-255D9A22392F}">
      <dsp:nvSpPr>
        <dsp:cNvPr id="0" name=""/>
        <dsp:cNvSpPr/>
      </dsp:nvSpPr>
      <dsp:spPr>
        <a:xfrm>
          <a:off x="1584821" y="908713"/>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Prepare an outline</a:t>
          </a:r>
        </a:p>
      </dsp:txBody>
      <dsp:txXfrm>
        <a:off x="1606025" y="929917"/>
        <a:ext cx="5349811" cy="681566"/>
      </dsp:txXfrm>
    </dsp:sp>
    <dsp:sp modelId="{AFEACAA7-BF5B-6349-A12B-3B6ED992A9B8}">
      <dsp:nvSpPr>
        <dsp:cNvPr id="0" name=""/>
        <dsp:cNvSpPr/>
      </dsp:nvSpPr>
      <dsp:spPr>
        <a:xfrm>
          <a:off x="594333" y="727720"/>
          <a:ext cx="990488" cy="1447948"/>
        </a:xfrm>
        <a:custGeom>
          <a:avLst/>
          <a:gdLst/>
          <a:ahLst/>
          <a:cxnLst/>
          <a:rect l="0" t="0" r="0" b="0"/>
          <a:pathLst>
            <a:path>
              <a:moveTo>
                <a:pt x="0" y="0"/>
              </a:moveTo>
              <a:lnTo>
                <a:pt x="0" y="1447948"/>
              </a:lnTo>
              <a:lnTo>
                <a:pt x="990488" y="1447948"/>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6957CDE3-1992-A349-9DAC-4491C409EDCD}">
      <dsp:nvSpPr>
        <dsp:cNvPr id="0" name=""/>
        <dsp:cNvSpPr/>
      </dsp:nvSpPr>
      <dsp:spPr>
        <a:xfrm>
          <a:off x="1584821" y="1813681"/>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Headings and subheadings</a:t>
          </a:r>
        </a:p>
      </dsp:txBody>
      <dsp:txXfrm>
        <a:off x="1606025" y="1834885"/>
        <a:ext cx="5349811" cy="681566"/>
      </dsp:txXfrm>
    </dsp:sp>
    <dsp:sp modelId="{85D5746A-E418-EB4E-92F0-AFE4DA6F97A4}">
      <dsp:nvSpPr>
        <dsp:cNvPr id="0" name=""/>
        <dsp:cNvSpPr/>
      </dsp:nvSpPr>
      <dsp:spPr>
        <a:xfrm>
          <a:off x="594333" y="727720"/>
          <a:ext cx="990488" cy="2352916"/>
        </a:xfrm>
        <a:custGeom>
          <a:avLst/>
          <a:gdLst/>
          <a:ahLst/>
          <a:cxnLst/>
          <a:rect l="0" t="0" r="0" b="0"/>
          <a:pathLst>
            <a:path>
              <a:moveTo>
                <a:pt x="0" y="0"/>
              </a:moveTo>
              <a:lnTo>
                <a:pt x="0" y="2352916"/>
              </a:lnTo>
              <a:lnTo>
                <a:pt x="990488" y="2352916"/>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60BA2830-F147-AF40-973A-A553B9056547}">
      <dsp:nvSpPr>
        <dsp:cNvPr id="0" name=""/>
        <dsp:cNvSpPr/>
      </dsp:nvSpPr>
      <dsp:spPr>
        <a:xfrm>
          <a:off x="1584821" y="2718649"/>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Prepare a little summary</a:t>
          </a:r>
        </a:p>
      </dsp:txBody>
      <dsp:txXfrm>
        <a:off x="1606025" y="2739853"/>
        <a:ext cx="5349811" cy="681566"/>
      </dsp:txXfrm>
    </dsp:sp>
    <dsp:sp modelId="{C1AD368D-3C76-7046-A047-CA44E467FC32}">
      <dsp:nvSpPr>
        <dsp:cNvPr id="0" name=""/>
        <dsp:cNvSpPr/>
      </dsp:nvSpPr>
      <dsp:spPr>
        <a:xfrm>
          <a:off x="594333" y="727720"/>
          <a:ext cx="990488" cy="3257884"/>
        </a:xfrm>
        <a:custGeom>
          <a:avLst/>
          <a:gdLst/>
          <a:ahLst/>
          <a:cxnLst/>
          <a:rect l="0" t="0" r="0" b="0"/>
          <a:pathLst>
            <a:path>
              <a:moveTo>
                <a:pt x="0" y="0"/>
              </a:moveTo>
              <a:lnTo>
                <a:pt x="0" y="3257884"/>
              </a:lnTo>
              <a:lnTo>
                <a:pt x="990488" y="3257884"/>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E048EE41-598B-BC41-A0A9-61AF5678EAE6}">
      <dsp:nvSpPr>
        <dsp:cNvPr id="0" name=""/>
        <dsp:cNvSpPr/>
      </dsp:nvSpPr>
      <dsp:spPr>
        <a:xfrm>
          <a:off x="1584821" y="3623617"/>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Decide a flow of discussion</a:t>
          </a:r>
        </a:p>
      </dsp:txBody>
      <dsp:txXfrm>
        <a:off x="1606025" y="3644821"/>
        <a:ext cx="5349811" cy="6815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FBEA1-E8A2-4CE3-9122-957B79178A14}" type="datetimeFigureOut">
              <a:rPr lang="en-IN" smtClean="0"/>
              <a:t>29-08-2018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D9A08-AEB3-4461-A37D-9554EF044781}" type="slidenum">
              <a:rPr lang="en-IN" smtClean="0"/>
              <a:t>‹#›</a:t>
            </a:fld>
            <a:endParaRPr lang="en-IN"/>
          </a:p>
        </p:txBody>
      </p:sp>
    </p:spTree>
    <p:extLst>
      <p:ext uri="{BB962C8B-B14F-4D97-AF65-F5344CB8AC3E}">
        <p14:creationId xmlns:p14="http://schemas.microsoft.com/office/powerpoint/2010/main" val="87304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through these steps presupposes a reasonable level of knowledge in the broad subject area within which the study is to be undertaken. Without such knowledge it is difficult to clearly and adequately ‘dissect’ a subject area.</a:t>
            </a:r>
          </a:p>
          <a:p>
            <a:endParaRPr lang="en-IN" dirty="0"/>
          </a:p>
        </p:txBody>
      </p:sp>
      <p:sp>
        <p:nvSpPr>
          <p:cNvPr id="4" name="Slide Number Placeholder 3"/>
          <p:cNvSpPr>
            <a:spLocks noGrp="1"/>
          </p:cNvSpPr>
          <p:nvPr>
            <p:ph type="sldNum" sz="quarter" idx="10"/>
          </p:nvPr>
        </p:nvSpPr>
        <p:spPr/>
        <p:txBody>
          <a:bodyPr/>
          <a:lstStyle/>
          <a:p>
            <a:fld id="{74AD9A08-AEB3-4461-A37D-9554EF044781}" type="slidenum">
              <a:rPr lang="en-IN" smtClean="0"/>
              <a:t>14</a:t>
            </a:fld>
            <a:endParaRPr lang="en-IN"/>
          </a:p>
        </p:txBody>
      </p:sp>
    </p:spTree>
    <p:extLst>
      <p:ext uri="{BB962C8B-B14F-4D97-AF65-F5344CB8AC3E}">
        <p14:creationId xmlns:p14="http://schemas.microsoft.com/office/powerpoint/2010/main" val="219483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846-64A1-4ABF-9AA5-8EE69E69BB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9539FD-28E8-4FE1-ADCF-D89B674B5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8ADC5-31C0-4A0C-B11F-A33EC06AE3F8}"/>
              </a:ext>
            </a:extLst>
          </p:cNvPr>
          <p:cNvSpPr>
            <a:spLocks noGrp="1"/>
          </p:cNvSpPr>
          <p:nvPr>
            <p:ph type="dt" sz="half" idx="10"/>
          </p:nvPr>
        </p:nvSpPr>
        <p:spPr/>
        <p:txBody>
          <a:bodyPr/>
          <a:lstStyle/>
          <a:p>
            <a:fld id="{6F56A93D-98CF-42F8-ACA1-3331BE5CAE32}" type="datetime1">
              <a:rPr lang="en-IN" smtClean="0"/>
              <a:t>29-08-2018</a:t>
            </a:fld>
            <a:endParaRPr lang="en-IN"/>
          </a:p>
        </p:txBody>
      </p:sp>
      <p:sp>
        <p:nvSpPr>
          <p:cNvPr id="5" name="Footer Placeholder 4">
            <a:extLst>
              <a:ext uri="{FF2B5EF4-FFF2-40B4-BE49-F238E27FC236}">
                <a16:creationId xmlns:a16="http://schemas.microsoft.com/office/drawing/2014/main" id="{3961E7C9-1A1B-41E1-88DD-2524A1CD8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A868E-FB3D-4AED-8967-F04E110201B3}"/>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098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5792-8168-4F7A-A283-1AFD39E89E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63F2E-DB40-4608-8B0D-52323CD120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5F534-4A94-44D8-854A-9DA3E2B26B54}"/>
              </a:ext>
            </a:extLst>
          </p:cNvPr>
          <p:cNvSpPr>
            <a:spLocks noGrp="1"/>
          </p:cNvSpPr>
          <p:nvPr>
            <p:ph type="dt" sz="half" idx="10"/>
          </p:nvPr>
        </p:nvSpPr>
        <p:spPr/>
        <p:txBody>
          <a:bodyPr/>
          <a:lstStyle/>
          <a:p>
            <a:fld id="{B3B6630B-FB6D-491F-8622-8C83F3275445}" type="datetime1">
              <a:rPr lang="en-IN" smtClean="0"/>
              <a:t>29-08-2018</a:t>
            </a:fld>
            <a:endParaRPr lang="en-IN"/>
          </a:p>
        </p:txBody>
      </p:sp>
      <p:sp>
        <p:nvSpPr>
          <p:cNvPr id="5" name="Footer Placeholder 4">
            <a:extLst>
              <a:ext uri="{FF2B5EF4-FFF2-40B4-BE49-F238E27FC236}">
                <a16:creationId xmlns:a16="http://schemas.microsoft.com/office/drawing/2014/main" id="{FCDF6C19-A274-484A-9B92-7943C74BD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5D4B3-83F1-46BD-9F77-B0BB595863A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131566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3EC2DE-51F5-4FCA-8259-74D0573ECE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787453-2421-416A-A6AC-FC3FE93EE4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D5736-532D-4936-A7B3-721AA0EA2B00}"/>
              </a:ext>
            </a:extLst>
          </p:cNvPr>
          <p:cNvSpPr>
            <a:spLocks noGrp="1"/>
          </p:cNvSpPr>
          <p:nvPr>
            <p:ph type="dt" sz="half" idx="10"/>
          </p:nvPr>
        </p:nvSpPr>
        <p:spPr/>
        <p:txBody>
          <a:bodyPr/>
          <a:lstStyle/>
          <a:p>
            <a:fld id="{A78F1241-4DA6-4CFB-8E38-1E4F42C27A85}" type="datetime1">
              <a:rPr lang="en-IN" smtClean="0"/>
              <a:t>29-08-2018</a:t>
            </a:fld>
            <a:endParaRPr lang="en-IN"/>
          </a:p>
        </p:txBody>
      </p:sp>
      <p:sp>
        <p:nvSpPr>
          <p:cNvPr id="5" name="Footer Placeholder 4">
            <a:extLst>
              <a:ext uri="{FF2B5EF4-FFF2-40B4-BE49-F238E27FC236}">
                <a16:creationId xmlns:a16="http://schemas.microsoft.com/office/drawing/2014/main" id="{C7218DF3-7CDD-4CA2-A661-74B9BB22A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FBD7A-83BC-4B38-ADD5-4911DFDFAD02}"/>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4972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4CFC-7A24-4CA8-AE38-A356CB5FD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46C7D0-D0AA-435D-AA19-F7499DD6ED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25C92-0473-4618-8FBD-7AB9DE770A54}"/>
              </a:ext>
            </a:extLst>
          </p:cNvPr>
          <p:cNvSpPr>
            <a:spLocks noGrp="1"/>
          </p:cNvSpPr>
          <p:nvPr>
            <p:ph type="dt" sz="half" idx="10"/>
          </p:nvPr>
        </p:nvSpPr>
        <p:spPr/>
        <p:txBody>
          <a:bodyPr/>
          <a:lstStyle/>
          <a:p>
            <a:fld id="{D40499DE-712E-4B21-826F-5E369C582D63}" type="datetime1">
              <a:rPr lang="en-IN" smtClean="0"/>
              <a:t>29-08-2018</a:t>
            </a:fld>
            <a:endParaRPr lang="en-IN"/>
          </a:p>
        </p:txBody>
      </p:sp>
      <p:sp>
        <p:nvSpPr>
          <p:cNvPr id="5" name="Footer Placeholder 4">
            <a:extLst>
              <a:ext uri="{FF2B5EF4-FFF2-40B4-BE49-F238E27FC236}">
                <a16:creationId xmlns:a16="http://schemas.microsoft.com/office/drawing/2014/main" id="{3C55714A-B908-433C-BC70-89C43EFFD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32AE6-276D-465D-BF82-7FFE0B66C1D8}"/>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26292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329A-419E-4BB4-A79C-33C6EB70F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EFE4DB-2C66-41FA-AC0A-C2FB0F6BE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289AA0-F29B-468A-AD4F-FE57179FF6C2}"/>
              </a:ext>
            </a:extLst>
          </p:cNvPr>
          <p:cNvSpPr>
            <a:spLocks noGrp="1"/>
          </p:cNvSpPr>
          <p:nvPr>
            <p:ph type="dt" sz="half" idx="10"/>
          </p:nvPr>
        </p:nvSpPr>
        <p:spPr/>
        <p:txBody>
          <a:bodyPr/>
          <a:lstStyle/>
          <a:p>
            <a:fld id="{B87046C1-1DBC-4C45-B8B3-85EBC71E1BC2}" type="datetime1">
              <a:rPr lang="en-IN" smtClean="0"/>
              <a:t>29-08-2018</a:t>
            </a:fld>
            <a:endParaRPr lang="en-IN"/>
          </a:p>
        </p:txBody>
      </p:sp>
      <p:sp>
        <p:nvSpPr>
          <p:cNvPr id="5" name="Footer Placeholder 4">
            <a:extLst>
              <a:ext uri="{FF2B5EF4-FFF2-40B4-BE49-F238E27FC236}">
                <a16:creationId xmlns:a16="http://schemas.microsoft.com/office/drawing/2014/main" id="{64957181-9397-4FDB-9141-77A991C43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680D6-E0E5-464B-B02B-F9C8D6CB75E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293113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3218-3D94-473A-9A9B-657DEEC1DA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4CC0F-F72B-4813-8BE9-AFCFA76AD5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033E64-1D43-4DB6-A341-8E85F3B064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330AF-6862-4D5B-B053-1792C8BAF2E1}"/>
              </a:ext>
            </a:extLst>
          </p:cNvPr>
          <p:cNvSpPr>
            <a:spLocks noGrp="1"/>
          </p:cNvSpPr>
          <p:nvPr>
            <p:ph type="dt" sz="half" idx="10"/>
          </p:nvPr>
        </p:nvSpPr>
        <p:spPr/>
        <p:txBody>
          <a:bodyPr/>
          <a:lstStyle/>
          <a:p>
            <a:fld id="{D09FEF16-F2A4-4A83-8879-86A068D3AD0A}" type="datetime1">
              <a:rPr lang="en-IN" smtClean="0"/>
              <a:t>29-08-2018</a:t>
            </a:fld>
            <a:endParaRPr lang="en-IN"/>
          </a:p>
        </p:txBody>
      </p:sp>
      <p:sp>
        <p:nvSpPr>
          <p:cNvPr id="6" name="Footer Placeholder 5">
            <a:extLst>
              <a:ext uri="{FF2B5EF4-FFF2-40B4-BE49-F238E27FC236}">
                <a16:creationId xmlns:a16="http://schemas.microsoft.com/office/drawing/2014/main" id="{C03339D4-9584-4A3C-9813-F749CF779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4B3DF6-2090-401A-8C9A-BD20D7323B47}"/>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238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A608-7436-41AA-8435-D7C8196742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157181-FB23-4D44-AD4B-F81751B06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539287-4EF9-427D-82C0-0AEC8D84B1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75F1C7-8FA8-4D77-B706-8E611E336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2A68DC-ACEF-4AFF-8D99-F80ABEF439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BBCD29-40EB-411D-8387-E4FDF3C402C3}"/>
              </a:ext>
            </a:extLst>
          </p:cNvPr>
          <p:cNvSpPr>
            <a:spLocks noGrp="1"/>
          </p:cNvSpPr>
          <p:nvPr>
            <p:ph type="dt" sz="half" idx="10"/>
          </p:nvPr>
        </p:nvSpPr>
        <p:spPr/>
        <p:txBody>
          <a:bodyPr/>
          <a:lstStyle/>
          <a:p>
            <a:fld id="{AC27502C-7D2D-42A0-A618-872FB0C15A04}" type="datetime1">
              <a:rPr lang="en-IN" smtClean="0"/>
              <a:t>29-08-2018</a:t>
            </a:fld>
            <a:endParaRPr lang="en-IN"/>
          </a:p>
        </p:txBody>
      </p:sp>
      <p:sp>
        <p:nvSpPr>
          <p:cNvPr id="8" name="Footer Placeholder 7">
            <a:extLst>
              <a:ext uri="{FF2B5EF4-FFF2-40B4-BE49-F238E27FC236}">
                <a16:creationId xmlns:a16="http://schemas.microsoft.com/office/drawing/2014/main" id="{0316FBBA-8ADA-4F63-A686-CA5954D2EB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84B975-07F1-47FA-A4E2-8F0927DE9FA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52230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6166-7EEF-4A66-98F4-7D1B0FFDCB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9157B5-47F0-4139-BF74-B6F0E39EDD02}"/>
              </a:ext>
            </a:extLst>
          </p:cNvPr>
          <p:cNvSpPr>
            <a:spLocks noGrp="1"/>
          </p:cNvSpPr>
          <p:nvPr>
            <p:ph type="dt" sz="half" idx="10"/>
          </p:nvPr>
        </p:nvSpPr>
        <p:spPr/>
        <p:txBody>
          <a:bodyPr/>
          <a:lstStyle/>
          <a:p>
            <a:fld id="{36AA8895-9C56-4020-869B-42D8430B374A}" type="datetime1">
              <a:rPr lang="en-IN" smtClean="0"/>
              <a:t>29-08-2018</a:t>
            </a:fld>
            <a:endParaRPr lang="en-IN"/>
          </a:p>
        </p:txBody>
      </p:sp>
      <p:sp>
        <p:nvSpPr>
          <p:cNvPr id="4" name="Footer Placeholder 3">
            <a:extLst>
              <a:ext uri="{FF2B5EF4-FFF2-40B4-BE49-F238E27FC236}">
                <a16:creationId xmlns:a16="http://schemas.microsoft.com/office/drawing/2014/main" id="{9D678D3F-C2E8-43E4-A239-6FF3AEAA34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510812-A91B-4C13-9A06-6F29C3BDA5BC}"/>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01371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3A4C4-43B0-4049-98FD-961766A2C967}"/>
              </a:ext>
            </a:extLst>
          </p:cNvPr>
          <p:cNvSpPr>
            <a:spLocks noGrp="1"/>
          </p:cNvSpPr>
          <p:nvPr>
            <p:ph type="dt" sz="half" idx="10"/>
          </p:nvPr>
        </p:nvSpPr>
        <p:spPr/>
        <p:txBody>
          <a:bodyPr/>
          <a:lstStyle/>
          <a:p>
            <a:fld id="{514217C0-A885-4545-8BFC-5E1B8F8DC823}" type="datetime1">
              <a:rPr lang="en-IN" smtClean="0"/>
              <a:t>29-08-2018</a:t>
            </a:fld>
            <a:endParaRPr lang="en-IN"/>
          </a:p>
        </p:txBody>
      </p:sp>
      <p:sp>
        <p:nvSpPr>
          <p:cNvPr id="3" name="Footer Placeholder 2">
            <a:extLst>
              <a:ext uri="{FF2B5EF4-FFF2-40B4-BE49-F238E27FC236}">
                <a16:creationId xmlns:a16="http://schemas.microsoft.com/office/drawing/2014/main" id="{964429E3-003D-44A4-A655-DCCA4AA7E1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586963-0B8D-4E9E-A407-853A41BD5FE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19583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64EF-598C-4115-8C47-413DE902B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4F8DA3-F471-42AC-9598-8CC269431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7FE131-5996-428C-A87F-13B485AF4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5D24FB-1684-4D13-B356-44AF10FBCF56}"/>
              </a:ext>
            </a:extLst>
          </p:cNvPr>
          <p:cNvSpPr>
            <a:spLocks noGrp="1"/>
          </p:cNvSpPr>
          <p:nvPr>
            <p:ph type="dt" sz="half" idx="10"/>
          </p:nvPr>
        </p:nvSpPr>
        <p:spPr/>
        <p:txBody>
          <a:bodyPr/>
          <a:lstStyle/>
          <a:p>
            <a:fld id="{8D0BAEF4-B245-426F-AD8B-0CC897ACBD81}" type="datetime1">
              <a:rPr lang="en-IN" smtClean="0"/>
              <a:t>29-08-2018</a:t>
            </a:fld>
            <a:endParaRPr lang="en-IN"/>
          </a:p>
        </p:txBody>
      </p:sp>
      <p:sp>
        <p:nvSpPr>
          <p:cNvPr id="6" name="Footer Placeholder 5">
            <a:extLst>
              <a:ext uri="{FF2B5EF4-FFF2-40B4-BE49-F238E27FC236}">
                <a16:creationId xmlns:a16="http://schemas.microsoft.com/office/drawing/2014/main" id="{1F8DEAA7-F813-48A9-BFF0-7DDC46D1D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F6CF1-2B1C-4645-9AB3-B368E700576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14030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7AC3-19DD-41A6-BC28-6B75BEF48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B6FBF7-4B50-4B9A-BCE5-6C012E1122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4264C2-20E8-40EC-9D77-E71F454F5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69ADDF-EE93-433D-B0A1-F457A3DC39ED}"/>
              </a:ext>
            </a:extLst>
          </p:cNvPr>
          <p:cNvSpPr>
            <a:spLocks noGrp="1"/>
          </p:cNvSpPr>
          <p:nvPr>
            <p:ph type="dt" sz="half" idx="10"/>
          </p:nvPr>
        </p:nvSpPr>
        <p:spPr/>
        <p:txBody>
          <a:bodyPr/>
          <a:lstStyle/>
          <a:p>
            <a:fld id="{B07C1369-7D3D-43D3-9701-A168F7E90BEC}" type="datetime1">
              <a:rPr lang="en-IN" smtClean="0"/>
              <a:t>29-08-2018</a:t>
            </a:fld>
            <a:endParaRPr lang="en-IN"/>
          </a:p>
        </p:txBody>
      </p:sp>
      <p:sp>
        <p:nvSpPr>
          <p:cNvPr id="6" name="Footer Placeholder 5">
            <a:extLst>
              <a:ext uri="{FF2B5EF4-FFF2-40B4-BE49-F238E27FC236}">
                <a16:creationId xmlns:a16="http://schemas.microsoft.com/office/drawing/2014/main" id="{5352FBD6-DC53-4EA8-8660-683417AFEC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23107-87D7-43FA-B162-1A7FBFCC4CC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83323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87C85-BF30-4BE0-B7CD-FA9494938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52D06F-7D79-4132-B9A5-E93F88E70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07784-C564-4FCF-AA57-572C26F75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5BEA8-A66A-40E0-ABAC-9E18F57056C3}" type="datetime1">
              <a:rPr lang="en-IN" smtClean="0"/>
              <a:t>29-08-2018</a:t>
            </a:fld>
            <a:endParaRPr lang="en-IN"/>
          </a:p>
        </p:txBody>
      </p:sp>
      <p:sp>
        <p:nvSpPr>
          <p:cNvPr id="5" name="Footer Placeholder 4">
            <a:extLst>
              <a:ext uri="{FF2B5EF4-FFF2-40B4-BE49-F238E27FC236}">
                <a16:creationId xmlns:a16="http://schemas.microsoft.com/office/drawing/2014/main" id="{0F296CC8-00ED-4D8F-9D64-FA9373AE9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2DD900-0A99-41DE-88AE-7172688D0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46C2A-E773-4271-BBA3-1A109D26C3DB}" type="slidenum">
              <a:rPr lang="en-IN" smtClean="0"/>
              <a:t>‹#›</a:t>
            </a:fld>
            <a:endParaRPr lang="en-IN"/>
          </a:p>
        </p:txBody>
      </p:sp>
    </p:spTree>
    <p:extLst>
      <p:ext uri="{BB962C8B-B14F-4D97-AF65-F5344CB8AC3E}">
        <p14:creationId xmlns:p14="http://schemas.microsoft.com/office/powerpoint/2010/main" val="3461070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FC86-B4D3-4B8C-AD84-D5493E815BF4}"/>
              </a:ext>
            </a:extLst>
          </p:cNvPr>
          <p:cNvSpPr>
            <a:spLocks noGrp="1"/>
          </p:cNvSpPr>
          <p:nvPr>
            <p:ph type="ctrTitle"/>
          </p:nvPr>
        </p:nvSpPr>
        <p:spPr/>
        <p:txBody>
          <a:bodyPr/>
          <a:lstStyle/>
          <a:p>
            <a:r>
              <a:rPr lang="en-IN" dirty="0"/>
              <a:t>Research: Concept, process</a:t>
            </a:r>
          </a:p>
        </p:txBody>
      </p:sp>
      <p:sp>
        <p:nvSpPr>
          <p:cNvPr id="3" name="Subtitle 2">
            <a:extLst>
              <a:ext uri="{FF2B5EF4-FFF2-40B4-BE49-F238E27FC236}">
                <a16:creationId xmlns:a16="http://schemas.microsoft.com/office/drawing/2014/main" id="{BB54934E-4C92-4D18-A3DB-7FD30F9DB468}"/>
              </a:ext>
            </a:extLst>
          </p:cNvPr>
          <p:cNvSpPr>
            <a:spLocks noGrp="1"/>
          </p:cNvSpPr>
          <p:nvPr>
            <p:ph type="subTitle" idx="1"/>
          </p:nvPr>
        </p:nvSpPr>
        <p:spPr/>
        <p:txBody>
          <a:bodyPr/>
          <a:lstStyle/>
          <a:p>
            <a:r>
              <a:rPr lang="en-IN" dirty="0" err="1"/>
              <a:t>Dr.</a:t>
            </a:r>
            <a:r>
              <a:rPr lang="en-IN" dirty="0"/>
              <a:t> Vinit Kumar</a:t>
            </a:r>
          </a:p>
        </p:txBody>
      </p:sp>
    </p:spTree>
    <p:extLst>
      <p:ext uri="{BB962C8B-B14F-4D97-AF65-F5344CB8AC3E}">
        <p14:creationId xmlns:p14="http://schemas.microsoft.com/office/powerpoint/2010/main" val="100159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81AE-F0AD-4388-9FF7-A1A5905946C1}"/>
              </a:ext>
            </a:extLst>
          </p:cNvPr>
          <p:cNvSpPr>
            <a:spLocks noGrp="1"/>
          </p:cNvSpPr>
          <p:nvPr>
            <p:ph type="title"/>
          </p:nvPr>
        </p:nvSpPr>
        <p:spPr>
          <a:xfrm>
            <a:off x="838200" y="365125"/>
            <a:ext cx="6505575" cy="1325563"/>
          </a:xfrm>
        </p:spPr>
        <p:txBody>
          <a:bodyPr>
            <a:normAutofit/>
          </a:bodyPr>
          <a:lstStyle/>
          <a:p>
            <a:endParaRPr lang="en-IN"/>
          </a:p>
        </p:txBody>
      </p:sp>
      <p:sp>
        <p:nvSpPr>
          <p:cNvPr id="3" name="Content Placeholder 2">
            <a:extLst>
              <a:ext uri="{FF2B5EF4-FFF2-40B4-BE49-F238E27FC236}">
                <a16:creationId xmlns:a16="http://schemas.microsoft.com/office/drawing/2014/main" id="{2820E59D-AB23-4DDE-8BAA-3F60E209ADD5}"/>
              </a:ext>
            </a:extLst>
          </p:cNvPr>
          <p:cNvSpPr>
            <a:spLocks noGrp="1"/>
          </p:cNvSpPr>
          <p:nvPr>
            <p:ph idx="1"/>
          </p:nvPr>
        </p:nvSpPr>
        <p:spPr>
          <a:xfrm>
            <a:off x="838200" y="1825625"/>
            <a:ext cx="6505575" cy="4351338"/>
          </a:xfrm>
        </p:spPr>
        <p:txBody>
          <a:bodyPr>
            <a:normAutofit/>
          </a:bodyPr>
          <a:lstStyle/>
          <a:p>
            <a:endParaRPr lang="en-IN" dirty="0"/>
          </a:p>
        </p:txBody>
      </p:sp>
      <p:pic>
        <p:nvPicPr>
          <p:cNvPr id="5" name="Picture 4">
            <a:extLst>
              <a:ext uri="{FF2B5EF4-FFF2-40B4-BE49-F238E27FC236}">
                <a16:creationId xmlns:a16="http://schemas.microsoft.com/office/drawing/2014/main" id="{96697D48-4836-4692-B67E-E8D828B21C91}"/>
              </a:ext>
            </a:extLst>
          </p:cNvPr>
          <p:cNvPicPr>
            <a:picLocks noChangeAspect="1"/>
          </p:cNvPicPr>
          <p:nvPr/>
        </p:nvPicPr>
        <p:blipFill rotWithShape="1">
          <a:blip r:embed="rId2"/>
          <a:srcRect t="3550"/>
          <a:stretch/>
        </p:blipFill>
        <p:spPr>
          <a:xfrm>
            <a:off x="2272553" y="-1"/>
            <a:ext cx="6790764" cy="6858001"/>
          </a:xfrm>
          <a:prstGeom prst="rect">
            <a:avLst/>
          </a:prstGeom>
        </p:spPr>
      </p:pic>
      <p:sp>
        <p:nvSpPr>
          <p:cNvPr id="10" name="Rectangle 9">
            <a:extLst>
              <a:ext uri="{FF2B5EF4-FFF2-40B4-BE49-F238E27FC236}">
                <a16:creationId xmlns:a16="http://schemas.microsoft.com/office/drawing/2014/main" id="{C413D172-8B6A-47F5-9813-DE455773F3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5059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D3D4-33D2-48E8-BEAA-3D8DDD2DD466}"/>
              </a:ext>
            </a:extLst>
          </p:cNvPr>
          <p:cNvSpPr>
            <a:spLocks noGrp="1"/>
          </p:cNvSpPr>
          <p:nvPr>
            <p:ph type="title"/>
          </p:nvPr>
        </p:nvSpPr>
        <p:spPr/>
        <p:txBody>
          <a:bodyPr/>
          <a:lstStyle/>
          <a:p>
            <a:r>
              <a:rPr lang="en-IN" dirty="0"/>
              <a:t>Step1 : </a:t>
            </a:r>
            <a:r>
              <a:rPr lang="en-US" dirty="0"/>
              <a:t>Identification of research problem</a:t>
            </a:r>
            <a:endParaRPr lang="en-IN" dirty="0"/>
          </a:p>
        </p:txBody>
      </p:sp>
      <p:sp>
        <p:nvSpPr>
          <p:cNvPr id="3" name="Content Placeholder 2">
            <a:extLst>
              <a:ext uri="{FF2B5EF4-FFF2-40B4-BE49-F238E27FC236}">
                <a16:creationId xmlns:a16="http://schemas.microsoft.com/office/drawing/2014/main" id="{39B2BB96-EAB5-4F6F-BEC5-FA42BC880B52}"/>
              </a:ext>
            </a:extLst>
          </p:cNvPr>
          <p:cNvSpPr>
            <a:spLocks noGrp="1"/>
          </p:cNvSpPr>
          <p:nvPr>
            <p:ph idx="1"/>
          </p:nvPr>
        </p:nvSpPr>
        <p:spPr/>
        <p:txBody>
          <a:bodyPr>
            <a:normAutofit fontScale="85000" lnSpcReduction="20000"/>
          </a:bodyPr>
          <a:lstStyle/>
          <a:p>
            <a:r>
              <a:rPr lang="en-US" dirty="0"/>
              <a:t>It is the first and </a:t>
            </a:r>
            <a:r>
              <a:rPr lang="en-US" u="sng" dirty="0"/>
              <a:t>most crucial step </a:t>
            </a:r>
            <a:r>
              <a:rPr lang="en-US" dirty="0"/>
              <a:t>in the research process – </a:t>
            </a:r>
          </a:p>
          <a:p>
            <a:pPr lvl="1"/>
            <a:r>
              <a:rPr lang="en-US" dirty="0"/>
              <a:t>Main function is to decide </a:t>
            </a:r>
            <a:r>
              <a:rPr lang="en-US" u="sng" dirty="0"/>
              <a:t>what</a:t>
            </a:r>
            <a:r>
              <a:rPr lang="en-US" dirty="0"/>
              <a:t> you want to find out </a:t>
            </a:r>
            <a:r>
              <a:rPr lang="en-US" u="sng" dirty="0"/>
              <a:t>about</a:t>
            </a:r>
            <a:r>
              <a:rPr lang="en-US" dirty="0"/>
              <a:t>. </a:t>
            </a:r>
          </a:p>
          <a:p>
            <a:pPr lvl="1"/>
            <a:r>
              <a:rPr lang="en-US" dirty="0"/>
              <a:t>The way you formulate a problem determines almost every step that follows.</a:t>
            </a:r>
            <a:endParaRPr lang="en-US" b="0" dirty="0">
              <a:effectLst/>
            </a:endParaRPr>
          </a:p>
          <a:p>
            <a:r>
              <a:rPr lang="en-US" b="1" dirty="0"/>
              <a:t>Sources of research problems </a:t>
            </a:r>
          </a:p>
          <a:p>
            <a:r>
              <a:rPr lang="en-US" dirty="0"/>
              <a:t>Research in social sciences revolves around four Ps:</a:t>
            </a:r>
            <a:endParaRPr lang="en-US" b="0" dirty="0">
              <a:effectLst/>
            </a:endParaRPr>
          </a:p>
          <a:p>
            <a:pPr lvl="1"/>
            <a:r>
              <a:rPr lang="en-US" dirty="0"/>
              <a:t>People/system - a group of individuals</a:t>
            </a:r>
            <a:endParaRPr lang="en-US" b="0" dirty="0">
              <a:effectLst/>
            </a:endParaRPr>
          </a:p>
          <a:p>
            <a:pPr lvl="1"/>
            <a:r>
              <a:rPr lang="en-US" dirty="0"/>
              <a:t>Problems - examine the existence of certain issues or problems relating to their lives; to ascertain attitude of a group of people towards an issue</a:t>
            </a:r>
            <a:endParaRPr lang="en-US" b="0" dirty="0">
              <a:effectLst/>
            </a:endParaRPr>
          </a:p>
          <a:p>
            <a:pPr lvl="1"/>
            <a:r>
              <a:rPr lang="en-US" dirty="0"/>
              <a:t>Programs - to evaluate the effectiveness of an intervention</a:t>
            </a:r>
            <a:endParaRPr lang="en-US" b="0" dirty="0">
              <a:effectLst/>
            </a:endParaRPr>
          </a:p>
          <a:p>
            <a:pPr lvl="1"/>
            <a:r>
              <a:rPr lang="en-US" dirty="0"/>
              <a:t>Phenomena - to establish the existence of a regularity.</a:t>
            </a:r>
            <a:endParaRPr lang="en-US" b="0" dirty="0">
              <a:effectLst/>
            </a:endParaRPr>
          </a:p>
          <a:p>
            <a:r>
              <a:rPr lang="en-US" dirty="0"/>
              <a:t>In practice most research studies are based upon at least a combination of two Ps.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26136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DB22-4680-4DAD-B86D-280986030FF8}"/>
              </a:ext>
            </a:extLst>
          </p:cNvPr>
          <p:cNvSpPr>
            <a:spLocks noGrp="1"/>
          </p:cNvSpPr>
          <p:nvPr>
            <p:ph type="title"/>
          </p:nvPr>
        </p:nvSpPr>
        <p:spPr/>
        <p:txBody>
          <a:bodyPr/>
          <a:lstStyle/>
          <a:p>
            <a:r>
              <a:rPr lang="en-IN" dirty="0"/>
              <a:t>Aspects of social science research study</a:t>
            </a:r>
          </a:p>
        </p:txBody>
      </p:sp>
      <p:sp>
        <p:nvSpPr>
          <p:cNvPr id="3" name="Content Placeholder 2">
            <a:extLst>
              <a:ext uri="{FF2B5EF4-FFF2-40B4-BE49-F238E27FC236}">
                <a16:creationId xmlns:a16="http://schemas.microsoft.com/office/drawing/2014/main" id="{C84B3258-35F9-428E-9918-1AB3AE318664}"/>
              </a:ext>
            </a:extLst>
          </p:cNvPr>
          <p:cNvSpPr>
            <a:spLocks noGrp="1"/>
          </p:cNvSpPr>
          <p:nvPr>
            <p:ph idx="1"/>
          </p:nvPr>
        </p:nvSpPr>
        <p:spPr/>
        <p:txBody>
          <a:bodyPr>
            <a:normAutofit fontScale="77500" lnSpcReduction="20000"/>
          </a:bodyPr>
          <a:lstStyle/>
          <a:p>
            <a:r>
              <a:rPr lang="en-US" dirty="0"/>
              <a:t>Every research study has two aspects:</a:t>
            </a:r>
            <a:endParaRPr lang="en-US" b="0" dirty="0">
              <a:effectLst/>
            </a:endParaRPr>
          </a:p>
          <a:p>
            <a:pPr marL="0" indent="0">
              <a:buNone/>
            </a:pPr>
            <a:r>
              <a:rPr lang="en-US" b="1" dirty="0"/>
              <a:t>1. Study population-</a:t>
            </a:r>
            <a:endParaRPr lang="en-US" b="0" dirty="0">
              <a:effectLst/>
            </a:endParaRPr>
          </a:p>
          <a:p>
            <a:pPr marL="0" indent="0">
              <a:buNone/>
            </a:pPr>
            <a:r>
              <a:rPr lang="en-US" dirty="0"/>
              <a:t>	People: individuals, organizations, groups, communities or system</a:t>
            </a:r>
            <a:endParaRPr lang="en-US" b="0" dirty="0">
              <a:effectLst/>
            </a:endParaRPr>
          </a:p>
          <a:p>
            <a:pPr marL="0" indent="0">
              <a:buNone/>
            </a:pPr>
            <a:r>
              <a:rPr lang="en-US" i="1" dirty="0"/>
              <a:t>	( they provide you with the information or you collect information about them)</a:t>
            </a:r>
            <a:endParaRPr lang="en-US" b="0" dirty="0">
              <a:effectLst/>
            </a:endParaRPr>
          </a:p>
          <a:p>
            <a:pPr marL="0" indent="0">
              <a:buNone/>
            </a:pPr>
            <a:r>
              <a:rPr lang="en-US" b="1" dirty="0"/>
              <a:t>2. Subject area-</a:t>
            </a:r>
            <a:endParaRPr lang="en-US" b="0" dirty="0">
              <a:effectLst/>
            </a:endParaRPr>
          </a:p>
          <a:p>
            <a:pPr marL="0" indent="0">
              <a:buNone/>
            </a:pPr>
            <a:r>
              <a:rPr lang="en-US" dirty="0"/>
              <a:t>	Problems: issues, situations, associations, needs, profiles</a:t>
            </a:r>
            <a:endParaRPr lang="en-US" b="0" dirty="0">
              <a:effectLst/>
            </a:endParaRPr>
          </a:p>
          <a:p>
            <a:pPr marL="0" indent="0">
              <a:buNone/>
            </a:pPr>
            <a:r>
              <a:rPr lang="en-US" dirty="0"/>
              <a:t>	Program : content, structure, outcomes, attributes, satisfactions, consumers, Service providers, etc.</a:t>
            </a:r>
            <a:endParaRPr lang="en-US" b="0" dirty="0">
              <a:effectLst/>
            </a:endParaRPr>
          </a:p>
          <a:p>
            <a:pPr marL="0" indent="0">
              <a:buNone/>
            </a:pPr>
            <a:r>
              <a:rPr lang="en-US" dirty="0"/>
              <a:t>	Phenomenon: cause-and-effect relationships, the study of a phenomenon itself	</a:t>
            </a:r>
          </a:p>
          <a:p>
            <a:pPr marL="0" indent="0">
              <a:buNone/>
            </a:pPr>
            <a:r>
              <a:rPr lang="en-US" i="1" dirty="0"/>
              <a:t>	(Information that you need to collect to find answers to your research questions)</a:t>
            </a:r>
            <a:endParaRPr lang="en-US" b="0" dirty="0">
              <a:effectLst/>
            </a:endParaRPr>
          </a:p>
          <a:p>
            <a:r>
              <a:rPr lang="en-US" i="1" dirty="0"/>
              <a:t>You can examine the professional field of your choice in the context of the four Ps in order to identify anything that looks interesting.</a:t>
            </a:r>
            <a:endParaRPr lang="en-US" b="0" dirty="0">
              <a:effectLst/>
            </a:endParaRPr>
          </a:p>
        </p:txBody>
      </p:sp>
    </p:spTree>
    <p:extLst>
      <p:ext uri="{BB962C8B-B14F-4D97-AF65-F5344CB8AC3E}">
        <p14:creationId xmlns:p14="http://schemas.microsoft.com/office/powerpoint/2010/main" val="4322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5783-6382-47FD-B6D6-A9E2168660B2}"/>
              </a:ext>
            </a:extLst>
          </p:cNvPr>
          <p:cNvSpPr>
            <a:spLocks noGrp="1"/>
          </p:cNvSpPr>
          <p:nvPr>
            <p:ph type="title"/>
          </p:nvPr>
        </p:nvSpPr>
        <p:spPr/>
        <p:txBody>
          <a:bodyPr>
            <a:normAutofit/>
          </a:bodyPr>
          <a:lstStyle/>
          <a:p>
            <a:r>
              <a:rPr lang="en-US" dirty="0"/>
              <a:t>Considerations in selecting a research problem:</a:t>
            </a:r>
            <a:endParaRPr lang="en-IN" dirty="0"/>
          </a:p>
        </p:txBody>
      </p:sp>
      <p:sp>
        <p:nvSpPr>
          <p:cNvPr id="3" name="Content Placeholder 2">
            <a:extLst>
              <a:ext uri="{FF2B5EF4-FFF2-40B4-BE49-F238E27FC236}">
                <a16:creationId xmlns:a16="http://schemas.microsoft.com/office/drawing/2014/main" id="{A7FBC5D2-1109-425C-B189-724A5B561267}"/>
              </a:ext>
            </a:extLst>
          </p:cNvPr>
          <p:cNvSpPr>
            <a:spLocks noGrp="1"/>
          </p:cNvSpPr>
          <p:nvPr>
            <p:ph idx="1"/>
          </p:nvPr>
        </p:nvSpPr>
        <p:spPr>
          <a:xfrm>
            <a:off x="838200" y="1825624"/>
            <a:ext cx="10515600" cy="4846109"/>
          </a:xfrm>
        </p:spPr>
        <p:txBody>
          <a:bodyPr>
            <a:normAutofit fontScale="70000" lnSpcReduction="20000"/>
          </a:bodyPr>
          <a:lstStyle/>
          <a:p>
            <a:r>
              <a:rPr lang="en-US" dirty="0"/>
              <a:t>These help to ensure that your study will remain manageable and that you will remain motivated.</a:t>
            </a:r>
          </a:p>
          <a:p>
            <a:r>
              <a:rPr lang="en-US" dirty="0"/>
              <a:t>Interest: a research </a:t>
            </a:r>
            <a:r>
              <a:rPr lang="en-US" dirty="0" err="1"/>
              <a:t>endeavour</a:t>
            </a:r>
            <a:r>
              <a:rPr lang="en-US" dirty="0"/>
              <a:t> is usually time consuming, and involves hard work and possibly unforeseen problems. One should select topic of great interest to sustain the required motivation.</a:t>
            </a:r>
          </a:p>
          <a:p>
            <a:r>
              <a:rPr lang="en-US" dirty="0"/>
              <a:t>Magnitude: It is extremely important to select a topic that you can manage within the time and resources at your disposal. Narrow the topic down to something manageable, specific and clear.</a:t>
            </a:r>
          </a:p>
          <a:p>
            <a:r>
              <a:rPr lang="en-US" dirty="0"/>
              <a:t>Measurement of concepts: Make sure that you are clear about the indicators and measurement of concepts (if used) in your study.</a:t>
            </a:r>
          </a:p>
          <a:p>
            <a:r>
              <a:rPr lang="en-US" dirty="0"/>
              <a:t>Level of expertise: Make sure that you have adequate level of expertise for the task you are proposing since you need to do the work yourself.</a:t>
            </a:r>
          </a:p>
          <a:p>
            <a:r>
              <a:rPr lang="en-US" dirty="0"/>
              <a:t>Relevance: Ensure that your study adds to the existing body of knowledge, bridges current gaps and is useful in policy formulation. This will help you to sustain interest in the study.</a:t>
            </a:r>
          </a:p>
          <a:p>
            <a:r>
              <a:rPr lang="en-US" dirty="0"/>
              <a:t>Availability of data: Before finalizing the topic, make sure that data are available.</a:t>
            </a:r>
          </a:p>
          <a:p>
            <a:r>
              <a:rPr lang="en-US" dirty="0"/>
              <a:t>Ethical issues: How ethical issues can affect the study population and how ethical problems can be overcome should be thoroughly examined at the problem formulating stage.</a:t>
            </a:r>
            <a:endParaRPr lang="en-IN" dirty="0"/>
          </a:p>
        </p:txBody>
      </p:sp>
    </p:spTree>
    <p:extLst>
      <p:ext uri="{BB962C8B-B14F-4D97-AF65-F5344CB8AC3E}">
        <p14:creationId xmlns:p14="http://schemas.microsoft.com/office/powerpoint/2010/main" val="3067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833-B236-4CC3-B91F-DF03666742CE}"/>
              </a:ext>
            </a:extLst>
          </p:cNvPr>
          <p:cNvSpPr>
            <a:spLocks noGrp="1"/>
          </p:cNvSpPr>
          <p:nvPr>
            <p:ph type="title"/>
          </p:nvPr>
        </p:nvSpPr>
        <p:spPr/>
        <p:txBody>
          <a:bodyPr/>
          <a:lstStyle/>
          <a:p>
            <a:r>
              <a:rPr lang="en-IN" dirty="0"/>
              <a:t>Steps in formulation of a research problem</a:t>
            </a:r>
          </a:p>
        </p:txBody>
      </p:sp>
      <p:sp>
        <p:nvSpPr>
          <p:cNvPr id="3" name="Content Placeholder 2">
            <a:extLst>
              <a:ext uri="{FF2B5EF4-FFF2-40B4-BE49-F238E27FC236}">
                <a16:creationId xmlns:a16="http://schemas.microsoft.com/office/drawing/2014/main" id="{17633C3F-FE60-47B2-8345-DADBC3F55EF7}"/>
              </a:ext>
            </a:extLst>
          </p:cNvPr>
          <p:cNvSpPr>
            <a:spLocks noGrp="1"/>
          </p:cNvSpPr>
          <p:nvPr>
            <p:ph idx="1"/>
          </p:nvPr>
        </p:nvSpPr>
        <p:spPr/>
        <p:txBody>
          <a:bodyPr>
            <a:normAutofit/>
          </a:bodyPr>
          <a:lstStyle/>
          <a:p>
            <a:pPr marL="0" indent="0">
              <a:buNone/>
            </a:pPr>
            <a:r>
              <a:rPr lang="en-US" dirty="0"/>
              <a:t>Step 1 Identify a broad field or subject area of interest to you.</a:t>
            </a:r>
          </a:p>
          <a:p>
            <a:pPr marL="0" indent="0">
              <a:buNone/>
            </a:pPr>
            <a:r>
              <a:rPr lang="en-US" dirty="0"/>
              <a:t>Step 2 Dissect the broad area into sub areas.</a:t>
            </a:r>
          </a:p>
          <a:p>
            <a:pPr marL="0" indent="0">
              <a:buNone/>
            </a:pPr>
            <a:r>
              <a:rPr lang="en-US" dirty="0"/>
              <a:t>Step 3 Select what is of most interest to you.</a:t>
            </a:r>
          </a:p>
          <a:p>
            <a:pPr marL="0" indent="0">
              <a:buNone/>
            </a:pPr>
            <a:r>
              <a:rPr lang="en-US" dirty="0"/>
              <a:t>Step 4 Raise research questions.</a:t>
            </a:r>
          </a:p>
          <a:p>
            <a:pPr marL="0" indent="0">
              <a:buNone/>
            </a:pPr>
            <a:r>
              <a:rPr lang="en-US" dirty="0"/>
              <a:t>Step 5 Formulate objectives.</a:t>
            </a:r>
          </a:p>
          <a:p>
            <a:pPr marL="0" indent="0">
              <a:buNone/>
            </a:pPr>
            <a:r>
              <a:rPr lang="en-US" dirty="0"/>
              <a:t>Step 6 Assess your objectives.</a:t>
            </a:r>
          </a:p>
          <a:p>
            <a:pPr marL="0" indent="0">
              <a:buNone/>
            </a:pPr>
            <a:r>
              <a:rPr lang="en-US" dirty="0"/>
              <a:t>Step 7 Double check.</a:t>
            </a:r>
            <a:endParaRPr lang="en-IN" dirty="0"/>
          </a:p>
        </p:txBody>
      </p:sp>
    </p:spTree>
    <p:extLst>
      <p:ext uri="{BB962C8B-B14F-4D97-AF65-F5344CB8AC3E}">
        <p14:creationId xmlns:p14="http://schemas.microsoft.com/office/powerpoint/2010/main" val="202850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B8AC-2200-43E8-B210-98604D2F00C1}"/>
              </a:ext>
            </a:extLst>
          </p:cNvPr>
          <p:cNvSpPr>
            <a:spLocks noGrp="1"/>
          </p:cNvSpPr>
          <p:nvPr>
            <p:ph type="title"/>
          </p:nvPr>
        </p:nvSpPr>
        <p:spPr/>
        <p:txBody>
          <a:bodyPr/>
          <a:lstStyle/>
          <a:p>
            <a:r>
              <a:rPr lang="en-IN" dirty="0"/>
              <a:t>Step2 : Reviewing the literature</a:t>
            </a:r>
          </a:p>
        </p:txBody>
      </p:sp>
      <p:sp>
        <p:nvSpPr>
          <p:cNvPr id="3" name="Content Placeholder 2">
            <a:extLst>
              <a:ext uri="{FF2B5EF4-FFF2-40B4-BE49-F238E27FC236}">
                <a16:creationId xmlns:a16="http://schemas.microsoft.com/office/drawing/2014/main" id="{8E9D6CA7-2EF2-40CC-8200-DFAB1C207944}"/>
              </a:ext>
            </a:extLst>
          </p:cNvPr>
          <p:cNvSpPr>
            <a:spLocks noGrp="1"/>
          </p:cNvSpPr>
          <p:nvPr>
            <p:ph idx="1"/>
          </p:nvPr>
        </p:nvSpPr>
        <p:spPr/>
        <p:txBody>
          <a:bodyPr/>
          <a:lstStyle/>
          <a:p>
            <a:r>
              <a:rPr lang="en-US" dirty="0"/>
              <a:t>A literature review is a description of the literature relevant to a particular field or topic. </a:t>
            </a:r>
          </a:p>
          <a:p>
            <a:pPr lvl="1"/>
            <a:r>
              <a:rPr lang="en-US" dirty="0"/>
              <a:t>Involves </a:t>
            </a:r>
          </a:p>
          <a:p>
            <a:pPr marL="914400" lvl="2" indent="0">
              <a:buNone/>
            </a:pPr>
            <a:r>
              <a:rPr lang="en-US" dirty="0" err="1"/>
              <a:t>i</a:t>
            </a:r>
            <a:r>
              <a:rPr lang="en-US" dirty="0"/>
              <a:t>) search for existing literature in your area of study; </a:t>
            </a:r>
          </a:p>
          <a:p>
            <a:pPr marL="914400" lvl="2" indent="0">
              <a:buNone/>
            </a:pPr>
            <a:r>
              <a:rPr lang="en-US" dirty="0"/>
              <a:t>ii) review the literature selected; </a:t>
            </a:r>
          </a:p>
          <a:p>
            <a:pPr marL="914400" lvl="2" indent="0">
              <a:buNone/>
            </a:pPr>
            <a:r>
              <a:rPr lang="en-US" dirty="0"/>
              <a:t>iii) develop a theoretical framework; </a:t>
            </a:r>
          </a:p>
          <a:p>
            <a:pPr marL="914400" lvl="2" indent="0">
              <a:buNone/>
            </a:pPr>
            <a:r>
              <a:rPr lang="en-US" dirty="0"/>
              <a:t>iv) develop a conceptual framework.</a:t>
            </a:r>
          </a:p>
          <a:p>
            <a:endParaRPr lang="en-IN" dirty="0"/>
          </a:p>
        </p:txBody>
      </p:sp>
    </p:spTree>
    <p:extLst>
      <p:ext uri="{BB962C8B-B14F-4D97-AF65-F5344CB8AC3E}">
        <p14:creationId xmlns:p14="http://schemas.microsoft.com/office/powerpoint/2010/main" val="23591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739" y="2571270"/>
            <a:ext cx="10515600" cy="1270143"/>
          </a:xfrm>
          <a:effectLst>
            <a:glow rad="139700">
              <a:schemeClr val="accent4">
                <a:satMod val="175000"/>
                <a:alpha val="40000"/>
              </a:schemeClr>
            </a:glow>
            <a:outerShdw blurRad="76200" dir="13500000" sy="23000" kx="1200000" algn="br" rotWithShape="0">
              <a:prstClr val="black">
                <a:alpha val="20000"/>
              </a:prstClr>
            </a:outerShdw>
            <a:reflection blurRad="6350" stA="50000" endA="300" endPos="55000" dir="5400000" sy="-100000" algn="bl" rotWithShape="0"/>
          </a:effectLst>
        </p:spPr>
        <p:style>
          <a:lnRef idx="0">
            <a:schemeClr val="accent2"/>
          </a:lnRef>
          <a:fillRef idx="3">
            <a:schemeClr val="accent2"/>
          </a:fillRef>
          <a:effectRef idx="3">
            <a:schemeClr val="accent2"/>
          </a:effectRef>
          <a:fontRef idx="minor">
            <a:schemeClr val="lt1"/>
          </a:fontRef>
        </p:style>
        <p:txBody>
          <a:bodyPr/>
          <a:lstStyle/>
          <a:p>
            <a:pPr marL="0" indent="0" algn="ctr">
              <a:buNone/>
            </a:pPr>
            <a:r>
              <a:rPr lang="en-US" dirty="0"/>
              <a:t>A literature review is a description of the literature relevant to a particular field or topic. </a:t>
            </a:r>
          </a:p>
        </p:txBody>
      </p:sp>
      <p:sp>
        <p:nvSpPr>
          <p:cNvPr id="7" name="Title 6"/>
          <p:cNvSpPr>
            <a:spLocks noGrp="1"/>
          </p:cNvSpPr>
          <p:nvPr>
            <p:ph type="title"/>
          </p:nvPr>
        </p:nvSpPr>
        <p:spPr>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a:t>Literature review</a:t>
            </a:r>
          </a:p>
        </p:txBody>
      </p:sp>
    </p:spTree>
    <p:extLst>
      <p:ext uri="{BB962C8B-B14F-4D97-AF65-F5344CB8AC3E}">
        <p14:creationId xmlns:p14="http://schemas.microsoft.com/office/powerpoint/2010/main" val="1464532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801" y="1967176"/>
            <a:ext cx="4599587" cy="4476481"/>
          </a:xfrm>
          <a:solidFill>
            <a:schemeClr val="accent2">
              <a:lumMod val="40000"/>
              <a:lumOff val="60000"/>
            </a:schemeClr>
          </a:solidFill>
        </p:spPr>
        <p:txBody>
          <a:bodyPr rtlCol="0">
            <a:normAutofit/>
          </a:bodyPr>
          <a:lstStyle/>
          <a:p>
            <a:pPr fontAlgn="auto">
              <a:spcAft>
                <a:spcPts val="0"/>
              </a:spcAft>
              <a:buFont typeface="Arial"/>
              <a:buChar char="•"/>
              <a:defRPr/>
            </a:pPr>
            <a:r>
              <a:rPr lang="en-US" b="1" dirty="0">
                <a:ea typeface="+mn-ea"/>
                <a:cs typeface="+mn-cs"/>
              </a:rPr>
              <a:t>A Lit Review is </a:t>
            </a:r>
            <a:r>
              <a:rPr lang="en-US" b="1" dirty="0">
                <a:solidFill>
                  <a:srgbClr val="FF0000"/>
                </a:solidFill>
                <a:ea typeface="+mn-ea"/>
                <a:cs typeface="+mn-cs"/>
              </a:rPr>
              <a:t>NOT</a:t>
            </a:r>
            <a:r>
              <a:rPr lang="en-US" b="1" dirty="0">
                <a:ea typeface="+mn-ea"/>
                <a:cs typeface="+mn-cs"/>
              </a:rPr>
              <a:t> </a:t>
            </a:r>
            <a:endParaRPr lang="en-US" dirty="0">
              <a:ea typeface="+mn-ea"/>
              <a:cs typeface="+mn-cs"/>
            </a:endParaRPr>
          </a:p>
          <a:p>
            <a:pPr lvl="1" fontAlgn="auto">
              <a:spcAft>
                <a:spcPts val="0"/>
              </a:spcAft>
              <a:buFont typeface="Arial"/>
              <a:buChar char="–"/>
              <a:defRPr/>
            </a:pPr>
            <a:r>
              <a:rPr lang="en-US" dirty="0">
                <a:ea typeface="+mn-ea"/>
              </a:rPr>
              <a:t> a report that summarizes articles and books about many different topics </a:t>
            </a:r>
          </a:p>
          <a:p>
            <a:pPr lvl="1" fontAlgn="auto">
              <a:spcAft>
                <a:spcPts val="0"/>
              </a:spcAft>
              <a:buFont typeface="Arial"/>
              <a:buChar char="–"/>
              <a:defRPr/>
            </a:pPr>
            <a:r>
              <a:rPr lang="en-US" dirty="0">
                <a:ea typeface="+mn-ea"/>
              </a:rPr>
              <a:t>a research paper </a:t>
            </a:r>
          </a:p>
          <a:p>
            <a:pPr lvl="1" fontAlgn="auto">
              <a:spcAft>
                <a:spcPts val="0"/>
              </a:spcAft>
              <a:buFont typeface="Arial"/>
              <a:buChar char="–"/>
              <a:defRPr/>
            </a:pPr>
            <a:r>
              <a:rPr lang="en-US" dirty="0">
                <a:ea typeface="+mn-ea"/>
              </a:rPr>
              <a:t>a list of important research, presented chronologically (in most cases) </a:t>
            </a: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fontAlgn="auto">
              <a:spcAft>
                <a:spcPts val="0"/>
              </a:spcAft>
              <a:buFont typeface="Arial"/>
              <a:buChar char="•"/>
              <a:defRPr/>
            </a:pPr>
            <a:endParaRPr lang="en-US" dirty="0">
              <a:ea typeface="+mn-ea"/>
              <a:cs typeface="+mn-cs"/>
            </a:endParaRPr>
          </a:p>
        </p:txBody>
      </p:sp>
      <p:sp>
        <p:nvSpPr>
          <p:cNvPr id="4" name="TextBox 3"/>
          <p:cNvSpPr txBox="1"/>
          <p:nvPr/>
        </p:nvSpPr>
        <p:spPr>
          <a:xfrm>
            <a:off x="5969001" y="1998152"/>
            <a:ext cx="5537707" cy="4445502"/>
          </a:xfrm>
          <a:prstGeom prst="rect">
            <a:avLst/>
          </a:prstGeom>
          <a:ln/>
        </p:spPr>
        <p:style>
          <a:lnRef idx="1">
            <a:schemeClr val="accent3"/>
          </a:lnRef>
          <a:fillRef idx="2">
            <a:schemeClr val="accent3"/>
          </a:fillRef>
          <a:effectRef idx="1">
            <a:schemeClr val="accent3"/>
          </a:effectRef>
          <a:fontRef idx="minor">
            <a:schemeClr val="dk1"/>
          </a:fontRef>
        </p:style>
        <p:txBody>
          <a:bodyPr>
            <a:normAutofit fontScale="92500"/>
          </a:bodyPr>
          <a:lstStyle>
            <a:lvl1pPr marL="342900" indent="-342900">
              <a:spcBef>
                <a:spcPct val="20000"/>
              </a:spcBef>
              <a:buFont typeface="Arial"/>
              <a:buChar char="•"/>
              <a:defRPr sz="3200" b="1"/>
            </a:lvl1pPr>
            <a:lvl2pPr marL="742950" lvl="1"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fontAlgn="auto">
              <a:spcAft>
                <a:spcPts val="0"/>
              </a:spcAft>
              <a:defRPr/>
            </a:pPr>
            <a:r>
              <a:rPr lang="en-US" dirty="0"/>
              <a:t>A Lit Review is</a:t>
            </a:r>
          </a:p>
          <a:p>
            <a:pPr lvl="1" fontAlgn="auto">
              <a:spcAft>
                <a:spcPts val="0"/>
              </a:spcAft>
              <a:defRPr/>
            </a:pPr>
            <a:r>
              <a:rPr lang="en-US" dirty="0"/>
              <a:t>surveys scholarly articles, books, and journals </a:t>
            </a:r>
            <a:r>
              <a:rPr lang="en-US" b="1" dirty="0"/>
              <a:t>relevan</a:t>
            </a:r>
            <a:r>
              <a:rPr lang="en-US" dirty="0"/>
              <a:t>t to your narrow topic. </a:t>
            </a:r>
          </a:p>
          <a:p>
            <a:pPr lvl="1" fontAlgn="auto">
              <a:spcAft>
                <a:spcPts val="0"/>
              </a:spcAft>
              <a:defRPr/>
            </a:pPr>
            <a:r>
              <a:rPr lang="en-US" dirty="0"/>
              <a:t>provides a description, summary, and critical evaluation of each scholarly work. </a:t>
            </a:r>
          </a:p>
          <a:p>
            <a:pPr lvl="1" fontAlgn="auto">
              <a:spcAft>
                <a:spcPts val="0"/>
              </a:spcAft>
              <a:defRPr/>
            </a:pPr>
            <a:r>
              <a:rPr lang="en-US" dirty="0"/>
              <a:t>provides an overview of the significant literature published on your topic </a:t>
            </a:r>
          </a:p>
          <a:p>
            <a:pPr fontAlgn="auto">
              <a:spcAft>
                <a:spcPts val="0"/>
              </a:spcAft>
              <a:defRPr/>
            </a:pPr>
            <a:endParaRPr lang="en-US" dirty="0"/>
          </a:p>
          <a:p>
            <a:pPr fontAlgn="auto">
              <a:spcAft>
                <a:spcPts val="0"/>
              </a:spcAft>
              <a:defRPr/>
            </a:pPr>
            <a:endParaRPr lang="en-US" dirty="0"/>
          </a:p>
        </p:txBody>
      </p:sp>
      <p:sp>
        <p:nvSpPr>
          <p:cNvPr id="2" name="Title 1"/>
          <p:cNvSpPr>
            <a:spLocks noGrp="1"/>
          </p:cNvSpPr>
          <p:nvPr>
            <p:ph type="title"/>
          </p:nvPr>
        </p:nvSpPr>
        <p:spPr/>
        <p:txBody>
          <a:bodyPr/>
          <a:lstStyle/>
          <a:p>
            <a:endParaRPr lang="en-US" dirty="0"/>
          </a:p>
        </p:txBody>
      </p:sp>
      <p:sp>
        <p:nvSpPr>
          <p:cNvPr id="8" name="Title 6"/>
          <p:cNvSpPr txBox="1">
            <a:spLocks/>
          </p:cNvSpPr>
          <p:nvPr/>
        </p:nvSpPr>
        <p:spPr>
          <a:xfrm>
            <a:off x="990600" y="517529"/>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Literature review</a:t>
            </a:r>
          </a:p>
        </p:txBody>
      </p:sp>
    </p:spTree>
    <p:extLst>
      <p:ext uri="{BB962C8B-B14F-4D97-AF65-F5344CB8AC3E}">
        <p14:creationId xmlns:p14="http://schemas.microsoft.com/office/powerpoint/2010/main" val="396241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101809" y="2338924"/>
            <a:ext cx="5311979" cy="2896547"/>
          </a:xfrm>
        </p:spPr>
        <p:style>
          <a:lnRef idx="1">
            <a:schemeClr val="accent6"/>
          </a:lnRef>
          <a:fillRef idx="2">
            <a:schemeClr val="accent6"/>
          </a:fillRef>
          <a:effectRef idx="1">
            <a:schemeClr val="accent6"/>
          </a:effectRef>
          <a:fontRef idx="minor">
            <a:schemeClr val="dk1"/>
          </a:fontRef>
        </p:style>
        <p:txBody>
          <a:bodyPr/>
          <a:lstStyle/>
          <a:p>
            <a:r>
              <a:rPr lang="en-US" dirty="0"/>
              <a:t>What has been already said</a:t>
            </a:r>
          </a:p>
          <a:p>
            <a:pPr lvl="1"/>
            <a:r>
              <a:rPr lang="en-US" dirty="0"/>
              <a:t>Historical background </a:t>
            </a:r>
          </a:p>
          <a:p>
            <a:pPr lvl="1"/>
            <a:endParaRPr lang="en-US" dirty="0"/>
          </a:p>
        </p:txBody>
      </p:sp>
      <p:pic>
        <p:nvPicPr>
          <p:cNvPr id="6" name="Picture 5"/>
          <p:cNvPicPr/>
          <p:nvPr/>
        </p:nvPicPr>
        <p:blipFill rotWithShape="1">
          <a:blip r:embed="rId2"/>
          <a:srcRect l="5970" t="73280" r="75484" b="3130"/>
          <a:stretch/>
        </p:blipFill>
        <p:spPr>
          <a:xfrm>
            <a:off x="836290" y="2338927"/>
            <a:ext cx="3980113" cy="2943015"/>
          </a:xfrm>
          <a:prstGeom prst="rect">
            <a:avLst/>
          </a:prstGeom>
        </p:spPr>
      </p:pic>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976214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Who are the key writers? </a:t>
            </a:r>
          </a:p>
          <a:p>
            <a:r>
              <a:rPr lang="en-US" dirty="0"/>
              <a:t>What are main schools of thoughts on an issue?</a:t>
            </a:r>
          </a:p>
          <a:p>
            <a:r>
              <a:rPr lang="en-US" dirty="0"/>
              <a:t>Comparison of school of thoughts</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pic>
        <p:nvPicPr>
          <p:cNvPr id="8" name="Picture 7"/>
          <p:cNvPicPr/>
          <p:nvPr/>
        </p:nvPicPr>
        <p:blipFill rotWithShape="1">
          <a:blip r:embed="rId2"/>
          <a:srcRect l="24643" t="73781" r="58844" b="3632"/>
          <a:stretch/>
        </p:blipFill>
        <p:spPr>
          <a:xfrm>
            <a:off x="836289" y="2153046"/>
            <a:ext cx="4073035" cy="2881058"/>
          </a:xfrm>
          <a:prstGeom prst="rect">
            <a:avLst/>
          </a:prstGeom>
        </p:spPr>
      </p:pic>
    </p:spTree>
    <p:extLst>
      <p:ext uri="{BB962C8B-B14F-4D97-AF65-F5344CB8AC3E}">
        <p14:creationId xmlns:p14="http://schemas.microsoft.com/office/powerpoint/2010/main" val="307083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B754-FB27-4F4D-BF8E-3D86A1D9778F}"/>
              </a:ext>
            </a:extLst>
          </p:cNvPr>
          <p:cNvSpPr>
            <a:spLocks noGrp="1"/>
          </p:cNvSpPr>
          <p:nvPr>
            <p:ph type="title"/>
          </p:nvPr>
        </p:nvSpPr>
        <p:spPr/>
        <p:txBody>
          <a:bodyPr/>
          <a:lstStyle/>
          <a:p>
            <a:r>
              <a:rPr lang="en-US" dirty="0"/>
              <a:t>Concept of Research…</a:t>
            </a:r>
          </a:p>
        </p:txBody>
      </p:sp>
      <p:sp>
        <p:nvSpPr>
          <p:cNvPr id="3" name="Content Placeholder 2">
            <a:extLst>
              <a:ext uri="{FF2B5EF4-FFF2-40B4-BE49-F238E27FC236}">
                <a16:creationId xmlns:a16="http://schemas.microsoft.com/office/drawing/2014/main" id="{18D6DDC7-DBA2-46E7-A2E9-814D6AD5BDF7}"/>
              </a:ext>
            </a:extLst>
          </p:cNvPr>
          <p:cNvSpPr>
            <a:spLocks noGrp="1"/>
          </p:cNvSpPr>
          <p:nvPr>
            <p:ph idx="1"/>
          </p:nvPr>
        </p:nvSpPr>
        <p:spPr>
          <a:xfrm>
            <a:off x="913795" y="2096063"/>
            <a:ext cx="10353762" cy="4154129"/>
          </a:xfrm>
        </p:spPr>
        <p:txBody>
          <a:bodyPr>
            <a:normAutofit fontScale="70000" lnSpcReduction="20000"/>
          </a:bodyPr>
          <a:lstStyle/>
          <a:p>
            <a:r>
              <a:rPr lang="en-US" dirty="0">
                <a:effectLst/>
              </a:rPr>
              <a:t>Systematic investigation to establish facts or principles or to collect information on a subject  </a:t>
            </a:r>
          </a:p>
          <a:p>
            <a:r>
              <a:rPr lang="en-US" dirty="0">
                <a:effectLst/>
              </a:rPr>
              <a:t>To carry out investigations into (a subject, problem, etc.)  </a:t>
            </a:r>
          </a:p>
          <a:p>
            <a:r>
              <a:rPr lang="en-US" dirty="0"/>
              <a:t>In the broadest sense of the word, the definition of research includes any gathering of data, information and facts for the advancement of knowledge.</a:t>
            </a:r>
          </a:p>
          <a:p>
            <a:r>
              <a:rPr lang="en-US" dirty="0"/>
              <a:t>Reading factual book of any sort is kind of research. </a:t>
            </a:r>
          </a:p>
          <a:p>
            <a:r>
              <a:rPr lang="en-US" dirty="0"/>
              <a:t>Surfing the internet or watching the news is also type of research.</a:t>
            </a:r>
          </a:p>
          <a:p>
            <a:r>
              <a:rPr lang="en-US" dirty="0"/>
              <a:t>Research is undertaken within most professions.</a:t>
            </a:r>
            <a:endParaRPr lang="en-US" b="0" dirty="0">
              <a:effectLst/>
            </a:endParaRPr>
          </a:p>
          <a:p>
            <a:r>
              <a:rPr lang="en-US" dirty="0"/>
              <a:t>Science does not use this word in same way, preferring to restrict it to certain narrowly defined areas.</a:t>
            </a:r>
          </a:p>
          <a:p>
            <a:r>
              <a:rPr lang="en-US" dirty="0"/>
              <a:t>More than a set of skills, it is a way of thinking: examining critically the various aspects of your professional work.</a:t>
            </a:r>
            <a:endParaRPr lang="en-US" b="0" dirty="0">
              <a:effectLst/>
            </a:endParaRPr>
          </a:p>
          <a:p>
            <a:r>
              <a:rPr lang="en-US" dirty="0"/>
              <a:t>It is a habit of questioning what you do, and a systematic examination of the observed information to find answers with a view to bring appropriate changes for a more effective professional service.</a:t>
            </a:r>
          </a:p>
          <a:p>
            <a:endParaRPr lang="en-US" dirty="0"/>
          </a:p>
        </p:txBody>
      </p:sp>
    </p:spTree>
    <p:extLst>
      <p:ext uri="{BB962C8B-B14F-4D97-AF65-F5344CB8AC3E}">
        <p14:creationId xmlns:p14="http://schemas.microsoft.com/office/powerpoint/2010/main" val="775032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41537" t="72777" r="40807" b="872"/>
          <a:stretch/>
        </p:blipFill>
        <p:spPr>
          <a:xfrm>
            <a:off x="851778" y="2137558"/>
            <a:ext cx="4073033" cy="2865568"/>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What are the prevailing theories and hypotheses?</a:t>
            </a:r>
          </a:p>
          <a:p>
            <a:r>
              <a:rPr lang="en-US" dirty="0"/>
              <a:t>Foundations, theoretical frameworks.</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48911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rotWithShape="1">
          <a:blip r:embed="rId2"/>
          <a:srcRect l="58431" t="72779" r="23913" b="870"/>
          <a:stretch/>
        </p:blipFill>
        <p:spPr>
          <a:xfrm>
            <a:off x="867263" y="2137562"/>
            <a:ext cx="4042060" cy="2834589"/>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What questions are being asked?</a:t>
            </a:r>
          </a:p>
          <a:p>
            <a:r>
              <a:rPr lang="en-US" dirty="0"/>
              <a:t>To note the areas of disagreement</a:t>
            </a:r>
          </a:p>
          <a:p>
            <a:r>
              <a:rPr lang="en-US" dirty="0"/>
              <a:t>Highlight gaps in the existing research</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618425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75960" t="72780" r="6384" b="-13"/>
          <a:stretch/>
        </p:blipFill>
        <p:spPr>
          <a:xfrm>
            <a:off x="882750" y="2153048"/>
            <a:ext cx="3995601" cy="277263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normAutofit lnSpcReduction="10000"/>
          </a:bodyPr>
          <a:lstStyle/>
          <a:p>
            <a:r>
              <a:rPr lang="en-US" dirty="0"/>
              <a:t>What methods and methodologies are being used by the researchers in the field?</a:t>
            </a:r>
          </a:p>
          <a:p>
            <a:r>
              <a:rPr lang="en-US" dirty="0"/>
              <a:t>Highlight and critique research methods</a:t>
            </a:r>
          </a:p>
          <a:p>
            <a:r>
              <a:rPr lang="en-US" dirty="0"/>
              <a:t>To justify the opted research methodology. </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18116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58715" t="71147" r="23629" b="1620"/>
          <a:stretch/>
        </p:blipFill>
        <p:spPr>
          <a:xfrm>
            <a:off x="882750" y="2153048"/>
            <a:ext cx="3995601" cy="2772630"/>
          </a:xfrm>
          <a:prstGeom prst="rect">
            <a:avLst/>
          </a:prstGeom>
          <a:noFill/>
          <a:ln>
            <a:noFill/>
          </a:ln>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normAutofit/>
          </a:bodyPr>
          <a:lstStyle/>
          <a:p>
            <a:r>
              <a:rPr lang="en-US" dirty="0"/>
              <a:t>Foundation of any research/study</a:t>
            </a:r>
          </a:p>
          <a:p>
            <a:r>
              <a:rPr lang="en-US" dirty="0"/>
              <a:t>Justification for the chosen topic of investigation.</a:t>
            </a:r>
          </a:p>
          <a:p>
            <a:r>
              <a:rPr lang="en-US" dirty="0"/>
              <a:t>Critical part of your thesis. </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pic>
        <p:nvPicPr>
          <p:cNvPr id="16" name="Picture 15"/>
          <p:cNvPicPr>
            <a:picLocks noChangeAspect="1"/>
          </p:cNvPicPr>
          <p:nvPr/>
        </p:nvPicPr>
        <p:blipFill>
          <a:blip r:embed="rId3"/>
          <a:stretch>
            <a:fillRect/>
          </a:stretch>
        </p:blipFill>
        <p:spPr>
          <a:xfrm>
            <a:off x="1189661" y="2379105"/>
            <a:ext cx="3440367" cy="2314801"/>
          </a:xfrm>
          <a:prstGeom prst="rect">
            <a:avLst/>
          </a:prstGeom>
        </p:spPr>
      </p:pic>
    </p:spTree>
    <p:extLst>
      <p:ext uri="{BB962C8B-B14F-4D97-AF65-F5344CB8AC3E}">
        <p14:creationId xmlns:p14="http://schemas.microsoft.com/office/powerpoint/2010/main" val="4279835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7" name="Rounded Rectangle 6"/>
          <p:cNvSpPr/>
          <p:nvPr/>
        </p:nvSpPr>
        <p:spPr>
          <a:xfrm>
            <a:off x="1130537" y="1960289"/>
            <a:ext cx="10066435" cy="330835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By the end of the lit review, the reader should be aware of the </a:t>
            </a:r>
            <a:r>
              <a:rPr kumimoji="0" lang="en-US" sz="3600" b="1" i="0" u="none" strike="noStrike" kern="0" cap="none" spc="0" normalizeH="0" baseline="0" noProof="0" dirty="0">
                <a:ln>
                  <a:noFill/>
                </a:ln>
                <a:solidFill>
                  <a:sysClr val="windowText" lastClr="000000"/>
                </a:solidFill>
                <a:effectLst/>
                <a:uLnTx/>
                <a:uFillTx/>
                <a:latin typeface="Calibri"/>
                <a:ea typeface="+mn-ea"/>
                <a:cs typeface="+mn-cs"/>
              </a:rPr>
              <a:t>current state of the literature</a:t>
            </a: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 and what you will be doing to </a:t>
            </a:r>
            <a:r>
              <a:rPr kumimoji="0" lang="en-US" sz="3600" b="1" i="0" u="none" strike="noStrike" kern="0" cap="none" spc="0" normalizeH="0" baseline="0" noProof="0" dirty="0">
                <a:ln>
                  <a:noFill/>
                </a:ln>
                <a:solidFill>
                  <a:sysClr val="windowText" lastClr="000000"/>
                </a:solidFill>
                <a:effectLst/>
                <a:uLnTx/>
                <a:uFillTx/>
                <a:latin typeface="Calibri"/>
                <a:ea typeface="+mn-ea"/>
                <a:cs typeface="+mn-cs"/>
              </a:rPr>
              <a:t>extend the state of that knowledge</a:t>
            </a: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a:t>
            </a:r>
          </a:p>
        </p:txBody>
      </p:sp>
    </p:spTree>
    <p:extLst>
      <p:ext uri="{BB962C8B-B14F-4D97-AF65-F5344CB8AC3E}">
        <p14:creationId xmlns:p14="http://schemas.microsoft.com/office/powerpoint/2010/main" val="2991218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42900" lvl="0" indent="-342900" defTabSz="457200" fontAlgn="base">
              <a:lnSpc>
                <a:spcPct val="100000"/>
              </a:lnSpc>
              <a:spcBef>
                <a:spcPct val="20000"/>
              </a:spcBef>
              <a:spcAft>
                <a:spcPct val="0"/>
              </a:spcAft>
              <a:buFont typeface="Arial" charset="0"/>
              <a:buChar char="•"/>
            </a:pPr>
            <a:r>
              <a:rPr lang="en-US" sz="3200" dirty="0">
                <a:solidFill>
                  <a:prstClr val="black"/>
                </a:solidFill>
                <a:latin typeface="Calibri" charset="0"/>
                <a:ea typeface="ＭＳ Ｐゴシック" charset="0"/>
                <a:cs typeface="ＭＳ Ｐゴシック" charset="0"/>
              </a:rPr>
              <a:t>You must demonstrate, </a:t>
            </a:r>
          </a:p>
          <a:p>
            <a:pPr marL="742950" lvl="1" indent="-285750" defTabSz="457200" fontAlgn="base">
              <a:lnSpc>
                <a:spcPct val="100000"/>
              </a:lnSpc>
              <a:spcBef>
                <a:spcPct val="20000"/>
              </a:spcBef>
              <a:spcAft>
                <a:spcPct val="0"/>
              </a:spcAft>
              <a:buFont typeface="Arial" charset="0"/>
              <a:buChar char="–"/>
            </a:pPr>
            <a:r>
              <a:rPr lang="en-US" sz="2800" dirty="0">
                <a:solidFill>
                  <a:prstClr val="black"/>
                </a:solidFill>
                <a:latin typeface="Calibri" charset="0"/>
                <a:ea typeface="ＭＳ Ｐゴシック" charset="0"/>
              </a:rPr>
              <a:t>an understanding of both the previous research and general writings that are relevant to your research area. </a:t>
            </a:r>
          </a:p>
          <a:p>
            <a:pPr marL="742950" lvl="1" indent="-285750" defTabSz="457200" fontAlgn="base">
              <a:lnSpc>
                <a:spcPct val="100000"/>
              </a:lnSpc>
              <a:spcBef>
                <a:spcPct val="20000"/>
              </a:spcBef>
              <a:spcAft>
                <a:spcPct val="0"/>
              </a:spcAft>
              <a:buFont typeface="Arial" charset="0"/>
              <a:buChar char="–"/>
            </a:pPr>
            <a:r>
              <a:rPr lang="en-US" sz="2800" dirty="0">
                <a:solidFill>
                  <a:prstClr val="black"/>
                </a:solidFill>
                <a:latin typeface="Calibri" charset="0"/>
                <a:ea typeface="ＭＳ Ｐゴシック" charset="0"/>
              </a:rPr>
              <a:t>to the examiners your ability to critically integrate and evaluate this literature, rather than provide a simple summary of previous research. </a:t>
            </a:r>
          </a:p>
          <a:p>
            <a:endParaRPr lang="en-US" dirty="0"/>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Objectives (hidden) </a:t>
            </a:r>
          </a:p>
        </p:txBody>
      </p:sp>
    </p:spTree>
    <p:extLst>
      <p:ext uri="{BB962C8B-B14F-4D97-AF65-F5344CB8AC3E}">
        <p14:creationId xmlns:p14="http://schemas.microsoft.com/office/powerpoint/2010/main" val="2806661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Thematic</a:t>
            </a:r>
          </a:p>
          <a:p>
            <a:pPr lvl="1"/>
            <a:r>
              <a:rPr lang="en-US" b="1" dirty="0"/>
              <a:t>Purely Descriptive</a:t>
            </a:r>
          </a:p>
          <a:p>
            <a:pPr lvl="2"/>
            <a:r>
              <a:rPr lang="en-US" dirty="0"/>
              <a:t>A descriptive review should not just list and paraphrase, but should add comment and bring out themes and trends.</a:t>
            </a:r>
          </a:p>
          <a:p>
            <a:pPr lvl="1"/>
            <a:r>
              <a:rPr lang="en-US" dirty="0"/>
              <a:t>A </a:t>
            </a:r>
            <a:r>
              <a:rPr lang="en-US" b="1" dirty="0"/>
              <a:t>critical assessment of the literature </a:t>
            </a:r>
            <a:r>
              <a:rPr lang="en-US" dirty="0"/>
              <a:t>in a particular field, starting where the weaknesses and gaps are, contrasting the views of particular authors, or raising questions. It will evaluate and show relationships, so that key themes emerge. </a:t>
            </a:r>
          </a:p>
          <a:p>
            <a:r>
              <a:rPr lang="en-US" b="1" dirty="0"/>
              <a:t>Chronological</a:t>
            </a:r>
          </a:p>
          <a:p>
            <a:pPr lvl="1"/>
            <a:r>
              <a:rPr lang="en-US" dirty="0"/>
              <a:t>By publications: no continuity about the subjects</a:t>
            </a:r>
          </a:p>
          <a:p>
            <a:pPr lvl="1"/>
            <a:r>
              <a:rPr lang="en-US" dirty="0"/>
              <a:t>By trends: Pre-independence, post-independence </a:t>
            </a:r>
          </a:p>
          <a:p>
            <a:r>
              <a:rPr lang="en-US" b="1" dirty="0"/>
              <a:t>Methodological</a:t>
            </a:r>
          </a:p>
          <a:p>
            <a:pPr lvl="1"/>
            <a:r>
              <a:rPr lang="en-US" dirty="0"/>
              <a:t>Focuses on the methods of the researchers</a:t>
            </a:r>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Forms of Lit Rev</a:t>
            </a:r>
          </a:p>
        </p:txBody>
      </p:sp>
    </p:spTree>
    <p:extLst>
      <p:ext uri="{BB962C8B-B14F-4D97-AF65-F5344CB8AC3E}">
        <p14:creationId xmlns:p14="http://schemas.microsoft.com/office/powerpoint/2010/main" val="1336001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7" name="Rounded Rectangle 6"/>
          <p:cNvSpPr/>
          <p:nvPr/>
        </p:nvSpPr>
        <p:spPr>
          <a:xfrm>
            <a:off x="418144" y="1858751"/>
            <a:ext cx="3995600" cy="604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Define the problem</a:t>
            </a:r>
          </a:p>
        </p:txBody>
      </p:sp>
      <p:sp>
        <p:nvSpPr>
          <p:cNvPr id="8" name="Rounded Rectangle 7"/>
          <p:cNvSpPr/>
          <p:nvPr/>
        </p:nvSpPr>
        <p:spPr>
          <a:xfrm>
            <a:off x="2001072" y="2785043"/>
            <a:ext cx="3995600" cy="604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Literature search</a:t>
            </a:r>
          </a:p>
        </p:txBody>
      </p:sp>
      <p:sp>
        <p:nvSpPr>
          <p:cNvPr id="9" name="Rounded Rectangle 8"/>
          <p:cNvSpPr/>
          <p:nvPr/>
        </p:nvSpPr>
        <p:spPr>
          <a:xfrm>
            <a:off x="3741495" y="3828694"/>
            <a:ext cx="3995600" cy="6040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Evaluate the material</a:t>
            </a:r>
          </a:p>
        </p:txBody>
      </p:sp>
      <p:sp>
        <p:nvSpPr>
          <p:cNvPr id="11" name="Rounded Rectangle 10"/>
          <p:cNvSpPr/>
          <p:nvPr/>
        </p:nvSpPr>
        <p:spPr>
          <a:xfrm>
            <a:off x="5351423" y="4816948"/>
            <a:ext cx="3995600" cy="6040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t>Analyse</a:t>
            </a:r>
            <a:r>
              <a:rPr lang="en-US" sz="2400" dirty="0"/>
              <a:t> the findings</a:t>
            </a:r>
          </a:p>
        </p:txBody>
      </p:sp>
      <p:sp>
        <p:nvSpPr>
          <p:cNvPr id="12" name="Rounded Rectangle 11"/>
          <p:cNvSpPr/>
          <p:nvPr/>
        </p:nvSpPr>
        <p:spPr>
          <a:xfrm>
            <a:off x="7037019" y="5803442"/>
            <a:ext cx="3995600" cy="604093"/>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Write</a:t>
            </a:r>
          </a:p>
        </p:txBody>
      </p:sp>
    </p:spTree>
    <p:extLst>
      <p:ext uri="{BB962C8B-B14F-4D97-AF65-F5344CB8AC3E}">
        <p14:creationId xmlns:p14="http://schemas.microsoft.com/office/powerpoint/2010/main" val="2890236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7" name="Rounded Rectangle 6"/>
          <p:cNvSpPr/>
          <p:nvPr/>
        </p:nvSpPr>
        <p:spPr>
          <a:xfrm>
            <a:off x="418144" y="1858751"/>
            <a:ext cx="3995600" cy="604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Define the problem</a:t>
            </a:r>
          </a:p>
        </p:txBody>
      </p:sp>
    </p:spTree>
    <p:extLst>
      <p:ext uri="{BB962C8B-B14F-4D97-AF65-F5344CB8AC3E}">
        <p14:creationId xmlns:p14="http://schemas.microsoft.com/office/powerpoint/2010/main" val="3161857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14" name="Content Placeholder 1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8" name="Rounded Rectangle 7"/>
          <p:cNvSpPr/>
          <p:nvPr/>
        </p:nvSpPr>
        <p:spPr>
          <a:xfrm>
            <a:off x="1257705" y="1638816"/>
            <a:ext cx="3995600" cy="604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Literature search</a:t>
            </a:r>
          </a:p>
        </p:txBody>
      </p:sp>
    </p:spTree>
    <p:extLst>
      <p:ext uri="{BB962C8B-B14F-4D97-AF65-F5344CB8AC3E}">
        <p14:creationId xmlns:p14="http://schemas.microsoft.com/office/powerpoint/2010/main" val="214543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E4DD-90F7-42B2-B7ED-5BF5E2707601}"/>
              </a:ext>
            </a:extLst>
          </p:cNvPr>
          <p:cNvSpPr>
            <a:spLocks noGrp="1"/>
          </p:cNvSpPr>
          <p:nvPr>
            <p:ph type="title"/>
          </p:nvPr>
        </p:nvSpPr>
        <p:spPr/>
        <p:txBody>
          <a:bodyPr/>
          <a:lstStyle/>
          <a:p>
            <a:r>
              <a:rPr lang="en-US" dirty="0"/>
              <a:t>Concept of Research…</a:t>
            </a:r>
          </a:p>
        </p:txBody>
      </p:sp>
      <p:sp>
        <p:nvSpPr>
          <p:cNvPr id="3" name="Content Placeholder 2">
            <a:extLst>
              <a:ext uri="{FF2B5EF4-FFF2-40B4-BE49-F238E27FC236}">
                <a16:creationId xmlns:a16="http://schemas.microsoft.com/office/drawing/2014/main" id="{D9E92BC6-A77F-4B96-8CE4-2E0A6A51DB59}"/>
              </a:ext>
            </a:extLst>
          </p:cNvPr>
          <p:cNvSpPr>
            <a:spLocks noGrp="1"/>
          </p:cNvSpPr>
          <p:nvPr>
            <p:ph idx="1"/>
          </p:nvPr>
        </p:nvSpPr>
        <p:spPr/>
        <p:txBody>
          <a:bodyPr>
            <a:normAutofit/>
          </a:bodyPr>
          <a:lstStyle/>
          <a:p>
            <a:r>
              <a:rPr lang="en-US" dirty="0">
                <a:effectLst/>
              </a:rPr>
              <a:t>Word </a:t>
            </a:r>
            <a:r>
              <a:rPr lang="en-US" i="1" dirty="0">
                <a:effectLst/>
              </a:rPr>
              <a:t>research</a:t>
            </a:r>
            <a:r>
              <a:rPr lang="en-US" dirty="0">
                <a:effectLst/>
              </a:rPr>
              <a:t> is derived from  Middle French "</a:t>
            </a:r>
            <a:r>
              <a:rPr lang="en-US" i="1" dirty="0">
                <a:effectLst/>
              </a:rPr>
              <a:t>recherche</a:t>
            </a:r>
            <a:r>
              <a:rPr lang="en-US" dirty="0">
                <a:effectLst/>
              </a:rPr>
              <a:t>", which means "to go about seeking"</a:t>
            </a:r>
          </a:p>
          <a:p>
            <a:r>
              <a:rPr lang="en-US" dirty="0">
                <a:effectLst/>
              </a:rPr>
              <a:t>The earliest recorded use of the term was in 1577.</a:t>
            </a:r>
          </a:p>
          <a:p>
            <a:r>
              <a:rPr lang="en-US" dirty="0"/>
              <a:t>Definition of research by OECD, "Any creative systematic activity undertaken in order to increase the stock of knowledge, including knowledge of man, culture and society, and the use of this knowledge to devise new applications“</a:t>
            </a:r>
          </a:p>
          <a:p>
            <a:r>
              <a:rPr lang="en-US" dirty="0"/>
              <a:t>Research must be systematic and follow series of steps &amp; rigid standard protocol</a:t>
            </a:r>
          </a:p>
          <a:p>
            <a:endParaRPr lang="en-US" dirty="0"/>
          </a:p>
        </p:txBody>
      </p:sp>
    </p:spTree>
    <p:extLst>
      <p:ext uri="{BB962C8B-B14F-4D97-AF65-F5344CB8AC3E}">
        <p14:creationId xmlns:p14="http://schemas.microsoft.com/office/powerpoint/2010/main" val="210596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3"/>
          <p:cNvGraphicFramePr>
            <a:graphicFrameLocks/>
          </p:cNvGraphicFramePr>
          <p:nvPr>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9" name="Rounded Rectangle 8"/>
          <p:cNvSpPr/>
          <p:nvPr/>
        </p:nvSpPr>
        <p:spPr>
          <a:xfrm>
            <a:off x="829972" y="1830544"/>
            <a:ext cx="3995600" cy="6040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Evaluate the material</a:t>
            </a:r>
          </a:p>
        </p:txBody>
      </p:sp>
    </p:spTree>
    <p:extLst>
      <p:ext uri="{BB962C8B-B14F-4D97-AF65-F5344CB8AC3E}">
        <p14:creationId xmlns:p14="http://schemas.microsoft.com/office/powerpoint/2010/main" val="3662440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p:cNvGraphicFramePr>
          <p:nvPr>
            <p:extLst/>
          </p:nvPr>
        </p:nvGraphicFramePr>
        <p:xfrm>
          <a:off x="587943" y="191606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11" name="Rounded Rectangle 10"/>
          <p:cNvSpPr/>
          <p:nvPr/>
        </p:nvSpPr>
        <p:spPr>
          <a:xfrm>
            <a:off x="596969" y="2121762"/>
            <a:ext cx="3995600" cy="6040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t>Analyse</a:t>
            </a:r>
            <a:r>
              <a:rPr lang="en-US" sz="2400" dirty="0"/>
              <a:t> the findings</a:t>
            </a:r>
          </a:p>
        </p:txBody>
      </p:sp>
    </p:spTree>
    <p:extLst>
      <p:ext uri="{BB962C8B-B14F-4D97-AF65-F5344CB8AC3E}">
        <p14:creationId xmlns:p14="http://schemas.microsoft.com/office/powerpoint/2010/main" val="2247145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Tree>
    <p:extLst>
      <p:ext uri="{BB962C8B-B14F-4D97-AF65-F5344CB8AC3E}">
        <p14:creationId xmlns:p14="http://schemas.microsoft.com/office/powerpoint/2010/main" val="2506812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endParaRPr lang="en-US" dirty="0">
              <a:latin typeface="Calibri" charset="0"/>
            </a:endParaRPr>
          </a:p>
        </p:txBody>
      </p:sp>
      <p:sp>
        <p:nvSpPr>
          <p:cNvPr id="12290" name="Content Placeholder 2"/>
          <p:cNvSpPr>
            <a:spLocks noGrp="1"/>
          </p:cNvSpPr>
          <p:nvPr>
            <p:ph idx="1"/>
          </p:nvPr>
        </p:nvSpPr>
        <p:spPr>
          <a:xfrm>
            <a:off x="853687" y="1546813"/>
            <a:ext cx="10515600" cy="4351338"/>
          </a:xfrm>
        </p:spPr>
        <p:txBody>
          <a:bodyPr/>
          <a:lstStyle/>
          <a:p>
            <a:r>
              <a:rPr lang="en-US" dirty="0" err="1">
                <a:latin typeface="Calibri" charset="0"/>
              </a:rPr>
              <a:t>organise</a:t>
            </a:r>
            <a:r>
              <a:rPr lang="en-US" dirty="0">
                <a:latin typeface="Calibri" charset="0"/>
              </a:rPr>
              <a:t> your material like a Funnel.</a:t>
            </a:r>
          </a:p>
          <a:p>
            <a:r>
              <a:rPr lang="en-US" dirty="0">
                <a:latin typeface="Calibri" charset="0"/>
              </a:rPr>
              <a:t>more general information is discussed first, </a:t>
            </a:r>
          </a:p>
          <a:p>
            <a:r>
              <a:rPr lang="en-US" dirty="0">
                <a:latin typeface="Calibri" charset="0"/>
              </a:rPr>
              <a:t>information most closely related to the research is discussed last.</a:t>
            </a:r>
          </a:p>
        </p:txBody>
      </p:sp>
      <p:grpSp>
        <p:nvGrpSpPr>
          <p:cNvPr id="12291" name="Group 17"/>
          <p:cNvGrpSpPr>
            <a:grpSpLocks/>
          </p:cNvGrpSpPr>
          <p:nvPr/>
        </p:nvGrpSpPr>
        <p:grpSpPr bwMode="auto">
          <a:xfrm>
            <a:off x="609600" y="3035955"/>
            <a:ext cx="10972800" cy="3407700"/>
            <a:chOff x="457200" y="3484366"/>
            <a:chExt cx="8229600" cy="2982381"/>
          </a:xfrm>
        </p:grpSpPr>
        <p:sp>
          <p:nvSpPr>
            <p:cNvPr id="4" name="Rectangle 3"/>
            <p:cNvSpPr/>
            <p:nvPr/>
          </p:nvSpPr>
          <p:spPr>
            <a:xfrm>
              <a:off x="457200" y="3484366"/>
              <a:ext cx="8229600" cy="298238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dirty="0"/>
            </a:p>
          </p:txBody>
        </p:sp>
        <p:grpSp>
          <p:nvGrpSpPr>
            <p:cNvPr id="12294" name="Group 9"/>
            <p:cNvGrpSpPr>
              <a:grpSpLocks/>
            </p:cNvGrpSpPr>
            <p:nvPr/>
          </p:nvGrpSpPr>
          <p:grpSpPr bwMode="auto">
            <a:xfrm>
              <a:off x="6202363" y="3661586"/>
              <a:ext cx="2008186" cy="2536798"/>
              <a:chOff x="6202363" y="4045463"/>
              <a:chExt cx="2008186" cy="2536798"/>
            </a:xfrm>
          </p:grpSpPr>
          <p:sp>
            <p:nvSpPr>
              <p:cNvPr id="5" name="Oval 4"/>
              <p:cNvSpPr/>
              <p:nvPr/>
            </p:nvSpPr>
            <p:spPr>
              <a:xfrm>
                <a:off x="6202363" y="4045463"/>
                <a:ext cx="1978025" cy="2362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rapezoid 5"/>
              <p:cNvSpPr/>
              <p:nvPr/>
            </p:nvSpPr>
            <p:spPr>
              <a:xfrm rot="10800000">
                <a:off x="6232524" y="4222684"/>
                <a:ext cx="1978025" cy="1258754"/>
              </a:xfrm>
              <a:prstGeom prst="trapezoid">
                <a:avLst>
                  <a:gd name="adj" fmla="val 51419"/>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sp>
            <p:nvSpPr>
              <p:cNvPr id="8" name="Rectangle 7"/>
              <p:cNvSpPr/>
              <p:nvPr/>
            </p:nvSpPr>
            <p:spPr>
              <a:xfrm>
                <a:off x="7061200" y="5440771"/>
                <a:ext cx="322263" cy="1141490"/>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grpSp>
        <p:sp>
          <p:nvSpPr>
            <p:cNvPr id="14" name="Down Arrow 13"/>
            <p:cNvSpPr/>
            <p:nvPr/>
          </p:nvSpPr>
          <p:spPr>
            <a:xfrm>
              <a:off x="504825" y="3661587"/>
              <a:ext cx="1030288" cy="2805160"/>
            </a:xfrm>
            <a:prstGeom prst="downArrow">
              <a:avLst>
                <a:gd name="adj1" fmla="val 39412"/>
                <a:gd name="adj2" fmla="val 66393"/>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sp>
          <p:nvSpPr>
            <p:cNvPr id="12296" name="TextBox 15"/>
            <p:cNvSpPr txBox="1">
              <a:spLocks noChangeArrowheads="1"/>
            </p:cNvSpPr>
            <p:nvPr/>
          </p:nvSpPr>
          <p:spPr bwMode="auto">
            <a:xfrm>
              <a:off x="1388055" y="3543409"/>
              <a:ext cx="3514341" cy="5117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dirty="0"/>
                <a:t>Less specificity of coverage</a:t>
              </a:r>
            </a:p>
          </p:txBody>
        </p:sp>
        <p:sp>
          <p:nvSpPr>
            <p:cNvPr id="12297" name="TextBox 16"/>
            <p:cNvSpPr txBox="1">
              <a:spLocks noChangeArrowheads="1"/>
            </p:cNvSpPr>
            <p:nvPr/>
          </p:nvSpPr>
          <p:spPr bwMode="auto">
            <a:xfrm>
              <a:off x="1392795" y="5231318"/>
              <a:ext cx="3514341" cy="942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a:t>More specificity of coverage</a:t>
              </a:r>
            </a:p>
          </p:txBody>
        </p:sp>
      </p:grpSp>
      <p:sp>
        <p:nvSpPr>
          <p:cNvPr id="15"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err="1"/>
              <a:t>Organise</a:t>
            </a:r>
            <a:endParaRPr lang="en-US" dirty="0"/>
          </a:p>
        </p:txBody>
      </p:sp>
    </p:spTree>
    <p:extLst>
      <p:ext uri="{BB962C8B-B14F-4D97-AF65-F5344CB8AC3E}">
        <p14:creationId xmlns:p14="http://schemas.microsoft.com/office/powerpoint/2010/main" val="1035468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endParaRPr lang="en-US" dirty="0">
              <a:latin typeface="Calibri" charset="0"/>
            </a:endParaRPr>
          </a:p>
        </p:txBody>
      </p:sp>
      <p:sp>
        <p:nvSpPr>
          <p:cNvPr id="13314" name="Content Placeholder 2"/>
          <p:cNvSpPr>
            <a:spLocks noGrp="1"/>
          </p:cNvSpPr>
          <p:nvPr>
            <p:ph idx="1"/>
          </p:nvPr>
        </p:nvSpPr>
        <p:spPr/>
        <p:txBody>
          <a:bodyPr>
            <a:normAutofit fontScale="92500" lnSpcReduction="10000"/>
          </a:bodyPr>
          <a:lstStyle/>
          <a:p>
            <a:r>
              <a:rPr lang="en-US" dirty="0">
                <a:latin typeface="Calibri" charset="0"/>
              </a:rPr>
              <a:t>Similarly, articles of historical interest or </a:t>
            </a:r>
          </a:p>
          <a:p>
            <a:r>
              <a:rPr lang="en-US" dirty="0">
                <a:latin typeface="Calibri" charset="0"/>
              </a:rPr>
              <a:t>articles </a:t>
            </a:r>
            <a:r>
              <a:rPr lang="en-US" dirty="0" err="1">
                <a:latin typeface="Calibri" charset="0"/>
              </a:rPr>
              <a:t>utilising</a:t>
            </a:r>
            <a:r>
              <a:rPr lang="en-US" dirty="0">
                <a:latin typeface="Calibri" charset="0"/>
              </a:rPr>
              <a:t> different types of participants or methods than those </a:t>
            </a:r>
            <a:r>
              <a:rPr lang="en-US" dirty="0" err="1">
                <a:latin typeface="Calibri" charset="0"/>
              </a:rPr>
              <a:t>utilised</a:t>
            </a:r>
            <a:r>
              <a:rPr lang="en-US" dirty="0">
                <a:latin typeface="Calibri" charset="0"/>
              </a:rPr>
              <a:t> in your study are presented first.</a:t>
            </a:r>
          </a:p>
          <a:p>
            <a:r>
              <a:rPr lang="en-US" dirty="0">
                <a:latin typeface="Calibri" charset="0"/>
              </a:rPr>
              <a:t>Group studies according to commonalities such as: approach, attitude, findings. </a:t>
            </a:r>
          </a:p>
          <a:p>
            <a:r>
              <a:rPr lang="en-US" dirty="0">
                <a:latin typeface="Calibri" charset="0"/>
              </a:rPr>
              <a:t>Each article should not receive the same degree of coverage.</a:t>
            </a:r>
          </a:p>
          <a:p>
            <a:r>
              <a:rPr lang="en-US" dirty="0">
                <a:latin typeface="Calibri" charset="0"/>
              </a:rPr>
              <a:t>Divide your material into three parts:</a:t>
            </a:r>
          </a:p>
          <a:p>
            <a:pPr lvl="1"/>
            <a:r>
              <a:rPr lang="en-US" dirty="0">
                <a:latin typeface="Calibri" charset="0"/>
              </a:rPr>
              <a:t>material that will be described in detail, because it is highly related to your study</a:t>
            </a:r>
          </a:p>
          <a:p>
            <a:pPr lvl="1"/>
            <a:r>
              <a:rPr lang="en-US" dirty="0">
                <a:latin typeface="Calibri" charset="0"/>
              </a:rPr>
              <a:t>material that will be briefly discussed, and</a:t>
            </a:r>
          </a:p>
          <a:p>
            <a:pPr lvl="1"/>
            <a:r>
              <a:rPr lang="en-US" dirty="0">
                <a:latin typeface="Calibri" charset="0"/>
              </a:rPr>
              <a:t>material that is tangential to your study, which may or may not be included in your lit review</a:t>
            </a:r>
          </a:p>
          <a:p>
            <a:endParaRPr lang="en-US" dirty="0">
              <a:latin typeface="Calibri" charset="0"/>
            </a:endParaRPr>
          </a:p>
        </p:txBody>
      </p:sp>
      <p:sp>
        <p:nvSpPr>
          <p:cNvPr id="5"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err="1"/>
              <a:t>Organise</a:t>
            </a:r>
            <a:endParaRPr lang="en-US" dirty="0"/>
          </a:p>
        </p:txBody>
      </p:sp>
    </p:spTree>
    <p:extLst>
      <p:ext uri="{BB962C8B-B14F-4D97-AF65-F5344CB8AC3E}">
        <p14:creationId xmlns:p14="http://schemas.microsoft.com/office/powerpoint/2010/main" val="3030204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rotWithShape="1">
          <a:blip r:embed="rId2"/>
          <a:srcRect t="9937"/>
          <a:stretch/>
        </p:blipFill>
        <p:spPr>
          <a:xfrm>
            <a:off x="838202" y="92920"/>
            <a:ext cx="10176164" cy="6176460"/>
          </a:xfrm>
          <a:prstGeom prst="rect">
            <a:avLst/>
          </a:prstGeom>
        </p:spPr>
      </p:pic>
    </p:spTree>
    <p:extLst>
      <p:ext uri="{BB962C8B-B14F-4D97-AF65-F5344CB8AC3E}">
        <p14:creationId xmlns:p14="http://schemas.microsoft.com/office/powerpoint/2010/main" val="154966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a:buChar char="•"/>
              <a:defRPr/>
            </a:pPr>
            <a:r>
              <a:rPr lang="en-US" dirty="0"/>
              <a:t>Use transitions</a:t>
            </a:r>
          </a:p>
          <a:p>
            <a:pPr>
              <a:buFont typeface="Arial"/>
              <a:buChar char="•"/>
              <a:defRPr/>
            </a:pPr>
            <a:r>
              <a:rPr lang="en-US" dirty="0"/>
              <a:t>Transitions provide help connect paragraph together. </a:t>
            </a:r>
          </a:p>
          <a:p>
            <a:pPr lvl="1" fontAlgn="auto">
              <a:spcAft>
                <a:spcPts val="0"/>
              </a:spcAft>
              <a:buFont typeface="Arial"/>
              <a:buChar char="–"/>
              <a:defRPr/>
            </a:pPr>
            <a:r>
              <a:rPr lang="en-US" dirty="0"/>
              <a:t>Indeed, …</a:t>
            </a:r>
          </a:p>
          <a:p>
            <a:pPr lvl="1" fontAlgn="auto">
              <a:spcAft>
                <a:spcPts val="0"/>
              </a:spcAft>
              <a:buFont typeface="Arial"/>
              <a:buChar char="–"/>
              <a:defRPr/>
            </a:pPr>
            <a:r>
              <a:rPr lang="en-US" dirty="0"/>
              <a:t>on one hand, …</a:t>
            </a:r>
          </a:p>
          <a:p>
            <a:pPr lvl="1" fontAlgn="auto">
              <a:spcAft>
                <a:spcPts val="0"/>
              </a:spcAft>
              <a:buFont typeface="Arial"/>
              <a:buChar char="–"/>
              <a:defRPr/>
            </a:pPr>
            <a:r>
              <a:rPr lang="en-US" dirty="0"/>
              <a:t>on the other hand, …</a:t>
            </a:r>
          </a:p>
          <a:p>
            <a:pPr lvl="1" fontAlgn="auto">
              <a:spcAft>
                <a:spcPts val="0"/>
              </a:spcAft>
              <a:buFont typeface="Arial"/>
              <a:buChar char="–"/>
              <a:defRPr/>
            </a:pPr>
            <a:r>
              <a:rPr lang="en-US" dirty="0"/>
              <a:t>In either case, …</a:t>
            </a:r>
          </a:p>
          <a:p>
            <a:pPr lvl="1" fontAlgn="auto">
              <a:spcAft>
                <a:spcPts val="0"/>
              </a:spcAft>
              <a:buFont typeface="Arial"/>
              <a:buChar char="–"/>
              <a:defRPr/>
            </a:pPr>
            <a:r>
              <a:rPr lang="en-US" dirty="0"/>
              <a:t>more specifically, …</a:t>
            </a:r>
          </a:p>
          <a:p>
            <a:pPr lvl="1" fontAlgn="auto">
              <a:spcAft>
                <a:spcPts val="0"/>
              </a:spcAft>
              <a:buFont typeface="Arial"/>
              <a:buChar char="–"/>
              <a:defRPr/>
            </a:pPr>
            <a:r>
              <a:rPr lang="en-US" dirty="0"/>
              <a:t>One of the first researchers to investigate this problem is …</a:t>
            </a:r>
          </a:p>
          <a:p>
            <a:pPr lvl="1" fontAlgn="auto">
              <a:spcAft>
                <a:spcPts val="0"/>
              </a:spcAft>
              <a:buFont typeface="Arial"/>
              <a:buChar char="–"/>
              <a:defRPr/>
            </a:pPr>
            <a:r>
              <a:rPr lang="en-US" dirty="0"/>
              <a:t>a recent study adds …</a:t>
            </a: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Writing</a:t>
            </a:r>
          </a:p>
        </p:txBody>
      </p:sp>
    </p:spTree>
    <p:extLst>
      <p:ext uri="{BB962C8B-B14F-4D97-AF65-F5344CB8AC3E}">
        <p14:creationId xmlns:p14="http://schemas.microsoft.com/office/powerpoint/2010/main" val="3582681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3600" dirty="0">
                <a:latin typeface="Calibri" charset="0"/>
              </a:rPr>
              <a:t>Keep tracks of you sources</a:t>
            </a:r>
          </a:p>
          <a:p>
            <a:r>
              <a:rPr lang="en-US" dirty="0">
                <a:latin typeface="Calibri" charset="0"/>
              </a:rPr>
              <a:t>be </a:t>
            </a:r>
            <a:r>
              <a:rPr lang="en-US" dirty="0" err="1">
                <a:latin typeface="Calibri" charset="0"/>
              </a:rPr>
              <a:t>organised</a:t>
            </a:r>
            <a:endParaRPr lang="en-US" dirty="0">
              <a:latin typeface="Calibri" charset="0"/>
            </a:endParaRPr>
          </a:p>
          <a:p>
            <a:r>
              <a:rPr lang="en-US" dirty="0">
                <a:latin typeface="Calibri" charset="0"/>
              </a:rPr>
              <a:t>Note cards</a:t>
            </a:r>
          </a:p>
          <a:p>
            <a:r>
              <a:rPr lang="en-US" dirty="0">
                <a:latin typeface="Calibri" charset="0"/>
              </a:rPr>
              <a:t>Sticky notes</a:t>
            </a:r>
          </a:p>
          <a:p>
            <a:r>
              <a:rPr lang="en-US" dirty="0">
                <a:latin typeface="Calibri" charset="0"/>
              </a:rPr>
              <a:t>Software annotations</a:t>
            </a:r>
          </a:p>
          <a:p>
            <a:r>
              <a:rPr lang="en-US" dirty="0">
                <a:latin typeface="Calibri" charset="0"/>
              </a:rPr>
              <a:t>Reference managers, </a:t>
            </a:r>
          </a:p>
          <a:p>
            <a:pPr lvl="1"/>
            <a:r>
              <a:rPr lang="en-US" dirty="0" err="1">
                <a:latin typeface="Calibri" charset="0"/>
              </a:rPr>
              <a:t>Mendeley</a:t>
            </a:r>
            <a:r>
              <a:rPr lang="en-US" dirty="0">
                <a:latin typeface="Calibri" charset="0"/>
              </a:rPr>
              <a:t> or </a:t>
            </a:r>
            <a:r>
              <a:rPr lang="en-US" dirty="0" err="1">
                <a:latin typeface="Calibri" charset="0"/>
              </a:rPr>
              <a:t>Zotero</a:t>
            </a:r>
            <a:r>
              <a:rPr lang="en-US" dirty="0">
                <a:latin typeface="Calibri" charset="0"/>
              </a:rPr>
              <a:t>(free)</a:t>
            </a:r>
          </a:p>
          <a:p>
            <a:pPr lvl="1"/>
            <a:r>
              <a:rPr lang="en-US" dirty="0">
                <a:latin typeface="Calibri" charset="0"/>
              </a:rPr>
              <a:t>Endnote</a:t>
            </a:r>
          </a:p>
          <a:p>
            <a:pPr lvl="1"/>
            <a:r>
              <a:rPr lang="en-US" dirty="0" err="1">
                <a:latin typeface="Calibri" charset="0"/>
              </a:rPr>
              <a:t>Jabref</a:t>
            </a:r>
            <a:r>
              <a:rPr lang="en-US" dirty="0">
                <a:latin typeface="Calibri" charset="0"/>
              </a:rPr>
              <a:t>(free) works with </a:t>
            </a:r>
            <a:r>
              <a:rPr lang="en-US" dirty="0" err="1">
                <a:latin typeface="Calibri" charset="0"/>
              </a:rPr>
              <a:t>BibTex</a:t>
            </a:r>
            <a:r>
              <a:rPr lang="en-US" dirty="0">
                <a:latin typeface="Calibri" charset="0"/>
              </a:rPr>
              <a:t> and </a:t>
            </a:r>
            <a:r>
              <a:rPr lang="en-US" dirty="0" err="1">
                <a:latin typeface="Calibri" charset="0"/>
              </a:rPr>
              <a:t>LaTex</a:t>
            </a:r>
            <a:endParaRPr lang="en-US" dirty="0">
              <a:latin typeface="Calibri" charset="0"/>
            </a:endParaRPr>
          </a:p>
          <a:p>
            <a:endParaRPr lang="en-US" dirty="0">
              <a:latin typeface="Calibri" charset="0"/>
            </a:endParaRP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Tips</a:t>
            </a:r>
          </a:p>
        </p:txBody>
      </p:sp>
    </p:spTree>
    <p:extLst>
      <p:ext uri="{BB962C8B-B14F-4D97-AF65-F5344CB8AC3E}">
        <p14:creationId xmlns:p14="http://schemas.microsoft.com/office/powerpoint/2010/main" val="3827607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Calibri" charset="0"/>
              </a:rPr>
              <a:t>Clarify with your supervisors</a:t>
            </a:r>
          </a:p>
          <a:p>
            <a:r>
              <a:rPr lang="en-US" dirty="0">
                <a:latin typeface="Calibri" charset="0"/>
              </a:rPr>
              <a:t>Read some lit reviews in your field of study. </a:t>
            </a:r>
          </a:p>
          <a:p>
            <a:r>
              <a:rPr lang="en-US" dirty="0">
                <a:latin typeface="Calibri" charset="0"/>
              </a:rPr>
              <a:t>Give yourself time for multiple drafts</a:t>
            </a:r>
          </a:p>
          <a:p>
            <a:r>
              <a:rPr lang="en-US" dirty="0">
                <a:latin typeface="Calibri" charset="0"/>
              </a:rPr>
              <a:t>Ask somebody else from your field to read your lit review.</a:t>
            </a:r>
          </a:p>
          <a:p>
            <a:r>
              <a:rPr lang="en-US" dirty="0">
                <a:latin typeface="Calibri" charset="0"/>
              </a:rPr>
              <a:t>Always cite each and every resource you </a:t>
            </a:r>
            <a:r>
              <a:rPr lang="en-US">
                <a:latin typeface="Calibri" charset="0"/>
              </a:rPr>
              <a:t>have used. </a:t>
            </a:r>
            <a:endParaRPr lang="en-US" dirty="0">
              <a:latin typeface="Calibri" charset="0"/>
            </a:endParaRP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Tips</a:t>
            </a:r>
          </a:p>
        </p:txBody>
      </p:sp>
    </p:spTree>
    <p:extLst>
      <p:ext uri="{BB962C8B-B14F-4D97-AF65-F5344CB8AC3E}">
        <p14:creationId xmlns:p14="http://schemas.microsoft.com/office/powerpoint/2010/main" val="733014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Calibri" charset="0"/>
              </a:rPr>
              <a:t>literature review is an iterative process rather than a linear process. </a:t>
            </a:r>
          </a:p>
          <a:p>
            <a:r>
              <a:rPr lang="en-US" dirty="0">
                <a:latin typeface="Calibri" charset="0"/>
              </a:rPr>
              <a:t>Do not write and forget lit review chapter, sometimes substantive restructure is required due to unexpected findings. </a:t>
            </a:r>
          </a:p>
          <a:p>
            <a:endParaRPr lang="en-US" dirty="0"/>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Take away</a:t>
            </a:r>
          </a:p>
        </p:txBody>
      </p:sp>
    </p:spTree>
    <p:extLst>
      <p:ext uri="{BB962C8B-B14F-4D97-AF65-F5344CB8AC3E}">
        <p14:creationId xmlns:p14="http://schemas.microsoft.com/office/powerpoint/2010/main" val="63977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0BE5-0F55-4F77-92E8-06D709D2C464}"/>
              </a:ext>
            </a:extLst>
          </p:cNvPr>
          <p:cNvSpPr>
            <a:spLocks noGrp="1"/>
          </p:cNvSpPr>
          <p:nvPr>
            <p:ph type="title"/>
          </p:nvPr>
        </p:nvSpPr>
        <p:spPr/>
        <p:txBody>
          <a:bodyPr/>
          <a:lstStyle/>
          <a:p>
            <a:r>
              <a:rPr lang="en-US" dirty="0"/>
              <a:t>Definitions of Research</a:t>
            </a:r>
          </a:p>
        </p:txBody>
      </p:sp>
      <p:sp>
        <p:nvSpPr>
          <p:cNvPr id="3" name="Content Placeholder 2">
            <a:extLst>
              <a:ext uri="{FF2B5EF4-FFF2-40B4-BE49-F238E27FC236}">
                <a16:creationId xmlns:a16="http://schemas.microsoft.com/office/drawing/2014/main" id="{8F93108C-297B-4775-AEA0-2D4E7937008E}"/>
              </a:ext>
            </a:extLst>
          </p:cNvPr>
          <p:cNvSpPr>
            <a:spLocks noGrp="1"/>
          </p:cNvSpPr>
          <p:nvPr>
            <p:ph idx="1"/>
          </p:nvPr>
        </p:nvSpPr>
        <p:spPr/>
        <p:txBody>
          <a:bodyPr>
            <a:noAutofit/>
          </a:bodyPr>
          <a:lstStyle/>
          <a:p>
            <a:pPr>
              <a:lnSpc>
                <a:spcPct val="120000"/>
              </a:lnSpc>
            </a:pPr>
            <a:r>
              <a:rPr lang="en-US" sz="1600" dirty="0">
                <a:effectLst/>
              </a:rPr>
              <a:t>“Research is an honest, exhaustive, intelligent searching for facts and their meaning or implications with reference to a problem.” (Cook, P. M. 1929)</a:t>
            </a:r>
          </a:p>
          <a:p>
            <a:pPr>
              <a:lnSpc>
                <a:spcPct val="120000"/>
              </a:lnSpc>
            </a:pPr>
            <a:r>
              <a:rPr lang="en-US" sz="1600" dirty="0">
                <a:effectLst/>
              </a:rPr>
              <a:t> “…research per se constitutes a method for discovery of truth which is really a method of critical thinking.” (Clifford Woody 1927)</a:t>
            </a:r>
          </a:p>
          <a:p>
            <a:pPr>
              <a:lnSpc>
                <a:spcPct val="120000"/>
              </a:lnSpc>
            </a:pPr>
            <a:r>
              <a:rPr lang="en-US" sz="1600" dirty="0">
                <a:effectLst/>
              </a:rPr>
              <a:t> “Research represents a critical exhaustive investigation to discover new facts, to interpret them in the light of known ideas, theories and laws, to revive the current laws and theories in the light of the newly discovered facts to apply the conclusion to practical purpose.” (Prof S R Ranganathan)</a:t>
            </a:r>
          </a:p>
          <a:p>
            <a:pPr>
              <a:lnSpc>
                <a:spcPct val="120000"/>
              </a:lnSpc>
            </a:pPr>
            <a:r>
              <a:rPr lang="en-US" sz="1600" dirty="0">
                <a:effectLst/>
              </a:rPr>
              <a:t> “Research is best conceived as the process of arriving at dependable solutions to problems through the planned and systematic collection, analysis and interpretation of data.” (George </a:t>
            </a:r>
            <a:r>
              <a:rPr lang="en-US" sz="1600" dirty="0" err="1">
                <a:effectLst/>
              </a:rPr>
              <a:t>Mouly</a:t>
            </a:r>
            <a:r>
              <a:rPr lang="en-US" sz="1600" dirty="0">
                <a:effectLst/>
              </a:rPr>
              <a:t>, 1978)</a:t>
            </a:r>
          </a:p>
          <a:p>
            <a:pPr>
              <a:lnSpc>
                <a:spcPct val="120000"/>
              </a:lnSpc>
            </a:pPr>
            <a:r>
              <a:rPr lang="en-US" sz="1600" dirty="0">
                <a:effectLst/>
              </a:rPr>
              <a:t> “Research is as the conduct of special, planned and structured investigation and as a systematic quest for knowledge.” (Charles </a:t>
            </a:r>
            <a:r>
              <a:rPr lang="en-US" sz="1600" dirty="0" err="1">
                <a:effectLst/>
              </a:rPr>
              <a:t>Busha</a:t>
            </a:r>
            <a:r>
              <a:rPr lang="en-US" sz="1600" dirty="0">
                <a:effectLst/>
              </a:rPr>
              <a:t> &amp; Stephen Harter)</a:t>
            </a:r>
          </a:p>
          <a:p>
            <a:pPr>
              <a:lnSpc>
                <a:spcPct val="120000"/>
              </a:lnSpc>
            </a:pPr>
            <a:r>
              <a:rPr lang="en-US" sz="1600" dirty="0">
                <a:effectLst/>
              </a:rPr>
              <a:t> The Merriam-Webster Online Dictionary defines research as "studious inquiry or examination; </a:t>
            </a:r>
            <a:r>
              <a:rPr lang="en-US" sz="1600" i="1" dirty="0">
                <a:effectLst/>
              </a:rPr>
              <a:t>especially</a:t>
            </a:r>
            <a:r>
              <a:rPr lang="en-US" sz="1600" dirty="0">
                <a:effectLst/>
              </a:rPr>
              <a:t> : investigation or experimentation aimed at the discovery and interpretation of facts, revision of accepted theories or laws in the light of new facts, or practical application of such new or revised theories or laws"</a:t>
            </a:r>
            <a:endParaRPr lang="en-US" sz="1600" dirty="0"/>
          </a:p>
        </p:txBody>
      </p:sp>
    </p:spTree>
    <p:extLst>
      <p:ext uri="{BB962C8B-B14F-4D97-AF65-F5344CB8AC3E}">
        <p14:creationId xmlns:p14="http://schemas.microsoft.com/office/powerpoint/2010/main" val="1165732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ChangeArrowheads="1"/>
          </p:cNvSpPr>
          <p:nvPr/>
        </p:nvSpPr>
        <p:spPr bwMode="auto">
          <a:xfrm>
            <a:off x="154517" y="166688"/>
            <a:ext cx="12037483" cy="511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r>
              <a:rPr lang="en-US" sz="3500" baseline="30000"/>
              <a:t>Most of the professional and scholarly literature on downtown development has neglected small cities. </a:t>
            </a:r>
            <a:r>
              <a:rPr lang="en-US" sz="3500" b="1" baseline="30000"/>
              <a:t>Frieden and Sagalyn's (1999) </a:t>
            </a:r>
            <a:r>
              <a:rPr lang="en-US" sz="3500" baseline="30000"/>
              <a:t>widely cited book Downtown, Inc. concentrates on large- scale projects in Seattle, Boston, St. Paul, and San Diego, while </a:t>
            </a:r>
            <a:r>
              <a:rPr lang="en-US" sz="3500" b="1" baseline="30000"/>
              <a:t>Loukaitou-Sideris and Banerjee (1998</a:t>
            </a:r>
            <a:r>
              <a:rPr lang="en-US" sz="3500" baseline="30000"/>
              <a:t>) profile Los Angeles, San Francisco, and San Diego in their book on downtown design. Almost all the examples provided in </a:t>
            </a:r>
            <a:r>
              <a:rPr lang="en-US" sz="3500" b="1" baseline="30000"/>
              <a:t>Whyte (1988), Abbott (1993), and Robertson (1995) </a:t>
            </a:r>
            <a:r>
              <a:rPr lang="en-US" sz="3500" baseline="30000"/>
              <a:t>are from large cities, and </a:t>
            </a:r>
            <a:r>
              <a:rPr lang="en-US" sz="3500" b="1" baseline="30000"/>
              <a:t>Brooks and Young (1993) </a:t>
            </a:r>
            <a:r>
              <a:rPr lang="en-US" sz="3500" baseline="30000"/>
              <a:t>use New Orleans as their case study. The </a:t>
            </a:r>
            <a:r>
              <a:rPr lang="en-US" sz="3500" b="1" baseline="30000"/>
              <a:t>Downtown Development Handbook (McBee, 1992)</a:t>
            </a:r>
            <a:r>
              <a:rPr lang="en-US" sz="3500" baseline="30000"/>
              <a:t>, considered by many to be the bible of downtown development, is heavily dependent on projects in large cities to illustrate key points. Articles addressing a particular downtown development strategy such as retailing </a:t>
            </a:r>
            <a:r>
              <a:rPr lang="en-US" sz="3500" b="1" baseline="30000"/>
              <a:t>(Robertson, 1997; Sawicki, 1989)</a:t>
            </a:r>
            <a:r>
              <a:rPr lang="en-US" sz="3500" baseline="30000"/>
              <a:t>, stadiums </a:t>
            </a:r>
            <a:r>
              <a:rPr lang="en-US" sz="3500" b="1" baseline="30000"/>
              <a:t>(Noll &amp; Zimbalist, 1997; Rosentraub, Swindell, Pryzbylski, &amp; Mullins, 1994)</a:t>
            </a:r>
            <a:r>
              <a:rPr lang="en-US" sz="3500" baseline="30000"/>
              <a:t>, pedestrianization (</a:t>
            </a:r>
            <a:r>
              <a:rPr lang="en-US" sz="3500" b="1" baseline="30000"/>
              <a:t>Byers, 1998; Robertson, 1993)</a:t>
            </a:r>
            <a:r>
              <a:rPr lang="en-US" sz="3500" baseline="30000"/>
              <a:t>, and open space </a:t>
            </a:r>
            <a:r>
              <a:rPr lang="en-US" sz="3500" b="1" baseline="30000"/>
              <a:t>(Loukaitou-Sideris, 1993; Mozingo, 1989) </a:t>
            </a:r>
            <a:r>
              <a:rPr lang="en-US" sz="3500" baseline="30000"/>
              <a:t>all emphasize large cities as well. The professional magazine Urban Land has published numerous articles on downtown development in recent years, most of which feature a single large city </a:t>
            </a:r>
            <a:r>
              <a:rPr lang="en-US" sz="3500" b="1" baseline="30000"/>
              <a:t>(e.g., Holt, 1998; Howland, 1998; Lockwood, 1996)</a:t>
            </a:r>
            <a:endParaRPr lang="en-US" sz="3500" b="1"/>
          </a:p>
        </p:txBody>
      </p:sp>
    </p:spTree>
    <p:extLst>
      <p:ext uri="{BB962C8B-B14F-4D97-AF65-F5344CB8AC3E}">
        <p14:creationId xmlns:p14="http://schemas.microsoft.com/office/powerpoint/2010/main" val="247225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25FA-F947-4FBD-B06A-118C217607DC}"/>
              </a:ext>
            </a:extLst>
          </p:cNvPr>
          <p:cNvSpPr>
            <a:spLocks noGrp="1"/>
          </p:cNvSpPr>
          <p:nvPr>
            <p:ph type="title"/>
          </p:nvPr>
        </p:nvSpPr>
        <p:spPr/>
        <p:txBody>
          <a:bodyPr/>
          <a:lstStyle/>
          <a:p>
            <a:r>
              <a:rPr lang="en-US" dirty="0"/>
              <a:t>Purpose of research</a:t>
            </a:r>
            <a:endParaRPr lang="en-IN" dirty="0"/>
          </a:p>
        </p:txBody>
      </p:sp>
      <p:sp>
        <p:nvSpPr>
          <p:cNvPr id="3" name="Content Placeholder 2">
            <a:extLst>
              <a:ext uri="{FF2B5EF4-FFF2-40B4-BE49-F238E27FC236}">
                <a16:creationId xmlns:a16="http://schemas.microsoft.com/office/drawing/2014/main" id="{1FF7FA8E-A2DB-4916-B91B-4C959827D476}"/>
              </a:ext>
            </a:extLst>
          </p:cNvPr>
          <p:cNvSpPr>
            <a:spLocks noGrp="1"/>
          </p:cNvSpPr>
          <p:nvPr>
            <p:ph idx="1"/>
          </p:nvPr>
        </p:nvSpPr>
        <p:spPr/>
        <p:txBody>
          <a:bodyPr>
            <a:normAutofit/>
          </a:bodyPr>
          <a:lstStyle/>
          <a:p>
            <a:r>
              <a:rPr lang="en-US" dirty="0"/>
              <a:t>The purpose of research is to:</a:t>
            </a:r>
          </a:p>
          <a:p>
            <a:pPr lvl="1"/>
            <a:r>
              <a:rPr lang="en-US" dirty="0"/>
              <a:t>Review or synthesize existing knowledge</a:t>
            </a:r>
          </a:p>
          <a:p>
            <a:pPr lvl="1"/>
            <a:r>
              <a:rPr lang="en-US" dirty="0"/>
              <a:t>Investigate existing situations or problems</a:t>
            </a:r>
          </a:p>
          <a:p>
            <a:pPr lvl="1"/>
            <a:r>
              <a:rPr lang="en-US" dirty="0"/>
              <a:t>Provide solutions to problems</a:t>
            </a:r>
          </a:p>
          <a:p>
            <a:pPr lvl="1"/>
            <a:r>
              <a:rPr lang="en-US" dirty="0"/>
              <a:t>Explore and analyze general issues</a:t>
            </a:r>
          </a:p>
          <a:p>
            <a:pPr lvl="1"/>
            <a:r>
              <a:rPr lang="en-US" dirty="0"/>
              <a:t>Construct or create new procedures or systems</a:t>
            </a:r>
          </a:p>
          <a:p>
            <a:pPr lvl="1"/>
            <a:r>
              <a:rPr lang="en-US" dirty="0"/>
              <a:t>Explain new phenomena</a:t>
            </a:r>
          </a:p>
          <a:p>
            <a:pPr lvl="1"/>
            <a:r>
              <a:rPr lang="en-US" dirty="0"/>
              <a:t>Generate new knowledge</a:t>
            </a:r>
          </a:p>
          <a:p>
            <a:pPr lvl="1"/>
            <a:r>
              <a:rPr lang="en-US" dirty="0"/>
              <a:t>…or a combination of any of the above!</a:t>
            </a:r>
          </a:p>
          <a:p>
            <a:endParaRPr lang="en-IN" dirty="0"/>
          </a:p>
        </p:txBody>
      </p:sp>
    </p:spTree>
    <p:extLst>
      <p:ext uri="{BB962C8B-B14F-4D97-AF65-F5344CB8AC3E}">
        <p14:creationId xmlns:p14="http://schemas.microsoft.com/office/powerpoint/2010/main" val="345530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7D00-F07D-466D-BD91-5ED4A39DA4F9}"/>
              </a:ext>
            </a:extLst>
          </p:cNvPr>
          <p:cNvSpPr>
            <a:spLocks noGrp="1"/>
          </p:cNvSpPr>
          <p:nvPr>
            <p:ph type="title"/>
          </p:nvPr>
        </p:nvSpPr>
        <p:spPr/>
        <p:txBody>
          <a:bodyPr/>
          <a:lstStyle/>
          <a:p>
            <a:r>
              <a:rPr lang="en-IN" dirty="0"/>
              <a:t>Research Process</a:t>
            </a:r>
          </a:p>
        </p:txBody>
      </p:sp>
      <p:sp>
        <p:nvSpPr>
          <p:cNvPr id="3" name="Content Placeholder 2">
            <a:extLst>
              <a:ext uri="{FF2B5EF4-FFF2-40B4-BE49-F238E27FC236}">
                <a16:creationId xmlns:a16="http://schemas.microsoft.com/office/drawing/2014/main" id="{BF8066A4-0AD5-496C-900C-6A9F0813018A}"/>
              </a:ext>
            </a:extLst>
          </p:cNvPr>
          <p:cNvSpPr>
            <a:spLocks noGrp="1"/>
          </p:cNvSpPr>
          <p:nvPr>
            <p:ph idx="1"/>
          </p:nvPr>
        </p:nvSpPr>
        <p:spPr/>
        <p:txBody>
          <a:bodyPr>
            <a:normAutofit fontScale="92500" lnSpcReduction="10000"/>
          </a:bodyPr>
          <a:lstStyle/>
          <a:p>
            <a:r>
              <a:rPr lang="en-US" dirty="0"/>
              <a:t>John W. Creswell, states that "[r]</a:t>
            </a:r>
            <a:r>
              <a:rPr lang="en-US" dirty="0" err="1"/>
              <a:t>esearch</a:t>
            </a:r>
            <a:r>
              <a:rPr lang="en-US" dirty="0"/>
              <a:t> is a process of steps used to collect and analyze information to increase our understanding of a topic or issue“</a:t>
            </a:r>
          </a:p>
          <a:p>
            <a:r>
              <a:rPr lang="en-US" dirty="0"/>
              <a:t>Consists of three steps: </a:t>
            </a:r>
          </a:p>
          <a:p>
            <a:pPr lvl="1"/>
            <a:r>
              <a:rPr lang="en-US" dirty="0"/>
              <a:t>pose a question</a:t>
            </a:r>
          </a:p>
          <a:p>
            <a:pPr lvl="1"/>
            <a:r>
              <a:rPr lang="en-US" dirty="0"/>
              <a:t>collect data to answer the question</a:t>
            </a:r>
          </a:p>
          <a:p>
            <a:pPr lvl="1"/>
            <a:r>
              <a:rPr lang="en-US" dirty="0"/>
              <a:t>present an answer to the question</a:t>
            </a:r>
          </a:p>
          <a:p>
            <a:r>
              <a:rPr lang="en-US" dirty="0"/>
              <a:t>Research is a process of collecting, analyzing and interpreting information to answer questions. </a:t>
            </a:r>
          </a:p>
          <a:p>
            <a:r>
              <a:rPr lang="en-US" dirty="0"/>
              <a:t>But to qualify as research, the process must have certain characteristics: it must, as far as possible, be </a:t>
            </a:r>
            <a:r>
              <a:rPr lang="en-US" b="1" dirty="0"/>
              <a:t>controlled</a:t>
            </a:r>
            <a:r>
              <a:rPr lang="en-US" dirty="0"/>
              <a:t>, </a:t>
            </a:r>
            <a:r>
              <a:rPr lang="en-US" b="1" dirty="0"/>
              <a:t>rigorous, systematic</a:t>
            </a:r>
            <a:r>
              <a:rPr lang="en-US" dirty="0"/>
              <a:t>, </a:t>
            </a:r>
            <a:r>
              <a:rPr lang="en-US" b="1" dirty="0"/>
              <a:t>valid and verifiable, empirical and critical</a:t>
            </a:r>
            <a:r>
              <a:rPr lang="en-US" dirty="0"/>
              <a:t>.</a:t>
            </a:r>
            <a:endParaRPr lang="en-IN" dirty="0"/>
          </a:p>
          <a:p>
            <a:endParaRPr lang="en-IN" dirty="0"/>
          </a:p>
        </p:txBody>
      </p:sp>
    </p:spTree>
    <p:extLst>
      <p:ext uri="{BB962C8B-B14F-4D97-AF65-F5344CB8AC3E}">
        <p14:creationId xmlns:p14="http://schemas.microsoft.com/office/powerpoint/2010/main" val="146114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B4DC-50EE-4C55-A7DA-2DD0FF1CC421}"/>
              </a:ext>
            </a:extLst>
          </p:cNvPr>
          <p:cNvSpPr>
            <a:spLocks noGrp="1"/>
          </p:cNvSpPr>
          <p:nvPr>
            <p:ph type="title"/>
          </p:nvPr>
        </p:nvSpPr>
        <p:spPr/>
        <p:txBody>
          <a:bodyPr/>
          <a:lstStyle/>
          <a:p>
            <a:r>
              <a:rPr lang="en-IN" dirty="0"/>
              <a:t>Characteristics of research</a:t>
            </a:r>
          </a:p>
        </p:txBody>
      </p:sp>
      <p:sp>
        <p:nvSpPr>
          <p:cNvPr id="3" name="Content Placeholder 2">
            <a:extLst>
              <a:ext uri="{FF2B5EF4-FFF2-40B4-BE49-F238E27FC236}">
                <a16:creationId xmlns:a16="http://schemas.microsoft.com/office/drawing/2014/main" id="{77754797-BA26-4476-B559-FDD096FA984F}"/>
              </a:ext>
            </a:extLst>
          </p:cNvPr>
          <p:cNvSpPr>
            <a:spLocks noGrp="1"/>
          </p:cNvSpPr>
          <p:nvPr>
            <p:ph idx="1"/>
          </p:nvPr>
        </p:nvSpPr>
        <p:spPr/>
        <p:txBody>
          <a:bodyPr>
            <a:normAutofit fontScale="62500" lnSpcReduction="20000"/>
          </a:bodyPr>
          <a:lstStyle/>
          <a:p>
            <a:r>
              <a:rPr lang="en-US" dirty="0"/>
              <a:t>For a process to be called research, it is essential that it has the following characteristics.</a:t>
            </a:r>
            <a:br>
              <a:rPr lang="en-US" dirty="0"/>
            </a:br>
            <a:endParaRPr lang="en-IN" dirty="0"/>
          </a:p>
          <a:p>
            <a:r>
              <a:rPr lang="en-US" b="1" dirty="0"/>
              <a:t>Controlled</a:t>
            </a:r>
            <a:r>
              <a:rPr lang="en-US" dirty="0"/>
              <a:t> - in real life there are many factors that affect an outcome. The concept of control implies that, in exploring causality in relation to two variables (factors), you set up your study in a way that minimizes the effects of other factors affecting the relationship. This can be achieved to a large extent in the physical sciences but in case of social science we attempt to quantify their impact.</a:t>
            </a:r>
            <a:endParaRPr lang="en-US" b="0" dirty="0">
              <a:effectLst/>
            </a:endParaRPr>
          </a:p>
          <a:p>
            <a:r>
              <a:rPr lang="en-US" b="1" dirty="0"/>
              <a:t>Rigorous</a:t>
            </a:r>
            <a:r>
              <a:rPr lang="en-US" dirty="0"/>
              <a:t> – It must be ensured that the procedures followed to find answers to questions are relevant, appropriate and justified. The degree of rigor varies markedly between the physical and social sciences and within the social sciences.</a:t>
            </a:r>
            <a:endParaRPr lang="en-US" b="0" dirty="0">
              <a:effectLst/>
            </a:endParaRPr>
          </a:p>
          <a:p>
            <a:r>
              <a:rPr lang="en-US" b="1" dirty="0"/>
              <a:t>Systematic</a:t>
            </a:r>
            <a:r>
              <a:rPr lang="en-US" dirty="0"/>
              <a:t> - this implies that the procedure adopted to undertake an investigation follow a certain logical sequence. The different steps cannot be taken in a haphazard way. Some procedures must follow others.</a:t>
            </a:r>
            <a:endParaRPr lang="en-US" b="0" dirty="0">
              <a:effectLst/>
            </a:endParaRPr>
          </a:p>
          <a:p>
            <a:r>
              <a:rPr lang="en-US" b="1" dirty="0"/>
              <a:t>Valid and verifiable </a:t>
            </a:r>
            <a:r>
              <a:rPr lang="en-US" dirty="0"/>
              <a:t>- this concept implies that whatever you conclude on the basis of your findings is correct and can be verified by you and others.</a:t>
            </a:r>
            <a:endParaRPr lang="en-US" b="0" dirty="0">
              <a:effectLst/>
            </a:endParaRPr>
          </a:p>
          <a:p>
            <a:r>
              <a:rPr lang="en-US" b="1" dirty="0"/>
              <a:t>Empirical</a:t>
            </a:r>
            <a:r>
              <a:rPr lang="en-US" dirty="0"/>
              <a:t> - this means that any conclusion drawn are based upon hard evidence gathered from information collected from real life experiences or observations.</a:t>
            </a:r>
            <a:endParaRPr lang="en-US" b="0" dirty="0">
              <a:effectLst/>
            </a:endParaRPr>
          </a:p>
          <a:p>
            <a:r>
              <a:rPr lang="en-US" b="1" dirty="0"/>
              <a:t>Critical</a:t>
            </a:r>
            <a:r>
              <a:rPr lang="en-US" dirty="0"/>
              <a:t> – critical scrutiny of the procedures used and the methods employed is crucial to a research enquiry. The process of investigation must be foolproof and free from drawbacks. The process adopted and the procedures used must be able to withstand critical scrutiny. </a:t>
            </a:r>
          </a:p>
        </p:txBody>
      </p:sp>
    </p:spTree>
    <p:extLst>
      <p:ext uri="{BB962C8B-B14F-4D97-AF65-F5344CB8AC3E}">
        <p14:creationId xmlns:p14="http://schemas.microsoft.com/office/powerpoint/2010/main" val="192064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05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https://i.pinimg.com/564x/12/d8/fb/12d8fb0cc8f3ef9530f9dcf19e6afce2.jpg">
            <a:extLst>
              <a:ext uri="{FF2B5EF4-FFF2-40B4-BE49-F238E27FC236}">
                <a16:creationId xmlns:a16="http://schemas.microsoft.com/office/drawing/2014/main" id="{75B504F1-7418-48B8-9CD5-CE74440A29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8168" y="643467"/>
            <a:ext cx="6835663"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B173D31-2521-4872-960F-7CA4302ADAEF}"/>
              </a:ext>
            </a:extLst>
          </p:cNvPr>
          <p:cNvSpPr/>
          <p:nvPr/>
        </p:nvSpPr>
        <p:spPr>
          <a:xfrm>
            <a:off x="7955452" y="6106811"/>
            <a:ext cx="3877319" cy="215444"/>
          </a:xfrm>
          <a:prstGeom prst="rect">
            <a:avLst/>
          </a:prstGeom>
        </p:spPr>
        <p:txBody>
          <a:bodyPr wrap="square">
            <a:spAutoFit/>
          </a:bodyPr>
          <a:lstStyle/>
          <a:p>
            <a:r>
              <a:rPr lang="en-IN" sz="800" dirty="0"/>
              <a:t>Source: https://i.pinimg.com/564x/12/d8/fb/12d8fb0cc8f3ef9530f9dcf19e6afce2.jpg</a:t>
            </a:r>
          </a:p>
        </p:txBody>
      </p:sp>
    </p:spTree>
    <p:extLst>
      <p:ext uri="{BB962C8B-B14F-4D97-AF65-F5344CB8AC3E}">
        <p14:creationId xmlns:p14="http://schemas.microsoft.com/office/powerpoint/2010/main" val="327505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FC2D-07B4-4B2C-BD8B-67567DDF28FD}"/>
              </a:ext>
            </a:extLst>
          </p:cNvPr>
          <p:cNvSpPr>
            <a:spLocks noGrp="1"/>
          </p:cNvSpPr>
          <p:nvPr>
            <p:ph type="title"/>
          </p:nvPr>
        </p:nvSpPr>
        <p:spPr/>
        <p:txBody>
          <a:bodyPr/>
          <a:lstStyle/>
          <a:p>
            <a:r>
              <a:rPr lang="en-US" dirty="0"/>
              <a:t>Steps in conducting research</a:t>
            </a:r>
            <a:br>
              <a:rPr lang="en-US" dirty="0"/>
            </a:br>
            <a:endParaRPr lang="en-US" dirty="0"/>
          </a:p>
        </p:txBody>
      </p:sp>
      <p:sp>
        <p:nvSpPr>
          <p:cNvPr id="3" name="Content Placeholder 2">
            <a:extLst>
              <a:ext uri="{FF2B5EF4-FFF2-40B4-BE49-F238E27FC236}">
                <a16:creationId xmlns:a16="http://schemas.microsoft.com/office/drawing/2014/main" id="{09712BD2-036C-4C05-9E66-9D518D944BA2}"/>
              </a:ext>
            </a:extLst>
          </p:cNvPr>
          <p:cNvSpPr>
            <a:spLocks noGrp="1"/>
          </p:cNvSpPr>
          <p:nvPr>
            <p:ph idx="1"/>
          </p:nvPr>
        </p:nvSpPr>
        <p:spPr>
          <a:xfrm>
            <a:off x="913795" y="1549101"/>
            <a:ext cx="10994920" cy="4927003"/>
          </a:xfrm>
        </p:spPr>
        <p:txBody>
          <a:bodyPr>
            <a:normAutofit fontScale="85000" lnSpcReduction="20000"/>
          </a:bodyPr>
          <a:lstStyle/>
          <a:p>
            <a:r>
              <a:rPr lang="en-US" dirty="0"/>
              <a:t>Research is often conducted using hourglass model structure of research</a:t>
            </a:r>
          </a:p>
          <a:p>
            <a:r>
              <a:rPr lang="en-US" dirty="0"/>
              <a:t>Hourglass model starts with broad spectrum for research, focusing in on required information through method of project (like the neck of the hourglass), then expands research in form of discussion &amp; results.</a:t>
            </a:r>
          </a:p>
          <a:p>
            <a:r>
              <a:rPr lang="en-US" dirty="0"/>
              <a:t>Major steps in conducting research are:</a:t>
            </a:r>
          </a:p>
          <a:p>
            <a:pPr lvl="1"/>
            <a:r>
              <a:rPr lang="en-US" dirty="0"/>
              <a:t>Identification of research problem</a:t>
            </a:r>
          </a:p>
          <a:p>
            <a:pPr lvl="1"/>
            <a:r>
              <a:rPr lang="en-US" dirty="0"/>
              <a:t>Literature review</a:t>
            </a:r>
          </a:p>
          <a:p>
            <a:pPr lvl="1"/>
            <a:r>
              <a:rPr lang="en-US" dirty="0"/>
              <a:t>Specifying purpose of research</a:t>
            </a:r>
          </a:p>
          <a:p>
            <a:pPr lvl="1"/>
            <a:r>
              <a:rPr lang="en-US" dirty="0"/>
              <a:t>Determining specific research questions</a:t>
            </a:r>
          </a:p>
          <a:p>
            <a:pPr lvl="1"/>
            <a:r>
              <a:rPr lang="en-US" dirty="0"/>
              <a:t>Specification of conceptual framework, usually set of hypotheses</a:t>
            </a:r>
          </a:p>
          <a:p>
            <a:pPr lvl="1"/>
            <a:r>
              <a:rPr lang="en-US" dirty="0"/>
              <a:t>Choice of methodology (for data collection)</a:t>
            </a:r>
          </a:p>
          <a:p>
            <a:pPr lvl="1"/>
            <a:r>
              <a:rPr lang="en-US" dirty="0"/>
              <a:t>Data collection</a:t>
            </a:r>
          </a:p>
          <a:p>
            <a:pPr lvl="1"/>
            <a:r>
              <a:rPr lang="en-US" dirty="0"/>
              <a:t>Verifying data</a:t>
            </a:r>
          </a:p>
          <a:p>
            <a:pPr lvl="1"/>
            <a:r>
              <a:rPr lang="en-US" dirty="0"/>
              <a:t>Analyzing &amp; interpreting data</a:t>
            </a:r>
          </a:p>
          <a:p>
            <a:pPr lvl="1"/>
            <a:r>
              <a:rPr lang="en-US" dirty="0"/>
              <a:t>Reporting &amp; evaluating research</a:t>
            </a:r>
          </a:p>
          <a:p>
            <a:pPr lvl="1"/>
            <a:r>
              <a:rPr lang="en-US" dirty="0"/>
              <a:t>Communicating research findings &amp; recommendations</a:t>
            </a:r>
          </a:p>
        </p:txBody>
      </p:sp>
    </p:spTree>
    <p:extLst>
      <p:ext uri="{BB962C8B-B14F-4D97-AF65-F5344CB8AC3E}">
        <p14:creationId xmlns:p14="http://schemas.microsoft.com/office/powerpoint/2010/main" val="2655018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2034</Words>
  <Application>Microsoft Office PowerPoint</Application>
  <PresentationFormat>Widescreen</PresentationFormat>
  <Paragraphs>257</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ＭＳ Ｐゴシック</vt:lpstr>
      <vt:lpstr>Arial</vt:lpstr>
      <vt:lpstr>Calibri</vt:lpstr>
      <vt:lpstr>Calibri Light</vt:lpstr>
      <vt:lpstr>Office Theme</vt:lpstr>
      <vt:lpstr>Research: Concept, process</vt:lpstr>
      <vt:lpstr>Concept of Research…</vt:lpstr>
      <vt:lpstr>Concept of Research…</vt:lpstr>
      <vt:lpstr>Definitions of Research</vt:lpstr>
      <vt:lpstr>Purpose of research</vt:lpstr>
      <vt:lpstr>Research Process</vt:lpstr>
      <vt:lpstr>Characteristics of research</vt:lpstr>
      <vt:lpstr>PowerPoint Presentation</vt:lpstr>
      <vt:lpstr>Steps in conducting research </vt:lpstr>
      <vt:lpstr>PowerPoint Presentation</vt:lpstr>
      <vt:lpstr>Step1 : Identification of research problem</vt:lpstr>
      <vt:lpstr>Aspects of social science research study</vt:lpstr>
      <vt:lpstr>Considerations in selecting a research problem:</vt:lpstr>
      <vt:lpstr>Steps in formulation of a research problem</vt:lpstr>
      <vt:lpstr>Step2 : Reviewing the literature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Concept, process</dc:title>
  <dc:creator>Swami Kundan Kishor;Vinit Kumar</dc:creator>
  <cp:lastModifiedBy>Swami Kundan Kishor</cp:lastModifiedBy>
  <cp:revision>22</cp:revision>
  <dcterms:created xsi:type="dcterms:W3CDTF">2018-08-16T05:31:34Z</dcterms:created>
  <dcterms:modified xsi:type="dcterms:W3CDTF">2018-08-29T05:26:23Z</dcterms:modified>
</cp:coreProperties>
</file>