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C88C-2D3C-41E2-93C2-675ECB16E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9B6EB-0571-4FD6-AB33-38CFFE8E0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85841-2C50-494B-B9D7-4FD9F774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5F3E-0698-4F0A-9E70-6160F309412F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E509-7EE8-4AC8-AE90-256ADA04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EB2BB-FE85-4DF7-87EB-9C98A21B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BD6F-A1BF-4E82-9911-1B4E760D2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39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0918-ABE0-4F17-AAC6-2F538E50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308BC-5D27-489E-83C8-E58735F9D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D1D6B-6224-4BDA-8FAD-910C5663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5F3E-0698-4F0A-9E70-6160F309412F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9CB02-7E12-488D-9DE1-2FFB89FC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23831-A470-4E5D-9F11-088BA02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BD6F-A1BF-4E82-9911-1B4E760D2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52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B3E0A-FBE1-4D8C-845E-D61217B43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1AA08-2CD4-4832-9B87-7D2FC4410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00720-A72E-44F9-A923-C34E4B53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5F3E-0698-4F0A-9E70-6160F309412F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DDD65-2596-4B35-9D83-30D8EDD2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CAA17-00C4-4267-B1F5-E3BE167C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BD6F-A1BF-4E82-9911-1B4E760D2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5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69CD-A32B-41E2-99A4-6AC2A221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A29E-AA93-44B0-A537-731367E09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75C9A-E663-44D4-BE06-849829F0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5F3E-0698-4F0A-9E70-6160F309412F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41F8-616B-4BD0-988B-9E39229F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BD6AC-5DCE-4C08-8A61-A3550194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BD6F-A1BF-4E82-9911-1B4E760D2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67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BD2F-9767-4158-9BF7-2DEDD3E4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65512-966B-45B4-858B-9A2044138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12B66-C214-4C30-8748-A4329A19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5F3E-0698-4F0A-9E70-6160F309412F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265DD-80CE-4CFE-BE91-EB564BB5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4C514-2E80-4663-A103-29B2D649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BD6F-A1BF-4E82-9911-1B4E760D2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23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FC30-D636-46CF-B7A5-716ED04A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6BAA-27D9-444B-A33A-BB7F4BE23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21933-2AA8-41A4-8E99-8028228A5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4952A-7AA2-4CDD-8C00-841F56CE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5F3E-0698-4F0A-9E70-6160F309412F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E6414-8503-4456-9752-44B0D387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A4242-6761-462C-BBEA-BF52D394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BD6F-A1BF-4E82-9911-1B4E760D2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43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C65C-F94D-48EC-A3FC-32188CDA3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5538D-5710-4492-B05F-ADDC7B6C9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8ECDF-99E2-4C0C-B46C-D6675B550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01EB1-33D7-4C0E-8000-CECE17377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AEE8B-BF60-4B2F-9ED1-A0A81122A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86863-7D30-4AA0-B09B-7289AD83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5F3E-0698-4F0A-9E70-6160F309412F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82642-47FB-4EDB-A4F4-D2294BF9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6C474-3CCD-4A21-980E-C52CC9F2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BD6F-A1BF-4E82-9911-1B4E760D2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02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8042-49F8-4A01-89A4-AD6429F9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2D569-B4F0-4344-8697-C05025ED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5F3E-0698-4F0A-9E70-6160F309412F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7AD83-088B-4743-B679-62DC8760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56556-38D9-4CA0-9D39-1C0DCC1F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BD6F-A1BF-4E82-9911-1B4E760D2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49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F18EB-21F8-42FF-9D07-F440A9DD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5F3E-0698-4F0A-9E70-6160F309412F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C9880-6A1D-473F-A924-0C2092C1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DE153-BF24-45F5-BF8C-AC416D8C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BD6F-A1BF-4E82-9911-1B4E760D2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97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07DA-443E-4F14-8799-B6CA8059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20BE-905F-42C1-AD38-8DBD8D5C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57AEC-C03B-46DB-B55E-A3C0136B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20F85-965C-43E4-BBA1-F25D7F89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5F3E-0698-4F0A-9E70-6160F309412F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27587-8E49-46A8-A71E-FD52AF9C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C9360-254F-4383-970B-06A08918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BD6F-A1BF-4E82-9911-1B4E760D2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55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3DC9-CCEC-45F0-A4B8-13EC06AA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880AD-221C-4FA9-8A4C-5E39FDE15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F0A1E-893D-4EBF-97EB-BC73F64E9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6D32A-F475-4FF6-9ED2-65FD94A9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5F3E-0698-4F0A-9E70-6160F309412F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2C3AC-58F0-47FE-A515-83EA6317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2C088-23E9-4ACB-844F-D9802BBB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BD6F-A1BF-4E82-9911-1B4E760D2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8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B81A2-36F4-46B7-A156-022E2DB6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7A364-6679-4124-AAB3-508DB8897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44AF6-2DD4-4915-9C45-2899CEE22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55F3E-0698-4F0A-9E70-6160F309412F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AFE64-D293-405B-B423-69B31DD1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11C98-0821-479C-9958-2997649A5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0BD6F-A1BF-4E82-9911-1B4E760D2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8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C8EB-F0E6-4487-A7F9-56BD671CC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Ethical aspects of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BEAE0-6100-4864-8DFA-7AAF09C3A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Vinit Kumar</a:t>
            </a:r>
          </a:p>
        </p:txBody>
      </p:sp>
    </p:spTree>
    <p:extLst>
      <p:ext uri="{BB962C8B-B14F-4D97-AF65-F5344CB8AC3E}">
        <p14:creationId xmlns:p14="http://schemas.microsoft.com/office/powerpoint/2010/main" val="393905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D3F8-A821-44B7-9D0D-D2F01D3E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BB2B5-3E96-4D3B-8123-B82C8F20F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Ethics are standards of professional behaviour.</a:t>
            </a:r>
          </a:p>
          <a:p>
            <a:r>
              <a:rPr lang="en-IN" dirty="0"/>
              <a:t>They are the guiding principles for a researcher to act with integrity, especially towards the participants of the research. </a:t>
            </a:r>
          </a:p>
          <a:p>
            <a:r>
              <a:rPr lang="en-IN" dirty="0"/>
              <a:t>Ethical aspects of scientific research as well as Social Sciences are very important to be handled by the researchers. </a:t>
            </a:r>
          </a:p>
          <a:p>
            <a:r>
              <a:rPr lang="en-IN" dirty="0"/>
              <a:t>Nuremberg trials (1930s and 40s) : Nazi Scientists used human as animals for conducting experiments. </a:t>
            </a:r>
          </a:p>
          <a:p>
            <a:r>
              <a:rPr lang="en-IN" dirty="0"/>
              <a:t>Stanley Milgram’s obedience study(1963) – blind obedience</a:t>
            </a:r>
          </a:p>
          <a:p>
            <a:r>
              <a:rPr lang="en-IN" dirty="0"/>
              <a:t>Zimbardo’s Stanford prison study(1971) – role playing</a:t>
            </a:r>
          </a:p>
        </p:txBody>
      </p:sp>
    </p:spTree>
    <p:extLst>
      <p:ext uri="{BB962C8B-B14F-4D97-AF65-F5344CB8AC3E}">
        <p14:creationId xmlns:p14="http://schemas.microsoft.com/office/powerpoint/2010/main" val="31917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8790-2BE1-404D-95F0-971714D2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AA5D-CF2F-49C6-965B-41D8DB6F1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social research, harm may be harder to identify. It is more likely to involve psychological harm </a:t>
            </a:r>
            <a:r>
              <a:rPr lang="en-IN" dirty="0"/>
              <a:t>to the subject. </a:t>
            </a:r>
          </a:p>
          <a:p>
            <a:pPr lvl="1"/>
            <a:r>
              <a:rPr lang="en-IN" dirty="0"/>
              <a:t>Experiences of war soldiers</a:t>
            </a:r>
          </a:p>
          <a:p>
            <a:r>
              <a:rPr lang="en-US" i="1" dirty="0"/>
              <a:t>For the social science researcher, issues of ethics and safety are of great importance, and should remain in the front of your mind when planning and carrying out research.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83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8F22-F351-4DCB-9037-74A7436F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EC79-AB8B-4CFE-822E-40B9003A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The range of permissions needed to research</a:t>
            </a:r>
          </a:p>
          <a:p>
            <a:pPr lvl="1"/>
            <a:r>
              <a:rPr lang="en-IN" dirty="0"/>
              <a:t>Institute level or organisational level</a:t>
            </a:r>
          </a:p>
          <a:p>
            <a:pPr lvl="2"/>
            <a:r>
              <a:rPr lang="en-IN" dirty="0"/>
              <a:t>Conflict of interest</a:t>
            </a:r>
          </a:p>
          <a:p>
            <a:pPr lvl="1"/>
            <a:r>
              <a:rPr lang="en-IN" dirty="0"/>
              <a:t>Informed consent of participants</a:t>
            </a:r>
          </a:p>
          <a:p>
            <a:r>
              <a:rPr lang="en-IN" dirty="0"/>
              <a:t>Researcher responsibilities</a:t>
            </a:r>
          </a:p>
          <a:p>
            <a:pPr lvl="1"/>
            <a:r>
              <a:rPr lang="en-IN" dirty="0"/>
              <a:t>Competence of conducting research</a:t>
            </a:r>
          </a:p>
          <a:p>
            <a:pPr lvl="1"/>
            <a:r>
              <a:rPr lang="en-IN" dirty="0"/>
              <a:t>Adherence to the highest possible technical standards</a:t>
            </a:r>
          </a:p>
          <a:p>
            <a:pPr lvl="1"/>
            <a:r>
              <a:rPr lang="en-IN" dirty="0"/>
              <a:t>Do not break the law</a:t>
            </a:r>
          </a:p>
          <a:p>
            <a:pPr lvl="1"/>
            <a:r>
              <a:rPr lang="en-IN" dirty="0"/>
              <a:t>No fabrication/falsification of data</a:t>
            </a:r>
          </a:p>
          <a:p>
            <a:pPr lvl="1"/>
            <a:r>
              <a:rPr lang="en-IN" dirty="0"/>
              <a:t>Do not misinterpret yourself or your role</a:t>
            </a:r>
          </a:p>
          <a:p>
            <a:pPr lvl="1"/>
            <a:r>
              <a:rPr lang="en-IN" dirty="0"/>
              <a:t>Do not get emotionally involved with the participants</a:t>
            </a:r>
          </a:p>
          <a:p>
            <a:pPr lvl="1"/>
            <a:r>
              <a:rPr lang="en-IN" dirty="0"/>
              <a:t>Avoidance of plagiarism</a:t>
            </a:r>
          </a:p>
          <a:p>
            <a:r>
              <a:rPr lang="en-IN" dirty="0"/>
              <a:t>Codes of ethics</a:t>
            </a:r>
          </a:p>
          <a:p>
            <a:pPr lvl="1"/>
            <a:r>
              <a:rPr lang="en-IN" dirty="0"/>
              <a:t>A code of ethics sets out principles of behaviour that professionals should apply to their work. </a:t>
            </a:r>
          </a:p>
          <a:p>
            <a:pPr lvl="1"/>
            <a:r>
              <a:rPr lang="en-IN" dirty="0"/>
              <a:t>University level, UGC, other funding agencies, Library associations have their own code of ethics. </a:t>
            </a:r>
          </a:p>
        </p:txBody>
      </p:sp>
    </p:spTree>
    <p:extLst>
      <p:ext uri="{BB962C8B-B14F-4D97-AF65-F5344CB8AC3E}">
        <p14:creationId xmlns:p14="http://schemas.microsoft.com/office/powerpoint/2010/main" val="147876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F8BB-BCBF-4876-AAC9-7E9AE813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American Sociological Association’s code of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ABE51-B41B-4AE2-96A9-A41B7037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Professional competence</a:t>
            </a:r>
          </a:p>
          <a:p>
            <a:r>
              <a:rPr lang="en-IN" dirty="0"/>
              <a:t>Integrity</a:t>
            </a:r>
          </a:p>
          <a:p>
            <a:r>
              <a:rPr lang="en-IN" dirty="0"/>
              <a:t>Professional and social responsibility </a:t>
            </a:r>
          </a:p>
          <a:p>
            <a:r>
              <a:rPr lang="en-IN" dirty="0"/>
              <a:t>Respect for people’s rights, dignity and diversity</a:t>
            </a:r>
          </a:p>
          <a:p>
            <a:r>
              <a:rPr lang="en-IN" dirty="0"/>
              <a:t>Social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380457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17F7-65EA-4D6D-9E45-BA9C0BB4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Ethical principles common in all code of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861D-5CB5-45F1-B966-D3D01C48A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Respect for persons</a:t>
            </a:r>
          </a:p>
          <a:p>
            <a:pPr lvl="1"/>
            <a:r>
              <a:rPr lang="en-IN" dirty="0"/>
              <a:t>Voluntary participation</a:t>
            </a:r>
          </a:p>
          <a:p>
            <a:pPr lvl="1"/>
            <a:r>
              <a:rPr lang="en-IN" dirty="0"/>
              <a:t>Autonomy</a:t>
            </a:r>
          </a:p>
          <a:p>
            <a:pPr lvl="1"/>
            <a:r>
              <a:rPr lang="en-IN" dirty="0"/>
              <a:t>Special attention/protection in case of children, prisoners, developmental disabled, emotional disorders.</a:t>
            </a:r>
          </a:p>
          <a:p>
            <a:r>
              <a:rPr lang="en-IN" dirty="0"/>
              <a:t>Beneficence</a:t>
            </a:r>
          </a:p>
          <a:p>
            <a:pPr lvl="1"/>
            <a:r>
              <a:rPr lang="en-IN" dirty="0"/>
              <a:t>Should not cause harm to the participants</a:t>
            </a:r>
          </a:p>
          <a:p>
            <a:pPr lvl="1"/>
            <a:r>
              <a:rPr lang="en-IN" dirty="0"/>
              <a:t>Positive outcomes, for research community and society at large.</a:t>
            </a:r>
          </a:p>
          <a:p>
            <a:pPr lvl="1"/>
            <a:r>
              <a:rPr lang="en-IN" dirty="0"/>
              <a:t>Maximising benefits and minimising harms</a:t>
            </a:r>
          </a:p>
          <a:p>
            <a:r>
              <a:rPr lang="en-IN" dirty="0"/>
              <a:t>Justice</a:t>
            </a:r>
          </a:p>
          <a:p>
            <a:pPr lvl="1"/>
            <a:r>
              <a:rPr lang="en-IN" dirty="0"/>
              <a:t>Equal distribution of risk and benefits across all subjects.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14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6AF6-A503-42AF-92B5-E9BD8793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Ethical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7E7D-B28B-4E13-A210-8EDC0AF97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Informed consent</a:t>
            </a:r>
          </a:p>
          <a:p>
            <a:r>
              <a:rPr lang="en-IN" dirty="0"/>
              <a:t>Equal opportunity</a:t>
            </a:r>
          </a:p>
          <a:p>
            <a:r>
              <a:rPr lang="en-IN" dirty="0"/>
              <a:t>Delivery of promises</a:t>
            </a:r>
          </a:p>
          <a:p>
            <a:r>
              <a:rPr lang="en-IN" dirty="0"/>
              <a:t>Maintaining self respect</a:t>
            </a:r>
          </a:p>
          <a:p>
            <a:r>
              <a:rPr lang="en-IN" dirty="0"/>
              <a:t>Confidentiality and anonymity</a:t>
            </a:r>
          </a:p>
          <a:p>
            <a:r>
              <a:rPr lang="en-IN" dirty="0"/>
              <a:t>Feedback to the community</a:t>
            </a:r>
          </a:p>
        </p:txBody>
      </p:sp>
    </p:spTree>
    <p:extLst>
      <p:ext uri="{BB962C8B-B14F-4D97-AF65-F5344CB8AC3E}">
        <p14:creationId xmlns:p14="http://schemas.microsoft.com/office/powerpoint/2010/main" val="381135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DDF7-F92F-497B-A840-39A12936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Checklist : Ethical data collection from human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9546-73E0-46DD-9A0C-F83CA9DF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Have you determined if your research involves human participants who would be required to give informed consent to their participation in the research? </a:t>
            </a:r>
          </a:p>
          <a:p>
            <a:r>
              <a:rPr lang="en-US" dirty="0"/>
              <a:t>Have you established the degree of risk, if any, to participants in your research? </a:t>
            </a:r>
          </a:p>
          <a:p>
            <a:r>
              <a:rPr lang="en-US" dirty="0"/>
              <a:t>Have you established whether your participants are competent to give consent? </a:t>
            </a:r>
          </a:p>
          <a:p>
            <a:r>
              <a:rPr lang="en-US" dirty="0"/>
              <a:t>If not, have you established who might be able to give consent on their behalf? </a:t>
            </a:r>
          </a:p>
          <a:p>
            <a:r>
              <a:rPr lang="en-US" dirty="0"/>
              <a:t>Have you prepared an account in plain language of the purposes of the research which explains the role of participants and risks to them, if any? </a:t>
            </a:r>
          </a:p>
          <a:p>
            <a:r>
              <a:rPr lang="en-US" dirty="0"/>
              <a:t>Have you prepared an appropriate document which explains the rights of participants, including the right to withdraw consent at any time? </a:t>
            </a:r>
          </a:p>
          <a:p>
            <a:r>
              <a:rPr lang="en-US" dirty="0"/>
              <a:t>Have you prepared an explicit consent form for participants?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83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498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Ethical aspects of research</vt:lpstr>
      <vt:lpstr>Ethics</vt:lpstr>
      <vt:lpstr>PowerPoint Presentation</vt:lpstr>
      <vt:lpstr>PowerPoint Presentation</vt:lpstr>
      <vt:lpstr>American Sociological Association’s code of ethics</vt:lpstr>
      <vt:lpstr>Ethical principles common in all code of ethics</vt:lpstr>
      <vt:lpstr>Ethical aspects</vt:lpstr>
      <vt:lpstr>Checklist : Ethical data collection from human participants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Swami Kundan Kishor</dc:creator>
  <cp:lastModifiedBy>Swami Kundan Kishor</cp:lastModifiedBy>
  <cp:revision>8</cp:revision>
  <dcterms:created xsi:type="dcterms:W3CDTF">2018-08-30T04:30:38Z</dcterms:created>
  <dcterms:modified xsi:type="dcterms:W3CDTF">2018-08-30T08:17:08Z</dcterms:modified>
</cp:coreProperties>
</file>