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58" r:id="rId6"/>
    <p:sldId id="268" r:id="rId7"/>
    <p:sldId id="259" r:id="rId8"/>
    <p:sldId id="261" r:id="rId9"/>
    <p:sldId id="264" r:id="rId10"/>
    <p:sldId id="263" r:id="rId11"/>
    <p:sldId id="262" r:id="rId12"/>
    <p:sldId id="265"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EF59-8F25-4309-B343-68A1238A83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9597B8-1426-4E3B-B1C7-EF675C11E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9BD5CB-E7F9-4908-BB9E-4D2F15E60032}"/>
              </a:ext>
            </a:extLst>
          </p:cNvPr>
          <p:cNvSpPr>
            <a:spLocks noGrp="1"/>
          </p:cNvSpPr>
          <p:nvPr>
            <p:ph type="dt" sz="half" idx="10"/>
          </p:nvPr>
        </p:nvSpPr>
        <p:spPr/>
        <p:txBody>
          <a:bodyPr/>
          <a:lstStyle/>
          <a:p>
            <a:fld id="{D7A9B253-69AF-483C-AADC-36FB125E834B}" type="datetimeFigureOut">
              <a:rPr lang="en-IN" smtClean="0"/>
              <a:t>06-09-2018</a:t>
            </a:fld>
            <a:endParaRPr lang="en-IN"/>
          </a:p>
        </p:txBody>
      </p:sp>
      <p:sp>
        <p:nvSpPr>
          <p:cNvPr id="5" name="Footer Placeholder 4">
            <a:extLst>
              <a:ext uri="{FF2B5EF4-FFF2-40B4-BE49-F238E27FC236}">
                <a16:creationId xmlns:a16="http://schemas.microsoft.com/office/drawing/2014/main" id="{D7D17D2F-7CF0-4825-9287-9E80BE953D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D906FF-571C-48E0-BBB3-769C8D7330DF}"/>
              </a:ext>
            </a:extLst>
          </p:cNvPr>
          <p:cNvSpPr>
            <a:spLocks noGrp="1"/>
          </p:cNvSpPr>
          <p:nvPr>
            <p:ph type="sldNum" sz="quarter" idx="12"/>
          </p:nvPr>
        </p:nvSpPr>
        <p:spPr/>
        <p:txBody>
          <a:bodyPr/>
          <a:lstStyle/>
          <a:p>
            <a:fld id="{5454B914-753E-4C37-BB09-D03179C414DA}" type="slidenum">
              <a:rPr lang="en-IN" smtClean="0"/>
              <a:t>‹#›</a:t>
            </a:fld>
            <a:endParaRPr lang="en-IN"/>
          </a:p>
        </p:txBody>
      </p:sp>
    </p:spTree>
    <p:extLst>
      <p:ext uri="{BB962C8B-B14F-4D97-AF65-F5344CB8AC3E}">
        <p14:creationId xmlns:p14="http://schemas.microsoft.com/office/powerpoint/2010/main" val="791978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C9DEB-8E49-4964-B01F-FF22B3F066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384663-A211-4539-B834-7F8F31E42A4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17DD59-0262-4684-8294-48FA7E9F168A}"/>
              </a:ext>
            </a:extLst>
          </p:cNvPr>
          <p:cNvSpPr>
            <a:spLocks noGrp="1"/>
          </p:cNvSpPr>
          <p:nvPr>
            <p:ph type="dt" sz="half" idx="10"/>
          </p:nvPr>
        </p:nvSpPr>
        <p:spPr/>
        <p:txBody>
          <a:bodyPr/>
          <a:lstStyle/>
          <a:p>
            <a:fld id="{D7A9B253-69AF-483C-AADC-36FB125E834B}" type="datetimeFigureOut">
              <a:rPr lang="en-IN" smtClean="0"/>
              <a:t>06-09-2018</a:t>
            </a:fld>
            <a:endParaRPr lang="en-IN"/>
          </a:p>
        </p:txBody>
      </p:sp>
      <p:sp>
        <p:nvSpPr>
          <p:cNvPr id="5" name="Footer Placeholder 4">
            <a:extLst>
              <a:ext uri="{FF2B5EF4-FFF2-40B4-BE49-F238E27FC236}">
                <a16:creationId xmlns:a16="http://schemas.microsoft.com/office/drawing/2014/main" id="{97DEC17B-F2B4-4005-AEE6-86579C3E62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CCCB10-652A-423C-85C9-BA435AB5CF69}"/>
              </a:ext>
            </a:extLst>
          </p:cNvPr>
          <p:cNvSpPr>
            <a:spLocks noGrp="1"/>
          </p:cNvSpPr>
          <p:nvPr>
            <p:ph type="sldNum" sz="quarter" idx="12"/>
          </p:nvPr>
        </p:nvSpPr>
        <p:spPr/>
        <p:txBody>
          <a:bodyPr/>
          <a:lstStyle/>
          <a:p>
            <a:fld id="{5454B914-753E-4C37-BB09-D03179C414DA}" type="slidenum">
              <a:rPr lang="en-IN" smtClean="0"/>
              <a:t>‹#›</a:t>
            </a:fld>
            <a:endParaRPr lang="en-IN"/>
          </a:p>
        </p:txBody>
      </p:sp>
    </p:spTree>
    <p:extLst>
      <p:ext uri="{BB962C8B-B14F-4D97-AF65-F5344CB8AC3E}">
        <p14:creationId xmlns:p14="http://schemas.microsoft.com/office/powerpoint/2010/main" val="1720558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44C69A-AE6E-4725-8E98-6826E511B9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822EED-6A3C-4182-9D84-65ECF794D17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80EA38-B60F-4FD6-8DEB-2EE475B10DFD}"/>
              </a:ext>
            </a:extLst>
          </p:cNvPr>
          <p:cNvSpPr>
            <a:spLocks noGrp="1"/>
          </p:cNvSpPr>
          <p:nvPr>
            <p:ph type="dt" sz="half" idx="10"/>
          </p:nvPr>
        </p:nvSpPr>
        <p:spPr/>
        <p:txBody>
          <a:bodyPr/>
          <a:lstStyle/>
          <a:p>
            <a:fld id="{D7A9B253-69AF-483C-AADC-36FB125E834B}" type="datetimeFigureOut">
              <a:rPr lang="en-IN" smtClean="0"/>
              <a:t>06-09-2018</a:t>
            </a:fld>
            <a:endParaRPr lang="en-IN"/>
          </a:p>
        </p:txBody>
      </p:sp>
      <p:sp>
        <p:nvSpPr>
          <p:cNvPr id="5" name="Footer Placeholder 4">
            <a:extLst>
              <a:ext uri="{FF2B5EF4-FFF2-40B4-BE49-F238E27FC236}">
                <a16:creationId xmlns:a16="http://schemas.microsoft.com/office/drawing/2014/main" id="{8D2775BE-7964-42B9-93A6-601DD5D326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05B4DC-3D17-4E89-8744-AF053E245082}"/>
              </a:ext>
            </a:extLst>
          </p:cNvPr>
          <p:cNvSpPr>
            <a:spLocks noGrp="1"/>
          </p:cNvSpPr>
          <p:nvPr>
            <p:ph type="sldNum" sz="quarter" idx="12"/>
          </p:nvPr>
        </p:nvSpPr>
        <p:spPr/>
        <p:txBody>
          <a:bodyPr/>
          <a:lstStyle/>
          <a:p>
            <a:fld id="{5454B914-753E-4C37-BB09-D03179C414DA}" type="slidenum">
              <a:rPr lang="en-IN" smtClean="0"/>
              <a:t>‹#›</a:t>
            </a:fld>
            <a:endParaRPr lang="en-IN"/>
          </a:p>
        </p:txBody>
      </p:sp>
    </p:spTree>
    <p:extLst>
      <p:ext uri="{BB962C8B-B14F-4D97-AF65-F5344CB8AC3E}">
        <p14:creationId xmlns:p14="http://schemas.microsoft.com/office/powerpoint/2010/main" val="3010833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F5454-6181-4834-BF3F-518B9305F8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A843DE-F065-4BF9-A770-28E9EC68B47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C6A274-E99F-403D-B522-F73B3022EAF7}"/>
              </a:ext>
            </a:extLst>
          </p:cNvPr>
          <p:cNvSpPr>
            <a:spLocks noGrp="1"/>
          </p:cNvSpPr>
          <p:nvPr>
            <p:ph type="dt" sz="half" idx="10"/>
          </p:nvPr>
        </p:nvSpPr>
        <p:spPr/>
        <p:txBody>
          <a:bodyPr/>
          <a:lstStyle/>
          <a:p>
            <a:fld id="{D7A9B253-69AF-483C-AADC-36FB125E834B}" type="datetimeFigureOut">
              <a:rPr lang="en-IN" smtClean="0"/>
              <a:t>06-09-2018</a:t>
            </a:fld>
            <a:endParaRPr lang="en-IN"/>
          </a:p>
        </p:txBody>
      </p:sp>
      <p:sp>
        <p:nvSpPr>
          <p:cNvPr id="5" name="Footer Placeholder 4">
            <a:extLst>
              <a:ext uri="{FF2B5EF4-FFF2-40B4-BE49-F238E27FC236}">
                <a16:creationId xmlns:a16="http://schemas.microsoft.com/office/drawing/2014/main" id="{04B5C13E-18B6-496B-BAAA-E14E462645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E12EFA-B784-4BBE-8A90-AD5CF7581F8B}"/>
              </a:ext>
            </a:extLst>
          </p:cNvPr>
          <p:cNvSpPr>
            <a:spLocks noGrp="1"/>
          </p:cNvSpPr>
          <p:nvPr>
            <p:ph type="sldNum" sz="quarter" idx="12"/>
          </p:nvPr>
        </p:nvSpPr>
        <p:spPr/>
        <p:txBody>
          <a:bodyPr/>
          <a:lstStyle/>
          <a:p>
            <a:fld id="{5454B914-753E-4C37-BB09-D03179C414DA}" type="slidenum">
              <a:rPr lang="en-IN" smtClean="0"/>
              <a:t>‹#›</a:t>
            </a:fld>
            <a:endParaRPr lang="en-IN"/>
          </a:p>
        </p:txBody>
      </p:sp>
    </p:spTree>
    <p:extLst>
      <p:ext uri="{BB962C8B-B14F-4D97-AF65-F5344CB8AC3E}">
        <p14:creationId xmlns:p14="http://schemas.microsoft.com/office/powerpoint/2010/main" val="3047041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2DE3-3691-4D81-91C5-BE458C6BE1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A7595F-2714-412C-89CB-A43927AB6B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B4BB903-721C-46DC-B27E-04288607C8B2}"/>
              </a:ext>
            </a:extLst>
          </p:cNvPr>
          <p:cNvSpPr>
            <a:spLocks noGrp="1"/>
          </p:cNvSpPr>
          <p:nvPr>
            <p:ph type="dt" sz="half" idx="10"/>
          </p:nvPr>
        </p:nvSpPr>
        <p:spPr/>
        <p:txBody>
          <a:bodyPr/>
          <a:lstStyle/>
          <a:p>
            <a:fld id="{D7A9B253-69AF-483C-AADC-36FB125E834B}" type="datetimeFigureOut">
              <a:rPr lang="en-IN" smtClean="0"/>
              <a:t>06-09-2018</a:t>
            </a:fld>
            <a:endParaRPr lang="en-IN"/>
          </a:p>
        </p:txBody>
      </p:sp>
      <p:sp>
        <p:nvSpPr>
          <p:cNvPr id="5" name="Footer Placeholder 4">
            <a:extLst>
              <a:ext uri="{FF2B5EF4-FFF2-40B4-BE49-F238E27FC236}">
                <a16:creationId xmlns:a16="http://schemas.microsoft.com/office/drawing/2014/main" id="{A559B8F7-C1A4-4C31-9F40-17C7A7E477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C74C01-BC81-4407-8ED8-E210E58CB466}"/>
              </a:ext>
            </a:extLst>
          </p:cNvPr>
          <p:cNvSpPr>
            <a:spLocks noGrp="1"/>
          </p:cNvSpPr>
          <p:nvPr>
            <p:ph type="sldNum" sz="quarter" idx="12"/>
          </p:nvPr>
        </p:nvSpPr>
        <p:spPr/>
        <p:txBody>
          <a:bodyPr/>
          <a:lstStyle/>
          <a:p>
            <a:fld id="{5454B914-753E-4C37-BB09-D03179C414DA}" type="slidenum">
              <a:rPr lang="en-IN" smtClean="0"/>
              <a:t>‹#›</a:t>
            </a:fld>
            <a:endParaRPr lang="en-IN"/>
          </a:p>
        </p:txBody>
      </p:sp>
    </p:spTree>
    <p:extLst>
      <p:ext uri="{BB962C8B-B14F-4D97-AF65-F5344CB8AC3E}">
        <p14:creationId xmlns:p14="http://schemas.microsoft.com/office/powerpoint/2010/main" val="3331187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8BDB5-1EC1-479E-A094-B0C018312E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082915-504C-4D64-96E3-EF2FA6E719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32E139-F42A-43E7-B329-2C46254BC5C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E964B4-CACF-4FDA-9960-005B33D771D2}"/>
              </a:ext>
            </a:extLst>
          </p:cNvPr>
          <p:cNvSpPr>
            <a:spLocks noGrp="1"/>
          </p:cNvSpPr>
          <p:nvPr>
            <p:ph type="dt" sz="half" idx="10"/>
          </p:nvPr>
        </p:nvSpPr>
        <p:spPr/>
        <p:txBody>
          <a:bodyPr/>
          <a:lstStyle/>
          <a:p>
            <a:fld id="{D7A9B253-69AF-483C-AADC-36FB125E834B}" type="datetimeFigureOut">
              <a:rPr lang="en-IN" smtClean="0"/>
              <a:t>06-09-2018</a:t>
            </a:fld>
            <a:endParaRPr lang="en-IN"/>
          </a:p>
        </p:txBody>
      </p:sp>
      <p:sp>
        <p:nvSpPr>
          <p:cNvPr id="6" name="Footer Placeholder 5">
            <a:extLst>
              <a:ext uri="{FF2B5EF4-FFF2-40B4-BE49-F238E27FC236}">
                <a16:creationId xmlns:a16="http://schemas.microsoft.com/office/drawing/2014/main" id="{803A36C6-9A96-45F3-A8CB-C1CF7A8563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AABEDE-C068-49EB-A68D-41B2391393B8}"/>
              </a:ext>
            </a:extLst>
          </p:cNvPr>
          <p:cNvSpPr>
            <a:spLocks noGrp="1"/>
          </p:cNvSpPr>
          <p:nvPr>
            <p:ph type="sldNum" sz="quarter" idx="12"/>
          </p:nvPr>
        </p:nvSpPr>
        <p:spPr/>
        <p:txBody>
          <a:bodyPr/>
          <a:lstStyle/>
          <a:p>
            <a:fld id="{5454B914-753E-4C37-BB09-D03179C414DA}" type="slidenum">
              <a:rPr lang="en-IN" smtClean="0"/>
              <a:t>‹#›</a:t>
            </a:fld>
            <a:endParaRPr lang="en-IN"/>
          </a:p>
        </p:txBody>
      </p:sp>
    </p:spTree>
    <p:extLst>
      <p:ext uri="{BB962C8B-B14F-4D97-AF65-F5344CB8AC3E}">
        <p14:creationId xmlns:p14="http://schemas.microsoft.com/office/powerpoint/2010/main" val="282205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8100-01F4-4D4F-BFCA-B4FBF2BC9D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E60D03-A7CD-4FB3-8E98-568154D825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91C0203-96D2-4D21-98E3-8E52F55BDE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81603B-9982-450A-8487-2A46938808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7718323-FE00-4176-8B89-54A929391F2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742A3E-8919-4CEC-A80C-5F7AFEFADBDC}"/>
              </a:ext>
            </a:extLst>
          </p:cNvPr>
          <p:cNvSpPr>
            <a:spLocks noGrp="1"/>
          </p:cNvSpPr>
          <p:nvPr>
            <p:ph type="dt" sz="half" idx="10"/>
          </p:nvPr>
        </p:nvSpPr>
        <p:spPr/>
        <p:txBody>
          <a:bodyPr/>
          <a:lstStyle/>
          <a:p>
            <a:fld id="{D7A9B253-69AF-483C-AADC-36FB125E834B}" type="datetimeFigureOut">
              <a:rPr lang="en-IN" smtClean="0"/>
              <a:t>06-09-2018</a:t>
            </a:fld>
            <a:endParaRPr lang="en-IN"/>
          </a:p>
        </p:txBody>
      </p:sp>
      <p:sp>
        <p:nvSpPr>
          <p:cNvPr id="8" name="Footer Placeholder 7">
            <a:extLst>
              <a:ext uri="{FF2B5EF4-FFF2-40B4-BE49-F238E27FC236}">
                <a16:creationId xmlns:a16="http://schemas.microsoft.com/office/drawing/2014/main" id="{A3CAF317-54D3-44FD-B2FE-BD8CB37849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A46C04-0177-48F5-B980-88ADEE5EB22F}"/>
              </a:ext>
            </a:extLst>
          </p:cNvPr>
          <p:cNvSpPr>
            <a:spLocks noGrp="1"/>
          </p:cNvSpPr>
          <p:nvPr>
            <p:ph type="sldNum" sz="quarter" idx="12"/>
          </p:nvPr>
        </p:nvSpPr>
        <p:spPr/>
        <p:txBody>
          <a:bodyPr/>
          <a:lstStyle/>
          <a:p>
            <a:fld id="{5454B914-753E-4C37-BB09-D03179C414DA}" type="slidenum">
              <a:rPr lang="en-IN" smtClean="0"/>
              <a:t>‹#›</a:t>
            </a:fld>
            <a:endParaRPr lang="en-IN"/>
          </a:p>
        </p:txBody>
      </p:sp>
    </p:spTree>
    <p:extLst>
      <p:ext uri="{BB962C8B-B14F-4D97-AF65-F5344CB8AC3E}">
        <p14:creationId xmlns:p14="http://schemas.microsoft.com/office/powerpoint/2010/main" val="214355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3DE3-BF39-422D-BF69-CB55EC2132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118BEC-21C2-4268-A3DE-7FE1C5AFD657}"/>
              </a:ext>
            </a:extLst>
          </p:cNvPr>
          <p:cNvSpPr>
            <a:spLocks noGrp="1"/>
          </p:cNvSpPr>
          <p:nvPr>
            <p:ph type="dt" sz="half" idx="10"/>
          </p:nvPr>
        </p:nvSpPr>
        <p:spPr/>
        <p:txBody>
          <a:bodyPr/>
          <a:lstStyle/>
          <a:p>
            <a:fld id="{D7A9B253-69AF-483C-AADC-36FB125E834B}" type="datetimeFigureOut">
              <a:rPr lang="en-IN" smtClean="0"/>
              <a:t>06-09-2018</a:t>
            </a:fld>
            <a:endParaRPr lang="en-IN"/>
          </a:p>
        </p:txBody>
      </p:sp>
      <p:sp>
        <p:nvSpPr>
          <p:cNvPr id="4" name="Footer Placeholder 3">
            <a:extLst>
              <a:ext uri="{FF2B5EF4-FFF2-40B4-BE49-F238E27FC236}">
                <a16:creationId xmlns:a16="http://schemas.microsoft.com/office/drawing/2014/main" id="{DF64FF0B-DCEA-4EAE-80BE-A40B1BAAD5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82C6C0-A073-43EE-BC1E-654A67173350}"/>
              </a:ext>
            </a:extLst>
          </p:cNvPr>
          <p:cNvSpPr>
            <a:spLocks noGrp="1"/>
          </p:cNvSpPr>
          <p:nvPr>
            <p:ph type="sldNum" sz="quarter" idx="12"/>
          </p:nvPr>
        </p:nvSpPr>
        <p:spPr/>
        <p:txBody>
          <a:bodyPr/>
          <a:lstStyle/>
          <a:p>
            <a:fld id="{5454B914-753E-4C37-BB09-D03179C414DA}" type="slidenum">
              <a:rPr lang="en-IN" smtClean="0"/>
              <a:t>‹#›</a:t>
            </a:fld>
            <a:endParaRPr lang="en-IN"/>
          </a:p>
        </p:txBody>
      </p:sp>
    </p:spTree>
    <p:extLst>
      <p:ext uri="{BB962C8B-B14F-4D97-AF65-F5344CB8AC3E}">
        <p14:creationId xmlns:p14="http://schemas.microsoft.com/office/powerpoint/2010/main" val="159544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95B8DA-B34E-4425-8D76-D21216D0F2B7}"/>
              </a:ext>
            </a:extLst>
          </p:cNvPr>
          <p:cNvSpPr>
            <a:spLocks noGrp="1"/>
          </p:cNvSpPr>
          <p:nvPr>
            <p:ph type="dt" sz="half" idx="10"/>
          </p:nvPr>
        </p:nvSpPr>
        <p:spPr/>
        <p:txBody>
          <a:bodyPr/>
          <a:lstStyle/>
          <a:p>
            <a:fld id="{D7A9B253-69AF-483C-AADC-36FB125E834B}" type="datetimeFigureOut">
              <a:rPr lang="en-IN" smtClean="0"/>
              <a:t>06-09-2018</a:t>
            </a:fld>
            <a:endParaRPr lang="en-IN"/>
          </a:p>
        </p:txBody>
      </p:sp>
      <p:sp>
        <p:nvSpPr>
          <p:cNvPr id="3" name="Footer Placeholder 2">
            <a:extLst>
              <a:ext uri="{FF2B5EF4-FFF2-40B4-BE49-F238E27FC236}">
                <a16:creationId xmlns:a16="http://schemas.microsoft.com/office/drawing/2014/main" id="{3A3218A8-9339-4A71-A5CF-73EB378EE5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97BF3B-1A68-4BFC-BE09-640637C973FE}"/>
              </a:ext>
            </a:extLst>
          </p:cNvPr>
          <p:cNvSpPr>
            <a:spLocks noGrp="1"/>
          </p:cNvSpPr>
          <p:nvPr>
            <p:ph type="sldNum" sz="quarter" idx="12"/>
          </p:nvPr>
        </p:nvSpPr>
        <p:spPr/>
        <p:txBody>
          <a:bodyPr/>
          <a:lstStyle/>
          <a:p>
            <a:fld id="{5454B914-753E-4C37-BB09-D03179C414DA}" type="slidenum">
              <a:rPr lang="en-IN" smtClean="0"/>
              <a:t>‹#›</a:t>
            </a:fld>
            <a:endParaRPr lang="en-IN"/>
          </a:p>
        </p:txBody>
      </p:sp>
    </p:spTree>
    <p:extLst>
      <p:ext uri="{BB962C8B-B14F-4D97-AF65-F5344CB8AC3E}">
        <p14:creationId xmlns:p14="http://schemas.microsoft.com/office/powerpoint/2010/main" val="3811361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382BC-2CC1-4A72-ADC6-826E0BE234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7877F8-02FA-497F-8A10-741946D3E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08866A-FDB2-43A6-BCF3-9F9710A6DC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D0EFBC-EB2D-4BFA-B1FF-9D24D283AF31}"/>
              </a:ext>
            </a:extLst>
          </p:cNvPr>
          <p:cNvSpPr>
            <a:spLocks noGrp="1"/>
          </p:cNvSpPr>
          <p:nvPr>
            <p:ph type="dt" sz="half" idx="10"/>
          </p:nvPr>
        </p:nvSpPr>
        <p:spPr/>
        <p:txBody>
          <a:bodyPr/>
          <a:lstStyle/>
          <a:p>
            <a:fld id="{D7A9B253-69AF-483C-AADC-36FB125E834B}" type="datetimeFigureOut">
              <a:rPr lang="en-IN" smtClean="0"/>
              <a:t>06-09-2018</a:t>
            </a:fld>
            <a:endParaRPr lang="en-IN"/>
          </a:p>
        </p:txBody>
      </p:sp>
      <p:sp>
        <p:nvSpPr>
          <p:cNvPr id="6" name="Footer Placeholder 5">
            <a:extLst>
              <a:ext uri="{FF2B5EF4-FFF2-40B4-BE49-F238E27FC236}">
                <a16:creationId xmlns:a16="http://schemas.microsoft.com/office/drawing/2014/main" id="{0279D79F-99E5-4726-BE49-86A125B642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3147E8-2D12-4D1C-A949-0E2B5E84BAA8}"/>
              </a:ext>
            </a:extLst>
          </p:cNvPr>
          <p:cNvSpPr>
            <a:spLocks noGrp="1"/>
          </p:cNvSpPr>
          <p:nvPr>
            <p:ph type="sldNum" sz="quarter" idx="12"/>
          </p:nvPr>
        </p:nvSpPr>
        <p:spPr/>
        <p:txBody>
          <a:bodyPr/>
          <a:lstStyle/>
          <a:p>
            <a:fld id="{5454B914-753E-4C37-BB09-D03179C414DA}" type="slidenum">
              <a:rPr lang="en-IN" smtClean="0"/>
              <a:t>‹#›</a:t>
            </a:fld>
            <a:endParaRPr lang="en-IN"/>
          </a:p>
        </p:txBody>
      </p:sp>
    </p:spTree>
    <p:extLst>
      <p:ext uri="{BB962C8B-B14F-4D97-AF65-F5344CB8AC3E}">
        <p14:creationId xmlns:p14="http://schemas.microsoft.com/office/powerpoint/2010/main" val="240733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6EF4-6B78-4935-8181-752C5F380E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B5F6A3-2656-4005-BE43-728F40AF20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6EF2A0-8387-4E70-A4ED-60E18DF2C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4894F0-C698-4D66-B2ED-3F76BA967DD0}"/>
              </a:ext>
            </a:extLst>
          </p:cNvPr>
          <p:cNvSpPr>
            <a:spLocks noGrp="1"/>
          </p:cNvSpPr>
          <p:nvPr>
            <p:ph type="dt" sz="half" idx="10"/>
          </p:nvPr>
        </p:nvSpPr>
        <p:spPr/>
        <p:txBody>
          <a:bodyPr/>
          <a:lstStyle/>
          <a:p>
            <a:fld id="{D7A9B253-69AF-483C-AADC-36FB125E834B}" type="datetimeFigureOut">
              <a:rPr lang="en-IN" smtClean="0"/>
              <a:t>06-09-2018</a:t>
            </a:fld>
            <a:endParaRPr lang="en-IN"/>
          </a:p>
        </p:txBody>
      </p:sp>
      <p:sp>
        <p:nvSpPr>
          <p:cNvPr id="6" name="Footer Placeholder 5">
            <a:extLst>
              <a:ext uri="{FF2B5EF4-FFF2-40B4-BE49-F238E27FC236}">
                <a16:creationId xmlns:a16="http://schemas.microsoft.com/office/drawing/2014/main" id="{DFAA7B90-055B-468E-A037-668DEA25C7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98B3D1-E293-4DD1-97DC-B80518985C8C}"/>
              </a:ext>
            </a:extLst>
          </p:cNvPr>
          <p:cNvSpPr>
            <a:spLocks noGrp="1"/>
          </p:cNvSpPr>
          <p:nvPr>
            <p:ph type="sldNum" sz="quarter" idx="12"/>
          </p:nvPr>
        </p:nvSpPr>
        <p:spPr/>
        <p:txBody>
          <a:bodyPr/>
          <a:lstStyle/>
          <a:p>
            <a:fld id="{5454B914-753E-4C37-BB09-D03179C414DA}" type="slidenum">
              <a:rPr lang="en-IN" smtClean="0"/>
              <a:t>‹#›</a:t>
            </a:fld>
            <a:endParaRPr lang="en-IN"/>
          </a:p>
        </p:txBody>
      </p:sp>
    </p:spTree>
    <p:extLst>
      <p:ext uri="{BB962C8B-B14F-4D97-AF65-F5344CB8AC3E}">
        <p14:creationId xmlns:p14="http://schemas.microsoft.com/office/powerpoint/2010/main" val="858233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79A5CB-B560-493F-B5F0-1B9F926484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63BFDD-BD16-405E-AB96-09BAE835A4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45B1C2-C2AB-41C4-9A40-30AB04128F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9B253-69AF-483C-AADC-36FB125E834B}" type="datetimeFigureOut">
              <a:rPr lang="en-IN" smtClean="0"/>
              <a:t>06-09-2018</a:t>
            </a:fld>
            <a:endParaRPr lang="en-IN"/>
          </a:p>
        </p:txBody>
      </p:sp>
      <p:sp>
        <p:nvSpPr>
          <p:cNvPr id="5" name="Footer Placeholder 4">
            <a:extLst>
              <a:ext uri="{FF2B5EF4-FFF2-40B4-BE49-F238E27FC236}">
                <a16:creationId xmlns:a16="http://schemas.microsoft.com/office/drawing/2014/main" id="{C3BC4169-D6DE-4C24-995F-3654CC1AE5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1DBDC1-2EEB-4829-83E9-7D39444955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4B914-753E-4C37-BB09-D03179C414DA}" type="slidenum">
              <a:rPr lang="en-IN" smtClean="0"/>
              <a:t>‹#›</a:t>
            </a:fld>
            <a:endParaRPr lang="en-IN"/>
          </a:p>
        </p:txBody>
      </p:sp>
    </p:spTree>
    <p:extLst>
      <p:ext uri="{BB962C8B-B14F-4D97-AF65-F5344CB8AC3E}">
        <p14:creationId xmlns:p14="http://schemas.microsoft.com/office/powerpoint/2010/main" val="1792733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EC81-D998-4478-94F2-AE6A9D2F91A9}"/>
              </a:ext>
            </a:extLst>
          </p:cNvPr>
          <p:cNvSpPr>
            <a:spLocks noGrp="1"/>
          </p:cNvSpPr>
          <p:nvPr>
            <p:ph type="ctrTitle"/>
          </p:nvPr>
        </p:nvSpPr>
        <p:spPr/>
        <p:txBody>
          <a:bodyPr/>
          <a:lstStyle/>
          <a:p>
            <a:r>
              <a:rPr lang="en-IN" dirty="0"/>
              <a:t>Research Methods</a:t>
            </a:r>
          </a:p>
        </p:txBody>
      </p:sp>
      <p:sp>
        <p:nvSpPr>
          <p:cNvPr id="3" name="Subtitle 2">
            <a:extLst>
              <a:ext uri="{FF2B5EF4-FFF2-40B4-BE49-F238E27FC236}">
                <a16:creationId xmlns:a16="http://schemas.microsoft.com/office/drawing/2014/main" id="{6DCF8461-493D-4595-94EE-102E2F4DD9B4}"/>
              </a:ext>
            </a:extLst>
          </p:cNvPr>
          <p:cNvSpPr>
            <a:spLocks noGrp="1"/>
          </p:cNvSpPr>
          <p:nvPr>
            <p:ph type="subTitle" idx="1"/>
          </p:nvPr>
        </p:nvSpPr>
        <p:spPr/>
        <p:txBody>
          <a:bodyPr/>
          <a:lstStyle/>
          <a:p>
            <a:r>
              <a:rPr lang="en-IN" dirty="0"/>
              <a:t>Vinit Kumar</a:t>
            </a:r>
          </a:p>
        </p:txBody>
      </p:sp>
    </p:spTree>
    <p:extLst>
      <p:ext uri="{BB962C8B-B14F-4D97-AF65-F5344CB8AC3E}">
        <p14:creationId xmlns:p14="http://schemas.microsoft.com/office/powerpoint/2010/main" val="3321319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91BD8-12C7-4CA7-8147-7D6699134480}"/>
              </a:ext>
            </a:extLst>
          </p:cNvPr>
          <p:cNvSpPr>
            <a:spLocks noGrp="1"/>
          </p:cNvSpPr>
          <p:nvPr>
            <p:ph type="title"/>
          </p:nvPr>
        </p:nvSpPr>
        <p:spPr>
          <a:xfrm>
            <a:off x="648929" y="629266"/>
            <a:ext cx="3667039" cy="1676603"/>
          </a:xfrm>
        </p:spPr>
        <p:txBody>
          <a:bodyPr>
            <a:normAutofit/>
          </a:bodyPr>
          <a:lstStyle/>
          <a:p>
            <a:r>
              <a:rPr lang="en-IN" dirty="0"/>
              <a:t>Quadrant 3</a:t>
            </a:r>
          </a:p>
        </p:txBody>
      </p:sp>
      <p:sp>
        <p:nvSpPr>
          <p:cNvPr id="3" name="Content Placeholder 2">
            <a:extLst>
              <a:ext uri="{FF2B5EF4-FFF2-40B4-BE49-F238E27FC236}">
                <a16:creationId xmlns:a16="http://schemas.microsoft.com/office/drawing/2014/main" id="{D3112752-B2DF-466D-8A0D-802FDBE4D6F7}"/>
              </a:ext>
            </a:extLst>
          </p:cNvPr>
          <p:cNvSpPr>
            <a:spLocks noGrp="1"/>
          </p:cNvSpPr>
          <p:nvPr>
            <p:ph idx="1"/>
          </p:nvPr>
        </p:nvSpPr>
        <p:spPr>
          <a:xfrm>
            <a:off x="648930" y="2438400"/>
            <a:ext cx="5149442" cy="3785419"/>
          </a:xfrm>
        </p:spPr>
        <p:txBody>
          <a:bodyPr>
            <a:normAutofit fontScale="92500" lnSpcReduction="20000"/>
          </a:bodyPr>
          <a:lstStyle/>
          <a:p>
            <a:r>
              <a:rPr lang="en-IN" dirty="0" err="1"/>
              <a:t>Ascendent</a:t>
            </a:r>
            <a:r>
              <a:rPr lang="en-IN" dirty="0"/>
              <a:t> to Zenith</a:t>
            </a:r>
          </a:p>
          <a:p>
            <a:r>
              <a:rPr lang="en-IN" dirty="0"/>
              <a:t>Use of intuition</a:t>
            </a:r>
          </a:p>
          <a:p>
            <a:r>
              <a:rPr lang="en-IN" dirty="0"/>
              <a:t>Boiling down of the induced or empirical laws to the few fundamental laws</a:t>
            </a:r>
          </a:p>
          <a:p>
            <a:r>
              <a:rPr lang="en-IN" dirty="0"/>
              <a:t>Progression towards ultimate generalisations/abstractness and regression from particularisation</a:t>
            </a:r>
          </a:p>
          <a:p>
            <a:r>
              <a:rPr lang="en-IN" dirty="0"/>
              <a:t>Regression from concreteness and progression towards abstractness.</a:t>
            </a:r>
          </a:p>
          <a:p>
            <a:r>
              <a:rPr lang="en-IN" dirty="0"/>
              <a:t>Fundamental laws are recorded</a:t>
            </a:r>
          </a:p>
          <a:p>
            <a:endParaRPr lang="en-IN" dirty="0"/>
          </a:p>
        </p:txBody>
      </p:sp>
      <p:pic>
        <p:nvPicPr>
          <p:cNvPr id="4" name="Picture 2" descr="https://www.researchgate.net/publication/321840994/figure/fig1/AS:572051463589888@1513399105324/Spiral-of-Scientific-Method_W640.jpg">
            <a:extLst>
              <a:ext uri="{FF2B5EF4-FFF2-40B4-BE49-F238E27FC236}">
                <a16:creationId xmlns:a16="http://schemas.microsoft.com/office/drawing/2014/main" id="{E45F4369-9195-4C0F-B4A7-FB0E74FA93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5" r="1" b="1"/>
          <a:stretch/>
        </p:blipFill>
        <p:spPr bwMode="auto">
          <a:xfrm>
            <a:off x="6013524" y="1467567"/>
            <a:ext cx="5796996" cy="485707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698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91BD8-12C7-4CA7-8147-7D6699134480}"/>
              </a:ext>
            </a:extLst>
          </p:cNvPr>
          <p:cNvSpPr>
            <a:spLocks noGrp="1"/>
          </p:cNvSpPr>
          <p:nvPr>
            <p:ph type="title"/>
          </p:nvPr>
        </p:nvSpPr>
        <p:spPr>
          <a:xfrm>
            <a:off x="648929" y="629266"/>
            <a:ext cx="3667039" cy="1676603"/>
          </a:xfrm>
        </p:spPr>
        <p:txBody>
          <a:bodyPr>
            <a:normAutofit/>
          </a:bodyPr>
          <a:lstStyle/>
          <a:p>
            <a:r>
              <a:rPr lang="en-IN" dirty="0"/>
              <a:t>Quadrant 4</a:t>
            </a:r>
          </a:p>
        </p:txBody>
      </p:sp>
      <p:sp>
        <p:nvSpPr>
          <p:cNvPr id="3" name="Content Placeholder 2">
            <a:extLst>
              <a:ext uri="{FF2B5EF4-FFF2-40B4-BE49-F238E27FC236}">
                <a16:creationId xmlns:a16="http://schemas.microsoft.com/office/drawing/2014/main" id="{D3112752-B2DF-466D-8A0D-802FDBE4D6F7}"/>
              </a:ext>
            </a:extLst>
          </p:cNvPr>
          <p:cNvSpPr>
            <a:spLocks noGrp="1"/>
          </p:cNvSpPr>
          <p:nvPr>
            <p:ph idx="1"/>
          </p:nvPr>
        </p:nvSpPr>
        <p:spPr>
          <a:xfrm>
            <a:off x="648930" y="2438400"/>
            <a:ext cx="5149442" cy="3785419"/>
          </a:xfrm>
        </p:spPr>
        <p:txBody>
          <a:bodyPr>
            <a:normAutofit fontScale="70000" lnSpcReduction="20000"/>
          </a:bodyPr>
          <a:lstStyle/>
          <a:p>
            <a:r>
              <a:rPr lang="en-IN" dirty="0"/>
              <a:t>Zenith to Descendent</a:t>
            </a:r>
          </a:p>
          <a:p>
            <a:r>
              <a:rPr lang="en-IN" dirty="0"/>
              <a:t>Use of intellect</a:t>
            </a:r>
          </a:p>
          <a:p>
            <a:r>
              <a:rPr lang="en-IN" dirty="0"/>
              <a:t>Reasoning with the help of deductive logic</a:t>
            </a:r>
          </a:p>
          <a:p>
            <a:r>
              <a:rPr lang="en-IN" dirty="0"/>
              <a:t>Progression towards particularisation and regression from generalisation</a:t>
            </a:r>
          </a:p>
          <a:p>
            <a:r>
              <a:rPr lang="en-IN" dirty="0"/>
              <a:t>Progression towards concreteness and regression from abstractness</a:t>
            </a:r>
          </a:p>
          <a:p>
            <a:r>
              <a:rPr lang="en-IN" dirty="0"/>
              <a:t>Deduced laws are derived </a:t>
            </a:r>
          </a:p>
          <a:p>
            <a:r>
              <a:rPr lang="en-IN" dirty="0"/>
              <a:t>Deduced laws include one or all induced laws</a:t>
            </a:r>
          </a:p>
          <a:p>
            <a:r>
              <a:rPr lang="en-IN" dirty="0"/>
              <a:t>The number of deduced laws exceeds that of empirical laws.</a:t>
            </a:r>
          </a:p>
        </p:txBody>
      </p:sp>
      <p:pic>
        <p:nvPicPr>
          <p:cNvPr id="4" name="Picture 2" descr="https://www.researchgate.net/publication/321840994/figure/fig1/AS:572051463589888@1513399105324/Spiral-of-Scientific-Method_W640.jpg">
            <a:extLst>
              <a:ext uri="{FF2B5EF4-FFF2-40B4-BE49-F238E27FC236}">
                <a16:creationId xmlns:a16="http://schemas.microsoft.com/office/drawing/2014/main" id="{E45F4369-9195-4C0F-B4A7-FB0E74FA93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5" r="1" b="1"/>
          <a:stretch/>
        </p:blipFill>
        <p:spPr bwMode="auto">
          <a:xfrm>
            <a:off x="6013524" y="1467567"/>
            <a:ext cx="5796996" cy="485707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020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91BD8-12C7-4CA7-8147-7D6699134480}"/>
              </a:ext>
            </a:extLst>
          </p:cNvPr>
          <p:cNvSpPr>
            <a:spLocks noGrp="1"/>
          </p:cNvSpPr>
          <p:nvPr>
            <p:ph type="title"/>
          </p:nvPr>
        </p:nvSpPr>
        <p:spPr>
          <a:xfrm>
            <a:off x="648929" y="629266"/>
            <a:ext cx="3667039" cy="1676603"/>
          </a:xfrm>
        </p:spPr>
        <p:txBody>
          <a:bodyPr>
            <a:normAutofit/>
          </a:bodyPr>
          <a:lstStyle/>
          <a:p>
            <a:endParaRPr lang="en-IN" dirty="0"/>
          </a:p>
        </p:txBody>
      </p:sp>
      <p:sp>
        <p:nvSpPr>
          <p:cNvPr id="3" name="Content Placeholder 2">
            <a:extLst>
              <a:ext uri="{FF2B5EF4-FFF2-40B4-BE49-F238E27FC236}">
                <a16:creationId xmlns:a16="http://schemas.microsoft.com/office/drawing/2014/main" id="{D3112752-B2DF-466D-8A0D-802FDBE4D6F7}"/>
              </a:ext>
            </a:extLst>
          </p:cNvPr>
          <p:cNvSpPr>
            <a:spLocks noGrp="1"/>
          </p:cNvSpPr>
          <p:nvPr>
            <p:ph idx="1"/>
          </p:nvPr>
        </p:nvSpPr>
        <p:spPr>
          <a:xfrm>
            <a:off x="648930" y="2438400"/>
            <a:ext cx="5149442" cy="3785419"/>
          </a:xfrm>
        </p:spPr>
        <p:txBody>
          <a:bodyPr>
            <a:normAutofit fontScale="92500" lnSpcReduction="10000"/>
          </a:bodyPr>
          <a:lstStyle/>
          <a:p>
            <a:r>
              <a:rPr lang="en-IN" dirty="0"/>
              <a:t>Observation corresponds to Quadrant 4 and 2</a:t>
            </a:r>
          </a:p>
          <a:p>
            <a:r>
              <a:rPr lang="en-IN" dirty="0"/>
              <a:t>Formation of hypothesis corresponds to Quadrant 3</a:t>
            </a:r>
          </a:p>
          <a:p>
            <a:r>
              <a:rPr lang="en-IN" dirty="0"/>
              <a:t>Whereas, the testing of hypothesis to the Quadrant 4</a:t>
            </a:r>
          </a:p>
          <a:p>
            <a:r>
              <a:rPr lang="en-IN" dirty="0"/>
              <a:t>Any domain in the universe of knowledge which admits of this spiral in the course of its development is a ‘Science’.</a:t>
            </a:r>
          </a:p>
        </p:txBody>
      </p:sp>
      <p:pic>
        <p:nvPicPr>
          <p:cNvPr id="4" name="Picture 2" descr="https://www.researchgate.net/publication/321840994/figure/fig1/AS:572051463589888@1513399105324/Spiral-of-Scientific-Method_W640.jpg">
            <a:extLst>
              <a:ext uri="{FF2B5EF4-FFF2-40B4-BE49-F238E27FC236}">
                <a16:creationId xmlns:a16="http://schemas.microsoft.com/office/drawing/2014/main" id="{E45F4369-9195-4C0F-B4A7-FB0E74FA93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5" r="1" b="1"/>
          <a:stretch/>
        </p:blipFill>
        <p:spPr bwMode="auto">
          <a:xfrm>
            <a:off x="6013524" y="1467567"/>
            <a:ext cx="5796996" cy="485707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283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499DF-7383-4314-92E8-27AC4222C280}"/>
              </a:ext>
            </a:extLst>
          </p:cNvPr>
          <p:cNvSpPr>
            <a:spLocks noGrp="1"/>
          </p:cNvSpPr>
          <p:nvPr>
            <p:ph type="title"/>
          </p:nvPr>
        </p:nvSpPr>
        <p:spPr/>
        <p:txBody>
          <a:bodyPr/>
          <a:lstStyle/>
          <a:p>
            <a:r>
              <a:rPr lang="en-IN" dirty="0"/>
              <a:t>Entrance into next cycle</a:t>
            </a:r>
          </a:p>
        </p:txBody>
      </p:sp>
      <p:sp>
        <p:nvSpPr>
          <p:cNvPr id="3" name="Content Placeholder 2">
            <a:extLst>
              <a:ext uri="{FF2B5EF4-FFF2-40B4-BE49-F238E27FC236}">
                <a16:creationId xmlns:a16="http://schemas.microsoft.com/office/drawing/2014/main" id="{2CA95B09-C973-4ADD-9570-8C806C8E57F5}"/>
              </a:ext>
            </a:extLst>
          </p:cNvPr>
          <p:cNvSpPr>
            <a:spLocks noGrp="1"/>
          </p:cNvSpPr>
          <p:nvPr>
            <p:ph idx="1"/>
          </p:nvPr>
        </p:nvSpPr>
        <p:spPr/>
        <p:txBody>
          <a:bodyPr/>
          <a:lstStyle/>
          <a:p>
            <a:r>
              <a:rPr lang="en-IN" dirty="0"/>
              <a:t>Two things happen at the quadrant 1</a:t>
            </a:r>
          </a:p>
          <a:p>
            <a:pPr lvl="1"/>
            <a:r>
              <a:rPr lang="en-IN" dirty="0"/>
              <a:t>Observation and experiments are made to verify empirically the validity of deduced laws; and </a:t>
            </a:r>
          </a:p>
          <a:p>
            <a:pPr lvl="1"/>
            <a:r>
              <a:rPr lang="en-IN" dirty="0"/>
              <a:t>Further observation and experiments are made continuously and this leads to accumulation of new empirical laws.</a:t>
            </a:r>
          </a:p>
        </p:txBody>
      </p:sp>
    </p:spTree>
    <p:extLst>
      <p:ext uri="{BB962C8B-B14F-4D97-AF65-F5344CB8AC3E}">
        <p14:creationId xmlns:p14="http://schemas.microsoft.com/office/powerpoint/2010/main" val="119590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31DA-E10D-4CCC-9712-BAF5E60A5530}"/>
              </a:ext>
            </a:extLst>
          </p:cNvPr>
          <p:cNvSpPr>
            <a:spLocks noGrp="1"/>
          </p:cNvSpPr>
          <p:nvPr>
            <p:ph type="title"/>
          </p:nvPr>
        </p:nvSpPr>
        <p:spPr/>
        <p:txBody>
          <a:bodyPr>
            <a:normAutofit/>
          </a:bodyPr>
          <a:lstStyle/>
          <a:p>
            <a:r>
              <a:rPr lang="en-US" dirty="0"/>
              <a:t>What’s the Difference Between Methodology and Methods?</a:t>
            </a:r>
            <a:endParaRPr lang="en-IN" dirty="0"/>
          </a:p>
        </p:txBody>
      </p:sp>
      <p:sp>
        <p:nvSpPr>
          <p:cNvPr id="3" name="Content Placeholder 2">
            <a:extLst>
              <a:ext uri="{FF2B5EF4-FFF2-40B4-BE49-F238E27FC236}">
                <a16:creationId xmlns:a16="http://schemas.microsoft.com/office/drawing/2014/main" id="{695D26ED-93AD-4C64-A8B9-BF4C8865B38B}"/>
              </a:ext>
            </a:extLst>
          </p:cNvPr>
          <p:cNvSpPr>
            <a:spLocks noGrp="1"/>
          </p:cNvSpPr>
          <p:nvPr>
            <p:ph idx="1"/>
          </p:nvPr>
        </p:nvSpPr>
        <p:spPr/>
        <p:txBody>
          <a:bodyPr>
            <a:normAutofit lnSpcReduction="10000"/>
          </a:bodyPr>
          <a:lstStyle/>
          <a:p>
            <a:r>
              <a:rPr lang="en-US" dirty="0"/>
              <a:t>A method is a way of doing research, such as survey research, ethnography, documentary research, or qualitative interviews. Methods are the techniques or procedures used to gather and analyze data related to a research question or hypothesis.</a:t>
            </a:r>
          </a:p>
          <a:p>
            <a:r>
              <a:rPr lang="en-US" dirty="0"/>
              <a:t>A methodology is the philosophical position which underpins our understanding of what we are doing when we generate knowledge about the world. Methodology is the strategy, or design, lying behind the choice and use of particular methods and links the choice and use of methods to desired research outcomes. Methodology is related to epistemology and ontology, and all of these concepts are sometimes referred to together as the philosophy of research or the philosophy of methods.</a:t>
            </a:r>
          </a:p>
          <a:p>
            <a:endParaRPr lang="en-IN" dirty="0"/>
          </a:p>
        </p:txBody>
      </p:sp>
    </p:spTree>
    <p:extLst>
      <p:ext uri="{BB962C8B-B14F-4D97-AF65-F5344CB8AC3E}">
        <p14:creationId xmlns:p14="http://schemas.microsoft.com/office/powerpoint/2010/main" val="969957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6284C-61F3-4883-9155-DFEA36F30123}"/>
              </a:ext>
            </a:extLst>
          </p:cNvPr>
          <p:cNvSpPr>
            <a:spLocks noGrp="1"/>
          </p:cNvSpPr>
          <p:nvPr>
            <p:ph type="title"/>
          </p:nvPr>
        </p:nvSpPr>
        <p:spPr/>
        <p:txBody>
          <a:bodyPr/>
          <a:lstStyle/>
          <a:p>
            <a:r>
              <a:rPr lang="en-IN" dirty="0"/>
              <a:t>Scientific method</a:t>
            </a:r>
          </a:p>
        </p:txBody>
      </p:sp>
      <p:sp>
        <p:nvSpPr>
          <p:cNvPr id="3" name="Content Placeholder 2">
            <a:extLst>
              <a:ext uri="{FF2B5EF4-FFF2-40B4-BE49-F238E27FC236}">
                <a16:creationId xmlns:a16="http://schemas.microsoft.com/office/drawing/2014/main" id="{FE833945-8CB9-433E-9158-7CA45FBA2BFF}"/>
              </a:ext>
            </a:extLst>
          </p:cNvPr>
          <p:cNvSpPr>
            <a:spLocks noGrp="1"/>
          </p:cNvSpPr>
          <p:nvPr>
            <p:ph idx="1"/>
          </p:nvPr>
        </p:nvSpPr>
        <p:spPr/>
        <p:txBody>
          <a:bodyPr>
            <a:normAutofit fontScale="92500" lnSpcReduction="10000"/>
          </a:bodyPr>
          <a:lstStyle/>
          <a:p>
            <a:r>
              <a:rPr lang="en-US" dirty="0"/>
              <a:t>It relies on empirical evidence;</a:t>
            </a:r>
          </a:p>
          <a:p>
            <a:r>
              <a:rPr lang="en-IN" dirty="0"/>
              <a:t>It utilizes relevant concepts;</a:t>
            </a:r>
          </a:p>
          <a:p>
            <a:r>
              <a:rPr lang="en-US" dirty="0"/>
              <a:t>It is committed to only objective considerations;</a:t>
            </a:r>
          </a:p>
          <a:p>
            <a:r>
              <a:rPr lang="en-US" dirty="0"/>
              <a:t>It presupposes ethical neutrality, i.e., it aims at nothing but making only adequate and correct </a:t>
            </a:r>
            <a:r>
              <a:rPr lang="en-IN" dirty="0"/>
              <a:t>statements about population objects;</a:t>
            </a:r>
          </a:p>
          <a:p>
            <a:r>
              <a:rPr lang="en-US" dirty="0"/>
              <a:t>It results into probabilistic predictions;</a:t>
            </a:r>
          </a:p>
          <a:p>
            <a:r>
              <a:rPr lang="en-US" dirty="0"/>
              <a:t>Its methodology is made known to all concerned for critical scrutiny are for use in testing </a:t>
            </a:r>
            <a:r>
              <a:rPr lang="en-IN" dirty="0"/>
              <a:t>the conclusions through replication;</a:t>
            </a:r>
          </a:p>
          <a:p>
            <a:r>
              <a:rPr lang="en-US" dirty="0"/>
              <a:t>It aims at formulating most general axioms or what can be termed as scientific theories.</a:t>
            </a:r>
          </a:p>
          <a:p>
            <a:endParaRPr lang="en-IN" dirty="0"/>
          </a:p>
        </p:txBody>
      </p:sp>
    </p:spTree>
    <p:extLst>
      <p:ext uri="{BB962C8B-B14F-4D97-AF65-F5344CB8AC3E}">
        <p14:creationId xmlns:p14="http://schemas.microsoft.com/office/powerpoint/2010/main" val="2841096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D3E27C-7CB1-4036-AF5C-7B516CACDA12}"/>
              </a:ext>
            </a:extLst>
          </p:cNvPr>
          <p:cNvSpPr>
            <a:spLocks noGrp="1"/>
          </p:cNvSpPr>
          <p:nvPr>
            <p:ph type="ctrTitle"/>
          </p:nvPr>
        </p:nvSpPr>
        <p:spPr/>
        <p:txBody>
          <a:bodyPr/>
          <a:lstStyle/>
          <a:p>
            <a:endParaRPr lang="en-IN" dirty="0"/>
          </a:p>
        </p:txBody>
      </p:sp>
      <p:sp>
        <p:nvSpPr>
          <p:cNvPr id="9" name="Subtitle 8">
            <a:extLst>
              <a:ext uri="{FF2B5EF4-FFF2-40B4-BE49-F238E27FC236}">
                <a16:creationId xmlns:a16="http://schemas.microsoft.com/office/drawing/2014/main" id="{DC7FCCC2-F631-45DA-A00F-0B1238367F3E}"/>
              </a:ext>
            </a:extLst>
          </p:cNvPr>
          <p:cNvSpPr>
            <a:spLocks noGrp="1"/>
          </p:cNvSpPr>
          <p:nvPr>
            <p:ph type="subTitle" idx="1"/>
          </p:nvPr>
        </p:nvSpPr>
        <p:spPr/>
        <p:txBody>
          <a:bodyPr/>
          <a:lstStyle/>
          <a:p>
            <a:r>
              <a:rPr lang="en-US" dirty="0"/>
              <a:t>The scientific method encourages a rigorous, impersonal mode of procedure dictated by the demands of logic and objective procedure</a:t>
            </a:r>
            <a:endParaRPr lang="en-IN" dirty="0"/>
          </a:p>
        </p:txBody>
      </p:sp>
    </p:spTree>
    <p:extLst>
      <p:ext uri="{BB962C8B-B14F-4D97-AF65-F5344CB8AC3E}">
        <p14:creationId xmlns:p14="http://schemas.microsoft.com/office/powerpoint/2010/main" val="2489146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96D20-682A-4C36-8644-9BD8AE826FC9}"/>
              </a:ext>
            </a:extLst>
          </p:cNvPr>
          <p:cNvSpPr>
            <a:spLocks noGrp="1"/>
          </p:cNvSpPr>
          <p:nvPr>
            <p:ph type="title"/>
          </p:nvPr>
        </p:nvSpPr>
        <p:spPr/>
        <p:txBody>
          <a:bodyPr/>
          <a:lstStyle/>
          <a:p>
            <a:r>
              <a:rPr lang="en-IN" dirty="0"/>
              <a:t>Spiral of Scientific method</a:t>
            </a:r>
          </a:p>
        </p:txBody>
      </p:sp>
      <p:sp>
        <p:nvSpPr>
          <p:cNvPr id="3" name="Content Placeholder 2">
            <a:extLst>
              <a:ext uri="{FF2B5EF4-FFF2-40B4-BE49-F238E27FC236}">
                <a16:creationId xmlns:a16="http://schemas.microsoft.com/office/drawing/2014/main" id="{CFA03100-2619-425D-97FC-89C8CD62EAB5}"/>
              </a:ext>
            </a:extLst>
          </p:cNvPr>
          <p:cNvSpPr>
            <a:spLocks noGrp="1"/>
          </p:cNvSpPr>
          <p:nvPr>
            <p:ph idx="1"/>
          </p:nvPr>
        </p:nvSpPr>
        <p:spPr>
          <a:xfrm>
            <a:off x="838199" y="1624806"/>
            <a:ext cx="10902427" cy="4969631"/>
          </a:xfrm>
        </p:spPr>
        <p:txBody>
          <a:bodyPr/>
          <a:lstStyle/>
          <a:p>
            <a:r>
              <a:rPr lang="en-IN" dirty="0"/>
              <a:t>By </a:t>
            </a:r>
            <a:r>
              <a:rPr lang="en-IN" dirty="0" err="1"/>
              <a:t>Dr.</a:t>
            </a:r>
            <a:r>
              <a:rPr lang="en-IN" dirty="0"/>
              <a:t> S.R. Ranganathan</a:t>
            </a:r>
          </a:p>
          <a:p>
            <a:r>
              <a:rPr lang="en-US" dirty="0"/>
              <a:t>Five laws of library science (1957)</a:t>
            </a:r>
            <a:endParaRPr lang="en-IN" dirty="0"/>
          </a:p>
          <a:p>
            <a:r>
              <a:rPr lang="en-IN" dirty="0"/>
              <a:t>Three processes</a:t>
            </a:r>
          </a:p>
          <a:p>
            <a:pPr lvl="1"/>
            <a:r>
              <a:rPr lang="en-IN" dirty="0"/>
              <a:t>Observation of facts</a:t>
            </a:r>
          </a:p>
          <a:p>
            <a:pPr lvl="2"/>
            <a:r>
              <a:rPr lang="en-IN" dirty="0"/>
              <a:t>Visual </a:t>
            </a:r>
          </a:p>
          <a:p>
            <a:pPr lvl="2"/>
            <a:r>
              <a:rPr lang="en-IN" dirty="0"/>
              <a:t>With suitable instrument</a:t>
            </a:r>
          </a:p>
          <a:p>
            <a:pPr lvl="2"/>
            <a:r>
              <a:rPr lang="en-IN" dirty="0"/>
              <a:t>Experiment </a:t>
            </a:r>
          </a:p>
          <a:p>
            <a:pPr lvl="1"/>
            <a:r>
              <a:rPr lang="en-IN" dirty="0"/>
              <a:t>Formulation of hypothesis</a:t>
            </a:r>
          </a:p>
          <a:p>
            <a:pPr lvl="1"/>
            <a:r>
              <a:rPr lang="en-IN" dirty="0"/>
              <a:t>Verification of hypothesis</a:t>
            </a:r>
          </a:p>
        </p:txBody>
      </p:sp>
      <p:pic>
        <p:nvPicPr>
          <p:cNvPr id="1026" name="Picture 2" descr="https://www.researchgate.net/publication/321840994/figure/fig1/AS:572051463589888@1513399105324/Spiral-of-Scientific-Method_W640.jpg">
            <a:extLst>
              <a:ext uri="{FF2B5EF4-FFF2-40B4-BE49-F238E27FC236}">
                <a16:creationId xmlns:a16="http://schemas.microsoft.com/office/drawing/2014/main" id="{93D1BD2F-3885-4C25-A17F-A5426B8AD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5797" y="1624806"/>
            <a:ext cx="5694829"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03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A76F4-45C6-41A5-814B-6517EAEE9EB0}"/>
              </a:ext>
            </a:extLst>
          </p:cNvPr>
          <p:cNvSpPr>
            <a:spLocks noGrp="1"/>
          </p:cNvSpPr>
          <p:nvPr>
            <p:ph type="title"/>
          </p:nvPr>
        </p:nvSpPr>
        <p:spPr/>
        <p:txBody>
          <a:bodyPr/>
          <a:lstStyle/>
          <a:p>
            <a:r>
              <a:rPr lang="en-IN" dirty="0"/>
              <a:t>Logic</a:t>
            </a:r>
          </a:p>
        </p:txBody>
      </p:sp>
      <p:sp>
        <p:nvSpPr>
          <p:cNvPr id="3" name="Content Placeholder 2">
            <a:extLst>
              <a:ext uri="{FF2B5EF4-FFF2-40B4-BE49-F238E27FC236}">
                <a16:creationId xmlns:a16="http://schemas.microsoft.com/office/drawing/2014/main" id="{054AE280-7115-48E8-8172-C2F9FA701B08}"/>
              </a:ext>
            </a:extLst>
          </p:cNvPr>
          <p:cNvSpPr>
            <a:spLocks noGrp="1"/>
          </p:cNvSpPr>
          <p:nvPr>
            <p:ph idx="1"/>
          </p:nvPr>
        </p:nvSpPr>
        <p:spPr/>
        <p:txBody>
          <a:bodyPr>
            <a:normAutofit lnSpcReduction="10000"/>
          </a:bodyPr>
          <a:lstStyle/>
          <a:p>
            <a:r>
              <a:rPr lang="en-IN" dirty="0"/>
              <a:t>Inductive logic </a:t>
            </a:r>
          </a:p>
          <a:p>
            <a:r>
              <a:rPr lang="en-IN" dirty="0"/>
              <a:t>Particular to general</a:t>
            </a:r>
          </a:p>
          <a:p>
            <a:pPr lvl="1"/>
            <a:r>
              <a:rPr lang="en-IN" dirty="0"/>
              <a:t>One crow is black</a:t>
            </a:r>
          </a:p>
          <a:p>
            <a:pPr lvl="1"/>
            <a:r>
              <a:rPr lang="en-IN" dirty="0"/>
              <a:t>Many more crows are black</a:t>
            </a:r>
          </a:p>
          <a:p>
            <a:pPr lvl="1"/>
            <a:r>
              <a:rPr lang="en-IN" dirty="0"/>
              <a:t>All crows are black</a:t>
            </a:r>
          </a:p>
          <a:p>
            <a:r>
              <a:rPr lang="en-IN" dirty="0"/>
              <a:t>Deductive logic</a:t>
            </a:r>
          </a:p>
          <a:p>
            <a:r>
              <a:rPr lang="en-IN" dirty="0"/>
              <a:t>General to particular</a:t>
            </a:r>
          </a:p>
          <a:p>
            <a:pPr lvl="1"/>
            <a:r>
              <a:rPr lang="en-IN" dirty="0"/>
              <a:t>Men are mortal </a:t>
            </a:r>
          </a:p>
          <a:p>
            <a:pPr lvl="1"/>
            <a:r>
              <a:rPr lang="en-IN" dirty="0"/>
              <a:t>Ram is a man</a:t>
            </a:r>
          </a:p>
          <a:p>
            <a:pPr lvl="1"/>
            <a:r>
              <a:rPr lang="en-IN" dirty="0"/>
              <a:t>Ram is mortal</a:t>
            </a:r>
          </a:p>
          <a:p>
            <a:pPr lvl="1"/>
            <a:endParaRPr lang="en-IN" dirty="0"/>
          </a:p>
        </p:txBody>
      </p:sp>
    </p:spTree>
    <p:extLst>
      <p:ext uri="{BB962C8B-B14F-4D97-AF65-F5344CB8AC3E}">
        <p14:creationId xmlns:p14="http://schemas.microsoft.com/office/powerpoint/2010/main" val="1501427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91BD8-12C7-4CA7-8147-7D6699134480}"/>
              </a:ext>
            </a:extLst>
          </p:cNvPr>
          <p:cNvSpPr>
            <a:spLocks noGrp="1"/>
          </p:cNvSpPr>
          <p:nvPr>
            <p:ph type="title"/>
          </p:nvPr>
        </p:nvSpPr>
        <p:spPr>
          <a:xfrm>
            <a:off x="648929" y="629266"/>
            <a:ext cx="3667039" cy="1676603"/>
          </a:xfrm>
        </p:spPr>
        <p:txBody>
          <a:bodyPr>
            <a:normAutofit fontScale="90000"/>
          </a:bodyPr>
          <a:lstStyle/>
          <a:p>
            <a:r>
              <a:rPr lang="en-IN" dirty="0"/>
              <a:t>Spiral of Scientific method</a:t>
            </a:r>
          </a:p>
        </p:txBody>
      </p:sp>
      <p:sp>
        <p:nvSpPr>
          <p:cNvPr id="3" name="Content Placeholder 2">
            <a:extLst>
              <a:ext uri="{FF2B5EF4-FFF2-40B4-BE49-F238E27FC236}">
                <a16:creationId xmlns:a16="http://schemas.microsoft.com/office/drawing/2014/main" id="{D3112752-B2DF-466D-8A0D-802FDBE4D6F7}"/>
              </a:ext>
            </a:extLst>
          </p:cNvPr>
          <p:cNvSpPr>
            <a:spLocks noGrp="1"/>
          </p:cNvSpPr>
          <p:nvPr>
            <p:ph idx="1"/>
          </p:nvPr>
        </p:nvSpPr>
        <p:spPr>
          <a:xfrm>
            <a:off x="648930" y="2438400"/>
            <a:ext cx="5149442" cy="3785419"/>
          </a:xfrm>
        </p:spPr>
        <p:txBody>
          <a:bodyPr>
            <a:normAutofit/>
          </a:bodyPr>
          <a:lstStyle/>
          <a:p>
            <a:r>
              <a:rPr lang="en-IN" dirty="0"/>
              <a:t>Four Quadrants</a:t>
            </a:r>
          </a:p>
          <a:p>
            <a:pPr lvl="1"/>
            <a:r>
              <a:rPr lang="en-IN" sz="2000" dirty="0"/>
              <a:t>Quadrant 1</a:t>
            </a:r>
          </a:p>
          <a:p>
            <a:pPr lvl="1"/>
            <a:r>
              <a:rPr lang="en-IN" sz="2000" dirty="0"/>
              <a:t>Quadrant 2</a:t>
            </a:r>
          </a:p>
          <a:p>
            <a:pPr lvl="1"/>
            <a:r>
              <a:rPr lang="en-IN" sz="2000" dirty="0"/>
              <a:t>Quadrant 3</a:t>
            </a:r>
          </a:p>
          <a:p>
            <a:pPr lvl="1"/>
            <a:r>
              <a:rPr lang="en-IN" sz="2000" dirty="0"/>
              <a:t>Quadrant 4</a:t>
            </a:r>
          </a:p>
        </p:txBody>
      </p:sp>
      <p:pic>
        <p:nvPicPr>
          <p:cNvPr id="4" name="Picture 2" descr="https://www.researchgate.net/publication/321840994/figure/fig1/AS:572051463589888@1513399105324/Spiral-of-Scientific-Method_W640.jpg">
            <a:extLst>
              <a:ext uri="{FF2B5EF4-FFF2-40B4-BE49-F238E27FC236}">
                <a16:creationId xmlns:a16="http://schemas.microsoft.com/office/drawing/2014/main" id="{E45F4369-9195-4C0F-B4A7-FB0E74FA93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5" r="1" b="1"/>
          <a:stretch/>
        </p:blipFill>
        <p:spPr bwMode="auto">
          <a:xfrm>
            <a:off x="6013524" y="1467567"/>
            <a:ext cx="5796996" cy="485707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035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91BD8-12C7-4CA7-8147-7D6699134480}"/>
              </a:ext>
            </a:extLst>
          </p:cNvPr>
          <p:cNvSpPr>
            <a:spLocks noGrp="1"/>
          </p:cNvSpPr>
          <p:nvPr>
            <p:ph type="title"/>
          </p:nvPr>
        </p:nvSpPr>
        <p:spPr>
          <a:xfrm>
            <a:off x="648929" y="629266"/>
            <a:ext cx="3667039" cy="1676603"/>
          </a:xfrm>
        </p:spPr>
        <p:txBody>
          <a:bodyPr>
            <a:normAutofit/>
          </a:bodyPr>
          <a:lstStyle/>
          <a:p>
            <a:r>
              <a:rPr lang="en-IN" dirty="0"/>
              <a:t>Quadrant 1</a:t>
            </a:r>
          </a:p>
        </p:txBody>
      </p:sp>
      <p:sp>
        <p:nvSpPr>
          <p:cNvPr id="3" name="Content Placeholder 2">
            <a:extLst>
              <a:ext uri="{FF2B5EF4-FFF2-40B4-BE49-F238E27FC236}">
                <a16:creationId xmlns:a16="http://schemas.microsoft.com/office/drawing/2014/main" id="{D3112752-B2DF-466D-8A0D-802FDBE4D6F7}"/>
              </a:ext>
            </a:extLst>
          </p:cNvPr>
          <p:cNvSpPr>
            <a:spLocks noGrp="1"/>
          </p:cNvSpPr>
          <p:nvPr>
            <p:ph idx="1"/>
          </p:nvPr>
        </p:nvSpPr>
        <p:spPr>
          <a:xfrm>
            <a:off x="648930" y="2438400"/>
            <a:ext cx="5149442" cy="3785419"/>
          </a:xfrm>
        </p:spPr>
        <p:txBody>
          <a:bodyPr>
            <a:normAutofit fontScale="92500" lnSpcReduction="10000"/>
          </a:bodyPr>
          <a:lstStyle/>
          <a:p>
            <a:endParaRPr lang="en-IN" dirty="0"/>
          </a:p>
          <a:p>
            <a:r>
              <a:rPr lang="en-IN" dirty="0"/>
              <a:t>Descendant to Nadir</a:t>
            </a:r>
          </a:p>
          <a:p>
            <a:r>
              <a:rPr lang="en-IN" dirty="0"/>
              <a:t>Use of primary senses to accumulate data</a:t>
            </a:r>
          </a:p>
          <a:p>
            <a:r>
              <a:rPr lang="en-IN" dirty="0"/>
              <a:t>Facts are recorded</a:t>
            </a:r>
          </a:p>
          <a:p>
            <a:r>
              <a:rPr lang="en-IN" dirty="0"/>
              <a:t>Progress towards concreteness and regression towards abstractness</a:t>
            </a:r>
          </a:p>
          <a:p>
            <a:r>
              <a:rPr lang="en-IN" dirty="0"/>
              <a:t>Progress towards particularisation and regression from generalisation</a:t>
            </a:r>
          </a:p>
        </p:txBody>
      </p:sp>
      <p:pic>
        <p:nvPicPr>
          <p:cNvPr id="4" name="Picture 2" descr="https://www.researchgate.net/publication/321840994/figure/fig1/AS:572051463589888@1513399105324/Spiral-of-Scientific-Method_W640.jpg">
            <a:extLst>
              <a:ext uri="{FF2B5EF4-FFF2-40B4-BE49-F238E27FC236}">
                <a16:creationId xmlns:a16="http://schemas.microsoft.com/office/drawing/2014/main" id="{E45F4369-9195-4C0F-B4A7-FB0E74FA93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5" r="1" b="1"/>
          <a:stretch/>
        </p:blipFill>
        <p:spPr bwMode="auto">
          <a:xfrm>
            <a:off x="6013524" y="1467567"/>
            <a:ext cx="5796996" cy="485707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5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91BD8-12C7-4CA7-8147-7D6699134480}"/>
              </a:ext>
            </a:extLst>
          </p:cNvPr>
          <p:cNvSpPr>
            <a:spLocks noGrp="1"/>
          </p:cNvSpPr>
          <p:nvPr>
            <p:ph type="title"/>
          </p:nvPr>
        </p:nvSpPr>
        <p:spPr>
          <a:xfrm>
            <a:off x="648929" y="629266"/>
            <a:ext cx="3667039" cy="1676603"/>
          </a:xfrm>
        </p:spPr>
        <p:txBody>
          <a:bodyPr>
            <a:normAutofit/>
          </a:bodyPr>
          <a:lstStyle/>
          <a:p>
            <a:r>
              <a:rPr lang="en-IN" dirty="0"/>
              <a:t>Quadrant 2</a:t>
            </a:r>
          </a:p>
        </p:txBody>
      </p:sp>
      <p:sp>
        <p:nvSpPr>
          <p:cNvPr id="3" name="Content Placeholder 2">
            <a:extLst>
              <a:ext uri="{FF2B5EF4-FFF2-40B4-BE49-F238E27FC236}">
                <a16:creationId xmlns:a16="http://schemas.microsoft.com/office/drawing/2014/main" id="{D3112752-B2DF-466D-8A0D-802FDBE4D6F7}"/>
              </a:ext>
            </a:extLst>
          </p:cNvPr>
          <p:cNvSpPr>
            <a:spLocks noGrp="1"/>
          </p:cNvSpPr>
          <p:nvPr>
            <p:ph idx="1"/>
          </p:nvPr>
        </p:nvSpPr>
        <p:spPr>
          <a:xfrm>
            <a:off x="648930" y="2438400"/>
            <a:ext cx="5149442" cy="3785419"/>
          </a:xfrm>
        </p:spPr>
        <p:txBody>
          <a:bodyPr>
            <a:normAutofit fontScale="77500" lnSpcReduction="20000"/>
          </a:bodyPr>
          <a:lstStyle/>
          <a:p>
            <a:r>
              <a:rPr lang="en-IN" dirty="0"/>
              <a:t>Nadir to </a:t>
            </a:r>
            <a:r>
              <a:rPr lang="en-IN" dirty="0" err="1"/>
              <a:t>Ascendent</a:t>
            </a:r>
            <a:endParaRPr lang="en-IN" dirty="0"/>
          </a:p>
          <a:p>
            <a:r>
              <a:rPr lang="en-IN" dirty="0"/>
              <a:t>Use of intellect </a:t>
            </a:r>
          </a:p>
          <a:p>
            <a:r>
              <a:rPr lang="en-IN" dirty="0"/>
              <a:t>Reasoning with the help of inductive logic </a:t>
            </a:r>
          </a:p>
          <a:p>
            <a:r>
              <a:rPr lang="en-IN" dirty="0"/>
              <a:t>Boiling down of the numerous facts at nadir to induced or empirical laws to the few fundamental laws</a:t>
            </a:r>
          </a:p>
          <a:p>
            <a:r>
              <a:rPr lang="en-IN" dirty="0"/>
              <a:t>Progression towards ultimate generalisations/abstractness and regression from particularisation</a:t>
            </a:r>
          </a:p>
          <a:p>
            <a:r>
              <a:rPr lang="en-IN" dirty="0"/>
              <a:t>Progression towards abstractness and regression from concreteness.</a:t>
            </a:r>
          </a:p>
          <a:p>
            <a:r>
              <a:rPr lang="en-IN" dirty="0"/>
              <a:t>Induced or empirical laws are formulated</a:t>
            </a:r>
          </a:p>
        </p:txBody>
      </p:sp>
      <p:pic>
        <p:nvPicPr>
          <p:cNvPr id="4" name="Picture 2" descr="https://www.researchgate.net/publication/321840994/figure/fig1/AS:572051463589888@1513399105324/Spiral-of-Scientific-Method_W640.jpg">
            <a:extLst>
              <a:ext uri="{FF2B5EF4-FFF2-40B4-BE49-F238E27FC236}">
                <a16:creationId xmlns:a16="http://schemas.microsoft.com/office/drawing/2014/main" id="{E45F4369-9195-4C0F-B4A7-FB0E74FA93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5" r="1" b="1"/>
          <a:stretch/>
        </p:blipFill>
        <p:spPr bwMode="auto">
          <a:xfrm>
            <a:off x="6013524" y="1467567"/>
            <a:ext cx="5796996" cy="485707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933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600</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Research Methods</vt:lpstr>
      <vt:lpstr>What’s the Difference Between Methodology and Methods?</vt:lpstr>
      <vt:lpstr>Scientific method</vt:lpstr>
      <vt:lpstr>PowerPoint Presentation</vt:lpstr>
      <vt:lpstr>Spiral of Scientific method</vt:lpstr>
      <vt:lpstr>Logic</vt:lpstr>
      <vt:lpstr>Spiral of Scientific method</vt:lpstr>
      <vt:lpstr>Quadrant 1</vt:lpstr>
      <vt:lpstr>Quadrant 2</vt:lpstr>
      <vt:lpstr>Quadrant 3</vt:lpstr>
      <vt:lpstr>Quadrant 4</vt:lpstr>
      <vt:lpstr>PowerPoint Presentation</vt:lpstr>
      <vt:lpstr>Entrance into next 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Methods</dc:title>
  <dc:creator>Swami Kundan Kishor</dc:creator>
  <cp:lastModifiedBy>Swami Kundan Kishor</cp:lastModifiedBy>
  <cp:revision>12</cp:revision>
  <dcterms:created xsi:type="dcterms:W3CDTF">2018-08-29T05:29:27Z</dcterms:created>
  <dcterms:modified xsi:type="dcterms:W3CDTF">2018-09-06T05:46:06Z</dcterms:modified>
</cp:coreProperties>
</file>