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EF59-8F25-4309-B343-68A1238A8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9597B8-1426-4E3B-B1C7-EF675C11E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9BD5CB-E7F9-4908-BB9E-4D2F15E60032}"/>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5" name="Footer Placeholder 4">
            <a:extLst>
              <a:ext uri="{FF2B5EF4-FFF2-40B4-BE49-F238E27FC236}">
                <a16:creationId xmlns:a16="http://schemas.microsoft.com/office/drawing/2014/main" id="{D7D17D2F-7CF0-4825-9287-9E80BE953D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D906FF-571C-48E0-BBB3-769C8D7330DF}"/>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79197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C9DEB-8E49-4964-B01F-FF22B3F066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384663-A211-4539-B834-7F8F31E42A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17DD59-0262-4684-8294-48FA7E9F168A}"/>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5" name="Footer Placeholder 4">
            <a:extLst>
              <a:ext uri="{FF2B5EF4-FFF2-40B4-BE49-F238E27FC236}">
                <a16:creationId xmlns:a16="http://schemas.microsoft.com/office/drawing/2014/main" id="{97DEC17B-F2B4-4005-AEE6-86579C3E62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CCCB10-652A-423C-85C9-BA435AB5CF69}"/>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1720558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44C69A-AE6E-4725-8E98-6826E511B9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822EED-6A3C-4182-9D84-65ECF794D1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80EA38-B60F-4FD6-8DEB-2EE475B10DFD}"/>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5" name="Footer Placeholder 4">
            <a:extLst>
              <a:ext uri="{FF2B5EF4-FFF2-40B4-BE49-F238E27FC236}">
                <a16:creationId xmlns:a16="http://schemas.microsoft.com/office/drawing/2014/main" id="{8D2775BE-7964-42B9-93A6-601DD5D326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05B4DC-3D17-4E89-8744-AF053E245082}"/>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301083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5454-6181-4834-BF3F-518B9305F8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A843DE-F065-4BF9-A770-28E9EC68B47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C6A274-E99F-403D-B522-F73B3022EAF7}"/>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5" name="Footer Placeholder 4">
            <a:extLst>
              <a:ext uri="{FF2B5EF4-FFF2-40B4-BE49-F238E27FC236}">
                <a16:creationId xmlns:a16="http://schemas.microsoft.com/office/drawing/2014/main" id="{04B5C13E-18B6-496B-BAAA-E14E462645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E12EFA-B784-4BBE-8A90-AD5CF7581F8B}"/>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304704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2DE3-3691-4D81-91C5-BE458C6BE1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A7595F-2714-412C-89CB-A43927AB6B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B4BB903-721C-46DC-B27E-04288607C8B2}"/>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5" name="Footer Placeholder 4">
            <a:extLst>
              <a:ext uri="{FF2B5EF4-FFF2-40B4-BE49-F238E27FC236}">
                <a16:creationId xmlns:a16="http://schemas.microsoft.com/office/drawing/2014/main" id="{A559B8F7-C1A4-4C31-9F40-17C7A7E477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C74C01-BC81-4407-8ED8-E210E58CB466}"/>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3331187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BDB5-1EC1-479E-A094-B0C018312E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082915-504C-4D64-96E3-EF2FA6E719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32E139-F42A-43E7-B329-2C46254BC5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E964B4-CACF-4FDA-9960-005B33D771D2}"/>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6" name="Footer Placeholder 5">
            <a:extLst>
              <a:ext uri="{FF2B5EF4-FFF2-40B4-BE49-F238E27FC236}">
                <a16:creationId xmlns:a16="http://schemas.microsoft.com/office/drawing/2014/main" id="{803A36C6-9A96-45F3-A8CB-C1CF7A8563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AABEDE-C068-49EB-A68D-41B2391393B8}"/>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282205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8100-01F4-4D4F-BFCA-B4FBF2BC9D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E60D03-A7CD-4FB3-8E98-568154D825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1C0203-96D2-4D21-98E3-8E52F55BDE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81603B-9982-450A-8487-2A46938808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7718323-FE00-4176-8B89-54A929391F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742A3E-8919-4CEC-A80C-5F7AFEFADBDC}"/>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8" name="Footer Placeholder 7">
            <a:extLst>
              <a:ext uri="{FF2B5EF4-FFF2-40B4-BE49-F238E27FC236}">
                <a16:creationId xmlns:a16="http://schemas.microsoft.com/office/drawing/2014/main" id="{A3CAF317-54D3-44FD-B2FE-BD8CB37849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A46C04-0177-48F5-B980-88ADEE5EB22F}"/>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21435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3DE3-BF39-422D-BF69-CB55EC2132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118BEC-21C2-4268-A3DE-7FE1C5AFD657}"/>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4" name="Footer Placeholder 3">
            <a:extLst>
              <a:ext uri="{FF2B5EF4-FFF2-40B4-BE49-F238E27FC236}">
                <a16:creationId xmlns:a16="http://schemas.microsoft.com/office/drawing/2014/main" id="{DF64FF0B-DCEA-4EAE-80BE-A40B1BAAD5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82C6C0-A073-43EE-BC1E-654A67173350}"/>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159544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5B8DA-B34E-4425-8D76-D21216D0F2B7}"/>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3" name="Footer Placeholder 2">
            <a:extLst>
              <a:ext uri="{FF2B5EF4-FFF2-40B4-BE49-F238E27FC236}">
                <a16:creationId xmlns:a16="http://schemas.microsoft.com/office/drawing/2014/main" id="{3A3218A8-9339-4A71-A5CF-73EB378EE5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97BF3B-1A68-4BFC-BE09-640637C973FE}"/>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3811361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82BC-2CC1-4A72-ADC6-826E0BE23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7877F8-02FA-497F-8A10-741946D3E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08866A-FDB2-43A6-BCF3-9F9710A6D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D0EFBC-EB2D-4BFA-B1FF-9D24D283AF31}"/>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6" name="Footer Placeholder 5">
            <a:extLst>
              <a:ext uri="{FF2B5EF4-FFF2-40B4-BE49-F238E27FC236}">
                <a16:creationId xmlns:a16="http://schemas.microsoft.com/office/drawing/2014/main" id="{0279D79F-99E5-4726-BE49-86A125B642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3147E8-2D12-4D1C-A949-0E2B5E84BAA8}"/>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240733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6EF4-6B78-4935-8181-752C5F380E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B5F6A3-2656-4005-BE43-728F40AF20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6EF2A0-8387-4E70-A4ED-60E18DF2C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4894F0-C698-4D66-B2ED-3F76BA967DD0}"/>
              </a:ext>
            </a:extLst>
          </p:cNvPr>
          <p:cNvSpPr>
            <a:spLocks noGrp="1"/>
          </p:cNvSpPr>
          <p:nvPr>
            <p:ph type="dt" sz="half" idx="10"/>
          </p:nvPr>
        </p:nvSpPr>
        <p:spPr/>
        <p:txBody>
          <a:bodyPr/>
          <a:lstStyle/>
          <a:p>
            <a:fld id="{D7A9B253-69AF-483C-AADC-36FB125E834B}" type="datetimeFigureOut">
              <a:rPr lang="en-IN" smtClean="0"/>
              <a:t>06-09-2018</a:t>
            </a:fld>
            <a:endParaRPr lang="en-IN"/>
          </a:p>
        </p:txBody>
      </p:sp>
      <p:sp>
        <p:nvSpPr>
          <p:cNvPr id="6" name="Footer Placeholder 5">
            <a:extLst>
              <a:ext uri="{FF2B5EF4-FFF2-40B4-BE49-F238E27FC236}">
                <a16:creationId xmlns:a16="http://schemas.microsoft.com/office/drawing/2014/main" id="{DFAA7B90-055B-468E-A037-668DEA25C7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98B3D1-E293-4DD1-97DC-B80518985C8C}"/>
              </a:ext>
            </a:extLst>
          </p:cNvPr>
          <p:cNvSpPr>
            <a:spLocks noGrp="1"/>
          </p:cNvSpPr>
          <p:nvPr>
            <p:ph type="sldNum" sz="quarter" idx="12"/>
          </p:nvPr>
        </p:nvSpPr>
        <p:spPr/>
        <p:txBody>
          <a:bodyPr/>
          <a:lstStyle/>
          <a:p>
            <a:fld id="{5454B914-753E-4C37-BB09-D03179C414DA}" type="slidenum">
              <a:rPr lang="en-IN" smtClean="0"/>
              <a:t>‹#›</a:t>
            </a:fld>
            <a:endParaRPr lang="en-IN"/>
          </a:p>
        </p:txBody>
      </p:sp>
    </p:spTree>
    <p:extLst>
      <p:ext uri="{BB962C8B-B14F-4D97-AF65-F5344CB8AC3E}">
        <p14:creationId xmlns:p14="http://schemas.microsoft.com/office/powerpoint/2010/main" val="858233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79A5CB-B560-493F-B5F0-1B9F92648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63BFDD-BD16-405E-AB96-09BAE835A4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45B1C2-C2AB-41C4-9A40-30AB04128F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9B253-69AF-483C-AADC-36FB125E834B}" type="datetimeFigureOut">
              <a:rPr lang="en-IN" smtClean="0"/>
              <a:t>06-09-2018</a:t>
            </a:fld>
            <a:endParaRPr lang="en-IN"/>
          </a:p>
        </p:txBody>
      </p:sp>
      <p:sp>
        <p:nvSpPr>
          <p:cNvPr id="5" name="Footer Placeholder 4">
            <a:extLst>
              <a:ext uri="{FF2B5EF4-FFF2-40B4-BE49-F238E27FC236}">
                <a16:creationId xmlns:a16="http://schemas.microsoft.com/office/drawing/2014/main" id="{C3BC4169-D6DE-4C24-995F-3654CC1AE5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1DBDC1-2EEB-4829-83E9-7D39444955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4B914-753E-4C37-BB09-D03179C414DA}" type="slidenum">
              <a:rPr lang="en-IN" smtClean="0"/>
              <a:t>‹#›</a:t>
            </a:fld>
            <a:endParaRPr lang="en-IN"/>
          </a:p>
        </p:txBody>
      </p:sp>
    </p:spTree>
    <p:extLst>
      <p:ext uri="{BB962C8B-B14F-4D97-AF65-F5344CB8AC3E}">
        <p14:creationId xmlns:p14="http://schemas.microsoft.com/office/powerpoint/2010/main" val="1792733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EC81-D998-4478-94F2-AE6A9D2F91A9}"/>
              </a:ext>
            </a:extLst>
          </p:cNvPr>
          <p:cNvSpPr>
            <a:spLocks noGrp="1"/>
          </p:cNvSpPr>
          <p:nvPr>
            <p:ph type="ctrTitle"/>
          </p:nvPr>
        </p:nvSpPr>
        <p:spPr/>
        <p:txBody>
          <a:bodyPr/>
          <a:lstStyle/>
          <a:p>
            <a:r>
              <a:rPr lang="en-IN" dirty="0"/>
              <a:t>Research Methods :</a:t>
            </a:r>
            <a:br>
              <a:rPr lang="en-IN" dirty="0"/>
            </a:br>
            <a:r>
              <a:rPr lang="en-IN" sz="4800" dirty="0"/>
              <a:t>Historical Method</a:t>
            </a:r>
            <a:endParaRPr lang="en-IN" dirty="0"/>
          </a:p>
        </p:txBody>
      </p:sp>
      <p:sp>
        <p:nvSpPr>
          <p:cNvPr id="3" name="Subtitle 2">
            <a:extLst>
              <a:ext uri="{FF2B5EF4-FFF2-40B4-BE49-F238E27FC236}">
                <a16:creationId xmlns:a16="http://schemas.microsoft.com/office/drawing/2014/main" id="{6DCF8461-493D-4595-94EE-102E2F4DD9B4}"/>
              </a:ext>
            </a:extLst>
          </p:cNvPr>
          <p:cNvSpPr>
            <a:spLocks noGrp="1"/>
          </p:cNvSpPr>
          <p:nvPr>
            <p:ph type="subTitle" idx="1"/>
          </p:nvPr>
        </p:nvSpPr>
        <p:spPr/>
        <p:txBody>
          <a:bodyPr/>
          <a:lstStyle/>
          <a:p>
            <a:r>
              <a:rPr lang="en-IN" dirty="0"/>
              <a:t>Vinit Kumar</a:t>
            </a:r>
          </a:p>
        </p:txBody>
      </p:sp>
    </p:spTree>
    <p:extLst>
      <p:ext uri="{BB962C8B-B14F-4D97-AF65-F5344CB8AC3E}">
        <p14:creationId xmlns:p14="http://schemas.microsoft.com/office/powerpoint/2010/main" val="3321319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C68B-9F88-4D4E-96E4-F5D6E0E14347}"/>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FFE3BA16-7A67-4765-A6B3-EB15A4952268}"/>
              </a:ext>
            </a:extLst>
          </p:cNvPr>
          <p:cNvSpPr>
            <a:spLocks noGrp="1"/>
          </p:cNvSpPr>
          <p:nvPr>
            <p:ph idx="1"/>
          </p:nvPr>
        </p:nvSpPr>
        <p:spPr/>
        <p:txBody>
          <a:bodyPr/>
          <a:lstStyle/>
          <a:p>
            <a:r>
              <a:rPr lang="en-IN" dirty="0"/>
              <a:t>Use maximum information sources to secure reliable and accurate data.</a:t>
            </a:r>
          </a:p>
          <a:p>
            <a:r>
              <a:rPr lang="en-IN" dirty="0"/>
              <a:t>Archives can also be a good source.</a:t>
            </a:r>
          </a:p>
          <a:p>
            <a:endParaRPr lang="en-IN" dirty="0"/>
          </a:p>
        </p:txBody>
      </p:sp>
    </p:spTree>
    <p:extLst>
      <p:ext uri="{BB962C8B-B14F-4D97-AF65-F5344CB8AC3E}">
        <p14:creationId xmlns:p14="http://schemas.microsoft.com/office/powerpoint/2010/main" val="231908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62360-2BFF-4896-9A54-B146EDA4FF5E}"/>
              </a:ext>
            </a:extLst>
          </p:cNvPr>
          <p:cNvSpPr>
            <a:spLocks noGrp="1"/>
          </p:cNvSpPr>
          <p:nvPr>
            <p:ph type="title"/>
          </p:nvPr>
        </p:nvSpPr>
        <p:spPr/>
        <p:txBody>
          <a:bodyPr/>
          <a:lstStyle/>
          <a:p>
            <a:r>
              <a:rPr lang="en-IN" dirty="0"/>
              <a:t>Analysis and interpretation of data</a:t>
            </a:r>
          </a:p>
        </p:txBody>
      </p:sp>
      <p:sp>
        <p:nvSpPr>
          <p:cNvPr id="3" name="Content Placeholder 2">
            <a:extLst>
              <a:ext uri="{FF2B5EF4-FFF2-40B4-BE49-F238E27FC236}">
                <a16:creationId xmlns:a16="http://schemas.microsoft.com/office/drawing/2014/main" id="{98E075FC-3379-476D-9C21-CE31DF77E240}"/>
              </a:ext>
            </a:extLst>
          </p:cNvPr>
          <p:cNvSpPr>
            <a:spLocks noGrp="1"/>
          </p:cNvSpPr>
          <p:nvPr>
            <p:ph idx="1"/>
          </p:nvPr>
        </p:nvSpPr>
        <p:spPr/>
        <p:txBody>
          <a:bodyPr/>
          <a:lstStyle/>
          <a:p>
            <a:r>
              <a:rPr lang="en-IN" dirty="0"/>
              <a:t>Explain reasons for the emergence of the event</a:t>
            </a:r>
          </a:p>
          <a:p>
            <a:r>
              <a:rPr lang="en-IN" dirty="0"/>
              <a:t>Provide rational explanations</a:t>
            </a:r>
          </a:p>
          <a:p>
            <a:r>
              <a:rPr lang="en-IN" dirty="0"/>
              <a:t>Critically analysing and comparing various evidences</a:t>
            </a:r>
          </a:p>
          <a:p>
            <a:r>
              <a:rPr lang="en-IN" dirty="0"/>
              <a:t>Qualitative in nature.</a:t>
            </a:r>
          </a:p>
          <a:p>
            <a:r>
              <a:rPr lang="en-IN" dirty="0"/>
              <a:t>Ensure the objectivity in analysis and interpretation</a:t>
            </a:r>
          </a:p>
          <a:p>
            <a:r>
              <a:rPr lang="en-IN" dirty="0"/>
              <a:t>Then only it is possible to have valid generalisations. </a:t>
            </a:r>
          </a:p>
        </p:txBody>
      </p:sp>
    </p:spTree>
    <p:extLst>
      <p:ext uri="{BB962C8B-B14F-4D97-AF65-F5344CB8AC3E}">
        <p14:creationId xmlns:p14="http://schemas.microsoft.com/office/powerpoint/2010/main" val="31973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AA96-E81D-4269-B25B-E7D710B6D1A8}"/>
              </a:ext>
            </a:extLst>
          </p:cNvPr>
          <p:cNvSpPr>
            <a:spLocks noGrp="1"/>
          </p:cNvSpPr>
          <p:nvPr>
            <p:ph type="title"/>
          </p:nvPr>
        </p:nvSpPr>
        <p:spPr/>
        <p:txBody>
          <a:bodyPr/>
          <a:lstStyle/>
          <a:p>
            <a:r>
              <a:rPr lang="en-IN" dirty="0"/>
              <a:t>Report writing</a:t>
            </a:r>
          </a:p>
        </p:txBody>
      </p:sp>
      <p:sp>
        <p:nvSpPr>
          <p:cNvPr id="3" name="Content Placeholder 2">
            <a:extLst>
              <a:ext uri="{FF2B5EF4-FFF2-40B4-BE49-F238E27FC236}">
                <a16:creationId xmlns:a16="http://schemas.microsoft.com/office/drawing/2014/main" id="{83C96799-E6E2-4DCE-BACA-2362D21C2DD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4741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EAE3-C491-4940-AFC3-98C82B146017}"/>
              </a:ext>
            </a:extLst>
          </p:cNvPr>
          <p:cNvSpPr>
            <a:spLocks noGrp="1"/>
          </p:cNvSpPr>
          <p:nvPr>
            <p:ph type="title"/>
          </p:nvPr>
        </p:nvSpPr>
        <p:spPr/>
        <p:txBody>
          <a:bodyPr/>
          <a:lstStyle/>
          <a:p>
            <a:r>
              <a:rPr lang="en-IN" dirty="0"/>
              <a:t>Types of Historical research</a:t>
            </a:r>
          </a:p>
        </p:txBody>
      </p:sp>
      <p:sp>
        <p:nvSpPr>
          <p:cNvPr id="3" name="Content Placeholder 2">
            <a:extLst>
              <a:ext uri="{FF2B5EF4-FFF2-40B4-BE49-F238E27FC236}">
                <a16:creationId xmlns:a16="http://schemas.microsoft.com/office/drawing/2014/main" id="{4EC8B311-7C97-4C21-AC83-9B44D227BD1D}"/>
              </a:ext>
            </a:extLst>
          </p:cNvPr>
          <p:cNvSpPr>
            <a:spLocks noGrp="1"/>
          </p:cNvSpPr>
          <p:nvPr>
            <p:ph idx="1"/>
          </p:nvPr>
        </p:nvSpPr>
        <p:spPr/>
        <p:txBody>
          <a:bodyPr>
            <a:normAutofit/>
          </a:bodyPr>
          <a:lstStyle/>
          <a:p>
            <a:r>
              <a:rPr lang="en-IN" dirty="0"/>
              <a:t>Biographical research</a:t>
            </a:r>
          </a:p>
          <a:p>
            <a:r>
              <a:rPr lang="en-IN" dirty="0"/>
              <a:t>History of institutes and associations</a:t>
            </a:r>
          </a:p>
          <a:p>
            <a:r>
              <a:rPr lang="en-US" dirty="0"/>
              <a:t>Research related with information sources and their impact</a:t>
            </a:r>
          </a:p>
          <a:p>
            <a:r>
              <a:rPr lang="en-IN" dirty="0"/>
              <a:t>Editing and translation </a:t>
            </a:r>
            <a:r>
              <a:rPr lang="en-US" dirty="0"/>
              <a:t>of historical information sources impact</a:t>
            </a:r>
          </a:p>
          <a:p>
            <a:r>
              <a:rPr lang="en-IN" dirty="0"/>
              <a:t>History of concepts.</a:t>
            </a:r>
          </a:p>
          <a:p>
            <a:r>
              <a:rPr lang="en-IN" dirty="0"/>
              <a:t>Bibliographical research</a:t>
            </a:r>
          </a:p>
          <a:p>
            <a:r>
              <a:rPr lang="en-IN"/>
              <a:t>Oral history</a:t>
            </a:r>
            <a:endParaRPr lang="en-IN" dirty="0"/>
          </a:p>
          <a:p>
            <a:pPr marL="0" indent="0">
              <a:buNone/>
            </a:pPr>
            <a:endParaRPr lang="en-IN" dirty="0"/>
          </a:p>
        </p:txBody>
      </p:sp>
    </p:spTree>
    <p:extLst>
      <p:ext uri="{BB962C8B-B14F-4D97-AF65-F5344CB8AC3E}">
        <p14:creationId xmlns:p14="http://schemas.microsoft.com/office/powerpoint/2010/main" val="3661853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284C-61F3-4883-9155-DFEA36F30123}"/>
              </a:ext>
            </a:extLst>
          </p:cNvPr>
          <p:cNvSpPr>
            <a:spLocks noGrp="1"/>
          </p:cNvSpPr>
          <p:nvPr>
            <p:ph type="title"/>
          </p:nvPr>
        </p:nvSpPr>
        <p:spPr/>
        <p:txBody>
          <a:bodyPr/>
          <a:lstStyle/>
          <a:p>
            <a:r>
              <a:rPr lang="en-IN" dirty="0"/>
              <a:t>Historical method</a:t>
            </a:r>
          </a:p>
        </p:txBody>
      </p:sp>
      <p:sp>
        <p:nvSpPr>
          <p:cNvPr id="3" name="Content Placeholder 2">
            <a:extLst>
              <a:ext uri="{FF2B5EF4-FFF2-40B4-BE49-F238E27FC236}">
                <a16:creationId xmlns:a16="http://schemas.microsoft.com/office/drawing/2014/main" id="{FE833945-8CB9-433E-9158-7CA45FBA2BFF}"/>
              </a:ext>
            </a:extLst>
          </p:cNvPr>
          <p:cNvSpPr>
            <a:spLocks noGrp="1"/>
          </p:cNvSpPr>
          <p:nvPr>
            <p:ph idx="1"/>
          </p:nvPr>
        </p:nvSpPr>
        <p:spPr/>
        <p:txBody>
          <a:bodyPr>
            <a:normAutofit fontScale="92500" lnSpcReduction="20000"/>
          </a:bodyPr>
          <a:lstStyle/>
          <a:p>
            <a:r>
              <a:rPr lang="en-US" dirty="0"/>
              <a:t>Human beings always have fascinated about knowing the past events. </a:t>
            </a:r>
          </a:p>
          <a:p>
            <a:r>
              <a:rPr lang="en-US" dirty="0"/>
              <a:t>Knowledge of pasts events and the reasons behind them as well as information about the patterns of past happenings enables human beings to understand the present status of the given phenomenon. </a:t>
            </a:r>
          </a:p>
          <a:p>
            <a:r>
              <a:rPr lang="en-US" dirty="0"/>
              <a:t>Understanding  a particular past event helps in taking correct decisions in the present time. </a:t>
            </a:r>
          </a:p>
          <a:p>
            <a:r>
              <a:rPr lang="en-US" dirty="0"/>
              <a:t>By studying the past events one can predict about the future course of development.</a:t>
            </a:r>
          </a:p>
          <a:p>
            <a:r>
              <a:rPr lang="en-US" dirty="0"/>
              <a:t>According to George </a:t>
            </a:r>
            <a:r>
              <a:rPr lang="en-US" dirty="0" err="1"/>
              <a:t>Mouly</a:t>
            </a:r>
            <a:r>
              <a:rPr lang="en-US" dirty="0"/>
              <a:t>, historical r</a:t>
            </a:r>
            <a:r>
              <a:rPr lang="en-IN" dirty="0" err="1"/>
              <a:t>esearch</a:t>
            </a:r>
            <a:r>
              <a:rPr lang="en-IN" dirty="0"/>
              <a:t> is </a:t>
            </a:r>
            <a:r>
              <a:rPr lang="en-US" dirty="0"/>
              <a:t>scholarly effort to know past events.</a:t>
            </a:r>
          </a:p>
          <a:p>
            <a:r>
              <a:rPr lang="en-US" dirty="0"/>
              <a:t>It provides guidance in taking decisions in case the situation repeats. The findings of a historical research may help in avoiding past mistakes.</a:t>
            </a:r>
          </a:p>
          <a:p>
            <a:endParaRPr lang="en-IN" dirty="0"/>
          </a:p>
        </p:txBody>
      </p:sp>
    </p:spTree>
    <p:extLst>
      <p:ext uri="{BB962C8B-B14F-4D97-AF65-F5344CB8AC3E}">
        <p14:creationId xmlns:p14="http://schemas.microsoft.com/office/powerpoint/2010/main" val="284109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CE850-C9AA-416B-9FC0-9E5CBA69CFC3}"/>
              </a:ext>
            </a:extLst>
          </p:cNvPr>
          <p:cNvSpPr>
            <a:spLocks noGrp="1"/>
          </p:cNvSpPr>
          <p:nvPr>
            <p:ph type="title"/>
          </p:nvPr>
        </p:nvSpPr>
        <p:spPr/>
        <p:txBody>
          <a:bodyPr/>
          <a:lstStyle/>
          <a:p>
            <a:r>
              <a:rPr lang="en-IN" dirty="0"/>
              <a:t>Purpose of historical research</a:t>
            </a:r>
          </a:p>
        </p:txBody>
      </p:sp>
      <p:sp>
        <p:nvSpPr>
          <p:cNvPr id="3" name="Content Placeholder 2">
            <a:extLst>
              <a:ext uri="{FF2B5EF4-FFF2-40B4-BE49-F238E27FC236}">
                <a16:creationId xmlns:a16="http://schemas.microsoft.com/office/drawing/2014/main" id="{F69690F7-A6C5-4598-87FA-1FAC4D1C13BB}"/>
              </a:ext>
            </a:extLst>
          </p:cNvPr>
          <p:cNvSpPr>
            <a:spLocks noGrp="1"/>
          </p:cNvSpPr>
          <p:nvPr>
            <p:ph idx="1"/>
          </p:nvPr>
        </p:nvSpPr>
        <p:spPr/>
        <p:txBody>
          <a:bodyPr/>
          <a:lstStyle/>
          <a:p>
            <a:r>
              <a:rPr lang="en-IN" dirty="0"/>
              <a:t>To prepare a chronological list of past events.</a:t>
            </a:r>
          </a:p>
          <a:p>
            <a:r>
              <a:rPr lang="en-IN" dirty="0"/>
              <a:t>To know the causes. (Factors??)</a:t>
            </a:r>
          </a:p>
          <a:p>
            <a:r>
              <a:rPr lang="en-IN" dirty="0"/>
              <a:t>To know the patterns.</a:t>
            </a:r>
          </a:p>
          <a:p>
            <a:pPr lvl="1"/>
            <a:r>
              <a:rPr lang="en-IN" dirty="0"/>
              <a:t>Acquisition patterns of public libraries of Maharashtra in the past 30 years.</a:t>
            </a:r>
          </a:p>
          <a:p>
            <a:r>
              <a:rPr lang="en-IN" dirty="0"/>
              <a:t>To write history. </a:t>
            </a:r>
          </a:p>
          <a:p>
            <a:pPr lvl="1"/>
            <a:r>
              <a:rPr lang="en-IN" dirty="0"/>
              <a:t>Critical analysis of the inter-relationships between various past events.</a:t>
            </a:r>
          </a:p>
          <a:p>
            <a:pPr lvl="1"/>
            <a:r>
              <a:rPr lang="en-IN" dirty="0"/>
              <a:t>Critical events in related fields and their influence.</a:t>
            </a:r>
          </a:p>
          <a:p>
            <a:endParaRPr lang="en-IN" dirty="0"/>
          </a:p>
        </p:txBody>
      </p:sp>
    </p:spTree>
    <p:extLst>
      <p:ext uri="{BB962C8B-B14F-4D97-AF65-F5344CB8AC3E}">
        <p14:creationId xmlns:p14="http://schemas.microsoft.com/office/powerpoint/2010/main" val="62918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D9D8-E23A-4F5C-836C-575F22618172}"/>
              </a:ext>
            </a:extLst>
          </p:cNvPr>
          <p:cNvSpPr>
            <a:spLocks noGrp="1"/>
          </p:cNvSpPr>
          <p:nvPr>
            <p:ph type="title"/>
          </p:nvPr>
        </p:nvSpPr>
        <p:spPr/>
        <p:txBody>
          <a:bodyPr/>
          <a:lstStyle/>
          <a:p>
            <a:r>
              <a:rPr lang="en-IN" dirty="0"/>
              <a:t>Steps in historical research</a:t>
            </a:r>
          </a:p>
        </p:txBody>
      </p:sp>
      <p:sp>
        <p:nvSpPr>
          <p:cNvPr id="3" name="Content Placeholder 2">
            <a:extLst>
              <a:ext uri="{FF2B5EF4-FFF2-40B4-BE49-F238E27FC236}">
                <a16:creationId xmlns:a16="http://schemas.microsoft.com/office/drawing/2014/main" id="{95CB07EF-C672-429D-B0AE-6425427B1381}"/>
              </a:ext>
            </a:extLst>
          </p:cNvPr>
          <p:cNvSpPr>
            <a:spLocks noGrp="1"/>
          </p:cNvSpPr>
          <p:nvPr>
            <p:ph idx="1"/>
          </p:nvPr>
        </p:nvSpPr>
        <p:spPr/>
        <p:txBody>
          <a:bodyPr/>
          <a:lstStyle/>
          <a:p>
            <a:r>
              <a:rPr lang="en-US" dirty="0"/>
              <a:t>Identification and formulation of research problem</a:t>
            </a:r>
          </a:p>
          <a:p>
            <a:r>
              <a:rPr lang="en-IN" dirty="0"/>
              <a:t>Formulating hypotheses</a:t>
            </a:r>
          </a:p>
          <a:p>
            <a:r>
              <a:rPr lang="en-IN" dirty="0"/>
              <a:t>Identification of information sources</a:t>
            </a:r>
          </a:p>
          <a:p>
            <a:r>
              <a:rPr lang="en-IN" dirty="0"/>
              <a:t>Internal and external evaluation of the information sources</a:t>
            </a:r>
          </a:p>
          <a:p>
            <a:r>
              <a:rPr lang="en-IN" dirty="0"/>
              <a:t>Data collection</a:t>
            </a:r>
          </a:p>
          <a:p>
            <a:r>
              <a:rPr lang="en-IN" dirty="0"/>
              <a:t>Analysis and interpretation of data</a:t>
            </a:r>
          </a:p>
          <a:p>
            <a:r>
              <a:rPr lang="en-IN" dirty="0"/>
              <a:t>Report writing.</a:t>
            </a:r>
          </a:p>
        </p:txBody>
      </p:sp>
    </p:spTree>
    <p:extLst>
      <p:ext uri="{BB962C8B-B14F-4D97-AF65-F5344CB8AC3E}">
        <p14:creationId xmlns:p14="http://schemas.microsoft.com/office/powerpoint/2010/main" val="289627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6F3A-BA04-4D85-9D4C-3F5A1BFC5C39}"/>
              </a:ext>
            </a:extLst>
          </p:cNvPr>
          <p:cNvSpPr>
            <a:spLocks noGrp="1"/>
          </p:cNvSpPr>
          <p:nvPr>
            <p:ph type="title"/>
          </p:nvPr>
        </p:nvSpPr>
        <p:spPr/>
        <p:txBody>
          <a:bodyPr>
            <a:normAutofit/>
          </a:bodyPr>
          <a:lstStyle/>
          <a:p>
            <a:r>
              <a:rPr lang="en-US" dirty="0"/>
              <a:t>Identification and formulation of research problem</a:t>
            </a:r>
            <a:endParaRPr lang="en-IN" dirty="0"/>
          </a:p>
        </p:txBody>
      </p:sp>
      <p:sp>
        <p:nvSpPr>
          <p:cNvPr id="3" name="Content Placeholder 2">
            <a:extLst>
              <a:ext uri="{FF2B5EF4-FFF2-40B4-BE49-F238E27FC236}">
                <a16:creationId xmlns:a16="http://schemas.microsoft.com/office/drawing/2014/main" id="{9770521F-47DE-4A64-969B-D52D691D2C76}"/>
              </a:ext>
            </a:extLst>
          </p:cNvPr>
          <p:cNvSpPr>
            <a:spLocks noGrp="1"/>
          </p:cNvSpPr>
          <p:nvPr>
            <p:ph idx="1"/>
          </p:nvPr>
        </p:nvSpPr>
        <p:spPr>
          <a:xfrm>
            <a:off x="838200" y="1782594"/>
            <a:ext cx="10515600" cy="4351338"/>
          </a:xfrm>
        </p:spPr>
        <p:txBody>
          <a:bodyPr>
            <a:normAutofit fontScale="92500" lnSpcReduction="20000"/>
          </a:bodyPr>
          <a:lstStyle/>
          <a:p>
            <a:r>
              <a:rPr lang="en-IN" dirty="0"/>
              <a:t>Why a situation/event happened, such as: </a:t>
            </a:r>
          </a:p>
          <a:p>
            <a:r>
              <a:rPr lang="en-IN" dirty="0"/>
              <a:t>What situation led to the establishment of new public libraries during  a specific time-span?</a:t>
            </a:r>
          </a:p>
          <a:p>
            <a:r>
              <a:rPr lang="en-IN" dirty="0"/>
              <a:t>Why the number of public libraries increased during a specific time-span?</a:t>
            </a:r>
          </a:p>
          <a:p>
            <a:r>
              <a:rPr lang="en-IN" dirty="0"/>
              <a:t>What policies and programs helped college libraries in developing their collections?</a:t>
            </a:r>
          </a:p>
          <a:p>
            <a:r>
              <a:rPr lang="en-IN" dirty="0"/>
              <a:t>Which factors brought changes in the LIS education in India in last 100 years?</a:t>
            </a:r>
          </a:p>
          <a:p>
            <a:r>
              <a:rPr lang="en-IN" dirty="0"/>
              <a:t>What paradigms have emerged in library services after NML report?</a:t>
            </a:r>
          </a:p>
          <a:p>
            <a:r>
              <a:rPr lang="en-IN" dirty="0"/>
              <a:t>The problem identified must have some historical significance.</a:t>
            </a:r>
          </a:p>
          <a:p>
            <a:r>
              <a:rPr lang="en-IN" dirty="0"/>
              <a:t>Put details, reasons, description of various facets, objectives, and scope.</a:t>
            </a:r>
          </a:p>
          <a:p>
            <a:endParaRPr lang="en-IN" dirty="0"/>
          </a:p>
        </p:txBody>
      </p:sp>
    </p:spTree>
    <p:extLst>
      <p:ext uri="{BB962C8B-B14F-4D97-AF65-F5344CB8AC3E}">
        <p14:creationId xmlns:p14="http://schemas.microsoft.com/office/powerpoint/2010/main" val="212262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D865-C077-4DB0-9C2B-F2252BBF1464}"/>
              </a:ext>
            </a:extLst>
          </p:cNvPr>
          <p:cNvSpPr>
            <a:spLocks noGrp="1"/>
          </p:cNvSpPr>
          <p:nvPr>
            <p:ph type="title"/>
          </p:nvPr>
        </p:nvSpPr>
        <p:spPr/>
        <p:txBody>
          <a:bodyPr/>
          <a:lstStyle/>
          <a:p>
            <a:r>
              <a:rPr lang="en-IN" dirty="0"/>
              <a:t>Formulating hypotheses</a:t>
            </a:r>
          </a:p>
        </p:txBody>
      </p:sp>
      <p:sp>
        <p:nvSpPr>
          <p:cNvPr id="3" name="Content Placeholder 2">
            <a:extLst>
              <a:ext uri="{FF2B5EF4-FFF2-40B4-BE49-F238E27FC236}">
                <a16:creationId xmlns:a16="http://schemas.microsoft.com/office/drawing/2014/main" id="{E558C983-4D16-4638-B162-99E30BC78DD0}"/>
              </a:ext>
            </a:extLst>
          </p:cNvPr>
          <p:cNvSpPr>
            <a:spLocks noGrp="1"/>
          </p:cNvSpPr>
          <p:nvPr>
            <p:ph idx="1"/>
          </p:nvPr>
        </p:nvSpPr>
        <p:spPr/>
        <p:txBody>
          <a:bodyPr/>
          <a:lstStyle/>
          <a:p>
            <a:r>
              <a:rPr lang="en-IN" dirty="0"/>
              <a:t>Mainly causal hypothesis are made.</a:t>
            </a:r>
          </a:p>
          <a:p>
            <a:pPr lvl="1"/>
            <a:r>
              <a:rPr lang="en-IN" dirty="0"/>
              <a:t>No control over the variables like experimental research.</a:t>
            </a:r>
          </a:p>
          <a:p>
            <a:pPr lvl="1"/>
            <a:r>
              <a:rPr lang="en-IN" dirty="0"/>
              <a:t>Even the variables can’t be manipulated</a:t>
            </a:r>
          </a:p>
          <a:p>
            <a:r>
              <a:rPr lang="en-IN" dirty="0"/>
              <a:t>In spite of the differences between historical and experimental research, the historical research formulates causal hypothesis predicting the correlation between a specific past event and the cause responsible for that event. </a:t>
            </a:r>
          </a:p>
        </p:txBody>
      </p:sp>
    </p:spTree>
    <p:extLst>
      <p:ext uri="{BB962C8B-B14F-4D97-AF65-F5344CB8AC3E}">
        <p14:creationId xmlns:p14="http://schemas.microsoft.com/office/powerpoint/2010/main" val="122862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4EBE-04E3-43F9-8AAA-1767BCD440E3}"/>
              </a:ext>
            </a:extLst>
          </p:cNvPr>
          <p:cNvSpPr>
            <a:spLocks noGrp="1"/>
          </p:cNvSpPr>
          <p:nvPr>
            <p:ph type="title"/>
          </p:nvPr>
        </p:nvSpPr>
        <p:spPr/>
        <p:txBody>
          <a:bodyPr/>
          <a:lstStyle/>
          <a:p>
            <a:r>
              <a:rPr lang="en-IN" dirty="0"/>
              <a:t>Identification of information sources</a:t>
            </a:r>
          </a:p>
        </p:txBody>
      </p:sp>
      <p:sp>
        <p:nvSpPr>
          <p:cNvPr id="3" name="Content Placeholder 2">
            <a:extLst>
              <a:ext uri="{FF2B5EF4-FFF2-40B4-BE49-F238E27FC236}">
                <a16:creationId xmlns:a16="http://schemas.microsoft.com/office/drawing/2014/main" id="{96BEBECD-D4AA-4B8D-AE0C-54178A97ED4A}"/>
              </a:ext>
            </a:extLst>
          </p:cNvPr>
          <p:cNvSpPr>
            <a:spLocks noGrp="1"/>
          </p:cNvSpPr>
          <p:nvPr>
            <p:ph idx="1"/>
          </p:nvPr>
        </p:nvSpPr>
        <p:spPr/>
        <p:txBody>
          <a:bodyPr>
            <a:normAutofit fontScale="92500" lnSpcReduction="20000"/>
          </a:bodyPr>
          <a:lstStyle/>
          <a:p>
            <a:r>
              <a:rPr lang="en-IN" dirty="0"/>
              <a:t>Primary information sources:</a:t>
            </a:r>
          </a:p>
          <a:p>
            <a:pPr lvl="1"/>
            <a:r>
              <a:rPr lang="en-IN" dirty="0"/>
              <a:t>Recorded by individuals who have seen the incident</a:t>
            </a:r>
          </a:p>
          <a:p>
            <a:pPr lvl="1"/>
            <a:r>
              <a:rPr lang="en-IN" dirty="0"/>
              <a:t>Original information</a:t>
            </a:r>
          </a:p>
          <a:p>
            <a:pPr lvl="1"/>
            <a:r>
              <a:rPr lang="en-IN" dirty="0"/>
              <a:t>First hand information</a:t>
            </a:r>
          </a:p>
          <a:p>
            <a:pPr lvl="1"/>
            <a:r>
              <a:rPr lang="en-IN" dirty="0"/>
              <a:t>Based on direct observation, listening and first hand observation.</a:t>
            </a:r>
          </a:p>
          <a:p>
            <a:pPr lvl="1"/>
            <a:r>
              <a:rPr lang="en-IN" dirty="0"/>
              <a:t>Ex. Diary, autobiography, news paper, photographs, journals, theses, etc. </a:t>
            </a:r>
          </a:p>
          <a:p>
            <a:pPr lvl="1"/>
            <a:r>
              <a:rPr lang="en-IN" dirty="0"/>
              <a:t>Office records such as, accession register, circulation registration, agenda and minutes of the meeting, constitutions, statutes, annual reports, etc. </a:t>
            </a:r>
          </a:p>
          <a:p>
            <a:pPr lvl="1"/>
            <a:r>
              <a:rPr lang="en-IN" dirty="0"/>
              <a:t>Transaction logs of user’s database and OPAC search.</a:t>
            </a:r>
          </a:p>
          <a:p>
            <a:pPr lvl="1"/>
            <a:r>
              <a:rPr lang="en-IN" dirty="0"/>
              <a:t>Most of the data for historical research should be collected from primary sources. </a:t>
            </a:r>
          </a:p>
          <a:p>
            <a:r>
              <a:rPr lang="en-IN" dirty="0"/>
              <a:t>Secondary information sources</a:t>
            </a:r>
          </a:p>
          <a:p>
            <a:pPr lvl="1"/>
            <a:r>
              <a:rPr lang="en-IN" dirty="0"/>
              <a:t>Textbooks, encyclopaedia, books, literature review, etc</a:t>
            </a:r>
          </a:p>
          <a:p>
            <a:pPr lvl="1"/>
            <a:r>
              <a:rPr lang="en-IN" dirty="0"/>
              <a:t>Factuality has to be confirmed from other sources.</a:t>
            </a:r>
          </a:p>
        </p:txBody>
      </p:sp>
    </p:spTree>
    <p:extLst>
      <p:ext uri="{BB962C8B-B14F-4D97-AF65-F5344CB8AC3E}">
        <p14:creationId xmlns:p14="http://schemas.microsoft.com/office/powerpoint/2010/main" val="300677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03AF-B1B8-4041-8B81-CFF734533079}"/>
              </a:ext>
            </a:extLst>
          </p:cNvPr>
          <p:cNvSpPr>
            <a:spLocks noGrp="1"/>
          </p:cNvSpPr>
          <p:nvPr>
            <p:ph type="title"/>
          </p:nvPr>
        </p:nvSpPr>
        <p:spPr/>
        <p:txBody>
          <a:bodyPr>
            <a:normAutofit/>
          </a:bodyPr>
          <a:lstStyle/>
          <a:p>
            <a:r>
              <a:rPr lang="en-IN" dirty="0"/>
              <a:t>Internal and external evaluation of the information sources</a:t>
            </a:r>
          </a:p>
        </p:txBody>
      </p:sp>
      <p:sp>
        <p:nvSpPr>
          <p:cNvPr id="3" name="Content Placeholder 2">
            <a:extLst>
              <a:ext uri="{FF2B5EF4-FFF2-40B4-BE49-F238E27FC236}">
                <a16:creationId xmlns:a16="http://schemas.microsoft.com/office/drawing/2014/main" id="{A204EC39-DB3D-40FD-9309-7C90C6B110E6}"/>
              </a:ext>
            </a:extLst>
          </p:cNvPr>
          <p:cNvSpPr>
            <a:spLocks noGrp="1"/>
          </p:cNvSpPr>
          <p:nvPr>
            <p:ph idx="1"/>
          </p:nvPr>
        </p:nvSpPr>
        <p:spPr/>
        <p:txBody>
          <a:bodyPr>
            <a:normAutofit/>
          </a:bodyPr>
          <a:lstStyle/>
          <a:p>
            <a:r>
              <a:rPr lang="en-IN" dirty="0"/>
              <a:t>External evaluation: </a:t>
            </a:r>
          </a:p>
          <a:p>
            <a:pPr lvl="1"/>
            <a:r>
              <a:rPr lang="en-IN" dirty="0"/>
              <a:t>physical verification based on external qualities.</a:t>
            </a:r>
          </a:p>
          <a:p>
            <a:pPr lvl="1"/>
            <a:r>
              <a:rPr lang="en-IN" dirty="0"/>
              <a:t>Find out whether the given information source is really produced in the past, and during the period of the incidence. </a:t>
            </a:r>
          </a:p>
          <a:p>
            <a:pPr lvl="1"/>
            <a:r>
              <a:rPr lang="en-IN" dirty="0"/>
              <a:t>Criteria: </a:t>
            </a:r>
          </a:p>
          <a:p>
            <a:pPr lvl="2"/>
            <a:r>
              <a:rPr lang="en-IN" dirty="0"/>
              <a:t>Physical condition</a:t>
            </a:r>
          </a:p>
          <a:p>
            <a:pPr lvl="2"/>
            <a:r>
              <a:rPr lang="en-IN" dirty="0"/>
              <a:t>Script and language</a:t>
            </a:r>
          </a:p>
          <a:p>
            <a:pPr lvl="2"/>
            <a:r>
              <a:rPr lang="en-IN" dirty="0"/>
              <a:t>Ink and paper</a:t>
            </a:r>
          </a:p>
          <a:p>
            <a:pPr lvl="2"/>
            <a:r>
              <a:rPr lang="en-IN" dirty="0"/>
              <a:t>Binding</a:t>
            </a:r>
          </a:p>
          <a:p>
            <a:pPr marL="0" indent="0">
              <a:buNone/>
            </a:pPr>
            <a:endParaRPr lang="en-IN" dirty="0"/>
          </a:p>
        </p:txBody>
      </p:sp>
    </p:spTree>
    <p:extLst>
      <p:ext uri="{BB962C8B-B14F-4D97-AF65-F5344CB8AC3E}">
        <p14:creationId xmlns:p14="http://schemas.microsoft.com/office/powerpoint/2010/main" val="452361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03AF-B1B8-4041-8B81-CFF734533079}"/>
              </a:ext>
            </a:extLst>
          </p:cNvPr>
          <p:cNvSpPr>
            <a:spLocks noGrp="1"/>
          </p:cNvSpPr>
          <p:nvPr>
            <p:ph type="title"/>
          </p:nvPr>
        </p:nvSpPr>
        <p:spPr/>
        <p:txBody>
          <a:bodyPr>
            <a:normAutofit/>
          </a:bodyPr>
          <a:lstStyle/>
          <a:p>
            <a:r>
              <a:rPr lang="en-IN" dirty="0"/>
              <a:t>Internal and external evaluation of the information sources</a:t>
            </a:r>
          </a:p>
        </p:txBody>
      </p:sp>
      <p:sp>
        <p:nvSpPr>
          <p:cNvPr id="3" name="Content Placeholder 2">
            <a:extLst>
              <a:ext uri="{FF2B5EF4-FFF2-40B4-BE49-F238E27FC236}">
                <a16:creationId xmlns:a16="http://schemas.microsoft.com/office/drawing/2014/main" id="{A204EC39-DB3D-40FD-9309-7C90C6B110E6}"/>
              </a:ext>
            </a:extLst>
          </p:cNvPr>
          <p:cNvSpPr>
            <a:spLocks noGrp="1"/>
          </p:cNvSpPr>
          <p:nvPr>
            <p:ph idx="1"/>
          </p:nvPr>
        </p:nvSpPr>
        <p:spPr/>
        <p:txBody>
          <a:bodyPr>
            <a:normAutofit/>
          </a:bodyPr>
          <a:lstStyle/>
          <a:p>
            <a:r>
              <a:rPr lang="en-IN" dirty="0"/>
              <a:t>Internal Evaluation :Evaluation of content</a:t>
            </a:r>
          </a:p>
          <a:p>
            <a:pPr lvl="1"/>
            <a:r>
              <a:rPr lang="en-IN" dirty="0"/>
              <a:t>Authority</a:t>
            </a:r>
          </a:p>
          <a:p>
            <a:pPr lvl="1"/>
            <a:r>
              <a:rPr lang="en-IN" dirty="0"/>
              <a:t>Reputation</a:t>
            </a:r>
          </a:p>
          <a:p>
            <a:pPr lvl="1"/>
            <a:r>
              <a:rPr lang="en-IN" dirty="0"/>
              <a:t>Impartiality or integrity</a:t>
            </a:r>
          </a:p>
          <a:p>
            <a:pPr lvl="1"/>
            <a:r>
              <a:rPr lang="en-IN" dirty="0"/>
              <a:t>Purpose</a:t>
            </a:r>
          </a:p>
          <a:p>
            <a:pPr lvl="1"/>
            <a:r>
              <a:rPr lang="en-IN" dirty="0"/>
              <a:t>Socioeconomic conditions</a:t>
            </a:r>
          </a:p>
          <a:p>
            <a:pPr lvl="1"/>
            <a:r>
              <a:rPr lang="en-IN" dirty="0"/>
              <a:t>Author’s relation</a:t>
            </a:r>
          </a:p>
          <a:p>
            <a:pPr lvl="1"/>
            <a:r>
              <a:rPr lang="en-IN" dirty="0"/>
              <a:t>Consistency of the terms used and period of production of the document</a:t>
            </a:r>
          </a:p>
          <a:p>
            <a:pPr lvl="1"/>
            <a:r>
              <a:rPr lang="en-IN" dirty="0"/>
              <a:t>Citation style</a:t>
            </a:r>
          </a:p>
          <a:p>
            <a:pPr lvl="1"/>
            <a:r>
              <a:rPr lang="en-IN" dirty="0"/>
              <a:t>Consistency of year, place and incidence recorded</a:t>
            </a:r>
          </a:p>
        </p:txBody>
      </p:sp>
    </p:spTree>
    <p:extLst>
      <p:ext uri="{BB962C8B-B14F-4D97-AF65-F5344CB8AC3E}">
        <p14:creationId xmlns:p14="http://schemas.microsoft.com/office/powerpoint/2010/main" val="3030448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697</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Research Methods : Historical Method</vt:lpstr>
      <vt:lpstr>Historical method</vt:lpstr>
      <vt:lpstr>Purpose of historical research</vt:lpstr>
      <vt:lpstr>Steps in historical research</vt:lpstr>
      <vt:lpstr>Identification and formulation of research problem</vt:lpstr>
      <vt:lpstr>Formulating hypotheses</vt:lpstr>
      <vt:lpstr>Identification of information sources</vt:lpstr>
      <vt:lpstr>Internal and external evaluation of the information sources</vt:lpstr>
      <vt:lpstr>Internal and external evaluation of the information sources</vt:lpstr>
      <vt:lpstr>Data collection</vt:lpstr>
      <vt:lpstr>Analysis and interpretation of data</vt:lpstr>
      <vt:lpstr>Report writing</vt:lpstr>
      <vt:lpstr>Types of Historical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dc:title>
  <dc:creator>Swami Kundan Kishor</dc:creator>
  <cp:lastModifiedBy>Swami Kundan Kishor</cp:lastModifiedBy>
  <cp:revision>21</cp:revision>
  <dcterms:created xsi:type="dcterms:W3CDTF">2018-08-29T05:29:27Z</dcterms:created>
  <dcterms:modified xsi:type="dcterms:W3CDTF">2018-09-06T09:07:27Z</dcterms:modified>
</cp:coreProperties>
</file>