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3" r:id="rId18"/>
    <p:sldId id="275" r:id="rId19"/>
    <p:sldId id="276" r:id="rId20"/>
    <p:sldId id="277" r:id="rId21"/>
    <p:sldId id="278" r:id="rId22"/>
    <p:sldId id="279" r:id="rId23"/>
    <p:sldId id="272" r:id="rId24"/>
    <p:sldId id="274" r:id="rId25"/>
  </p:sldIdLst>
  <p:sldSz cx="9144000" cy="5143500" type="screen16x9"/>
  <p:notesSz cx="6858000" cy="9144000"/>
  <p:embeddedFontLst>
    <p:embeddedFont>
      <p:font typeface="Lato" panose="020B0604020202020204" charset="0"/>
      <p:regular r:id="rId27"/>
      <p:bold r:id="rId28"/>
      <p:italic r:id="rId29"/>
      <p:boldItalic r:id="rId30"/>
    </p:embeddedFont>
    <p:embeddedFont>
      <p:font typeface="Raleway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4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0e91ceb0f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0e91ceb0f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Descriptive Surveys : quantitivative</a:t>
            </a:r>
            <a:endParaRPr sz="16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Exploratory Surveys : qualittistve to delve insidea field  or for gaining provocative ideas and useful insights </a:t>
            </a:r>
            <a:endParaRPr sz="16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0e91ceb0f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0e91ceb0f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Generally, sample survey data is tabulated, presented as percentages and analysed according to socio-economic variables such as age, gender, education, marital status, etc.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0e91ceb0f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0e91ceb0f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0e91ceb0f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0e91ceb0f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0e91ceb0f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0e91ceb0f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5c3670e08aefbc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5c3670e08aefbc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5c3670e08aefbc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5c3670e08aefbc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0e91ceb0f_0_1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0e91ceb0f_0_1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0e91ceb0f_0_9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0e91ceb0f_0_9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5c3670e08aefbc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5c3670e08aefbc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5c3670e08aefbc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5c3670e08aefbc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5c3670e08aefbc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5c3670e08aefbc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5c3670e08aefbc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5c3670e08aefbc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5c3670e08aefbc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5c3670e08aefbc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Methods : Descriptive Method</a:t>
            </a:r>
            <a:endParaRPr dirty="0"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Vinit Kumar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000000"/>
                </a:solidFill>
              </a:rPr>
              <a:t>Types of survey</a:t>
            </a:r>
            <a:endParaRPr sz="3800">
              <a:solidFill>
                <a:srgbClr val="000000"/>
              </a:solidFill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Exploratory Surveys</a:t>
            </a:r>
            <a:endParaRPr b="1"/>
          </a:p>
          <a:p>
            <a:pPr marL="457200" lvl="0" indent="-330200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Literature surveys				</a:t>
            </a:r>
            <a:endParaRPr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Experience surveys	</a:t>
            </a:r>
            <a:endParaRPr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Analysis of “insight-stimulating” examples	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Descriptive Surveys</a:t>
            </a:r>
            <a:endParaRPr b="1"/>
          </a:p>
          <a:p>
            <a:pPr marL="457200" lvl="0" indent="-330200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Censuses </a:t>
            </a:r>
            <a:endParaRPr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Cross-sectional surveys</a:t>
            </a:r>
            <a:endParaRPr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Longitudinal Surveys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Trend Studies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Cohort studies 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Panel studies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Censuses</a:t>
            </a:r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1109133" y="1595775"/>
            <a:ext cx="7622438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Most complete types of survey, 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response from everybody, 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large scale and expensive. Governments, every 5 or ten years. 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Cover whole country or smaller populations.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Advantage is completeness and accuracy. 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main role is to provide a baseline against which to test samples.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Census data soon becomes outdated, but best available data.  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Cross-sectional surveys</a:t>
            </a: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1540932" y="1615500"/>
            <a:ext cx="7181067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Conducted on a particular population at a particular point of time.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Faster to complete.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Requires less expenditure.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Longitudinal surveys</a:t>
            </a:r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521646" y="1290075"/>
            <a:ext cx="82002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R</a:t>
            </a:r>
            <a:r>
              <a:rPr lang="en" dirty="0"/>
              <a:t>epeat cross-sectional surveys on a particular population after a particular period of time.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Helps in understanding about how people’s views are changing.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Trend Studies: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Take different samples from a general population, for example, first year students of a particular university to know whether new students’ expectations or career intentions are changing over time.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Cohort studies: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Follow the same population over time, for example, all the university graduates from a particular year. Population stays same, but a new sample is drawn each time. 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Panel Studies: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Tace the same sample over time, for example, a particular graduate class to follow their professional careers. Individual circumstances to follow. 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A6FF-9B68-4FF5-A663-3C85EACD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 of survey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E5139-174F-44F3-B788-D92C47B2F5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Respondent’s</a:t>
            </a:r>
            <a:r>
              <a:rPr lang="en-IN" dirty="0"/>
              <a:t> reluctance to respond</a:t>
            </a:r>
          </a:p>
          <a:p>
            <a:r>
              <a:rPr lang="en-IN" dirty="0"/>
              <a:t>The accuracy of the data depends upon respondent</a:t>
            </a:r>
            <a:r>
              <a:rPr lang="en-IN" b="1" dirty="0"/>
              <a:t> </a:t>
            </a:r>
            <a:r>
              <a:rPr lang="en-IN" dirty="0"/>
              <a:t>honesty, correct interpretation of questions, and memory and recall of information. </a:t>
            </a:r>
          </a:p>
          <a:p>
            <a:r>
              <a:rPr lang="en-IN" dirty="0"/>
              <a:t>Chances of Halo effect and Bandwagon effect.</a:t>
            </a:r>
          </a:p>
          <a:p>
            <a:r>
              <a:rPr lang="en-IN" dirty="0"/>
              <a:t>Biased (May try to help by giving pleasant answers or look smart or informed)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9995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method in librarianship</a:t>
            </a: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1972733" y="1595775"/>
            <a:ext cx="6759067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Survey method dominates the </a:t>
            </a:r>
            <a:r>
              <a:rPr lang="en-IN"/>
              <a:t>research trends </a:t>
            </a:r>
            <a:r>
              <a:rPr lang="en"/>
              <a:t> 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 and user studies, 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state-of-the-art surveys, and 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library performance evaluation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Case Study Method</a:t>
            </a:r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1"/>
          </p:nvPr>
        </p:nvSpPr>
        <p:spPr>
          <a:xfrm>
            <a:off x="1107679" y="1460309"/>
            <a:ext cx="7614171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Case study research involves an </a:t>
            </a:r>
            <a:r>
              <a:rPr lang="en-IN" dirty="0"/>
              <a:t>comprehensive, detailed and </a:t>
            </a:r>
            <a:r>
              <a:rPr lang="en" dirty="0"/>
              <a:t>in-depth study of an individual or group of individuals.  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Case studies often lead to testable hypotheses and allow us to study rare </a:t>
            </a:r>
            <a:r>
              <a:rPr lang="en-IN" dirty="0"/>
              <a:t>or complex</a:t>
            </a:r>
            <a:r>
              <a:rPr lang="en" dirty="0"/>
              <a:t> phenomena. 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Applies qualitative techniques rather than quantitative techniques. 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Popular method in disciplines such as, sociology, management science, psychology, medical science, library science, etc.   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  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564-457F-46DC-82E5-CB2A53E3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1526D-0B2E-48D6-8B5B-E3B77EDD4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0534" y="356217"/>
            <a:ext cx="7410912" cy="4664516"/>
          </a:xfrm>
        </p:spPr>
        <p:txBody>
          <a:bodyPr/>
          <a:lstStyle/>
          <a:p>
            <a:r>
              <a:rPr lang="en-IN" dirty="0"/>
              <a:t>The ‘case’ selected for case study is known as unit of case study. An institute, a section in an institute, or an individual can be a unit for a case study. </a:t>
            </a:r>
          </a:p>
          <a:p>
            <a:r>
              <a:rPr lang="en-IN" dirty="0"/>
              <a:t>The units in a case study are studied in their natural, real conditions. </a:t>
            </a:r>
          </a:p>
          <a:p>
            <a:r>
              <a:rPr lang="en-IN" dirty="0"/>
              <a:t>In other words, the environment is not controlled unlike experimental method.</a:t>
            </a:r>
          </a:p>
          <a:p>
            <a:r>
              <a:rPr lang="en-IN" dirty="0"/>
              <a:t>In context of librarianship, following can be a units of a case study:</a:t>
            </a:r>
          </a:p>
          <a:p>
            <a:pPr marL="817200" lvl="2">
              <a:lnSpc>
                <a:spcPct val="100000"/>
              </a:lnSpc>
              <a:spcBef>
                <a:spcPts val="0"/>
              </a:spcBef>
            </a:pPr>
            <a:r>
              <a:rPr lang="en-IN" dirty="0"/>
              <a:t>A specific library</a:t>
            </a:r>
          </a:p>
          <a:p>
            <a:pPr marL="817200" lvl="2">
              <a:lnSpc>
                <a:spcPct val="100000"/>
              </a:lnSpc>
              <a:spcBef>
                <a:spcPts val="0"/>
              </a:spcBef>
            </a:pPr>
            <a:r>
              <a:rPr lang="en-IN" dirty="0"/>
              <a:t>A specific section of a library</a:t>
            </a:r>
          </a:p>
          <a:p>
            <a:pPr marL="817200" lvl="2">
              <a:lnSpc>
                <a:spcPct val="100000"/>
              </a:lnSpc>
              <a:spcBef>
                <a:spcPts val="0"/>
              </a:spcBef>
            </a:pPr>
            <a:r>
              <a:rPr lang="en-IN" dirty="0"/>
              <a:t>A specific programme or service of a library(a case study of electronics </a:t>
            </a:r>
            <a:r>
              <a:rPr lang="en-IN" dirty="0" err="1"/>
              <a:t>refrence</a:t>
            </a:r>
            <a:r>
              <a:rPr lang="en-IN" dirty="0"/>
              <a:t> service of ABC institute’s library)</a:t>
            </a:r>
          </a:p>
          <a:p>
            <a:pPr marL="817200" lvl="2">
              <a:lnSpc>
                <a:spcPct val="100000"/>
              </a:lnSpc>
              <a:spcBef>
                <a:spcPts val="0"/>
              </a:spcBef>
            </a:pPr>
            <a:r>
              <a:rPr lang="en-IN" dirty="0"/>
              <a:t>A specific classification scheme or a specific library software.(A case study of SOUL software) </a:t>
            </a:r>
          </a:p>
          <a:p>
            <a:pPr marL="817200" lvl="2">
              <a:lnSpc>
                <a:spcPct val="100000"/>
              </a:lnSpc>
              <a:spcBef>
                <a:spcPts val="0"/>
              </a:spcBef>
            </a:pPr>
            <a:r>
              <a:rPr lang="en-IN" dirty="0"/>
              <a:t>A renowned librarian or teacher of library and information science</a:t>
            </a:r>
          </a:p>
          <a:p>
            <a:pPr marL="817200" lvl="2">
              <a:lnSpc>
                <a:spcPct val="100000"/>
              </a:lnSpc>
              <a:spcBef>
                <a:spcPts val="0"/>
              </a:spcBef>
            </a:pPr>
            <a:r>
              <a:rPr lang="en-IN" dirty="0"/>
              <a:t>A specific user group (e.g. case study of women readers, children users)</a:t>
            </a:r>
          </a:p>
          <a:p>
            <a:r>
              <a:rPr lang="en-IN" dirty="0"/>
              <a:t>As per </a:t>
            </a:r>
            <a:r>
              <a:rPr lang="en-IN" dirty="0" err="1"/>
              <a:t>Busha</a:t>
            </a:r>
            <a:r>
              <a:rPr lang="en-IN" dirty="0"/>
              <a:t> and Harter, case study is really useful to study library’s impact on society and special users. </a:t>
            </a:r>
          </a:p>
        </p:txBody>
      </p:sp>
    </p:spTree>
    <p:extLst>
      <p:ext uri="{BB962C8B-B14F-4D97-AF65-F5344CB8AC3E}">
        <p14:creationId xmlns:p14="http://schemas.microsoft.com/office/powerpoint/2010/main" val="3869677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73E0-4827-4933-84AE-3A1BFFC8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Characteristics of 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F776C-AB37-46AC-B229-02154FA7C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Qualitative research method</a:t>
            </a:r>
          </a:p>
          <a:p>
            <a:r>
              <a:rPr lang="en-IN" dirty="0"/>
              <a:t>Study of single unit</a:t>
            </a:r>
          </a:p>
          <a:p>
            <a:r>
              <a:rPr lang="en-IN" dirty="0"/>
              <a:t>Study of case in its real or natural conditions</a:t>
            </a:r>
          </a:p>
          <a:p>
            <a:r>
              <a:rPr lang="en-IN" dirty="0"/>
              <a:t>Detail contextual analysis is possible</a:t>
            </a:r>
          </a:p>
          <a:p>
            <a:r>
              <a:rPr lang="en-IN" dirty="0"/>
              <a:t>Useful to understand a complex problem</a:t>
            </a:r>
          </a:p>
          <a:p>
            <a:r>
              <a:rPr lang="en-IN" dirty="0"/>
              <a:t>Direct contact with the case</a:t>
            </a:r>
          </a:p>
          <a:p>
            <a:r>
              <a:rPr lang="en-IN" dirty="0"/>
              <a:t>Use more than one data collection tools</a:t>
            </a:r>
          </a:p>
        </p:txBody>
      </p:sp>
    </p:spTree>
    <p:extLst>
      <p:ext uri="{BB962C8B-B14F-4D97-AF65-F5344CB8AC3E}">
        <p14:creationId xmlns:p14="http://schemas.microsoft.com/office/powerpoint/2010/main" val="1431101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26E4A-B4AF-4F11-A70F-2A6D5F3E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case study method is useful?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52651-9E5B-46F2-AE9A-D45B671795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When it is not possible to study the case outside its natural settings/condition</a:t>
            </a:r>
          </a:p>
          <a:p>
            <a:r>
              <a:rPr lang="en-IN" dirty="0"/>
              <a:t>When it is not possible to isolate the different variables related with case</a:t>
            </a:r>
          </a:p>
          <a:p>
            <a:r>
              <a:rPr lang="en-IN" dirty="0"/>
              <a:t>When it not possible to measure variables in quantitative parameters(for example, user’s satisfaction)</a:t>
            </a:r>
          </a:p>
        </p:txBody>
      </p:sp>
    </p:spTree>
    <p:extLst>
      <p:ext uri="{BB962C8B-B14F-4D97-AF65-F5344CB8AC3E}">
        <p14:creationId xmlns:p14="http://schemas.microsoft.com/office/powerpoint/2010/main" val="374552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method</a:t>
            </a: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0" y="1017725"/>
            <a:ext cx="88323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obtain information concerning the current status of phenomena.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Purpose of these methods is to describe “what exists” with respect to situational variables.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specific predictions, with narration of facts, estimate proportions in the population, and characteristics concerning individual, group or situations.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research design must be rigid and not flexible.  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make accurate predictions, and do not determine cause and effect.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F4D4-44B3-4E01-8D17-C4FA66A21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 of 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CE28F-C61E-49E3-9748-A4895B56B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933" y="1595776"/>
            <a:ext cx="7952779" cy="3002400"/>
          </a:xfrm>
        </p:spPr>
        <p:txBody>
          <a:bodyPr/>
          <a:lstStyle/>
          <a:p>
            <a:r>
              <a:rPr lang="en-IN" dirty="0"/>
              <a:t>To study a single case in detail</a:t>
            </a:r>
          </a:p>
          <a:p>
            <a:r>
              <a:rPr lang="en-IN" dirty="0"/>
              <a:t>To describe</a:t>
            </a:r>
          </a:p>
          <a:p>
            <a:r>
              <a:rPr lang="en-IN" dirty="0"/>
              <a:t>To know the causal factors</a:t>
            </a:r>
          </a:p>
          <a:p>
            <a:r>
              <a:rPr lang="en-IN" dirty="0"/>
              <a:t>To bring improvements</a:t>
            </a:r>
          </a:p>
          <a:p>
            <a:r>
              <a:rPr lang="en-IN" dirty="0"/>
              <a:t>To formulate theories</a:t>
            </a:r>
          </a:p>
          <a:p>
            <a:r>
              <a:rPr lang="en-IN" dirty="0"/>
              <a:t>Enable </a:t>
            </a:r>
            <a:r>
              <a:rPr lang="en-IN" dirty="0" err="1"/>
              <a:t>genralisations</a:t>
            </a:r>
            <a:r>
              <a:rPr lang="en-IN" dirty="0"/>
              <a:t> : multiple case studies</a:t>
            </a:r>
          </a:p>
          <a:p>
            <a:r>
              <a:rPr lang="en-IN" dirty="0"/>
              <a:t>To explain complex interrelationship between various variables</a:t>
            </a:r>
          </a:p>
          <a:p>
            <a:r>
              <a:rPr lang="en-IN" dirty="0"/>
              <a:t>To find unique features in the case</a:t>
            </a:r>
          </a:p>
        </p:txBody>
      </p:sp>
    </p:spTree>
    <p:extLst>
      <p:ext uri="{BB962C8B-B14F-4D97-AF65-F5344CB8AC3E}">
        <p14:creationId xmlns:p14="http://schemas.microsoft.com/office/powerpoint/2010/main" val="951379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DCB7-7DC4-4003-9F3F-1CC953765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37073-1D02-4D3D-B0F3-506F7F1245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Documents</a:t>
            </a:r>
          </a:p>
          <a:p>
            <a:pPr lvl="1"/>
            <a:r>
              <a:rPr lang="en-IN" dirty="0"/>
              <a:t>Government records</a:t>
            </a:r>
          </a:p>
          <a:p>
            <a:pPr lvl="1"/>
            <a:r>
              <a:rPr lang="en-IN" dirty="0"/>
              <a:t>Archives</a:t>
            </a:r>
          </a:p>
          <a:p>
            <a:r>
              <a:rPr lang="en-IN" dirty="0"/>
              <a:t>Interviews</a:t>
            </a:r>
          </a:p>
          <a:p>
            <a:pPr lvl="1"/>
            <a:r>
              <a:rPr lang="en-IN" dirty="0"/>
              <a:t>Depth interviews and focused group interviews</a:t>
            </a:r>
          </a:p>
          <a:p>
            <a:r>
              <a:rPr lang="en-IN" dirty="0"/>
              <a:t>Non-participant observation</a:t>
            </a:r>
          </a:p>
          <a:p>
            <a:r>
              <a:rPr lang="en-IN" dirty="0"/>
              <a:t>Participant observation</a:t>
            </a:r>
          </a:p>
        </p:txBody>
      </p:sp>
    </p:spTree>
    <p:extLst>
      <p:ext uri="{BB962C8B-B14F-4D97-AF65-F5344CB8AC3E}">
        <p14:creationId xmlns:p14="http://schemas.microsoft.com/office/powerpoint/2010/main" val="2181833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5980-9089-4BD7-8EE6-06806FBE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E7F-EF95-484B-80F0-5BEA5DB84C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Single Case Study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IN" dirty="0"/>
              <a:t>Studies a single unique and representative case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IN" dirty="0"/>
              <a:t>Useful in 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IN" dirty="0"/>
              <a:t>Preliminary investigations : to identify key variables.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IN" dirty="0"/>
              <a:t>Pilot Tests : test of techniques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IN" dirty="0"/>
              <a:t>Follow-up studies: to examine more deeply particular issues</a:t>
            </a:r>
          </a:p>
          <a:p>
            <a:r>
              <a:rPr lang="en-IN" dirty="0"/>
              <a:t>Multiple Case study</a:t>
            </a:r>
          </a:p>
          <a:p>
            <a:pPr lvl="1">
              <a:spcBef>
                <a:spcPts val="0"/>
              </a:spcBef>
            </a:pPr>
            <a:r>
              <a:rPr lang="en-IN" dirty="0"/>
              <a:t>Studies more than one cases</a:t>
            </a:r>
          </a:p>
          <a:p>
            <a:pPr lvl="1">
              <a:spcBef>
                <a:spcPts val="0"/>
              </a:spcBef>
            </a:pPr>
            <a:r>
              <a:rPr lang="en-IN" dirty="0"/>
              <a:t>Useful in making valid generalisations by applying principle of replication.</a:t>
            </a:r>
          </a:p>
          <a:p>
            <a:pPr lvl="1">
              <a:spcBef>
                <a:spcPts val="0"/>
              </a:spcBef>
            </a:pPr>
            <a:r>
              <a:rPr lang="en-IN" i="1" dirty="0"/>
              <a:t>(it is possible to formulate a theory if results of all or majority of cases are same) </a:t>
            </a:r>
          </a:p>
        </p:txBody>
      </p:sp>
    </p:spTree>
    <p:extLst>
      <p:ext uri="{BB962C8B-B14F-4D97-AF65-F5344CB8AC3E}">
        <p14:creationId xmlns:p14="http://schemas.microsoft.com/office/powerpoint/2010/main" val="2708763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A46A-33DF-48B7-92D2-D4E36D5E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7BA6F-747F-49D7-AEBE-E66CA084B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600" y="1595776"/>
            <a:ext cx="7741112" cy="3002400"/>
          </a:xfrm>
        </p:spPr>
        <p:txBody>
          <a:bodyPr/>
          <a:lstStyle/>
          <a:p>
            <a:r>
              <a:rPr lang="en" dirty="0"/>
              <a:t>There are two serious problems with case studies — expectancy effects and atypical individuals. </a:t>
            </a:r>
          </a:p>
          <a:p>
            <a:r>
              <a:rPr lang="en" dirty="0"/>
              <a:t>Expectancy effects include the experimenter’s underlying biases that might affect the actions taken while conducting research.  These biases can lead to misrepresenting participants’ descriptions.  </a:t>
            </a:r>
          </a:p>
          <a:p>
            <a:r>
              <a:rPr lang="en" dirty="0"/>
              <a:t>Describing atypical individuals may lead to poor generalizations and detract from external validity.</a:t>
            </a:r>
          </a:p>
          <a:p>
            <a:r>
              <a:rPr lang="en" dirty="0"/>
              <a:t>Case studies are often criticised for being superficial. </a:t>
            </a:r>
            <a:r>
              <a:rPr lang="en-IN" dirty="0"/>
              <a:t>(too much details but does not see the bigger picture)</a:t>
            </a:r>
          </a:p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3406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766F3-23B3-4D78-BDF6-E669FB0F3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 and survey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4A708-C908-4897-8E3A-D104C0392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133" y="1595776"/>
            <a:ext cx="8130579" cy="3002400"/>
          </a:xfrm>
        </p:spPr>
        <p:txBody>
          <a:bodyPr/>
          <a:lstStyle/>
          <a:p>
            <a:r>
              <a:rPr lang="en-IN" dirty="0"/>
              <a:t>Survey studies samples. Survey is extensive study of the given sample. Whereas case study investigates in detail about a single unit or a small group. </a:t>
            </a:r>
          </a:p>
          <a:p>
            <a:r>
              <a:rPr lang="en-IN" dirty="0"/>
              <a:t>Survey is Quantitative whereas case study is qualitative.</a:t>
            </a:r>
          </a:p>
        </p:txBody>
      </p:sp>
    </p:spTree>
    <p:extLst>
      <p:ext uri="{BB962C8B-B14F-4D97-AF65-F5344CB8AC3E}">
        <p14:creationId xmlns:p14="http://schemas.microsoft.com/office/powerpoint/2010/main" val="64646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descriptive method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To describe the current status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To describe process, procedures and correlations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To get answers to questions such as which activity is performed by whom, when and why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To present background information about an institute or an event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Descriptive method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Survey of financial management of university libraries in Uttar Pradesh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Content analysis of Herald of Library and Information Science.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Analysis of current status of Institutional Repositories in India.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Library user’s approaches towards e-books: a contemporary analysis.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1938866" y="1152475"/>
            <a:ext cx="6893433" cy="3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Effective to analyse non-quantified topics and issues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possibility to observe the phenomenon in a completely natural and unchanged natural environment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opportunity to integrate the qualitative and quantitative methods of data collection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Less time-consuming than quantitative experiments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</a:t>
            </a: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Research results may reflect certain level of bias due to the absence of statistical tests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majority of descriptive studies are not ‘repeatable’ due to their observational nature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Descriptive studies are not helpful in identifying cause behind described phenomenon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in Descriptive Method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63616" y="12113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Statement of the problem(what the study is about and why is is being made?).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Identification of information(What are the vaiables for which the information is required?).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Selection or development of data gathering instruments(What techniques of gathering data will be adopted?). Surveys, field studies, content analysis, etc.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Identification of target population and sample(How much material will be needed and from whom?).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Design of information collection procedure.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Collection of information.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Analysis of information.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Generalization and/or predictions.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Report writing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descriptive method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Survey method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 study method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2441500" y="452175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Method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242500" y="896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Long-standing in the social sciences, especially sociology and political science.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Used for developing generalisations(Smaller group to larger group) about group of individuals(populations). 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describe characteristics of the population, estimate proportions in the population, make specific predictions, and test associational relationships.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survey method selects a sample that is representative of a larger population, administers questions usually using either interviews or questionnaires and uses the results to generalise about the population as a whole.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Its strengths are in collecting demographic and socio-economic data, and in describing people’s </a:t>
            </a:r>
            <a:r>
              <a:rPr lang="en-IN" b="1" dirty="0"/>
              <a:t>behaviours</a:t>
            </a:r>
            <a:r>
              <a:rPr lang="en-IN" dirty="0"/>
              <a:t>, </a:t>
            </a:r>
            <a:r>
              <a:rPr lang="en" dirty="0"/>
              <a:t>general </a:t>
            </a:r>
            <a:r>
              <a:rPr lang="en" b="1" dirty="0"/>
              <a:t>perceptions</a:t>
            </a:r>
            <a:r>
              <a:rPr lang="en" dirty="0"/>
              <a:t> and </a:t>
            </a:r>
            <a:r>
              <a:rPr lang="en" b="1" dirty="0"/>
              <a:t>attitudes</a:t>
            </a:r>
            <a:r>
              <a:rPr lang="en" dirty="0"/>
              <a:t>. 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Useful for describing patterns in large group rather than in-depth analysis of individuals’ views.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1436</Words>
  <Application>Microsoft Office PowerPoint</Application>
  <PresentationFormat>On-screen Show (16:9)</PresentationFormat>
  <Paragraphs>158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Lato</vt:lpstr>
      <vt:lpstr>Raleway</vt:lpstr>
      <vt:lpstr>Arial</vt:lpstr>
      <vt:lpstr>Swiss</vt:lpstr>
      <vt:lpstr>Research Methods : Descriptive Method</vt:lpstr>
      <vt:lpstr>Descriptive method</vt:lpstr>
      <vt:lpstr>Purpose of descriptive method</vt:lpstr>
      <vt:lpstr>Examples of Descriptive method</vt:lpstr>
      <vt:lpstr>Advantages</vt:lpstr>
      <vt:lpstr>Disadvantages</vt:lpstr>
      <vt:lpstr>Steps in Descriptive Method</vt:lpstr>
      <vt:lpstr>Types of descriptive method</vt:lpstr>
      <vt:lpstr>Survey Method</vt:lpstr>
      <vt:lpstr>Types of survey</vt:lpstr>
      <vt:lpstr>Censuses</vt:lpstr>
      <vt:lpstr>2. Cross-sectional surveys</vt:lpstr>
      <vt:lpstr>3. Longitudinal surveys</vt:lpstr>
      <vt:lpstr>Limitations of survey</vt:lpstr>
      <vt:lpstr>Survey method in librarianship</vt:lpstr>
      <vt:lpstr>Case Study Method</vt:lpstr>
      <vt:lpstr>PowerPoint Presentation</vt:lpstr>
      <vt:lpstr>Characteristics of Case study</vt:lpstr>
      <vt:lpstr>When case study method is useful?</vt:lpstr>
      <vt:lpstr>Objectives of case study</vt:lpstr>
      <vt:lpstr>Data collection</vt:lpstr>
      <vt:lpstr>Types of case study</vt:lpstr>
      <vt:lpstr>Limitations</vt:lpstr>
      <vt:lpstr>Case study and survey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 : Descriptive Method</dc:title>
  <dc:creator>Vinit Kumar</dc:creator>
  <cp:lastModifiedBy>Swami Kundan Kishor</cp:lastModifiedBy>
  <cp:revision>17</cp:revision>
  <dcterms:modified xsi:type="dcterms:W3CDTF">2018-09-11T07:09:04Z</dcterms:modified>
</cp:coreProperties>
</file>