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Open Sans" panose="020B0604020202020204" charset="0"/>
      <p:regular r:id="rId21"/>
      <p:bold r:id="rId22"/>
      <p:italic r:id="rId23"/>
      <p:boldItalic r:id="rId24"/>
    </p:embeddedFont>
    <p:embeddedFont>
      <p:font typeface="Economic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4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8954b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8954b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25b083ae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25b083ae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25b083ae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25b083ae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25b083ae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25b083ae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25b083ae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25b083ae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25b083ae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25b083ae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25b083ae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25b083ae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25b083ae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25b083ae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25b083a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25b083a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8954b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8954b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8954b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8954b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6f8954b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6f8954b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8954b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8954b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425202beab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425202bea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25202beab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25202beab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25b083a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25b083a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25b083ae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25b083ae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spTree>
      <p:nvGrpSpPr>
        <p:cNvPr id="1" name="Shape 58"/>
        <p:cNvGrpSpPr/>
        <p:nvPr/>
      </p:nvGrpSpPr>
      <p:grpSpPr>
        <a:xfrm>
          <a:off x="0" y="0"/>
          <a:ext cx="0" cy="0"/>
          <a:chOff x="0" y="0"/>
          <a:chExt cx="0" cy="0"/>
        </a:xfrm>
      </p:grpSpPr>
      <p:sp>
        <p:nvSpPr>
          <p:cNvPr id="59" name="Google Shape;59;p13"/>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60;p13"/>
          <p:cNvPicPr preferRelativeResize="0"/>
          <p:nvPr/>
        </p:nvPicPr>
        <p:blipFill rotWithShape="1">
          <a:blip r:embed="rId2">
            <a:alphaModFix/>
          </a:blip>
          <a:srcRect b="39320"/>
          <a:stretch/>
        </p:blipFill>
        <p:spPr>
          <a:xfrm>
            <a:off x="5109175" y="3775700"/>
            <a:ext cx="3123900" cy="1367799"/>
          </a:xfrm>
          <a:prstGeom prst="rect">
            <a:avLst/>
          </a:prstGeom>
          <a:noFill/>
          <a:ln>
            <a:noFill/>
          </a:ln>
        </p:spPr>
      </p:pic>
      <p:pic>
        <p:nvPicPr>
          <p:cNvPr id="61" name="Google Shape;61;p13"/>
          <p:cNvPicPr preferRelativeResize="0"/>
          <p:nvPr/>
        </p:nvPicPr>
        <p:blipFill rotWithShape="1">
          <a:blip r:embed="rId2">
            <a:alphaModFix/>
          </a:blip>
          <a:srcRect r="12838" b="39320"/>
          <a:stretch/>
        </p:blipFill>
        <p:spPr>
          <a:xfrm>
            <a:off x="6421300" y="3775700"/>
            <a:ext cx="2722699" cy="1367799"/>
          </a:xfrm>
          <a:prstGeom prst="rect">
            <a:avLst/>
          </a:prstGeom>
          <a:noFill/>
          <a:ln>
            <a:noFill/>
          </a:ln>
        </p:spPr>
      </p:pic>
      <p:sp>
        <p:nvSpPr>
          <p:cNvPr id="62" name="Google Shape;62;p13"/>
          <p:cNvSpPr txBox="1">
            <a:spLocks noGrp="1"/>
          </p:cNvSpPr>
          <p:nvPr>
            <p:ph type="ctrTitle"/>
          </p:nvPr>
        </p:nvSpPr>
        <p:spPr>
          <a:xfrm>
            <a:off x="323525" y="323525"/>
            <a:ext cx="3780300" cy="1744800"/>
          </a:xfrm>
          <a:prstGeom prst="rect">
            <a:avLst/>
          </a:prstGeom>
          <a:noFill/>
        </p:spPr>
        <p:txBody>
          <a:bodyPr spcFirstLastPara="1" wrap="square" lIns="91425" tIns="91425" rIns="91425" bIns="91425" anchor="b" anchorCtr="0"/>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a:endParaRPr/>
          </a:p>
        </p:txBody>
      </p:sp>
      <p:sp>
        <p:nvSpPr>
          <p:cNvPr id="63" name="Google Shape;63;p13"/>
          <p:cNvSpPr txBox="1">
            <a:spLocks noGrp="1"/>
          </p:cNvSpPr>
          <p:nvPr>
            <p:ph type="body" idx="1"/>
          </p:nvPr>
        </p:nvSpPr>
        <p:spPr>
          <a:xfrm>
            <a:off x="323525" y="2177775"/>
            <a:ext cx="3780300" cy="2254200"/>
          </a:xfrm>
          <a:prstGeom prst="rect">
            <a:avLst/>
          </a:prstGeom>
          <a:noFill/>
        </p:spPr>
        <p:txBody>
          <a:bodyPr spcFirstLastPara="1" wrap="square" lIns="91425" tIns="91425" rIns="91425" bIns="91425" anchor="t" anchorCtr="0"/>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1">
    <p:spTree>
      <p:nvGrpSpPr>
        <p:cNvPr id="1" name="Shape 65"/>
        <p:cNvGrpSpPr/>
        <p:nvPr/>
      </p:nvGrpSpPr>
      <p:grpSpPr>
        <a:xfrm>
          <a:off x="0" y="0"/>
          <a:ext cx="0" cy="0"/>
          <a:chOff x="0" y="0"/>
          <a:chExt cx="0" cy="0"/>
        </a:xfrm>
      </p:grpSpPr>
      <p:sp>
        <p:nvSpPr>
          <p:cNvPr id="66" name="Google Shape;66;p14"/>
          <p:cNvSpPr/>
          <p:nvPr/>
        </p:nvSpPr>
        <p:spPr>
          <a:xfrm>
            <a:off x="0" y="0"/>
            <a:ext cx="9144000" cy="5143500"/>
          </a:xfrm>
          <a:prstGeom prst="rect">
            <a:avLst/>
          </a:prstGeom>
          <a:solidFill>
            <a:srgbClr val="112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4"/>
          <p:cNvPicPr preferRelativeResize="0"/>
          <p:nvPr/>
        </p:nvPicPr>
        <p:blipFill rotWithShape="1">
          <a:blip r:embed="rId2">
            <a:alphaModFix/>
          </a:blip>
          <a:srcRect l="38684"/>
          <a:stretch/>
        </p:blipFill>
        <p:spPr>
          <a:xfrm>
            <a:off x="2291" y="1007350"/>
            <a:ext cx="1272100" cy="3128806"/>
          </a:xfrm>
          <a:prstGeom prst="rect">
            <a:avLst/>
          </a:prstGeom>
          <a:noFill/>
          <a:ln>
            <a:noFill/>
          </a:ln>
        </p:spPr>
      </p:pic>
      <p:sp>
        <p:nvSpPr>
          <p:cNvPr id="68" name="Google Shape;68;p14"/>
          <p:cNvSpPr txBox="1">
            <a:spLocks noGrp="1"/>
          </p:cNvSpPr>
          <p:nvPr>
            <p:ph type="ctrTitle"/>
          </p:nvPr>
        </p:nvSpPr>
        <p:spPr>
          <a:xfrm>
            <a:off x="1884750" y="711325"/>
            <a:ext cx="6947700" cy="996000"/>
          </a:xfrm>
          <a:prstGeom prst="rect">
            <a:avLst/>
          </a:prstGeom>
          <a:noFill/>
        </p:spPr>
        <p:txBody>
          <a:bodyPr spcFirstLastPara="1" wrap="square" lIns="91425" tIns="91425" rIns="91425" bIns="91425" anchor="b" anchorCtr="0"/>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69" name="Google Shape;69;p14"/>
          <p:cNvSpPr txBox="1">
            <a:spLocks noGrp="1"/>
          </p:cNvSpPr>
          <p:nvPr>
            <p:ph type="body" idx="1"/>
          </p:nvPr>
        </p:nvSpPr>
        <p:spPr>
          <a:xfrm>
            <a:off x="1884750" y="1825575"/>
            <a:ext cx="6947700" cy="2743200"/>
          </a:xfrm>
          <a:prstGeom prst="rect">
            <a:avLst/>
          </a:prstGeom>
          <a:noFill/>
        </p:spPr>
        <p:txBody>
          <a:bodyPr spcFirstLastPara="1" wrap="square" lIns="91425" tIns="91425" rIns="91425" bIns="91425" anchor="t" anchorCtr="0"/>
          <a:lstStyle>
            <a:lvl1pPr marL="457200" lvl="0" indent="-330200" algn="l">
              <a:lnSpc>
                <a:spcPct val="115000"/>
              </a:lnSpc>
              <a:spcBef>
                <a:spcPts val="0"/>
              </a:spcBef>
              <a:spcAft>
                <a:spcPts val="0"/>
              </a:spcAft>
              <a:buClr>
                <a:srgbClr val="FFFFFF"/>
              </a:buClr>
              <a:buSzPts val="1600"/>
              <a:buChar char="●"/>
              <a:defRPr sz="1600">
                <a:solidFill>
                  <a:srgbClr val="FFFFFF"/>
                </a:solidFill>
              </a:defRPr>
            </a:lvl1pPr>
            <a:lvl2pPr marL="914400" lvl="1" indent="-317500" algn="l">
              <a:lnSpc>
                <a:spcPct val="115000"/>
              </a:lnSpc>
              <a:spcBef>
                <a:spcPts val="1600"/>
              </a:spcBef>
              <a:spcAft>
                <a:spcPts val="0"/>
              </a:spcAft>
              <a:buClr>
                <a:srgbClr val="FFFFFF"/>
              </a:buClr>
              <a:buSzPts val="1400"/>
              <a:buChar char="○"/>
              <a:defRPr sz="1400">
                <a:solidFill>
                  <a:srgbClr val="FFFFFF"/>
                </a:solidFill>
              </a:defRPr>
            </a:lvl2pPr>
            <a:lvl3pPr marL="1371600" lvl="2" indent="-317500" algn="l">
              <a:lnSpc>
                <a:spcPct val="115000"/>
              </a:lnSpc>
              <a:spcBef>
                <a:spcPts val="1600"/>
              </a:spcBef>
              <a:spcAft>
                <a:spcPts val="0"/>
              </a:spcAft>
              <a:buClr>
                <a:srgbClr val="FFFFFF"/>
              </a:buClr>
              <a:buSzPts val="1400"/>
              <a:buChar char="■"/>
              <a:defRPr sz="1400">
                <a:solidFill>
                  <a:srgbClr val="FFFFFF"/>
                </a:solidFill>
              </a:defRPr>
            </a:lvl3pPr>
            <a:lvl4pPr marL="1828800" lvl="3" indent="-317500" algn="l">
              <a:lnSpc>
                <a:spcPct val="115000"/>
              </a:lnSpc>
              <a:spcBef>
                <a:spcPts val="1600"/>
              </a:spcBef>
              <a:spcAft>
                <a:spcPts val="0"/>
              </a:spcAft>
              <a:buClr>
                <a:srgbClr val="FFFFFF"/>
              </a:buClr>
              <a:buSzPts val="1400"/>
              <a:buChar char="●"/>
              <a:defRPr sz="1400">
                <a:solidFill>
                  <a:srgbClr val="FFFFFF"/>
                </a:solidFill>
              </a:defRPr>
            </a:lvl4pPr>
            <a:lvl5pPr marL="2286000" lvl="4" indent="-317500" algn="l">
              <a:lnSpc>
                <a:spcPct val="115000"/>
              </a:lnSpc>
              <a:spcBef>
                <a:spcPts val="1600"/>
              </a:spcBef>
              <a:spcAft>
                <a:spcPts val="0"/>
              </a:spcAft>
              <a:buClr>
                <a:srgbClr val="FFFFFF"/>
              </a:buClr>
              <a:buSzPts val="1400"/>
              <a:buChar char="○"/>
              <a:defRPr sz="1400">
                <a:solidFill>
                  <a:srgbClr val="FFFFFF"/>
                </a:solidFill>
              </a:defRPr>
            </a:lvl5pPr>
            <a:lvl6pPr marL="2743200" lvl="5" indent="-317500" algn="l">
              <a:lnSpc>
                <a:spcPct val="115000"/>
              </a:lnSpc>
              <a:spcBef>
                <a:spcPts val="1600"/>
              </a:spcBef>
              <a:spcAft>
                <a:spcPts val="0"/>
              </a:spcAft>
              <a:buClr>
                <a:srgbClr val="FFFFFF"/>
              </a:buClr>
              <a:buSzPts val="1400"/>
              <a:buChar char="■"/>
              <a:defRPr sz="1400">
                <a:solidFill>
                  <a:srgbClr val="FFFFFF"/>
                </a:solidFill>
              </a:defRPr>
            </a:lvl6pPr>
            <a:lvl7pPr marL="3200400" lvl="6" indent="-317500" algn="l">
              <a:lnSpc>
                <a:spcPct val="115000"/>
              </a:lnSpc>
              <a:spcBef>
                <a:spcPts val="1600"/>
              </a:spcBef>
              <a:spcAft>
                <a:spcPts val="0"/>
              </a:spcAft>
              <a:buClr>
                <a:srgbClr val="FFFFFF"/>
              </a:buClr>
              <a:buSzPts val="1400"/>
              <a:buChar char="●"/>
              <a:defRPr sz="1400">
                <a:solidFill>
                  <a:srgbClr val="FFFFFF"/>
                </a:solidFill>
              </a:defRPr>
            </a:lvl7pPr>
            <a:lvl8pPr marL="3657600" lvl="7" indent="-317500" algn="l">
              <a:lnSpc>
                <a:spcPct val="115000"/>
              </a:lnSpc>
              <a:spcBef>
                <a:spcPts val="1600"/>
              </a:spcBef>
              <a:spcAft>
                <a:spcPts val="0"/>
              </a:spcAft>
              <a:buClr>
                <a:srgbClr val="FFFFFF"/>
              </a:buClr>
              <a:buSzPts val="1400"/>
              <a:buChar char="○"/>
              <a:defRPr sz="1400">
                <a:solidFill>
                  <a:srgbClr val="FFFFFF"/>
                </a:solidFill>
              </a:defRPr>
            </a:lvl8pPr>
            <a:lvl9pPr marL="4114800" lvl="8" indent="-317500" algn="l">
              <a:lnSpc>
                <a:spcPct val="115000"/>
              </a:lnSpc>
              <a:spcBef>
                <a:spcPts val="1600"/>
              </a:spcBef>
              <a:spcAft>
                <a:spcPts val="1600"/>
              </a:spcAft>
              <a:buClr>
                <a:srgbClr val="FFFFFF"/>
              </a:buClr>
              <a:buSzPts val="1400"/>
              <a:buChar char="■"/>
              <a:defRPr sz="1400">
                <a:solidFill>
                  <a:srgbClr val="FFFFFF"/>
                </a:solidFill>
              </a:defRPr>
            </a:lvl9pPr>
          </a:lstStyle>
          <a:p>
            <a:endParaRPr/>
          </a:p>
        </p:txBody>
      </p:sp>
      <p:sp>
        <p:nvSpPr>
          <p:cNvPr id="70" name="Google Shape;70;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a:off x="2290625" y="1444250"/>
            <a:ext cx="44889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Research methods: Experimental method</a:t>
            </a:r>
            <a:endParaRPr/>
          </a:p>
        </p:txBody>
      </p:sp>
      <p:sp>
        <p:nvSpPr>
          <p:cNvPr id="76" name="Google Shape;76;p15"/>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Dr. Vinit Kumar </a:t>
            </a:r>
            <a:endParaRPr/>
          </a:p>
          <a:p>
            <a:pPr marL="0" lvl="0" indent="0" algn="ctr" rtl="0">
              <a:spcBef>
                <a:spcPts val="0"/>
              </a:spcBef>
              <a:spcAft>
                <a:spcPts val="0"/>
              </a:spcAft>
              <a:buNone/>
            </a:pPr>
            <a:r>
              <a:rPr lang="en"/>
              <a:t>DLIS, BBAU Lucknow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 Selecting variables for experiment</a:t>
            </a:r>
            <a:endParaRPr/>
          </a:p>
        </p:txBody>
      </p:sp>
      <p:sp>
        <p:nvSpPr>
          <p:cNvPr id="172" name="Google Shape;172;p24"/>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Selection of appropriate dependent and independent variables. </a:t>
            </a:r>
            <a:endParaRPr/>
          </a:p>
          <a:p>
            <a:pPr marL="0" lvl="0" indent="0" algn="l" rtl="0">
              <a:spcBef>
                <a:spcPts val="1600"/>
              </a:spcBef>
              <a:spcAft>
                <a:spcPts val="0"/>
              </a:spcAft>
              <a:buNone/>
            </a:pPr>
            <a:r>
              <a:rPr lang="en"/>
              <a:t>It depends on the nature of the research problem, objectives, and hypothesis of the given experiment.</a:t>
            </a:r>
            <a:endParaRPr/>
          </a:p>
          <a:p>
            <a:pPr marL="0" lvl="0" indent="0" algn="l" rtl="0">
              <a:spcBef>
                <a:spcPts val="1600"/>
              </a:spcBef>
              <a:spcAft>
                <a:spcPts val="0"/>
              </a:spcAft>
              <a:buClr>
                <a:schemeClr val="dk1"/>
              </a:buClr>
              <a:buSzPts val="1100"/>
              <a:buFont typeface="Arial"/>
              <a:buNone/>
            </a:pPr>
            <a:r>
              <a:rPr lang="en">
                <a:solidFill>
                  <a:srgbClr val="FF0000"/>
                </a:solidFill>
              </a:rPr>
              <a:t>Attribute</a:t>
            </a:r>
            <a:r>
              <a:rPr lang="en">
                <a:solidFill>
                  <a:schemeClr val="lt1"/>
                </a:solidFill>
              </a:rPr>
              <a:t>: a ‘characteristic’ of something. It is a ‘concept’ or a ‘construct’ expressing the ‘qualities’ possessed by a physical or mental object. </a:t>
            </a:r>
            <a:endParaRPr>
              <a:solidFill>
                <a:schemeClr val="lt1"/>
              </a:solidFill>
            </a:endParaRPr>
          </a:p>
          <a:p>
            <a:pPr marL="0" lvl="0" indent="0" algn="l" rtl="0">
              <a:spcBef>
                <a:spcPts val="1600"/>
              </a:spcBef>
              <a:spcAft>
                <a:spcPts val="1600"/>
              </a:spcAft>
              <a:buClr>
                <a:schemeClr val="dk1"/>
              </a:buClr>
              <a:buSzPts val="1100"/>
              <a:buFont typeface="Arial"/>
              <a:buNone/>
            </a:pPr>
            <a:r>
              <a:rPr lang="en">
                <a:solidFill>
                  <a:schemeClr val="lt1"/>
                </a:solidFill>
              </a:rPr>
              <a:t>A </a:t>
            </a:r>
            <a:r>
              <a:rPr lang="en">
                <a:solidFill>
                  <a:srgbClr val="FF9900"/>
                </a:solidFill>
              </a:rPr>
              <a:t>variable</a:t>
            </a:r>
            <a:r>
              <a:rPr lang="en">
                <a:solidFill>
                  <a:schemeClr val="lt1"/>
                </a:solidFill>
              </a:rPr>
              <a:t> uses numerical values to measure an attribute. It is a quantity that expresses a quality in numbers to allow more precise measurement.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a:t>Types of variables</a:t>
            </a:r>
            <a:endParaRPr/>
          </a:p>
        </p:txBody>
      </p:sp>
      <p:sp>
        <p:nvSpPr>
          <p:cNvPr id="178" name="Google Shape;178;p25"/>
          <p:cNvSpPr txBox="1">
            <a:spLocks noGrp="1"/>
          </p:cNvSpPr>
          <p:nvPr>
            <p:ph type="body" idx="1"/>
          </p:nvPr>
        </p:nvSpPr>
        <p:spPr>
          <a:xfrm>
            <a:off x="1244599" y="1563108"/>
            <a:ext cx="7653867" cy="2743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t>Independent variables </a:t>
            </a:r>
            <a:r>
              <a:rPr lang="en" dirty="0"/>
              <a:t>: </a:t>
            </a:r>
            <a:r>
              <a:rPr lang="en-IN" dirty="0"/>
              <a:t>presumed cause, the values are manipulated.</a:t>
            </a:r>
            <a:endParaRPr dirty="0"/>
          </a:p>
          <a:p>
            <a:pPr marL="0" lvl="0" indent="0" algn="l" rtl="0">
              <a:lnSpc>
                <a:spcPct val="100000"/>
              </a:lnSpc>
              <a:spcBef>
                <a:spcPts val="1600"/>
              </a:spcBef>
              <a:spcAft>
                <a:spcPts val="0"/>
              </a:spcAft>
              <a:buNone/>
            </a:pPr>
            <a:r>
              <a:rPr lang="en" b="1" dirty="0"/>
              <a:t>Dependent variables</a:t>
            </a:r>
            <a:r>
              <a:rPr lang="en" dirty="0"/>
              <a:t>: </a:t>
            </a:r>
            <a:r>
              <a:rPr lang="en-IN" dirty="0"/>
              <a:t>presumed effect. Measured.</a:t>
            </a:r>
            <a:endParaRPr dirty="0"/>
          </a:p>
          <a:p>
            <a:pPr marL="0" lvl="0" indent="0" algn="l" rtl="0">
              <a:lnSpc>
                <a:spcPct val="100000"/>
              </a:lnSpc>
              <a:spcBef>
                <a:spcPts val="1600"/>
              </a:spcBef>
              <a:spcAft>
                <a:spcPts val="0"/>
              </a:spcAft>
              <a:buNone/>
            </a:pPr>
            <a:r>
              <a:rPr lang="en" b="1" dirty="0"/>
              <a:t>Background variables </a:t>
            </a:r>
            <a:r>
              <a:rPr lang="en" dirty="0"/>
              <a:t>: </a:t>
            </a:r>
            <a:r>
              <a:rPr lang="en-IN" dirty="0"/>
              <a:t>variables that affect the situation prior to the study. </a:t>
            </a:r>
            <a:endParaRPr dirty="0"/>
          </a:p>
          <a:p>
            <a:pPr marL="0" lvl="0" indent="0">
              <a:lnSpc>
                <a:spcPct val="100000"/>
              </a:lnSpc>
              <a:spcBef>
                <a:spcPts val="1600"/>
              </a:spcBef>
              <a:buNone/>
            </a:pPr>
            <a:r>
              <a:rPr lang="en" b="1" dirty="0"/>
              <a:t>Intervening variables </a:t>
            </a:r>
            <a:r>
              <a:rPr lang="en" dirty="0"/>
              <a:t>: </a:t>
            </a:r>
            <a:r>
              <a:rPr lang="en-US" dirty="0"/>
              <a:t>any variable which occurs between the treatment and the post-test measurement that might affect the outcome.</a:t>
            </a:r>
            <a:r>
              <a:rPr lang="en-US" sz="1050" dirty="0"/>
              <a:t> </a:t>
            </a:r>
            <a:endParaRPr lang="en" dirty="0"/>
          </a:p>
          <a:p>
            <a:pPr marL="0" lvl="0" indent="0" algn="l" rtl="0">
              <a:lnSpc>
                <a:spcPct val="100000"/>
              </a:lnSpc>
              <a:spcBef>
                <a:spcPts val="1600"/>
              </a:spcBef>
              <a:spcAft>
                <a:spcPts val="0"/>
              </a:spcAft>
              <a:buNone/>
            </a:pPr>
            <a:r>
              <a:rPr lang="en" b="1" dirty="0"/>
              <a:t>Extraneous variables </a:t>
            </a:r>
            <a:r>
              <a:rPr lang="en" dirty="0"/>
              <a:t>: </a:t>
            </a:r>
            <a:r>
              <a:rPr lang="en-US" dirty="0"/>
              <a:t>Independent variables that are not related to the purpose of the study, but may affect the outcome.</a:t>
            </a:r>
            <a:endParaRPr dirty="0"/>
          </a:p>
          <a:p>
            <a:pPr marL="0" lvl="0" indent="0" algn="l" rtl="0">
              <a:lnSpc>
                <a:spcPct val="100000"/>
              </a:lnSpc>
              <a:spcBef>
                <a:spcPts val="1600"/>
              </a:spcBef>
              <a:spcAft>
                <a:spcPts val="1600"/>
              </a:spcAft>
              <a:buNone/>
            </a:pPr>
            <a:r>
              <a:rPr lang="en" b="1" dirty="0"/>
              <a:t>Alternative independent variables </a:t>
            </a:r>
            <a:r>
              <a:rPr lang="en" dirty="0"/>
              <a:t>: </a:t>
            </a:r>
            <a:r>
              <a:rPr lang="en-IN" dirty="0"/>
              <a:t>suggest causes different from the existing independent variable.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84" name="Google Shape;184;p26"/>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“Information literacy sessions considerably increases student’s database search efficiency”</a:t>
            </a:r>
            <a:endParaRPr>
              <a:solidFill>
                <a:schemeClr val="lt1"/>
              </a:solidFill>
            </a:endParaRPr>
          </a:p>
          <a:p>
            <a:pPr marL="0" lvl="0" indent="0" algn="ctr" rtl="0">
              <a:spcBef>
                <a:spcPts val="1600"/>
              </a:spcBef>
              <a:spcAft>
                <a:spcPts val="1600"/>
              </a:spcAft>
              <a:buClr>
                <a:schemeClr val="dk1"/>
              </a:buClr>
              <a:buSzPts val="1100"/>
              <a:buFont typeface="Arial"/>
              <a:buNone/>
            </a:pPr>
            <a:r>
              <a:rPr lang="en">
                <a:solidFill>
                  <a:schemeClr val="lt1"/>
                </a:solidFill>
              </a:rPr>
              <a:t>??</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 Randomisation </a:t>
            </a:r>
            <a:endParaRPr/>
          </a:p>
        </p:txBody>
      </p:sp>
      <p:sp>
        <p:nvSpPr>
          <p:cNvPr id="190" name="Google Shape;190;p27"/>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process of dividing the elements in two groups  randomly so that their composition is equalised. </a:t>
            </a:r>
            <a:endParaRPr dirty="0"/>
          </a:p>
          <a:p>
            <a:pPr marL="0" lvl="0" indent="0" algn="l" rtl="0">
              <a:spcBef>
                <a:spcPts val="1600"/>
              </a:spcBef>
              <a:spcAft>
                <a:spcPts val="0"/>
              </a:spcAft>
              <a:buNone/>
            </a:pPr>
            <a:r>
              <a:rPr lang="en" dirty="0"/>
              <a:t>After randomisation we will have two groups of equal characteristics, </a:t>
            </a:r>
            <a:endParaRPr dirty="0"/>
          </a:p>
          <a:p>
            <a:pPr marL="457200" lvl="0" indent="-330200" algn="l" rtl="0">
              <a:spcBef>
                <a:spcPts val="1600"/>
              </a:spcBef>
              <a:spcAft>
                <a:spcPts val="0"/>
              </a:spcAft>
              <a:buClr>
                <a:srgbClr val="0000FF"/>
              </a:buClr>
              <a:buSzPts val="1600"/>
              <a:buAutoNum type="arabicPeriod"/>
            </a:pPr>
            <a:r>
              <a:rPr lang="en" dirty="0">
                <a:solidFill>
                  <a:srgbClr val="0000FF"/>
                </a:solidFill>
                <a:highlight>
                  <a:srgbClr val="FFD966"/>
                </a:highlight>
              </a:rPr>
              <a:t>“Experimental group” </a:t>
            </a:r>
            <a:r>
              <a:rPr lang="en" dirty="0"/>
              <a:t> The independent variable is applied to the experimental group and effects of its application are observed.</a:t>
            </a:r>
            <a:endParaRPr dirty="0">
              <a:solidFill>
                <a:srgbClr val="0000FF"/>
              </a:solidFill>
              <a:highlight>
                <a:srgbClr val="FFD966"/>
              </a:highlight>
            </a:endParaRPr>
          </a:p>
          <a:p>
            <a:pPr marL="457200" lvl="0" indent="-330200" algn="l" rtl="0">
              <a:spcBef>
                <a:spcPts val="0"/>
              </a:spcBef>
              <a:spcAft>
                <a:spcPts val="0"/>
              </a:spcAft>
              <a:buClr>
                <a:srgbClr val="0000FF"/>
              </a:buClr>
              <a:buSzPts val="1600"/>
              <a:buAutoNum type="arabicPeriod"/>
            </a:pPr>
            <a:r>
              <a:rPr lang="en" dirty="0">
                <a:solidFill>
                  <a:srgbClr val="0000FF"/>
                </a:solidFill>
                <a:highlight>
                  <a:srgbClr val="FFD966"/>
                </a:highlight>
              </a:rPr>
              <a:t>“Controlled group”</a:t>
            </a:r>
            <a:r>
              <a:rPr lang="en" dirty="0"/>
              <a:t> No experiment is conducted  and used only for comparison purpose.</a:t>
            </a:r>
            <a:endParaRPr dirty="0"/>
          </a:p>
          <a:p>
            <a:pPr marL="0" lvl="0" indent="0" algn="l" rtl="0">
              <a:spcBef>
                <a:spcPts val="1600"/>
              </a:spcBef>
              <a:spcAft>
                <a:spcPts val="1600"/>
              </a:spcAft>
              <a:buNone/>
            </a:pPr>
            <a:r>
              <a:rPr lang="en" dirty="0"/>
              <a:t>Randomisation increases the external validity(generalisability) and internal validity(reliability)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 Application of independent variable</a:t>
            </a:r>
            <a:endParaRPr/>
          </a:p>
        </p:txBody>
      </p:sp>
      <p:sp>
        <p:nvSpPr>
          <p:cNvPr id="196" name="Google Shape;196;p28"/>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done by changing the value of independent variable. </a:t>
            </a:r>
            <a:endParaRPr/>
          </a:p>
          <a:p>
            <a:pPr marL="0" lvl="0" indent="0" algn="l" rtl="0">
              <a:spcBef>
                <a:spcPts val="1600"/>
              </a:spcBef>
              <a:spcAft>
                <a:spcPts val="1600"/>
              </a:spcAft>
              <a:buNone/>
            </a:pPr>
            <a:r>
              <a:rPr lang="en"/>
              <a:t>For example in our case “information literacy sessions” is an independent variable so at this step the </a:t>
            </a:r>
            <a:r>
              <a:rPr lang="en">
                <a:solidFill>
                  <a:srgbClr val="00FF00"/>
                </a:solidFill>
              </a:rPr>
              <a:t>intervention</a:t>
            </a:r>
            <a:r>
              <a:rPr lang="en"/>
              <a:t> will be applied or </a:t>
            </a:r>
            <a:r>
              <a:rPr lang="en">
                <a:solidFill>
                  <a:srgbClr val="00FF00"/>
                </a:solidFill>
              </a:rPr>
              <a:t>manipulation</a:t>
            </a:r>
            <a:r>
              <a:rPr lang="en"/>
              <a:t> will be made.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Comparison of controlled and experimental groups</a:t>
            </a:r>
            <a:endParaRPr/>
          </a:p>
        </p:txBody>
      </p:sp>
      <p:sp>
        <p:nvSpPr>
          <p:cNvPr id="202" name="Google Shape;202;p29"/>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Since the intervention is applied only to the experimental group by comparing the experimental and control groups we can test the effect of independent variable.</a:t>
            </a:r>
            <a:endParaRPr dirty="0"/>
          </a:p>
          <a:p>
            <a:pPr marL="0" lvl="0" indent="0" algn="l" rtl="0">
              <a:spcBef>
                <a:spcPts val="1600"/>
              </a:spcBef>
              <a:spcAft>
                <a:spcPts val="0"/>
              </a:spcAft>
              <a:buNone/>
            </a:pPr>
            <a:r>
              <a:rPr lang="en" dirty="0"/>
              <a:t>In our ex. Ask the student of both the groups to search for information in a database. </a:t>
            </a:r>
            <a:endParaRPr dirty="0"/>
          </a:p>
          <a:p>
            <a:pPr marL="0" lvl="0" indent="0" algn="l" rtl="0">
              <a:spcBef>
                <a:spcPts val="1600"/>
              </a:spcBef>
              <a:spcAft>
                <a:spcPts val="1600"/>
              </a:spcAft>
              <a:buNone/>
            </a:pPr>
            <a:r>
              <a:rPr lang="en" dirty="0"/>
              <a:t>The result of both the groups are compared. If both the groups have same result then we can conclude that the independent variable is not the cause for the dependent variable and if the experimental group performs better than the controlled group then we can conclude otherwise.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7. Report Writing</a:t>
            </a:r>
            <a:endParaRPr/>
          </a:p>
        </p:txBody>
      </p:sp>
      <p:sp>
        <p:nvSpPr>
          <p:cNvPr id="208" name="Google Shape;208;p30"/>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Methodology: material, equipment and procedures.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Types of Experimental method</a:t>
            </a:r>
            <a:endParaRPr/>
          </a:p>
        </p:txBody>
      </p:sp>
      <p:sp>
        <p:nvSpPr>
          <p:cNvPr id="214" name="Google Shape;214;p31"/>
          <p:cNvSpPr txBox="1">
            <a:spLocks noGrp="1"/>
          </p:cNvSpPr>
          <p:nvPr>
            <p:ph type="body" idx="1"/>
          </p:nvPr>
        </p:nvSpPr>
        <p:spPr>
          <a:xfrm>
            <a:off x="1086091" y="3181167"/>
            <a:ext cx="7837775" cy="1902900"/>
          </a:xfrm>
          <a:prstGeom prst="rect">
            <a:avLst/>
          </a:prstGeom>
        </p:spPr>
        <p:txBody>
          <a:bodyPr spcFirstLastPara="1" wrap="square" lIns="91425" tIns="91425" rIns="91425" bIns="91425" anchor="t" anchorCtr="0">
            <a:noAutofit/>
          </a:bodyPr>
          <a:lstStyle/>
          <a:p>
            <a:pPr marL="469900" lvl="0" indent="-342900" algn="l" rtl="0">
              <a:spcBef>
                <a:spcPts val="0"/>
              </a:spcBef>
              <a:spcAft>
                <a:spcPts val="0"/>
              </a:spcAft>
              <a:buSzPts val="1600"/>
              <a:buFont typeface="+mj-lt"/>
              <a:buAutoNum type="arabicPeriod"/>
            </a:pPr>
            <a:r>
              <a:rPr lang="en" dirty="0"/>
              <a:t>Single group experimental method</a:t>
            </a:r>
          </a:p>
          <a:p>
            <a:pPr marL="584200" lvl="1" indent="0">
              <a:spcBef>
                <a:spcPts val="0"/>
              </a:spcBef>
              <a:buSzPts val="1600"/>
              <a:buNone/>
            </a:pPr>
            <a:r>
              <a:rPr lang="en" dirty="0"/>
              <a:t>Pre-test and post-test on a single group</a:t>
            </a:r>
          </a:p>
          <a:p>
            <a:pPr marL="469900" lvl="0" indent="-342900" algn="l" rtl="0">
              <a:lnSpc>
                <a:spcPct val="100000"/>
              </a:lnSpc>
              <a:spcBef>
                <a:spcPts val="1600"/>
              </a:spcBef>
              <a:spcAft>
                <a:spcPts val="0"/>
              </a:spcAft>
              <a:buSzPts val="1600"/>
              <a:buFont typeface="+mj-lt"/>
              <a:buAutoNum type="arabicPeriod"/>
            </a:pPr>
            <a:r>
              <a:rPr lang="en" dirty="0"/>
              <a:t>Two-groups experimental method</a:t>
            </a:r>
          </a:p>
          <a:p>
            <a:pPr marL="927100" lvl="1" indent="-342900">
              <a:lnSpc>
                <a:spcPct val="100000"/>
              </a:lnSpc>
              <a:buSzPts val="1600"/>
              <a:buFont typeface="+mj-lt"/>
              <a:buAutoNum type="alphaLcPeriod"/>
            </a:pPr>
            <a:r>
              <a:rPr lang="en" dirty="0"/>
              <a:t>Two-groups post-test only experimental research 	</a:t>
            </a:r>
          </a:p>
          <a:p>
            <a:pPr marL="914400" lvl="1" indent="-317500" algn="l" rtl="0">
              <a:lnSpc>
                <a:spcPct val="100000"/>
              </a:lnSpc>
              <a:spcBef>
                <a:spcPts val="0"/>
              </a:spcBef>
              <a:spcAft>
                <a:spcPts val="0"/>
              </a:spcAft>
              <a:buSzPts val="1400"/>
              <a:buAutoNum type="alphaLcPeriod"/>
            </a:pPr>
            <a:r>
              <a:rPr lang="en" dirty="0"/>
              <a:t>Two groups pre and post test experimental research</a:t>
            </a:r>
            <a:endParaRPr dirty="0"/>
          </a:p>
        </p:txBody>
      </p:sp>
      <p:cxnSp>
        <p:nvCxnSpPr>
          <p:cNvPr id="215" name="Google Shape;215;p31"/>
          <p:cNvCxnSpPr/>
          <p:nvPr/>
        </p:nvCxnSpPr>
        <p:spPr>
          <a:xfrm rot="10800000" flipH="1">
            <a:off x="2710038" y="2021975"/>
            <a:ext cx="659700" cy="9600"/>
          </a:xfrm>
          <a:prstGeom prst="straightConnector1">
            <a:avLst/>
          </a:prstGeom>
          <a:noFill/>
          <a:ln w="9525" cap="flat" cmpd="sng">
            <a:solidFill>
              <a:schemeClr val="dk2"/>
            </a:solidFill>
            <a:prstDash val="solid"/>
            <a:round/>
            <a:headEnd type="none" w="med" len="med"/>
            <a:tailEnd type="triangle" w="med" len="med"/>
          </a:ln>
        </p:spPr>
      </p:cxnSp>
      <p:sp>
        <p:nvSpPr>
          <p:cNvPr id="216" name="Google Shape;216;p31"/>
          <p:cNvSpPr/>
          <p:nvPr/>
        </p:nvSpPr>
        <p:spPr>
          <a:xfrm>
            <a:off x="3584600" y="1806875"/>
            <a:ext cx="1070700" cy="5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Pre-test of dependent variable</a:t>
            </a:r>
            <a:endParaRPr/>
          </a:p>
        </p:txBody>
      </p:sp>
      <p:cxnSp>
        <p:nvCxnSpPr>
          <p:cNvPr id="217" name="Google Shape;217;p31"/>
          <p:cNvCxnSpPr/>
          <p:nvPr/>
        </p:nvCxnSpPr>
        <p:spPr>
          <a:xfrm rot="10800000" flipH="1">
            <a:off x="4870150" y="2021975"/>
            <a:ext cx="659700" cy="9600"/>
          </a:xfrm>
          <a:prstGeom prst="straightConnector1">
            <a:avLst/>
          </a:prstGeom>
          <a:noFill/>
          <a:ln w="9525" cap="flat" cmpd="sng">
            <a:solidFill>
              <a:schemeClr val="dk2"/>
            </a:solidFill>
            <a:prstDash val="solid"/>
            <a:round/>
            <a:headEnd type="none" w="med" len="med"/>
            <a:tailEnd type="triangle" w="med" len="med"/>
          </a:ln>
        </p:spPr>
      </p:cxnSp>
      <p:sp>
        <p:nvSpPr>
          <p:cNvPr id="218" name="Google Shape;218;p31"/>
          <p:cNvSpPr/>
          <p:nvPr/>
        </p:nvSpPr>
        <p:spPr>
          <a:xfrm>
            <a:off x="5744700" y="1768100"/>
            <a:ext cx="1070700" cy="5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 exposure to ind var</a:t>
            </a:r>
            <a:endParaRPr/>
          </a:p>
        </p:txBody>
      </p:sp>
      <p:sp>
        <p:nvSpPr>
          <p:cNvPr id="219" name="Google Shape;219;p31"/>
          <p:cNvSpPr/>
          <p:nvPr/>
        </p:nvSpPr>
        <p:spPr>
          <a:xfrm>
            <a:off x="7761750" y="1768100"/>
            <a:ext cx="1070700" cy="5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Post-test of dep var</a:t>
            </a:r>
            <a:endParaRPr/>
          </a:p>
        </p:txBody>
      </p:sp>
      <p:cxnSp>
        <p:nvCxnSpPr>
          <p:cNvPr id="220" name="Google Shape;220;p31"/>
          <p:cNvCxnSpPr/>
          <p:nvPr/>
        </p:nvCxnSpPr>
        <p:spPr>
          <a:xfrm rot="10800000" flipH="1">
            <a:off x="6958713" y="1983200"/>
            <a:ext cx="659700" cy="9600"/>
          </a:xfrm>
          <a:prstGeom prst="straightConnector1">
            <a:avLst/>
          </a:prstGeom>
          <a:noFill/>
          <a:ln w="9525" cap="flat" cmpd="sng">
            <a:solidFill>
              <a:schemeClr val="dk2"/>
            </a:solidFill>
            <a:prstDash val="solid"/>
            <a:round/>
            <a:headEnd type="none" w="med" len="med"/>
            <a:tailEnd type="triangle" w="med" len="med"/>
          </a:ln>
        </p:spPr>
      </p:cxnSp>
      <p:sp>
        <p:nvSpPr>
          <p:cNvPr id="221" name="Google Shape;221;p31"/>
          <p:cNvSpPr/>
          <p:nvPr/>
        </p:nvSpPr>
        <p:spPr>
          <a:xfrm>
            <a:off x="1424500" y="2568875"/>
            <a:ext cx="1070700" cy="5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Matched Randomised Experimental Group</a:t>
            </a:r>
            <a:endParaRPr sz="1000"/>
          </a:p>
        </p:txBody>
      </p:sp>
      <p:grpSp>
        <p:nvGrpSpPr>
          <p:cNvPr id="222" name="Google Shape;222;p31"/>
          <p:cNvGrpSpPr/>
          <p:nvPr/>
        </p:nvGrpSpPr>
        <p:grpSpPr>
          <a:xfrm>
            <a:off x="1424500" y="1806875"/>
            <a:ext cx="7407950" cy="1316025"/>
            <a:chOff x="1424500" y="1806875"/>
            <a:chExt cx="7407950" cy="1316025"/>
          </a:xfrm>
        </p:grpSpPr>
        <p:sp>
          <p:nvSpPr>
            <p:cNvPr id="223" name="Google Shape;223;p31"/>
            <p:cNvSpPr/>
            <p:nvPr/>
          </p:nvSpPr>
          <p:spPr>
            <a:xfrm>
              <a:off x="1424500" y="1806875"/>
              <a:ext cx="1070700" cy="5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Matched Randomised Control Group</a:t>
              </a:r>
              <a:endParaRPr sz="1000"/>
            </a:p>
          </p:txBody>
        </p:sp>
        <p:sp>
          <p:nvSpPr>
            <p:cNvPr id="224" name="Google Shape;224;p31"/>
            <p:cNvSpPr/>
            <p:nvPr/>
          </p:nvSpPr>
          <p:spPr>
            <a:xfrm>
              <a:off x="7761750" y="2530100"/>
              <a:ext cx="1070700" cy="5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Post-test of dep var</a:t>
              </a:r>
              <a:endParaRPr/>
            </a:p>
          </p:txBody>
        </p:sp>
      </p:grpSp>
      <p:sp>
        <p:nvSpPr>
          <p:cNvPr id="225" name="Google Shape;225;p31"/>
          <p:cNvSpPr/>
          <p:nvPr/>
        </p:nvSpPr>
        <p:spPr>
          <a:xfrm>
            <a:off x="5839750" y="2568875"/>
            <a:ext cx="1070700" cy="5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Exposure to ind var</a:t>
            </a:r>
            <a:endParaRPr/>
          </a:p>
        </p:txBody>
      </p:sp>
      <p:sp>
        <p:nvSpPr>
          <p:cNvPr id="226" name="Google Shape;226;p31"/>
          <p:cNvSpPr/>
          <p:nvPr/>
        </p:nvSpPr>
        <p:spPr>
          <a:xfrm>
            <a:off x="3584600" y="2568875"/>
            <a:ext cx="1070700" cy="59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Pre-test of dependent variable</a:t>
            </a:r>
            <a:endParaRPr/>
          </a:p>
        </p:txBody>
      </p:sp>
      <p:cxnSp>
        <p:nvCxnSpPr>
          <p:cNvPr id="227" name="Google Shape;227;p31"/>
          <p:cNvCxnSpPr/>
          <p:nvPr/>
        </p:nvCxnSpPr>
        <p:spPr>
          <a:xfrm rot="10800000" flipH="1">
            <a:off x="4917675" y="2860475"/>
            <a:ext cx="659700" cy="960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p31"/>
          <p:cNvCxnSpPr/>
          <p:nvPr/>
        </p:nvCxnSpPr>
        <p:spPr>
          <a:xfrm rot="10800000" flipH="1">
            <a:off x="2710038" y="2870075"/>
            <a:ext cx="659700" cy="9600"/>
          </a:xfrm>
          <a:prstGeom prst="straightConnector1">
            <a:avLst/>
          </a:prstGeom>
          <a:noFill/>
          <a:ln w="9525" cap="flat" cmpd="sng">
            <a:solidFill>
              <a:schemeClr val="dk2"/>
            </a:solidFill>
            <a:prstDash val="solid"/>
            <a:round/>
            <a:headEnd type="none" w="med" len="med"/>
            <a:tailEnd type="triangle" w="med" len="med"/>
          </a:ln>
        </p:spPr>
      </p:cxnSp>
      <p:cxnSp>
        <p:nvCxnSpPr>
          <p:cNvPr id="229" name="Google Shape;229;p31"/>
          <p:cNvCxnSpPr/>
          <p:nvPr/>
        </p:nvCxnSpPr>
        <p:spPr>
          <a:xfrm rot="10800000" flipH="1">
            <a:off x="7006238" y="2860475"/>
            <a:ext cx="659700" cy="9600"/>
          </a:xfrm>
          <a:prstGeom prst="straightConnector1">
            <a:avLst/>
          </a:prstGeom>
          <a:noFill/>
          <a:ln w="9525" cap="flat" cmpd="sng">
            <a:solidFill>
              <a:schemeClr val="dk2"/>
            </a:solidFill>
            <a:prstDash val="solid"/>
            <a:round/>
            <a:headEnd type="none" w="med" len="med"/>
            <a:tailEnd type="triangle" w="med" len="med"/>
          </a:ln>
        </p:spPr>
      </p:cxnSp>
      <p:sp>
        <p:nvSpPr>
          <p:cNvPr id="3" name="TextBox 2">
            <a:extLst>
              <a:ext uri="{FF2B5EF4-FFF2-40B4-BE49-F238E27FC236}">
                <a16:creationId xmlns:a16="http://schemas.microsoft.com/office/drawing/2014/main" id="{8D32178C-AA95-4312-B3CE-7F71A9AC3EFA}"/>
              </a:ext>
            </a:extLst>
          </p:cNvPr>
          <p:cNvSpPr txBox="1"/>
          <p:nvPr/>
        </p:nvSpPr>
        <p:spPr>
          <a:xfrm>
            <a:off x="6394480" y="4029350"/>
            <a:ext cx="1271458" cy="523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IN" dirty="0"/>
              <a:t>Group1 X O</a:t>
            </a:r>
            <a:r>
              <a:rPr lang="en-IN" baseline="-25000" dirty="0"/>
              <a:t>1</a:t>
            </a:r>
          </a:p>
          <a:p>
            <a:r>
              <a:rPr lang="en-IN" dirty="0"/>
              <a:t>Group2 - O</a:t>
            </a:r>
            <a:r>
              <a:rPr lang="en-IN" baseline="-25000" dirty="0"/>
              <a:t>2</a:t>
            </a:r>
          </a:p>
        </p:txBody>
      </p:sp>
      <p:sp>
        <p:nvSpPr>
          <p:cNvPr id="21" name="TextBox 20">
            <a:extLst>
              <a:ext uri="{FF2B5EF4-FFF2-40B4-BE49-F238E27FC236}">
                <a16:creationId xmlns:a16="http://schemas.microsoft.com/office/drawing/2014/main" id="{5E53775C-D928-409A-8982-891D36D79D7F}"/>
              </a:ext>
            </a:extLst>
          </p:cNvPr>
          <p:cNvSpPr txBox="1"/>
          <p:nvPr/>
        </p:nvSpPr>
        <p:spPr>
          <a:xfrm>
            <a:off x="6958714" y="4607306"/>
            <a:ext cx="1873736"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dirty="0"/>
              <a:t>Group1 O</a:t>
            </a:r>
            <a:r>
              <a:rPr lang="en-IN" baseline="-25000" dirty="0"/>
              <a:t>1 </a:t>
            </a:r>
            <a:r>
              <a:rPr lang="en-IN" dirty="0"/>
              <a:t>X O</a:t>
            </a:r>
            <a:r>
              <a:rPr lang="en-IN" baseline="-25000" dirty="0"/>
              <a:t>2</a:t>
            </a:r>
          </a:p>
          <a:p>
            <a:r>
              <a:rPr lang="en-IN" dirty="0"/>
              <a:t>Group2 O</a:t>
            </a:r>
            <a:r>
              <a:rPr lang="en-IN" baseline="-25000" dirty="0"/>
              <a:t>3  </a:t>
            </a:r>
            <a:r>
              <a:rPr lang="en-IN" dirty="0"/>
              <a:t>- O</a:t>
            </a:r>
            <a:r>
              <a:rPr lang="en-IN" baseline="-25000" dirty="0"/>
              <a:t>4</a:t>
            </a:r>
          </a:p>
        </p:txBody>
      </p:sp>
      <p:sp>
        <p:nvSpPr>
          <p:cNvPr id="22" name="TextBox 21">
            <a:extLst>
              <a:ext uri="{FF2B5EF4-FFF2-40B4-BE49-F238E27FC236}">
                <a16:creationId xmlns:a16="http://schemas.microsoft.com/office/drawing/2014/main" id="{0130AB0C-DDD0-4DE4-B4D8-61114A28C353}"/>
              </a:ext>
            </a:extLst>
          </p:cNvPr>
          <p:cNvSpPr txBox="1"/>
          <p:nvPr/>
        </p:nvSpPr>
        <p:spPr>
          <a:xfrm>
            <a:off x="5223242" y="3514050"/>
            <a:ext cx="1065018"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IN" dirty="0"/>
              <a:t>R O</a:t>
            </a:r>
            <a:r>
              <a:rPr lang="en-IN" baseline="-25000" dirty="0"/>
              <a:t>1</a:t>
            </a:r>
            <a:r>
              <a:rPr lang="en-IN" dirty="0"/>
              <a:t>X O</a:t>
            </a:r>
            <a:r>
              <a:rPr lang="en-IN" baseline="-25000" dirty="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4">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4">
                                            <p:txEl>
                                              <p:pRg st="4" end="4"/>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uiExpand="1" build="p"/>
      <p:bldP spid="3" grpId="0" animBg="1"/>
      <p:bldP spid="21"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340F-815A-4990-848D-AFC854BD4789}"/>
              </a:ext>
            </a:extLst>
          </p:cNvPr>
          <p:cNvSpPr>
            <a:spLocks noGrp="1"/>
          </p:cNvSpPr>
          <p:nvPr>
            <p:ph type="ctrTitle"/>
          </p:nvPr>
        </p:nvSpPr>
        <p:spPr/>
        <p:txBody>
          <a:bodyPr/>
          <a:lstStyle/>
          <a:p>
            <a:r>
              <a:rPr lang="en-IN" dirty="0"/>
              <a:t>Difficulties to be avoided</a:t>
            </a:r>
          </a:p>
        </p:txBody>
      </p:sp>
      <p:sp>
        <p:nvSpPr>
          <p:cNvPr id="3" name="Text Placeholder 2">
            <a:extLst>
              <a:ext uri="{FF2B5EF4-FFF2-40B4-BE49-F238E27FC236}">
                <a16:creationId xmlns:a16="http://schemas.microsoft.com/office/drawing/2014/main" id="{F226E8D4-0E6E-4257-A98E-DE8F05DED3E5}"/>
              </a:ext>
            </a:extLst>
          </p:cNvPr>
          <p:cNvSpPr>
            <a:spLocks noGrp="1"/>
          </p:cNvSpPr>
          <p:nvPr>
            <p:ph type="body" idx="1"/>
          </p:nvPr>
        </p:nvSpPr>
        <p:spPr/>
        <p:txBody>
          <a:bodyPr/>
          <a:lstStyle/>
          <a:p>
            <a:r>
              <a:rPr lang="en-US" dirty="0"/>
              <a:t>Relying too heavily on a single experiment</a:t>
            </a:r>
          </a:p>
          <a:p>
            <a:r>
              <a:rPr lang="en-US" dirty="0"/>
              <a:t>Using poorly designed or faulty data collection instruments</a:t>
            </a:r>
          </a:p>
          <a:p>
            <a:r>
              <a:rPr lang="en-US" dirty="0"/>
              <a:t>Not identifying all of the variables that may affect the results</a:t>
            </a:r>
          </a:p>
          <a:p>
            <a:r>
              <a:rPr lang="en-US" dirty="0"/>
              <a:t>Not choosing subjects that are as representative of the population as </a:t>
            </a:r>
            <a:r>
              <a:rPr lang="en-IN" dirty="0"/>
              <a:t>possible</a:t>
            </a:r>
          </a:p>
          <a:p>
            <a:r>
              <a:rPr lang="en-IN" dirty="0"/>
              <a:t>Introducing experimenter bias</a:t>
            </a:r>
          </a:p>
          <a:p>
            <a:r>
              <a:rPr lang="en-IN" dirty="0"/>
              <a:t>Introducing subject bias</a:t>
            </a:r>
          </a:p>
          <a:p>
            <a:r>
              <a:rPr lang="en-US" dirty="0"/>
              <a:t>Making the subjects aware of the hypothesis being tested through </a:t>
            </a:r>
            <a:r>
              <a:rPr lang="en-IN" dirty="0"/>
              <a:t>unconscious signalling or behaviour</a:t>
            </a:r>
          </a:p>
          <a:p>
            <a:r>
              <a:rPr lang="en-US" dirty="0"/>
              <a:t>Using an insufﬁcient number of subjects</a:t>
            </a:r>
            <a:endParaRPr lang="en-IN" dirty="0"/>
          </a:p>
        </p:txBody>
      </p:sp>
    </p:spTree>
    <p:extLst>
      <p:ext uri="{BB962C8B-B14F-4D97-AF65-F5344CB8AC3E}">
        <p14:creationId xmlns:p14="http://schemas.microsoft.com/office/powerpoint/2010/main" val="171742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cxnSp>
        <p:nvCxnSpPr>
          <p:cNvPr id="81" name="Google Shape;81;p16"/>
          <p:cNvCxnSpPr/>
          <p:nvPr/>
        </p:nvCxnSpPr>
        <p:spPr>
          <a:xfrm>
            <a:off x="420075" y="2927037"/>
            <a:ext cx="8336100" cy="0"/>
          </a:xfrm>
          <a:prstGeom prst="straightConnector1">
            <a:avLst/>
          </a:prstGeom>
          <a:noFill/>
          <a:ln w="19050" cap="flat" cmpd="sng">
            <a:solidFill>
              <a:schemeClr val="dk1"/>
            </a:solidFill>
            <a:prstDash val="dot"/>
            <a:round/>
            <a:headEnd type="none" w="sm" len="sm"/>
            <a:tailEnd type="none" w="sm" len="sm"/>
          </a:ln>
        </p:spPr>
      </p:cxnSp>
      <p:sp>
        <p:nvSpPr>
          <p:cNvPr id="82" name="Google Shape;82;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Research Methods</a:t>
            </a:r>
            <a:endParaRPr/>
          </a:p>
        </p:txBody>
      </p:sp>
      <p:grpSp>
        <p:nvGrpSpPr>
          <p:cNvPr id="83" name="Google Shape;83;p16"/>
          <p:cNvGrpSpPr/>
          <p:nvPr/>
        </p:nvGrpSpPr>
        <p:grpSpPr>
          <a:xfrm>
            <a:off x="369350" y="2864883"/>
            <a:ext cx="129000" cy="770742"/>
            <a:chOff x="369350" y="2864883"/>
            <a:chExt cx="129000" cy="770742"/>
          </a:xfrm>
        </p:grpSpPr>
        <p:sp>
          <p:nvSpPr>
            <p:cNvPr id="84" name="Google Shape;84;p16"/>
            <p:cNvSpPr/>
            <p:nvPr/>
          </p:nvSpPr>
          <p:spPr>
            <a:xfrm>
              <a:off x="369350" y="286488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16"/>
            <p:cNvCxnSpPr/>
            <p:nvPr/>
          </p:nvCxnSpPr>
          <p:spPr>
            <a:xfrm>
              <a:off x="433850" y="2991525"/>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86" name="Google Shape;86;p16"/>
          <p:cNvSpPr txBox="1">
            <a:spLocks noGrp="1"/>
          </p:cNvSpPr>
          <p:nvPr>
            <p:ph type="body" idx="4294967295"/>
          </p:nvPr>
        </p:nvSpPr>
        <p:spPr>
          <a:xfrm>
            <a:off x="464100" y="3238125"/>
            <a:ext cx="2174400" cy="12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Scientific Method</a:t>
            </a:r>
            <a:endParaRPr sz="1100"/>
          </a:p>
        </p:txBody>
      </p:sp>
      <p:grpSp>
        <p:nvGrpSpPr>
          <p:cNvPr id="87" name="Google Shape;87;p16"/>
          <p:cNvGrpSpPr/>
          <p:nvPr/>
        </p:nvGrpSpPr>
        <p:grpSpPr>
          <a:xfrm>
            <a:off x="1553050" y="1736575"/>
            <a:ext cx="129000" cy="1254971"/>
            <a:chOff x="1553050" y="1736575"/>
            <a:chExt cx="129000" cy="1254971"/>
          </a:xfrm>
        </p:grpSpPr>
        <p:sp>
          <p:nvSpPr>
            <p:cNvPr id="88" name="Google Shape;88;p16"/>
            <p:cNvSpPr/>
            <p:nvPr/>
          </p:nvSpPr>
          <p:spPr>
            <a:xfrm>
              <a:off x="1553050" y="2862546"/>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16"/>
            <p:cNvCxnSpPr/>
            <p:nvPr/>
          </p:nvCxnSpPr>
          <p:spPr>
            <a:xfrm rot="10800000">
              <a:off x="161412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90" name="Google Shape;90;p16"/>
          <p:cNvSpPr txBox="1">
            <a:spLocks noGrp="1"/>
          </p:cNvSpPr>
          <p:nvPr>
            <p:ph type="body" idx="4294967295"/>
          </p:nvPr>
        </p:nvSpPr>
        <p:spPr>
          <a:xfrm>
            <a:off x="1629250" y="1492700"/>
            <a:ext cx="2174400" cy="10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Historical Method</a:t>
            </a:r>
            <a:endParaRPr b="1"/>
          </a:p>
          <a:p>
            <a:pPr marL="0" lvl="0" indent="0" algn="l" rtl="0">
              <a:spcBef>
                <a:spcPts val="0"/>
              </a:spcBef>
              <a:spcAft>
                <a:spcPts val="0"/>
              </a:spcAft>
              <a:buNone/>
            </a:pPr>
            <a:endParaRPr sz="1100"/>
          </a:p>
        </p:txBody>
      </p:sp>
      <p:grpSp>
        <p:nvGrpSpPr>
          <p:cNvPr id="91" name="Google Shape;91;p16"/>
          <p:cNvGrpSpPr/>
          <p:nvPr/>
        </p:nvGrpSpPr>
        <p:grpSpPr>
          <a:xfrm>
            <a:off x="3484800" y="2862533"/>
            <a:ext cx="129000" cy="773079"/>
            <a:chOff x="3484800" y="2862533"/>
            <a:chExt cx="129000" cy="773079"/>
          </a:xfrm>
        </p:grpSpPr>
        <p:sp>
          <p:nvSpPr>
            <p:cNvPr id="92" name="Google Shape;92;p16"/>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16"/>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94" name="Google Shape;94;p16"/>
          <p:cNvSpPr txBox="1">
            <a:spLocks noGrp="1"/>
          </p:cNvSpPr>
          <p:nvPr>
            <p:ph type="body" idx="4294967295"/>
          </p:nvPr>
        </p:nvSpPr>
        <p:spPr>
          <a:xfrm>
            <a:off x="3561000" y="3238050"/>
            <a:ext cx="2174400" cy="121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Descriptive Method</a:t>
            </a:r>
            <a:endParaRPr sz="1100"/>
          </a:p>
        </p:txBody>
      </p:sp>
      <p:grpSp>
        <p:nvGrpSpPr>
          <p:cNvPr id="95" name="Google Shape;95;p16"/>
          <p:cNvGrpSpPr/>
          <p:nvPr/>
        </p:nvGrpSpPr>
        <p:grpSpPr>
          <a:xfrm>
            <a:off x="6061600" y="1735412"/>
            <a:ext cx="129000" cy="1257296"/>
            <a:chOff x="5144075" y="1736575"/>
            <a:chExt cx="129000" cy="1257296"/>
          </a:xfrm>
        </p:grpSpPr>
        <p:sp>
          <p:nvSpPr>
            <p:cNvPr id="96" name="Google Shape;96;p16"/>
            <p:cNvSpPr/>
            <p:nvPr/>
          </p:nvSpPr>
          <p:spPr>
            <a:xfrm>
              <a:off x="5144075" y="2864871"/>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16"/>
            <p:cNvCxnSpPr/>
            <p:nvPr/>
          </p:nvCxnSpPr>
          <p:spPr>
            <a:xfrm rot="10800000">
              <a:off x="5208575" y="1736575"/>
              <a:ext cx="0" cy="1128300"/>
            </a:xfrm>
            <a:prstGeom prst="straightConnector1">
              <a:avLst/>
            </a:prstGeom>
            <a:noFill/>
            <a:ln w="9525" cap="flat" cmpd="sng">
              <a:solidFill>
                <a:schemeClr val="accent1"/>
              </a:solidFill>
              <a:prstDash val="solid"/>
              <a:round/>
              <a:headEnd type="none" w="sm" len="sm"/>
              <a:tailEnd type="oval" w="med" len="med"/>
            </a:ln>
          </p:spPr>
        </p:cxnSp>
      </p:grpSp>
      <p:sp>
        <p:nvSpPr>
          <p:cNvPr id="98" name="Google Shape;98;p16"/>
          <p:cNvSpPr txBox="1">
            <a:spLocks noGrp="1"/>
          </p:cNvSpPr>
          <p:nvPr>
            <p:ph type="body" idx="4294967295"/>
          </p:nvPr>
        </p:nvSpPr>
        <p:spPr>
          <a:xfrm>
            <a:off x="6061600" y="1487675"/>
            <a:ext cx="2174400" cy="109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Experimental Method</a:t>
            </a:r>
            <a:endParaRPr sz="1100"/>
          </a:p>
        </p:txBody>
      </p:sp>
      <p:grpSp>
        <p:nvGrpSpPr>
          <p:cNvPr id="99" name="Google Shape;99;p16"/>
          <p:cNvGrpSpPr/>
          <p:nvPr/>
        </p:nvGrpSpPr>
        <p:grpSpPr>
          <a:xfrm>
            <a:off x="3908825" y="3856233"/>
            <a:ext cx="129000" cy="773079"/>
            <a:chOff x="3484800" y="2862533"/>
            <a:chExt cx="129000" cy="773079"/>
          </a:xfrm>
        </p:grpSpPr>
        <p:sp>
          <p:nvSpPr>
            <p:cNvPr id="100" name="Google Shape;100;p16"/>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16"/>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grpSp>
        <p:nvGrpSpPr>
          <p:cNvPr id="102" name="Google Shape;102;p16"/>
          <p:cNvGrpSpPr/>
          <p:nvPr/>
        </p:nvGrpSpPr>
        <p:grpSpPr>
          <a:xfrm rot="-5400000">
            <a:off x="4230869" y="4178276"/>
            <a:ext cx="129000" cy="773079"/>
            <a:chOff x="3484800" y="2862533"/>
            <a:chExt cx="129000" cy="773079"/>
          </a:xfrm>
        </p:grpSpPr>
        <p:sp>
          <p:nvSpPr>
            <p:cNvPr id="103" name="Google Shape;103;p16"/>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 name="Google Shape;104;p16"/>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grpSp>
        <p:nvGrpSpPr>
          <p:cNvPr id="105" name="Google Shape;105;p16"/>
          <p:cNvGrpSpPr/>
          <p:nvPr/>
        </p:nvGrpSpPr>
        <p:grpSpPr>
          <a:xfrm rot="-5400000">
            <a:off x="4230875" y="3856233"/>
            <a:ext cx="129000" cy="773079"/>
            <a:chOff x="3484800" y="2862533"/>
            <a:chExt cx="129000" cy="773079"/>
          </a:xfrm>
        </p:grpSpPr>
        <p:sp>
          <p:nvSpPr>
            <p:cNvPr id="106" name="Google Shape;106;p16"/>
            <p:cNvSpPr/>
            <p:nvPr/>
          </p:nvSpPr>
          <p:spPr>
            <a:xfrm>
              <a:off x="3484800" y="2862533"/>
              <a:ext cx="129000" cy="129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16"/>
            <p:cNvCxnSpPr/>
            <p:nvPr/>
          </p:nvCxnSpPr>
          <p:spPr>
            <a:xfrm>
              <a:off x="3546200" y="2991513"/>
              <a:ext cx="0" cy="644100"/>
            </a:xfrm>
            <a:prstGeom prst="straightConnector1">
              <a:avLst/>
            </a:prstGeom>
            <a:noFill/>
            <a:ln w="9525" cap="flat" cmpd="sng">
              <a:solidFill>
                <a:schemeClr val="accent1"/>
              </a:solidFill>
              <a:prstDash val="solid"/>
              <a:round/>
              <a:headEnd type="none" w="sm" len="sm"/>
              <a:tailEnd type="oval" w="med" len="med"/>
            </a:ln>
          </p:spPr>
        </p:cxnSp>
      </p:grpSp>
      <p:sp>
        <p:nvSpPr>
          <p:cNvPr id="108" name="Google Shape;108;p16"/>
          <p:cNvSpPr txBox="1">
            <a:spLocks noGrp="1"/>
          </p:cNvSpPr>
          <p:nvPr>
            <p:ph type="body" idx="4294967295"/>
          </p:nvPr>
        </p:nvSpPr>
        <p:spPr>
          <a:xfrm>
            <a:off x="4681925" y="4034425"/>
            <a:ext cx="2174400" cy="4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Survey Method</a:t>
            </a:r>
            <a:endParaRPr sz="1100"/>
          </a:p>
        </p:txBody>
      </p:sp>
      <p:sp>
        <p:nvSpPr>
          <p:cNvPr id="109" name="Google Shape;109;p16"/>
          <p:cNvSpPr txBox="1">
            <a:spLocks noGrp="1"/>
          </p:cNvSpPr>
          <p:nvPr>
            <p:ph type="body" idx="4294967295"/>
          </p:nvPr>
        </p:nvSpPr>
        <p:spPr>
          <a:xfrm>
            <a:off x="4681899" y="4449225"/>
            <a:ext cx="2459700" cy="60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Case Study Method</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ctrTitle"/>
          </p:nvPr>
        </p:nvSpPr>
        <p:spPr>
          <a:xfrm>
            <a:off x="323525" y="323525"/>
            <a:ext cx="3780300" cy="174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Experimental method</a:t>
            </a:r>
            <a:endParaRPr/>
          </a:p>
        </p:txBody>
      </p:sp>
      <p:sp>
        <p:nvSpPr>
          <p:cNvPr id="115" name="Google Shape;115;p17"/>
          <p:cNvSpPr txBox="1">
            <a:spLocks noGrp="1"/>
          </p:cNvSpPr>
          <p:nvPr>
            <p:ph type="body" idx="1"/>
          </p:nvPr>
        </p:nvSpPr>
        <p:spPr>
          <a:xfrm>
            <a:off x="323525" y="2177775"/>
            <a:ext cx="5154408" cy="2254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800" dirty="0"/>
              <a:t>The most important scientific research method</a:t>
            </a:r>
            <a:endParaRPr sz="1800" dirty="0"/>
          </a:p>
          <a:p>
            <a:pPr marL="457200" lvl="0" indent="-317500" algn="l" rtl="0">
              <a:spcBef>
                <a:spcPts val="0"/>
              </a:spcBef>
              <a:spcAft>
                <a:spcPts val="0"/>
              </a:spcAft>
              <a:buSzPts val="1400"/>
              <a:buChar char="●"/>
            </a:pPr>
            <a:r>
              <a:rPr lang="en" sz="1800" dirty="0"/>
              <a:t>Common in biological and physical sciences. </a:t>
            </a:r>
            <a:endParaRPr sz="1800" dirty="0"/>
          </a:p>
          <a:p>
            <a:pPr marL="457200" lvl="0" indent="-317500" algn="l" rtl="0">
              <a:spcBef>
                <a:spcPts val="0"/>
              </a:spcBef>
              <a:spcAft>
                <a:spcPts val="0"/>
              </a:spcAft>
              <a:buSzPts val="1400"/>
              <a:buChar char="●"/>
            </a:pPr>
            <a:r>
              <a:rPr lang="en" sz="1800" dirty="0"/>
              <a:t>In social sciences, less common. </a:t>
            </a:r>
            <a:endParaRPr sz="1800" dirty="0"/>
          </a:p>
          <a:p>
            <a:pPr marL="457200" lvl="0" indent="-317500" algn="l" rtl="0">
              <a:spcBef>
                <a:spcPts val="0"/>
              </a:spcBef>
              <a:spcAft>
                <a:spcPts val="0"/>
              </a:spcAft>
              <a:buSzPts val="1400"/>
              <a:buChar char="●"/>
            </a:pPr>
            <a:r>
              <a:rPr lang="en" sz="1800" dirty="0"/>
              <a:t>Psychology and educational psychology</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Comparison</a:t>
            </a:r>
            <a:endParaRPr/>
          </a:p>
        </p:txBody>
      </p:sp>
      <p:cxnSp>
        <p:nvCxnSpPr>
          <p:cNvPr id="121" name="Google Shape;121;p18"/>
          <p:cNvCxnSpPr/>
          <p:nvPr/>
        </p:nvCxnSpPr>
        <p:spPr>
          <a:xfrm>
            <a:off x="4364550" y="1242375"/>
            <a:ext cx="414900" cy="0"/>
          </a:xfrm>
          <a:prstGeom prst="straightConnector1">
            <a:avLst/>
          </a:prstGeom>
          <a:noFill/>
          <a:ln w="28575" cap="flat" cmpd="sng">
            <a:solidFill>
              <a:schemeClr val="lt2"/>
            </a:solidFill>
            <a:prstDash val="solid"/>
            <a:round/>
            <a:headEnd type="none" w="sm" len="sm"/>
            <a:tailEnd type="none" w="sm" len="sm"/>
          </a:ln>
        </p:spPr>
      </p:cxnSp>
      <p:grpSp>
        <p:nvGrpSpPr>
          <p:cNvPr id="122" name="Google Shape;122;p18"/>
          <p:cNvGrpSpPr/>
          <p:nvPr/>
        </p:nvGrpSpPr>
        <p:grpSpPr>
          <a:xfrm>
            <a:off x="437825" y="1568589"/>
            <a:ext cx="2685450" cy="3086700"/>
            <a:chOff x="437825" y="1568589"/>
            <a:chExt cx="2685450" cy="3086700"/>
          </a:xfrm>
        </p:grpSpPr>
        <p:sp>
          <p:nvSpPr>
            <p:cNvPr id="123" name="Google Shape;123;p18"/>
            <p:cNvSpPr/>
            <p:nvPr/>
          </p:nvSpPr>
          <p:spPr>
            <a:xfrm>
              <a:off x="4400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
          <p:nvSpPr>
            <p:cNvPr id="124" name="Google Shape;124;p18"/>
            <p:cNvSpPr txBox="1"/>
            <p:nvPr/>
          </p:nvSpPr>
          <p:spPr>
            <a:xfrm>
              <a:off x="437825" y="1568589"/>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grpSp>
      <p:sp>
        <p:nvSpPr>
          <p:cNvPr id="125" name="Google Shape;125;p18"/>
          <p:cNvSpPr txBox="1">
            <a:spLocks noGrp="1"/>
          </p:cNvSpPr>
          <p:nvPr>
            <p:ph type="body" idx="4294967295"/>
          </p:nvPr>
        </p:nvSpPr>
        <p:spPr>
          <a:xfrm>
            <a:off x="51662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Case study</a:t>
            </a:r>
            <a:endParaRPr>
              <a:solidFill>
                <a:schemeClr val="lt1"/>
              </a:solidFill>
            </a:endParaRPr>
          </a:p>
        </p:txBody>
      </p:sp>
      <p:sp>
        <p:nvSpPr>
          <p:cNvPr id="126" name="Google Shape;126;p18"/>
          <p:cNvSpPr txBox="1">
            <a:spLocks noGrp="1"/>
          </p:cNvSpPr>
          <p:nvPr>
            <p:ph type="body" idx="4294967295"/>
          </p:nvPr>
        </p:nvSpPr>
        <p:spPr>
          <a:xfrm>
            <a:off x="518000" y="2091275"/>
            <a:ext cx="2494500" cy="25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dirty="0"/>
          </a:p>
          <a:p>
            <a:pPr marL="0" lvl="0" indent="0" algn="l" rtl="0">
              <a:spcBef>
                <a:spcPts val="800"/>
              </a:spcBef>
              <a:spcAft>
                <a:spcPts val="800"/>
              </a:spcAft>
              <a:buNone/>
            </a:pPr>
            <a:r>
              <a:rPr lang="en" sz="1400" dirty="0"/>
              <a:t>Provides particular data about one or more situations. </a:t>
            </a:r>
            <a:endParaRPr sz="1400" dirty="0"/>
          </a:p>
        </p:txBody>
      </p:sp>
      <p:grpSp>
        <p:nvGrpSpPr>
          <p:cNvPr id="127" name="Google Shape;127;p18"/>
          <p:cNvGrpSpPr/>
          <p:nvPr/>
        </p:nvGrpSpPr>
        <p:grpSpPr>
          <a:xfrm>
            <a:off x="3230400" y="1568589"/>
            <a:ext cx="2683200" cy="3086700"/>
            <a:chOff x="3230400" y="1568589"/>
            <a:chExt cx="2683200" cy="3086700"/>
          </a:xfrm>
        </p:grpSpPr>
        <p:sp>
          <p:nvSpPr>
            <p:cNvPr id="128" name="Google Shape;128;p18"/>
            <p:cNvSpPr/>
            <p:nvPr/>
          </p:nvSpPr>
          <p:spPr>
            <a:xfrm>
              <a:off x="3230400"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p:nvPr/>
          </p:nvSpPr>
          <p:spPr>
            <a:xfrm>
              <a:off x="3230400"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8"/>
          <p:cNvSpPr txBox="1">
            <a:spLocks noGrp="1"/>
          </p:cNvSpPr>
          <p:nvPr>
            <p:ph type="body" idx="4294967295"/>
          </p:nvPr>
        </p:nvSpPr>
        <p:spPr>
          <a:xfrm>
            <a:off x="3316800"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Survey Method </a:t>
            </a:r>
            <a:endParaRPr>
              <a:solidFill>
                <a:schemeClr val="lt1"/>
              </a:solidFill>
            </a:endParaRPr>
          </a:p>
        </p:txBody>
      </p:sp>
      <p:sp>
        <p:nvSpPr>
          <p:cNvPr id="131" name="Google Shape;131;p18"/>
          <p:cNvSpPr txBox="1">
            <a:spLocks noGrp="1"/>
          </p:cNvSpPr>
          <p:nvPr>
            <p:ph type="body" idx="4294967295"/>
          </p:nvPr>
        </p:nvSpPr>
        <p:spPr>
          <a:xfrm>
            <a:off x="3316825" y="2091277"/>
            <a:ext cx="2484300" cy="25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a:p>
          <a:p>
            <a:pPr marL="0" lvl="0" indent="0" algn="l" rtl="0">
              <a:spcBef>
                <a:spcPts val="800"/>
              </a:spcBef>
              <a:spcAft>
                <a:spcPts val="800"/>
              </a:spcAft>
              <a:buNone/>
            </a:pPr>
            <a:r>
              <a:rPr lang="en" sz="1400"/>
              <a:t>Aims for generalization about populations. </a:t>
            </a:r>
            <a:endParaRPr sz="1400"/>
          </a:p>
        </p:txBody>
      </p:sp>
      <p:grpSp>
        <p:nvGrpSpPr>
          <p:cNvPr id="132" name="Google Shape;132;p18"/>
          <p:cNvGrpSpPr/>
          <p:nvPr/>
        </p:nvGrpSpPr>
        <p:grpSpPr>
          <a:xfrm>
            <a:off x="6022975" y="1568589"/>
            <a:ext cx="2685450" cy="3086700"/>
            <a:chOff x="6022975" y="1568589"/>
            <a:chExt cx="2685450" cy="3086700"/>
          </a:xfrm>
        </p:grpSpPr>
        <p:sp>
          <p:nvSpPr>
            <p:cNvPr id="133" name="Google Shape;133;p18"/>
            <p:cNvSpPr/>
            <p:nvPr/>
          </p:nvSpPr>
          <p:spPr>
            <a:xfrm>
              <a:off x="60229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p:nvPr/>
          </p:nvSpPr>
          <p:spPr>
            <a:xfrm>
              <a:off x="6025225"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8"/>
          <p:cNvSpPr txBox="1">
            <a:spLocks noGrp="1"/>
          </p:cNvSpPr>
          <p:nvPr>
            <p:ph type="body" idx="4294967295"/>
          </p:nvPr>
        </p:nvSpPr>
        <p:spPr>
          <a:xfrm>
            <a:off x="610707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lt1"/>
              </a:solidFill>
            </a:endParaRPr>
          </a:p>
        </p:txBody>
      </p:sp>
      <p:sp>
        <p:nvSpPr>
          <p:cNvPr id="136" name="Google Shape;136;p18"/>
          <p:cNvSpPr txBox="1">
            <a:spLocks noGrp="1"/>
          </p:cNvSpPr>
          <p:nvPr>
            <p:ph type="body" idx="4294967295"/>
          </p:nvPr>
        </p:nvSpPr>
        <p:spPr>
          <a:xfrm>
            <a:off x="6105400" y="2091277"/>
            <a:ext cx="2494500" cy="25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a:p>
          <a:p>
            <a:pPr marL="0" lvl="0" indent="0" algn="l" rtl="0">
              <a:spcBef>
                <a:spcPts val="800"/>
              </a:spcBef>
              <a:spcAft>
                <a:spcPts val="800"/>
              </a:spcAft>
              <a:buNone/>
            </a:pPr>
            <a:r>
              <a:rPr lang="en" sz="1400"/>
              <a:t>Both can indicate associations between variables, but neither can give reliable evidence about causes.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Experimental method</a:t>
            </a:r>
            <a:endParaRPr/>
          </a:p>
        </p:txBody>
      </p:sp>
      <p:sp>
        <p:nvSpPr>
          <p:cNvPr id="142" name="Google Shape;142;p19"/>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Conducted to study whether a specific change is resulted due to a specific cause is known as experimental method.</a:t>
            </a:r>
            <a:endParaRPr dirty="0"/>
          </a:p>
          <a:p>
            <a:pPr marL="0" lvl="0" indent="0" algn="l" rtl="0">
              <a:spcBef>
                <a:spcPts val="1600"/>
              </a:spcBef>
              <a:spcAft>
                <a:spcPts val="0"/>
              </a:spcAft>
              <a:buNone/>
            </a:pPr>
            <a:r>
              <a:rPr lang="en" dirty="0"/>
              <a:t>An experimental method is used to test the hypothesis that a specific effect in ‘A’ is caused due to ‘B’.</a:t>
            </a:r>
            <a:endParaRPr dirty="0"/>
          </a:p>
          <a:p>
            <a:pPr marL="0" lvl="0" indent="0" algn="l" rtl="0">
              <a:spcBef>
                <a:spcPts val="1600"/>
              </a:spcBef>
              <a:spcAft>
                <a:spcPts val="0"/>
              </a:spcAft>
              <a:buNone/>
            </a:pPr>
            <a:r>
              <a:rPr lang="en" dirty="0"/>
              <a:t>Here A is called dependent variable and B is called Independent variable. </a:t>
            </a:r>
            <a:endParaRPr dirty="0"/>
          </a:p>
          <a:p>
            <a:pPr marL="0" lvl="0" indent="0" algn="l" rtl="0">
              <a:spcBef>
                <a:spcPts val="1600"/>
              </a:spcBef>
              <a:spcAft>
                <a:spcPts val="1600"/>
              </a:spcAft>
              <a:buNone/>
            </a:pPr>
            <a:r>
              <a:rPr lang="en" dirty="0"/>
              <a:t>In short, this method is used to investigate cause and effect relationship</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Requirements of experimental designs</a:t>
            </a:r>
            <a:endParaRPr/>
          </a:p>
        </p:txBody>
      </p:sp>
      <p:sp>
        <p:nvSpPr>
          <p:cNvPr id="148" name="Google Shape;148;p20"/>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dirty="0"/>
              <a:t>A statistically significant relationship between the independent and the dependent variable.</a:t>
            </a:r>
            <a:endParaRPr dirty="0"/>
          </a:p>
          <a:p>
            <a:pPr marL="457200" lvl="0" indent="-330200" algn="l" rtl="0">
              <a:spcBef>
                <a:spcPts val="0"/>
              </a:spcBef>
              <a:spcAft>
                <a:spcPts val="0"/>
              </a:spcAft>
              <a:buSzPts val="1600"/>
              <a:buAutoNum type="arabicPeriod"/>
            </a:pPr>
            <a:r>
              <a:rPr lang="en" dirty="0"/>
              <a:t>Cause must precede the effect</a:t>
            </a:r>
            <a:endParaRPr dirty="0"/>
          </a:p>
          <a:p>
            <a:pPr marL="457200" lvl="0" indent="-330200" algn="l" rtl="0">
              <a:spcBef>
                <a:spcPts val="0"/>
              </a:spcBef>
              <a:spcAft>
                <a:spcPts val="0"/>
              </a:spcAft>
              <a:buSzPts val="1600"/>
              <a:buAutoNum type="arabicPeriod"/>
            </a:pPr>
            <a:r>
              <a:rPr lang="en" dirty="0"/>
              <a:t>An experimental group exposed to the independent variable changed, but a control group not exposed to the independent variable stayed the same.</a:t>
            </a:r>
            <a:endParaRPr dirty="0"/>
          </a:p>
          <a:p>
            <a:pPr marL="457200" lvl="0" indent="-330200" algn="l" rtl="0">
              <a:spcBef>
                <a:spcPts val="0"/>
              </a:spcBef>
              <a:spcAft>
                <a:spcPts val="0"/>
              </a:spcAft>
              <a:buSzPts val="1600"/>
              <a:buAutoNum type="arabicPeriod"/>
            </a:pPr>
            <a:r>
              <a:rPr lang="en" dirty="0"/>
              <a:t>No other factor should cause a change in the effect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Steps in experimental research</a:t>
            </a:r>
            <a:endParaRPr/>
          </a:p>
        </p:txBody>
      </p:sp>
      <p:sp>
        <p:nvSpPr>
          <p:cNvPr id="154" name="Google Shape;154;p21"/>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en" dirty="0"/>
              <a:t>Identification of problem</a:t>
            </a:r>
            <a:endParaRPr dirty="0"/>
          </a:p>
          <a:p>
            <a:pPr marL="457200" lvl="0" indent="-330200" algn="l" rtl="0">
              <a:spcBef>
                <a:spcPts val="0"/>
              </a:spcBef>
              <a:spcAft>
                <a:spcPts val="0"/>
              </a:spcAft>
              <a:buSzPts val="1600"/>
              <a:buAutoNum type="arabicPeriod"/>
            </a:pPr>
            <a:r>
              <a:rPr lang="en" dirty="0"/>
              <a:t>Formulating hypotheses</a:t>
            </a:r>
            <a:endParaRPr dirty="0"/>
          </a:p>
          <a:p>
            <a:pPr marL="457200" lvl="0" indent="-330200" algn="l" rtl="0">
              <a:spcBef>
                <a:spcPts val="0"/>
              </a:spcBef>
              <a:spcAft>
                <a:spcPts val="0"/>
              </a:spcAft>
              <a:buSzPts val="1600"/>
              <a:buAutoNum type="arabicPeriod"/>
            </a:pPr>
            <a:r>
              <a:rPr lang="en" dirty="0"/>
              <a:t>Selecting variables for experiment</a:t>
            </a:r>
            <a:endParaRPr dirty="0"/>
          </a:p>
          <a:p>
            <a:pPr marL="457200" lvl="0" indent="-330200" algn="l" rtl="0">
              <a:spcBef>
                <a:spcPts val="0"/>
              </a:spcBef>
              <a:spcAft>
                <a:spcPts val="0"/>
              </a:spcAft>
              <a:buSzPts val="1600"/>
              <a:buAutoNum type="arabicPeriod"/>
            </a:pPr>
            <a:r>
              <a:rPr lang="en" dirty="0"/>
              <a:t>Randomisation</a:t>
            </a:r>
            <a:endParaRPr dirty="0"/>
          </a:p>
          <a:p>
            <a:pPr marL="457200" lvl="0" indent="-330200" algn="l" rtl="0">
              <a:spcBef>
                <a:spcPts val="0"/>
              </a:spcBef>
              <a:spcAft>
                <a:spcPts val="0"/>
              </a:spcAft>
              <a:buSzPts val="1600"/>
              <a:buAutoNum type="arabicPeriod"/>
            </a:pPr>
            <a:r>
              <a:rPr lang="en" dirty="0"/>
              <a:t>Application of independent variable</a:t>
            </a:r>
            <a:endParaRPr dirty="0"/>
          </a:p>
          <a:p>
            <a:pPr marL="457200" lvl="0" indent="-330200" algn="l" rtl="0">
              <a:spcBef>
                <a:spcPts val="0"/>
              </a:spcBef>
              <a:spcAft>
                <a:spcPts val="0"/>
              </a:spcAft>
              <a:buSzPts val="1600"/>
              <a:buAutoNum type="arabicPeriod"/>
            </a:pPr>
            <a:r>
              <a:rPr lang="en" dirty="0"/>
              <a:t>Comparison of controlled and experimental groups</a:t>
            </a:r>
            <a:endParaRPr dirty="0"/>
          </a:p>
          <a:p>
            <a:pPr marL="457200" lvl="0" indent="-330200" algn="l" rtl="0">
              <a:spcBef>
                <a:spcPts val="0"/>
              </a:spcBef>
              <a:spcAft>
                <a:spcPts val="0"/>
              </a:spcAft>
              <a:buSzPts val="1600"/>
              <a:buAutoNum type="arabicPeriod"/>
            </a:pPr>
            <a:r>
              <a:rPr lang="en" dirty="0"/>
              <a:t>Report writing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ctrTitle"/>
          </p:nvPr>
        </p:nvSpPr>
        <p:spPr>
          <a:xfrm>
            <a:off x="1884750" y="319350"/>
            <a:ext cx="6947700" cy="9960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a:pPr>
            <a:r>
              <a:rPr lang="en"/>
              <a:t>Identification of problem</a:t>
            </a:r>
            <a:endParaRPr/>
          </a:p>
        </p:txBody>
      </p:sp>
      <p:sp>
        <p:nvSpPr>
          <p:cNvPr id="160" name="Google Shape;160;p22"/>
          <p:cNvSpPr txBox="1">
            <a:spLocks noGrp="1"/>
          </p:cNvSpPr>
          <p:nvPr>
            <p:ph type="body" idx="1"/>
          </p:nvPr>
        </p:nvSpPr>
        <p:spPr>
          <a:xfrm>
            <a:off x="1703100" y="1315350"/>
            <a:ext cx="7129500" cy="29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Select a research problem that intends to find cause and effect relationship between variables. </a:t>
            </a:r>
            <a:endParaRPr dirty="0"/>
          </a:p>
          <a:p>
            <a:pPr marL="0" lvl="0" indent="0" algn="l" rtl="0">
              <a:spcBef>
                <a:spcPts val="1600"/>
              </a:spcBef>
              <a:spcAft>
                <a:spcPts val="0"/>
              </a:spcAft>
              <a:buNone/>
            </a:pPr>
            <a:r>
              <a:rPr lang="en" dirty="0"/>
              <a:t>For ex. </a:t>
            </a:r>
            <a:endParaRPr dirty="0"/>
          </a:p>
          <a:p>
            <a:pPr marL="914400" lvl="0" indent="-330200" algn="l" rtl="0">
              <a:spcBef>
                <a:spcPts val="1600"/>
              </a:spcBef>
              <a:spcAft>
                <a:spcPts val="0"/>
              </a:spcAft>
              <a:buSzPts val="1600"/>
              <a:buChar char="●"/>
            </a:pPr>
            <a:r>
              <a:rPr lang="en" dirty="0"/>
              <a:t>An enquiry into relation between user education and user’s efficiency of searching databases.</a:t>
            </a:r>
            <a:endParaRPr dirty="0"/>
          </a:p>
          <a:p>
            <a:pPr marL="914400" lvl="0" indent="-330200" algn="l" rtl="0">
              <a:spcBef>
                <a:spcPts val="0"/>
              </a:spcBef>
              <a:spcAft>
                <a:spcPts val="0"/>
              </a:spcAft>
              <a:buSzPts val="1600"/>
              <a:buChar char="●"/>
            </a:pPr>
            <a:r>
              <a:rPr lang="en" dirty="0"/>
              <a:t>A study of correlation between easy availability of reading material and extent of use by children.</a:t>
            </a:r>
            <a:endParaRPr dirty="0"/>
          </a:p>
          <a:p>
            <a:pPr marL="914400" lvl="0" indent="-330200" algn="l" rtl="0">
              <a:spcBef>
                <a:spcPts val="0"/>
              </a:spcBef>
              <a:spcAft>
                <a:spcPts val="0"/>
              </a:spcAft>
              <a:buSzPts val="1600"/>
              <a:buChar char="●"/>
            </a:pPr>
            <a:r>
              <a:rPr lang="en" dirty="0"/>
              <a:t>Does availability of literature affects citation?</a:t>
            </a:r>
            <a:endParaRPr dirty="0"/>
          </a:p>
          <a:p>
            <a:pPr marL="914400" lvl="0" indent="-330200" algn="l" rtl="0">
              <a:spcBef>
                <a:spcPts val="0"/>
              </a:spcBef>
              <a:spcAft>
                <a:spcPts val="0"/>
              </a:spcAft>
              <a:buSzPts val="1600"/>
              <a:buChar char="●"/>
            </a:pPr>
            <a:r>
              <a:rPr lang="en" dirty="0"/>
              <a:t>Are method used for arranging reading material and its use correlated?</a:t>
            </a:r>
            <a:endParaRPr dirty="0"/>
          </a:p>
          <a:p>
            <a:pPr marL="914400" lvl="0" indent="-330200" algn="l" rtl="0">
              <a:spcBef>
                <a:spcPts val="0"/>
              </a:spcBef>
              <a:spcAft>
                <a:spcPts val="0"/>
              </a:spcAft>
              <a:buSzPts val="1600"/>
              <a:buChar char="●"/>
            </a:pPr>
            <a:r>
              <a:rPr lang="en" dirty="0"/>
              <a:t>Does advertisement of libraries has any impact on their extent of use?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ctrTitle"/>
          </p:nvPr>
        </p:nvSpPr>
        <p:spPr>
          <a:xfrm>
            <a:off x="1884750" y="711325"/>
            <a:ext cx="6947700" cy="99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Formulating hypotheses</a:t>
            </a:r>
            <a:endParaRPr/>
          </a:p>
        </p:txBody>
      </p:sp>
      <p:sp>
        <p:nvSpPr>
          <p:cNvPr id="166" name="Google Shape;166;p23"/>
          <p:cNvSpPr txBox="1">
            <a:spLocks noGrp="1"/>
          </p:cNvSpPr>
          <p:nvPr>
            <p:ph type="body" idx="1"/>
          </p:nvPr>
        </p:nvSpPr>
        <p:spPr>
          <a:xfrm>
            <a:off x="1884750" y="1825575"/>
            <a:ext cx="6947700" cy="27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basic assumption of experimental method is that ‘any change in a given variable is a result of some cause’.</a:t>
            </a:r>
            <a:endParaRPr/>
          </a:p>
          <a:p>
            <a:pPr marL="0" lvl="0" indent="0" algn="l" rtl="0">
              <a:spcBef>
                <a:spcPts val="1600"/>
              </a:spcBef>
              <a:spcAft>
                <a:spcPts val="0"/>
              </a:spcAft>
              <a:buNone/>
            </a:pPr>
            <a:r>
              <a:rPr lang="en"/>
              <a:t>Therefore causal hypotheses are framed.</a:t>
            </a:r>
            <a:endParaRPr/>
          </a:p>
          <a:p>
            <a:pPr marL="0" lvl="0" indent="0" algn="l" rtl="0">
              <a:spcBef>
                <a:spcPts val="1600"/>
              </a:spcBef>
              <a:spcAft>
                <a:spcPts val="0"/>
              </a:spcAft>
              <a:buNone/>
            </a:pPr>
            <a:r>
              <a:rPr lang="en"/>
              <a:t>Ex: “Information literacy sessions considerably increases student’s database search efficiency”</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949</Words>
  <Application>Microsoft Office PowerPoint</Application>
  <PresentationFormat>On-screen Show (16:9)</PresentationFormat>
  <Paragraphs>111</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Open Sans</vt:lpstr>
      <vt:lpstr>Economica</vt:lpstr>
      <vt:lpstr>Arial</vt:lpstr>
      <vt:lpstr>Luxe</vt:lpstr>
      <vt:lpstr>Research methods: Experimental method</vt:lpstr>
      <vt:lpstr>Research Methods</vt:lpstr>
      <vt:lpstr>The Experimental method</vt:lpstr>
      <vt:lpstr>Comparison</vt:lpstr>
      <vt:lpstr>Experimental method</vt:lpstr>
      <vt:lpstr>Requirements of experimental designs</vt:lpstr>
      <vt:lpstr>Steps in experimental research</vt:lpstr>
      <vt:lpstr>Identification of problem</vt:lpstr>
      <vt:lpstr>2. Formulating hypotheses</vt:lpstr>
      <vt:lpstr>3. Selecting variables for experiment</vt:lpstr>
      <vt:lpstr>Types of variables</vt:lpstr>
      <vt:lpstr>PowerPoint Presentation</vt:lpstr>
      <vt:lpstr>4. Randomisation </vt:lpstr>
      <vt:lpstr>5. Application of independent variable</vt:lpstr>
      <vt:lpstr>6. Comparison of controlled and experimental groups</vt:lpstr>
      <vt:lpstr>7. Report Writing</vt:lpstr>
      <vt:lpstr>Types of Experimental method</vt:lpstr>
      <vt:lpstr>Difficulties to be avoided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Experimental method</dc:title>
  <dc:creator>Vinit Kumar</dc:creator>
  <cp:lastModifiedBy>Swami Kundan Kishor</cp:lastModifiedBy>
  <cp:revision>9</cp:revision>
  <dcterms:modified xsi:type="dcterms:W3CDTF">2018-09-13T08:09:08Z</dcterms:modified>
</cp:coreProperties>
</file>