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59" r:id="rId3"/>
    <p:sldId id="257" r:id="rId4"/>
    <p:sldId id="262" r:id="rId5"/>
    <p:sldId id="263" r:id="rId6"/>
    <p:sldId id="260" r:id="rId7"/>
    <p:sldId id="261" r:id="rId8"/>
    <p:sldId id="265" r:id="rId9"/>
    <p:sldId id="264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93" r:id="rId29"/>
    <p:sldId id="285" r:id="rId30"/>
    <p:sldId id="284" r:id="rId31"/>
    <p:sldId id="288" r:id="rId32"/>
    <p:sldId id="286" r:id="rId33"/>
    <p:sldId id="287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D40E3-3678-4176-80B0-308602E83326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21739-E937-412E-B7ED-B4D87AE0A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056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DD7D9ACD-4C18-448D-90C3-4ECDC7275C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734322E-91AA-4C88-9832-B3FAA7CB851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36080BA6-90DD-4890-BC62-87C10EB258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A4DBE59-F782-499F-B1EA-200DEF67C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810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CB3A2BF-9911-4091-9E73-E83B092CC1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A5429A-9867-475B-9375-2D26CA746046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CF7FC26-C794-4260-AD08-8C6C8F0791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B92E1E0-B44D-4EB1-8F7F-75E65C09B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102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9C6A33F9-9272-4C6D-A31F-DE1A9B9906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AAEB90-DFE6-4FE4-85FF-C6CA78299C86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5CA00774-5262-4C3A-94E3-37C95752DB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5DA0AD3C-5C74-4985-AE64-583849F21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74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osoft.com/samplesize.html" TargetMode="External"/><Relationship Id="rId2" Type="http://schemas.openxmlformats.org/officeDocument/2006/relationships/hyperlink" Target="http://www.surveysystem.com/sscalc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5753-FFA9-4A72-8889-2A3D995A1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673" y="1122363"/>
            <a:ext cx="10381129" cy="2387600"/>
          </a:xfrm>
        </p:spPr>
        <p:txBody>
          <a:bodyPr>
            <a:normAutofit/>
          </a:bodyPr>
          <a:lstStyle/>
          <a:p>
            <a:r>
              <a:rPr lang="en-IN" dirty="0"/>
              <a:t>Research Techniques and tools: </a:t>
            </a:r>
            <a:r>
              <a:rPr lang="en-IN" sz="4900" dirty="0"/>
              <a:t>Sampling Techniques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A574C-511C-4BE7-94C8-6E542D781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Dr Vinit Kumar</a:t>
            </a:r>
          </a:p>
        </p:txBody>
      </p:sp>
    </p:spTree>
    <p:extLst>
      <p:ext uri="{BB962C8B-B14F-4D97-AF65-F5344CB8AC3E}">
        <p14:creationId xmlns:p14="http://schemas.microsoft.com/office/powerpoint/2010/main" val="427288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DFA6-4F74-4C85-B71E-2082D628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Identify a Sampling Frame (if possible)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1310-56D1-4394-9BB7-507E829C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Also known as preparing the source lists. </a:t>
            </a:r>
          </a:p>
          <a:p>
            <a:r>
              <a:rPr lang="en-IN" dirty="0"/>
              <a:t>It contains the names of all the items of a population. </a:t>
            </a:r>
          </a:p>
          <a:p>
            <a:r>
              <a:rPr lang="en-IN" dirty="0"/>
              <a:t>The list should be complete, correct and reliable. </a:t>
            </a:r>
          </a:p>
          <a:p>
            <a:r>
              <a:rPr lang="en-US" altLang="en-US" b="1" i="1" dirty="0"/>
              <a:t>Sample frame error</a:t>
            </a:r>
            <a:r>
              <a:rPr lang="en-US" altLang="en-US" dirty="0"/>
              <a:t> occurs when certain elements of the population are accidentally omitted or not included on the list.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73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3A33-A435-4083-998E-2A5A44E2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 a Sampling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7EBE-5A38-441F-9362-A94AE33F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IN" dirty="0"/>
              <a:t>Decide upon the types of sampling method or technique for taking out the items for the sample.</a:t>
            </a:r>
          </a:p>
          <a:p>
            <a:r>
              <a:rPr lang="en-IN" dirty="0"/>
              <a:t>Here it becomes important to understand the characteristics of a good sample.</a:t>
            </a:r>
          </a:p>
          <a:p>
            <a:pPr lvl="1"/>
            <a:r>
              <a:rPr lang="en-IN" sz="2800" dirty="0"/>
              <a:t>Must result in a truly representative sample.</a:t>
            </a:r>
          </a:p>
          <a:p>
            <a:pPr lvl="1"/>
            <a:r>
              <a:rPr lang="en-IN" sz="2800" dirty="0"/>
              <a:t>Must result in a small sampling error.</a:t>
            </a:r>
          </a:p>
          <a:p>
            <a:pPr lvl="1"/>
            <a:r>
              <a:rPr lang="en-IN" sz="2800" dirty="0"/>
              <a:t>Must be viable in the contexts of funds available.</a:t>
            </a:r>
          </a:p>
          <a:p>
            <a:pPr lvl="1"/>
            <a:r>
              <a:rPr lang="en-IN" sz="2800" dirty="0"/>
              <a:t>Sample should be such that the results of the sample study can be applied, in general, for the universe with a reasonable level of confidence. </a:t>
            </a:r>
          </a:p>
        </p:txBody>
      </p:sp>
    </p:spTree>
    <p:extLst>
      <p:ext uri="{BB962C8B-B14F-4D97-AF65-F5344CB8AC3E}">
        <p14:creationId xmlns:p14="http://schemas.microsoft.com/office/powerpoint/2010/main" val="111218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>
            <a:extLst>
              <a:ext uri="{FF2B5EF4-FFF2-40B4-BE49-F238E27FC236}">
                <a16:creationId xmlns:a16="http://schemas.microsoft.com/office/drawing/2014/main" id="{1592FA21-DAAB-4C46-8FD1-D29A13C11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Sampling Methods</a:t>
            </a:r>
          </a:p>
        </p:txBody>
      </p:sp>
      <p:sp>
        <p:nvSpPr>
          <p:cNvPr id="896003" name="AutoShape 3">
            <a:extLst>
              <a:ext uri="{FF2B5EF4-FFF2-40B4-BE49-F238E27FC236}">
                <a16:creationId xmlns:a16="http://schemas.microsoft.com/office/drawing/2014/main" id="{04C58360-4241-45C2-9FE3-28713EA06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362200"/>
            <a:ext cx="3124200" cy="2590800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chemeClr val="bg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dirty="0">
                <a:latin typeface="Arial" charset="0"/>
              </a:rPr>
              <a:t>Probability </a:t>
            </a:r>
          </a:p>
          <a:p>
            <a:pPr algn="ctr">
              <a:defRPr/>
            </a:pPr>
            <a:r>
              <a:rPr lang="en-US" sz="2800" dirty="0">
                <a:latin typeface="Arial" charset="0"/>
              </a:rPr>
              <a:t>sampling</a:t>
            </a:r>
          </a:p>
        </p:txBody>
      </p:sp>
      <p:sp>
        <p:nvSpPr>
          <p:cNvPr id="896004" name="AutoShape 4">
            <a:extLst>
              <a:ext uri="{FF2B5EF4-FFF2-40B4-BE49-F238E27FC236}">
                <a16:creationId xmlns:a16="http://schemas.microsoft.com/office/drawing/2014/main" id="{496F8EDD-3AE8-44B7-889F-3D1F08FC4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362200"/>
            <a:ext cx="3124200" cy="2590800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chemeClr val="bg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dirty="0">
                <a:latin typeface="Arial" charset="0"/>
              </a:rPr>
              <a:t>Nonprobability </a:t>
            </a:r>
          </a:p>
          <a:p>
            <a:pPr algn="ctr">
              <a:defRPr/>
            </a:pPr>
            <a:r>
              <a:rPr lang="en-US" sz="2800" dirty="0">
                <a:latin typeface="Arial" charset="0"/>
              </a:rPr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2818737005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3" grpId="0" animBg="1"/>
      <p:bldP spid="8960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BF6E-3F53-4459-9E6F-0DBB423D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BAE6D-DF24-4D42-B1E6-CFD5CD144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Drawing samples form the population according to some laws of chance. </a:t>
            </a:r>
          </a:p>
          <a:p>
            <a:r>
              <a:rPr lang="en-IN" dirty="0"/>
              <a:t>Law of Statistical Regularity : if an average sample chosen in random one, the sample will have the same composition and characteristics as the universe. </a:t>
            </a:r>
          </a:p>
          <a:p>
            <a:r>
              <a:rPr lang="en-IN" dirty="0"/>
              <a:t>Each unit in the population has some definite pre-assigned probability of being selected in the sample.</a:t>
            </a:r>
          </a:p>
          <a:p>
            <a:endParaRPr lang="en-IN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4047491C-938B-4DEF-92A8-A412028B1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0" y="3721100"/>
            <a:ext cx="3124200" cy="2590800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chemeClr val="bg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dirty="0">
                <a:latin typeface="Arial" charset="0"/>
              </a:rPr>
              <a:t>Simple Random </a:t>
            </a:r>
          </a:p>
          <a:p>
            <a:pPr algn="ctr">
              <a:defRPr/>
            </a:pPr>
            <a:r>
              <a:rPr lang="en-US" sz="2800" dirty="0">
                <a:latin typeface="Arial" charset="0"/>
              </a:rPr>
              <a:t>Sampling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310C3E2-18D9-48D9-8E45-D30139D37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00" y="3721100"/>
            <a:ext cx="3289300" cy="2590800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chemeClr val="bg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dirty="0">
                <a:latin typeface="Arial" charset="0"/>
              </a:rPr>
              <a:t>Restricted Random </a:t>
            </a:r>
          </a:p>
          <a:p>
            <a:pPr algn="ctr">
              <a:defRPr/>
            </a:pPr>
            <a:r>
              <a:rPr lang="en-US" sz="2800" dirty="0">
                <a:latin typeface="Arial" charset="0"/>
              </a:rPr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258108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370E-221F-48DB-82A2-E87A49DA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F25F9-592E-4012-B309-6EAAAEED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72500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Method of selection of a sample in such a way that each and every member of population or universe has </a:t>
            </a:r>
            <a:r>
              <a:rPr lang="en-IN" dirty="0">
                <a:highlight>
                  <a:srgbClr val="00FF00"/>
                </a:highlight>
              </a:rPr>
              <a:t>equal chance or probability </a:t>
            </a:r>
            <a:r>
              <a:rPr lang="en-IN" dirty="0"/>
              <a:t>of being included in the sample.</a:t>
            </a:r>
          </a:p>
          <a:p>
            <a:r>
              <a:rPr lang="en-IN" dirty="0"/>
              <a:t>One member does not affect the chance of others.</a:t>
            </a:r>
          </a:p>
          <a:p>
            <a:r>
              <a:rPr lang="en-IN" dirty="0"/>
              <a:t>Possible only for the populations whose all the members are known. </a:t>
            </a:r>
          </a:p>
          <a:p>
            <a:r>
              <a:rPr lang="en-IN" dirty="0"/>
              <a:t>Methods</a:t>
            </a:r>
          </a:p>
          <a:p>
            <a:pPr lvl="1"/>
            <a:r>
              <a:rPr lang="en-IN" dirty="0"/>
              <a:t>Lottery method : slips in a drum. Picking names from the list blind folded. </a:t>
            </a:r>
          </a:p>
          <a:p>
            <a:pPr lvl="1"/>
            <a:r>
              <a:rPr lang="en-IN" dirty="0"/>
              <a:t>Random Number Method : On the basis of random numbers available from random number tables or Random Number Generators.</a:t>
            </a:r>
          </a:p>
        </p:txBody>
      </p:sp>
      <p:pic>
        <p:nvPicPr>
          <p:cNvPr id="4" name="Picture 4" descr="samples">
            <a:extLst>
              <a:ext uri="{FF2B5EF4-FFF2-40B4-BE49-F238E27FC236}">
                <a16:creationId xmlns:a16="http://schemas.microsoft.com/office/drawing/2014/main" id="{E49AA82A-DF76-45E4-A5E0-44CF047D98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14"/>
          <a:stretch/>
        </p:blipFill>
        <p:spPr bwMode="auto">
          <a:xfrm>
            <a:off x="9613900" y="666750"/>
            <a:ext cx="2286000" cy="598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86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12F2-15D7-43B8-B5FC-417AA963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number tables/generators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2B7E-C43C-4A9B-A616-249D5666A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Tippets Random number series --- from census data</a:t>
            </a:r>
          </a:p>
          <a:p>
            <a:r>
              <a:rPr lang="en-IN" dirty="0"/>
              <a:t>Fisher’s and Yates number series --- from log tables</a:t>
            </a:r>
          </a:p>
          <a:p>
            <a:r>
              <a:rPr lang="en-IN" dirty="0"/>
              <a:t>Kendall and Belington number series --- set of 60000 digits</a:t>
            </a:r>
          </a:p>
          <a:p>
            <a:r>
              <a:rPr lang="en-IN" dirty="0"/>
              <a:t>Rand Corporations number series --- produces random digits</a:t>
            </a:r>
          </a:p>
          <a:p>
            <a:r>
              <a:rPr lang="en-IN" dirty="0"/>
              <a:t>Excel rand() function</a:t>
            </a:r>
          </a:p>
        </p:txBody>
      </p:sp>
    </p:spTree>
    <p:extLst>
      <p:ext uri="{BB962C8B-B14F-4D97-AF65-F5344CB8AC3E}">
        <p14:creationId xmlns:p14="http://schemas.microsoft.com/office/powerpoint/2010/main" val="2753014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E078-7C61-4D55-B58E-3883EC1A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Restricted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7C933-037F-4C93-827F-166A2AFE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unit in the population has </a:t>
            </a:r>
            <a:r>
              <a:rPr lang="en-IN" dirty="0">
                <a:highlight>
                  <a:srgbClr val="00FF00"/>
                </a:highlight>
              </a:rPr>
              <a:t>known probability </a:t>
            </a:r>
            <a:r>
              <a:rPr lang="en-IN" dirty="0"/>
              <a:t>of selection in the sample.</a:t>
            </a:r>
          </a:p>
          <a:p>
            <a:pPr lvl="1"/>
            <a:r>
              <a:rPr lang="en-IN" dirty="0"/>
              <a:t>Systematic Sampling</a:t>
            </a:r>
          </a:p>
          <a:p>
            <a:pPr lvl="1"/>
            <a:r>
              <a:rPr lang="en-IN" dirty="0"/>
              <a:t>Stratified Sampling</a:t>
            </a:r>
          </a:p>
          <a:p>
            <a:pPr lvl="1"/>
            <a:r>
              <a:rPr lang="en-IN" dirty="0"/>
              <a:t>Cluster Sampling</a:t>
            </a:r>
          </a:p>
          <a:p>
            <a:pPr lvl="1"/>
            <a:r>
              <a:rPr lang="en-IN" dirty="0"/>
              <a:t>Multistage Sampling</a:t>
            </a:r>
          </a:p>
        </p:txBody>
      </p:sp>
    </p:spTree>
    <p:extLst>
      <p:ext uri="{BB962C8B-B14F-4D97-AF65-F5344CB8AC3E}">
        <p14:creationId xmlns:p14="http://schemas.microsoft.com/office/powerpoint/2010/main" val="495050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3D4C-214E-4508-A709-2E550B05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Systematic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96B534-8A5B-4C51-87A8-57DA1B91C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 method of probability sampling in which the defined target population is ordered and the sample is selected according to position using a skip interval. </a:t>
                </a:r>
              </a:p>
              <a:p>
                <a:r>
                  <a:rPr lang="en-IN" dirty="0"/>
                  <a:t>Very similar to simple random  sampling with one exception that only one unit is randomly selected.</a:t>
                </a:r>
              </a:p>
              <a:p>
                <a:r>
                  <a:rPr lang="en-IN" dirty="0"/>
                  <a:t>A researcher needs:</a:t>
                </a:r>
              </a:p>
              <a:p>
                <a:pPr lvl="1"/>
                <a:r>
                  <a:rPr lang="en-IN" dirty="0"/>
                  <a:t>A sampling frame of the population, and</a:t>
                </a:r>
              </a:p>
              <a:p>
                <a:pPr lvl="1"/>
                <a:r>
                  <a:rPr lang="en-IN" dirty="0"/>
                  <a:t>A skip interval or ‘sampling interval’ calculated as </a:t>
                </a:r>
              </a:p>
              <a:p>
                <a:pPr marL="457200" lvl="1" indent="0">
                  <a:buNone/>
                </a:pPr>
                <a:r>
                  <a:rPr lang="en-IN" dirty="0"/>
                  <a:t>		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𝑝𝑜𝑝𝑢𝑙𝑎𝑡𝑖𝑜𝑛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𝑙𝑖𝑠𝑡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𝑑𝑒𝑠𝑖𝑟𝑒𝑑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𝑠𝑎𝑚𝑝𝑙𝑒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96B534-8A5B-4C51-87A8-57DA1B91C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144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D6A3-C957-4481-873C-6AC493CA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85A87-B3A3-4412-8296-ED9EBFD89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Randomly select a number between 1 and k include in the sample.</a:t>
            </a:r>
          </a:p>
          <a:p>
            <a:r>
              <a:rPr lang="en-IN" dirty="0"/>
              <a:t>Include each k</a:t>
            </a:r>
            <a:r>
              <a:rPr lang="en-IN" baseline="30000" dirty="0"/>
              <a:t>th</a:t>
            </a:r>
            <a:r>
              <a:rPr lang="en-IN" dirty="0"/>
              <a:t> element in the sample.</a:t>
            </a:r>
          </a:p>
          <a:p>
            <a:r>
              <a:rPr lang="en-IN" dirty="0"/>
              <a:t>For example: if k is 10 and randomly selected number between 1 and 10 is 5, then elements 5, 15, 25,35,45 will be selected.</a:t>
            </a:r>
          </a:p>
        </p:txBody>
      </p:sp>
    </p:spTree>
    <p:extLst>
      <p:ext uri="{BB962C8B-B14F-4D97-AF65-F5344CB8AC3E}">
        <p14:creationId xmlns:p14="http://schemas.microsoft.com/office/powerpoint/2010/main" val="3031531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1163-0CDA-4CA4-B5B7-3ECDF279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Stratified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3A6AD-7136-40E9-964E-09C462F87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47100" cy="4351338"/>
          </a:xfrm>
        </p:spPr>
        <p:txBody>
          <a:bodyPr>
            <a:normAutofit/>
          </a:bodyPr>
          <a:lstStyle/>
          <a:p>
            <a:r>
              <a:rPr lang="en-US" dirty="0"/>
              <a:t>Stratified random sampling is a method of probability sampling in which the population is divided into different subgroups and samples are selected from each subgroup.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Divide the target population into homogeneous, mutually exclusive, and collectively exhaustive subgroups or strata using a stratification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Draw simple random samples from each stratum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Combine the samples from each stratum into a single sample of the target population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4" descr="samples">
            <a:extLst>
              <a:ext uri="{FF2B5EF4-FFF2-40B4-BE49-F238E27FC236}">
                <a16:creationId xmlns:a16="http://schemas.microsoft.com/office/drawing/2014/main" id="{31AF6AEA-D54C-4A45-81B1-1EA09CBBBB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6366" r="48214" b="4534"/>
          <a:stretch/>
        </p:blipFill>
        <p:spPr bwMode="auto">
          <a:xfrm>
            <a:off x="9503834" y="842963"/>
            <a:ext cx="2286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62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A148A-3D54-4010-9E14-6977F2E1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681131-FCEF-4DCB-8052-753F4F005341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061934-DB39-4D6D-9530-D4CCCEA43446}"/>
              </a:ext>
            </a:extLst>
          </p:cNvPr>
          <p:cNvSpPr/>
          <p:nvPr/>
        </p:nvSpPr>
        <p:spPr>
          <a:xfrm>
            <a:off x="2057400" y="525780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Start with Broad Questions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C2184-8254-4018-939F-F68AF14F821F}"/>
              </a:ext>
            </a:extLst>
          </p:cNvPr>
          <p:cNvSpPr/>
          <p:nvPr/>
        </p:nvSpPr>
        <p:spPr>
          <a:xfrm>
            <a:off x="3276600" y="426720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Narrow down to specifics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0F79C-1B74-4F5C-8257-5B84F26E3E90}"/>
              </a:ext>
            </a:extLst>
          </p:cNvPr>
          <p:cNvSpPr/>
          <p:nvPr/>
        </p:nvSpPr>
        <p:spPr>
          <a:xfrm>
            <a:off x="4724400" y="320040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Operationalize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2665B8-DD87-4487-8748-28A5ACB69E05}"/>
              </a:ext>
            </a:extLst>
          </p:cNvPr>
          <p:cNvSpPr/>
          <p:nvPr/>
        </p:nvSpPr>
        <p:spPr>
          <a:xfrm>
            <a:off x="6096000" y="228600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Collect &amp; Analyze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FF60F3-DB53-475A-8491-90E5B0CB7477}"/>
              </a:ext>
            </a:extLst>
          </p:cNvPr>
          <p:cNvSpPr/>
          <p:nvPr/>
        </p:nvSpPr>
        <p:spPr>
          <a:xfrm>
            <a:off x="7467600" y="137160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Interpret to draw conclusions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82EE22-21B1-4561-A946-A598EC4D3BA7}"/>
              </a:ext>
            </a:extLst>
          </p:cNvPr>
          <p:cNvSpPr/>
          <p:nvPr/>
        </p:nvSpPr>
        <p:spPr>
          <a:xfrm>
            <a:off x="8458200" y="45720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Generalize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5D12F8-549B-433A-A09D-77BDFD2713FE}"/>
              </a:ext>
            </a:extLst>
          </p:cNvPr>
          <p:cNvCxnSpPr/>
          <p:nvPr/>
        </p:nvCxnSpPr>
        <p:spPr>
          <a:xfrm flipV="1">
            <a:off x="1828800" y="228600"/>
            <a:ext cx="8534400" cy="60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7F4AA5-81B7-4000-BEF2-67B942DE1510}"/>
              </a:ext>
            </a:extLst>
          </p:cNvPr>
          <p:cNvSpPr txBox="1"/>
          <p:nvPr/>
        </p:nvSpPr>
        <p:spPr>
          <a:xfrm>
            <a:off x="3505200" y="228601"/>
            <a:ext cx="3962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Process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084FED-21D1-44BB-90B7-DFE993F8D2AB}"/>
              </a:ext>
            </a:extLst>
          </p:cNvPr>
          <p:cNvSpPr/>
          <p:nvPr/>
        </p:nvSpPr>
        <p:spPr>
          <a:xfrm>
            <a:off x="5074472" y="2444675"/>
            <a:ext cx="900056" cy="44464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30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5AB6-AF8B-4A7C-9A94-15D7AA73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stratified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07BE-F6F4-4A00-A4D6-EDDB057C7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00067" cy="4351338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Proportional stratified sampling</a:t>
            </a:r>
            <a:r>
              <a:rPr lang="en-IN" dirty="0"/>
              <a:t>: The sample are proportional to their sizes in the population. </a:t>
            </a:r>
          </a:p>
          <a:p>
            <a:r>
              <a:rPr lang="en-IN" b="1" dirty="0"/>
              <a:t>Disproportional stratified sampling</a:t>
            </a:r>
            <a:r>
              <a:rPr lang="en-IN" dirty="0"/>
              <a:t>: The subsamples are not proportional to their sizes in the population.</a:t>
            </a:r>
          </a:p>
          <a:p>
            <a:r>
              <a:rPr lang="en-IN" dirty="0"/>
              <a:t>Say, The population has 75% female and 25% male. </a:t>
            </a:r>
            <a:r>
              <a:rPr lang="en-IN" i="1" dirty="0"/>
              <a:t> If you want a sample size of 100 and your variable is gender.</a:t>
            </a:r>
          </a:p>
          <a:p>
            <a:r>
              <a:rPr lang="en-IN" i="1" dirty="0"/>
              <a:t>For PSS: We will randomly select 75 females and 25 % males.</a:t>
            </a:r>
          </a:p>
          <a:p>
            <a:r>
              <a:rPr lang="en-IN" i="1" dirty="0"/>
              <a:t>For DSS: We might randomly select 50 females and 50 males from each stratum.</a:t>
            </a:r>
            <a:endParaRPr lang="en-IN" dirty="0"/>
          </a:p>
        </p:txBody>
      </p:sp>
      <p:pic>
        <p:nvPicPr>
          <p:cNvPr id="4" name="Picture 4" descr="samples">
            <a:extLst>
              <a:ext uri="{FF2B5EF4-FFF2-40B4-BE49-F238E27FC236}">
                <a16:creationId xmlns:a16="http://schemas.microsoft.com/office/drawing/2014/main" id="{0607AF1A-CEB0-446C-9B48-F08FCBE192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6366" r="48214" b="4534"/>
          <a:stretch/>
        </p:blipFill>
        <p:spPr bwMode="auto">
          <a:xfrm>
            <a:off x="9838267" y="728663"/>
            <a:ext cx="235373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32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8FAE-A82B-4162-A92D-04C2AA35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CD13-FEA1-4B2A-8C43-D9D3480A5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type of sampling in which clusters or groups of elements are sampled at the same time. </a:t>
            </a:r>
          </a:p>
          <a:p>
            <a:r>
              <a:rPr lang="en-IN" dirty="0"/>
              <a:t>The clusters are randomly selected rather than individual units.</a:t>
            </a:r>
          </a:p>
          <a:p>
            <a:r>
              <a:rPr lang="en-IN" dirty="0"/>
              <a:t>Steps:</a:t>
            </a:r>
          </a:p>
          <a:p>
            <a:pPr lvl="1"/>
            <a:r>
              <a:rPr lang="en-IN" dirty="0"/>
              <a:t>Defined population is divided into number of heterogeneous, mutually exclusive and collectively exhaustive sub groups or clusters.</a:t>
            </a:r>
          </a:p>
          <a:p>
            <a:pPr lvl="1"/>
            <a:r>
              <a:rPr lang="en-IN" dirty="0"/>
              <a:t>Select an independent simple random sample of clusters. </a:t>
            </a:r>
          </a:p>
          <a:p>
            <a:r>
              <a:rPr lang="en-US" altLang="en-US" sz="2900" dirty="0"/>
              <a:t>One special type of cluster sampling is called </a:t>
            </a:r>
            <a:r>
              <a:rPr lang="en-US" altLang="en-US" sz="2900" b="1" dirty="0"/>
              <a:t>area sampling</a:t>
            </a:r>
            <a:r>
              <a:rPr lang="en-US" altLang="en-US" sz="2900" dirty="0"/>
              <a:t>, where pieces of geographical areas are selected.</a:t>
            </a:r>
            <a:endParaRPr lang="en-IN" sz="2900" dirty="0"/>
          </a:p>
        </p:txBody>
      </p:sp>
    </p:spTree>
    <p:extLst>
      <p:ext uri="{BB962C8B-B14F-4D97-AF65-F5344CB8AC3E}">
        <p14:creationId xmlns:p14="http://schemas.microsoft.com/office/powerpoint/2010/main" val="365406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8FAE-A82B-4162-A92D-04C2AA35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CD13-FEA1-4B2A-8C43-D9D3480A5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9268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One stage cluster sampling:</a:t>
            </a:r>
          </a:p>
          <a:p>
            <a:pPr lvl="1"/>
            <a:r>
              <a:rPr lang="en-IN" dirty="0"/>
              <a:t>Subdivide the members into clusters cluster</a:t>
            </a:r>
          </a:p>
          <a:p>
            <a:pPr lvl="1"/>
            <a:r>
              <a:rPr lang="en-IN" dirty="0"/>
              <a:t>Select one of the clusters</a:t>
            </a:r>
          </a:p>
          <a:p>
            <a:pPr lvl="1"/>
            <a:r>
              <a:rPr lang="en-IN" dirty="0"/>
              <a:t>All the members of the selected cluster are sample.</a:t>
            </a:r>
          </a:p>
          <a:p>
            <a:r>
              <a:rPr lang="en-IN" dirty="0"/>
              <a:t>Two stage cluster sampling</a:t>
            </a:r>
          </a:p>
          <a:p>
            <a:pPr lvl="1"/>
            <a:r>
              <a:rPr lang="en-IN" dirty="0"/>
              <a:t>At the first stage, the clusters are randomly selected and then,</a:t>
            </a:r>
          </a:p>
          <a:p>
            <a:pPr lvl="1"/>
            <a:r>
              <a:rPr lang="en-IN" dirty="0"/>
              <a:t>At the second stage, random sample of the elements in each of the cluster is taken.</a:t>
            </a:r>
          </a:p>
        </p:txBody>
      </p:sp>
      <p:pic>
        <p:nvPicPr>
          <p:cNvPr id="4" name="Picture 4" descr="samples">
            <a:extLst>
              <a:ext uri="{FF2B5EF4-FFF2-40B4-BE49-F238E27FC236}">
                <a16:creationId xmlns:a16="http://schemas.microsoft.com/office/drawing/2014/main" id="{CA27615E-C887-4FBF-9A47-2FC7082941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44" t="6073" r="1818" b="4827"/>
          <a:stretch/>
        </p:blipFill>
        <p:spPr bwMode="auto">
          <a:xfrm>
            <a:off x="9144896" y="558762"/>
            <a:ext cx="2208904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samples">
            <a:extLst>
              <a:ext uri="{FF2B5EF4-FFF2-40B4-BE49-F238E27FC236}">
                <a16:creationId xmlns:a16="http://schemas.microsoft.com/office/drawing/2014/main" id="{986D21F3-ABBC-409A-92FF-304F9C4E6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8" t="9334" r="26844" b="4580"/>
          <a:stretch/>
        </p:blipFill>
        <p:spPr bwMode="auto">
          <a:xfrm>
            <a:off x="6875032" y="739213"/>
            <a:ext cx="2032299" cy="515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72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74BE-FC98-4EB4-844D-FAA0F577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Sampling vs Cluster Sampling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0D9C9C0-DE7C-48AB-82A4-75F0C5D650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641985"/>
              </p:ext>
            </p:extLst>
          </p:nvPr>
        </p:nvGraphicFramePr>
        <p:xfrm>
          <a:off x="1075765" y="1871831"/>
          <a:ext cx="9025922" cy="43051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4710">
                  <a:extLst>
                    <a:ext uri="{9D8B030D-6E8A-4147-A177-3AD203B41FA5}">
                      <a16:colId xmlns:a16="http://schemas.microsoft.com/office/drawing/2014/main" val="1007188642"/>
                    </a:ext>
                  </a:extLst>
                </a:gridCol>
                <a:gridCol w="4151212">
                  <a:extLst>
                    <a:ext uri="{9D8B030D-6E8A-4147-A177-3AD203B41FA5}">
                      <a16:colId xmlns:a16="http://schemas.microsoft.com/office/drawing/2014/main" val="1771214625"/>
                    </a:ext>
                  </a:extLst>
                </a:gridCol>
              </a:tblGrid>
              <a:tr h="33330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Stratified Sampling</a:t>
                      </a:r>
                      <a:endParaRPr lang="en-IN" sz="9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3165" marR="63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Cluster Sampling</a:t>
                      </a:r>
                      <a:endParaRPr lang="en-IN" sz="9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3165" marR="63165" marT="0" marB="0"/>
                </a:tc>
                <a:extLst>
                  <a:ext uri="{0D108BD9-81ED-4DB2-BD59-A6C34878D82A}">
                    <a16:rowId xmlns:a16="http://schemas.microsoft.com/office/drawing/2014/main" val="4273882438"/>
                  </a:ext>
                </a:extLst>
              </a:tr>
              <a:tr h="1222101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effectLst/>
                        </a:rPr>
                        <a:t>The target population is sub-divided into a few subgroups or strata, each containing a large number of elements.</a:t>
                      </a:r>
                      <a:endParaRPr lang="en-IN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3165" marR="63165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effectLst/>
                        </a:rPr>
                        <a:t>The target population is sub-divided into a large number of sub-population or clusters, each containing a few elements.</a:t>
                      </a:r>
                      <a:endParaRPr lang="en-IN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3165" marR="63165" marT="0" marB="0"/>
                </a:tc>
                <a:extLst>
                  <a:ext uri="{0D108BD9-81ED-4DB2-BD59-A6C34878D82A}">
                    <a16:rowId xmlns:a16="http://schemas.microsoft.com/office/drawing/2014/main" val="2418921164"/>
                  </a:ext>
                </a:extLst>
              </a:tr>
              <a:tr h="1222101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0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effectLst/>
                        </a:rPr>
                        <a:t>Within each stratum, the elements are homogeneous.  However, high degree of heterogeneity exists between strata. </a:t>
                      </a:r>
                      <a:endParaRPr lang="en-IN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3165" marR="63165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0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effectLst/>
                        </a:rPr>
                        <a:t>Within each cluster, the elements are heterogeneous.  Between clusters, there is a high degree of homogeneity.</a:t>
                      </a:r>
                      <a:endParaRPr lang="en-IN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3165" marR="63165" marT="0" marB="0"/>
                </a:tc>
                <a:extLst>
                  <a:ext uri="{0D108BD9-81ED-4DB2-BD59-A6C34878D82A}">
                    <a16:rowId xmlns:a16="http://schemas.microsoft.com/office/drawing/2014/main" val="1280360728"/>
                  </a:ext>
                </a:extLst>
              </a:tr>
              <a:tr h="305526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0000"/>
                        </a:lnSpc>
                        <a:spcAft>
                          <a:spcPts val="0"/>
                        </a:spcAft>
                        <a:buFont typeface="+mj-lt"/>
                        <a:buAutoNum type="arabicPeriod" startAt="3"/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effectLst/>
                        </a:rPr>
                        <a:t>A sample element is selected each time.</a:t>
                      </a:r>
                      <a:endParaRPr lang="en-IN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3165" marR="63165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0000"/>
                        </a:lnSpc>
                        <a:spcAft>
                          <a:spcPts val="0"/>
                        </a:spcAft>
                        <a:buFont typeface="+mj-lt"/>
                        <a:buAutoNum type="arabicPeriod" startAt="3"/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effectLst/>
                        </a:rPr>
                        <a:t>A cluster is selected each time.</a:t>
                      </a:r>
                      <a:endParaRPr lang="en-IN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3165" marR="63165" marT="0" marB="0"/>
                </a:tc>
                <a:extLst>
                  <a:ext uri="{0D108BD9-81ED-4DB2-BD59-A6C34878D82A}">
                    <a16:rowId xmlns:a16="http://schemas.microsoft.com/office/drawing/2014/main" val="3378236087"/>
                  </a:ext>
                </a:extLst>
              </a:tr>
              <a:tr h="305526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0000"/>
                        </a:lnSpc>
                        <a:spcAft>
                          <a:spcPts val="0"/>
                        </a:spcAft>
                        <a:buFont typeface="+mj-lt"/>
                        <a:buAutoNum type="arabicPeriod" startAt="4"/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effectLst/>
                        </a:rPr>
                        <a:t>Less sampling error.</a:t>
                      </a:r>
                      <a:endParaRPr lang="en-IN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3165" marR="63165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0000"/>
                        </a:lnSpc>
                        <a:spcAft>
                          <a:spcPts val="0"/>
                        </a:spcAft>
                        <a:buFont typeface="+mj-lt"/>
                        <a:buAutoNum type="arabicPeriod" startAt="4"/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effectLst/>
                        </a:rPr>
                        <a:t>More prone to sampling error.</a:t>
                      </a:r>
                      <a:endParaRPr lang="en-IN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3165" marR="63165" marT="0" marB="0"/>
                </a:tc>
                <a:extLst>
                  <a:ext uri="{0D108BD9-81ED-4DB2-BD59-A6C34878D82A}">
                    <a16:rowId xmlns:a16="http://schemas.microsoft.com/office/drawing/2014/main" val="568902015"/>
                  </a:ext>
                </a:extLst>
              </a:tr>
              <a:tr h="916577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0000"/>
                        </a:lnSpc>
                        <a:spcAft>
                          <a:spcPts val="0"/>
                        </a:spcAft>
                        <a:buFont typeface="+mj-lt"/>
                        <a:buAutoNum type="arabicPeriod" startAt="5"/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effectLst/>
                        </a:rPr>
                        <a:t>Objective is to increase precision.</a:t>
                      </a:r>
                      <a:endParaRPr lang="en-IN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3165" marR="63165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0000"/>
                        </a:lnSpc>
                        <a:spcAft>
                          <a:spcPts val="0"/>
                        </a:spcAft>
                        <a:buFont typeface="+mj-lt"/>
                        <a:buAutoNum type="arabicPeriod" startAt="5"/>
                        <a:tabLst>
                          <a:tab pos="2637155" algn="ctr"/>
                          <a:tab pos="5274310" algn="r"/>
                          <a:tab pos="228600" algn="l"/>
                        </a:tabLst>
                      </a:pPr>
                      <a:r>
                        <a:rPr lang="en-US" sz="1800" dirty="0">
                          <a:effectLst/>
                        </a:rPr>
                        <a:t>Objective is to increase sampling    </a:t>
                      </a:r>
                      <a:endParaRPr lang="en-IN" sz="900" dirty="0"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       efficiency by decreasing cost.</a:t>
                      </a:r>
                      <a:endParaRPr lang="en-IN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3165" marR="63165" marT="0" marB="0"/>
                </a:tc>
                <a:extLst>
                  <a:ext uri="{0D108BD9-81ED-4DB2-BD59-A6C34878D82A}">
                    <a16:rowId xmlns:a16="http://schemas.microsoft.com/office/drawing/2014/main" val="1505554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633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8F74-EAF3-41C8-8518-645E4433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7D827-E32D-4F8B-99D0-DADA7DF7D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7155"/>
            <a:ext cx="10515600" cy="4351338"/>
          </a:xfrm>
        </p:spPr>
        <p:txBody>
          <a:bodyPr/>
          <a:lstStyle/>
          <a:p>
            <a:r>
              <a:rPr lang="en-IN" dirty="0"/>
              <a:t>Each element in the population does not have known or definite probability of being selected in the sample.</a:t>
            </a:r>
          </a:p>
          <a:p>
            <a:r>
              <a:rPr lang="en-IN" dirty="0"/>
              <a:t>Operationally convenient and simple in theory.</a:t>
            </a:r>
          </a:p>
          <a:p>
            <a:r>
              <a:rPr lang="en-IN" dirty="0"/>
              <a:t>Generalisation is doubtful. </a:t>
            </a:r>
          </a:p>
          <a:p>
            <a:r>
              <a:rPr lang="en-IN" dirty="0"/>
              <a:t>Helpful in the case of infinite population.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4C5E3CA5-9495-4854-AB93-DF3329F2E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1027906"/>
            <a:ext cx="3124200" cy="2590800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chemeClr val="bg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dirty="0">
                <a:latin typeface="Arial" charset="0"/>
              </a:rPr>
              <a:t>Nonprobability </a:t>
            </a:r>
          </a:p>
          <a:p>
            <a:pPr algn="ctr">
              <a:defRPr/>
            </a:pPr>
            <a:r>
              <a:rPr lang="en-US" sz="2800" dirty="0">
                <a:latin typeface="Arial" charset="0"/>
              </a:rPr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222091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A67A-3582-4087-A016-0C0EE2E8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Non-Probability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4274-6F5F-4968-AE53-BFA9E3800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48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Convenience sampling</a:t>
            </a:r>
          </a:p>
          <a:p>
            <a:pPr marL="0" indent="0">
              <a:buNone/>
            </a:pPr>
            <a:r>
              <a:rPr lang="en-US" dirty="0"/>
              <a:t>Drawn at the convenience of the researcher, access and availability. Common in exploratory research(Pilot tests). Very simple types of sampling based on subjective criteria.</a:t>
            </a:r>
          </a:p>
          <a:p>
            <a:pPr marL="0" indent="0">
              <a:buNone/>
            </a:pPr>
            <a:r>
              <a:rPr lang="en-US" b="1" dirty="0"/>
              <a:t>Judgmental/purposive sampling</a:t>
            </a:r>
          </a:p>
          <a:p>
            <a:pPr marL="0" indent="0">
              <a:buNone/>
            </a:pPr>
            <a:r>
              <a:rPr lang="en-US" dirty="0"/>
              <a:t>Sampling based on some judgment, gut-feelings or experience of the researcher. </a:t>
            </a:r>
          </a:p>
          <a:p>
            <a:pPr marL="0" indent="0">
              <a:buNone/>
            </a:pPr>
            <a:r>
              <a:rPr lang="en-US" dirty="0"/>
              <a:t>Research sets some purpose or characteristics on the basis of his/her personal judgement.</a:t>
            </a:r>
          </a:p>
          <a:p>
            <a:pPr marL="0" indent="0">
              <a:buNone/>
            </a:pPr>
            <a:r>
              <a:rPr lang="en-US" dirty="0"/>
              <a:t> If inference drawing is not necessary, these samples are quite useful. </a:t>
            </a:r>
          </a:p>
          <a:p>
            <a:pPr marL="0" indent="0">
              <a:buNone/>
            </a:pPr>
            <a:r>
              <a:rPr lang="en-US" dirty="0"/>
              <a:t>Ex. If you decide, you want to include research scholars getting scholarships and you chose 50 scholars who meet this criteria. </a:t>
            </a:r>
          </a:p>
          <a:p>
            <a:pPr marL="0" indent="0">
              <a:buNone/>
            </a:pPr>
            <a:r>
              <a:rPr lang="en-US" dirty="0"/>
              <a:t>Based on subjective criteria.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987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A67A-3582-4087-A016-0C0EE2E8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Non-Probability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4274-6F5F-4968-AE53-BFA9E3800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Quota sampling</a:t>
            </a:r>
          </a:p>
          <a:p>
            <a:r>
              <a:rPr lang="en-US" dirty="0"/>
              <a:t>An extension of judgmental sampling. </a:t>
            </a:r>
          </a:p>
          <a:p>
            <a:r>
              <a:rPr lang="en-US" dirty="0"/>
              <a:t>A population is divided into subgroups, similar to stratified sampling, but the researcher gathers individuals for the sample using convenience or judgmental manner.  </a:t>
            </a:r>
          </a:p>
          <a:p>
            <a:r>
              <a:rPr lang="en-US" dirty="0"/>
              <a:t>It is something like a two-stage judgmental sampling. </a:t>
            </a:r>
          </a:p>
          <a:p>
            <a:r>
              <a:rPr lang="en-US" dirty="0"/>
              <a:t>Quota is fixed for each subgroup.</a:t>
            </a:r>
          </a:p>
          <a:p>
            <a:pPr marL="0" indent="0">
              <a:buNone/>
            </a:pPr>
            <a:r>
              <a:rPr lang="en-US" b="1" dirty="0"/>
              <a:t>Snowball sampling</a:t>
            </a:r>
          </a:p>
          <a:p>
            <a:r>
              <a:rPr lang="en-US" dirty="0"/>
              <a:t>Used in studies involving respondents who are rare to find. </a:t>
            </a:r>
          </a:p>
          <a:p>
            <a:r>
              <a:rPr lang="en-US" dirty="0"/>
              <a:t>To start with, the researcher compiles a short list of sample units from various sources. </a:t>
            </a:r>
          </a:p>
          <a:p>
            <a:r>
              <a:rPr lang="en-US" dirty="0"/>
              <a:t>Each of these respondents are contacted to provide referrals/names of other probable respondents. </a:t>
            </a:r>
          </a:p>
          <a:p>
            <a:r>
              <a:rPr lang="en-US" dirty="0"/>
              <a:t>Another type of convenience sampling method used in situations in which desired respondents are difficult to locate due to scarcity or rarity.</a:t>
            </a:r>
          </a:p>
        </p:txBody>
      </p:sp>
    </p:spTree>
    <p:extLst>
      <p:ext uri="{BB962C8B-B14F-4D97-AF65-F5344CB8AC3E}">
        <p14:creationId xmlns:p14="http://schemas.microsoft.com/office/powerpoint/2010/main" val="2881524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33C201B7-F1CF-480E-B39C-0092D0967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5007" y="228600"/>
            <a:ext cx="9239457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4000" dirty="0"/>
              <a:t>Choosing probability vs. non-probability sampling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D87650B8-49D9-4B2D-B4C6-A7BB4CCE4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6589" y="1295400"/>
            <a:ext cx="8169275" cy="4876800"/>
          </a:xfrm>
          <a:noFill/>
          <a:ln>
            <a:solidFill>
              <a:srgbClr val="99CC00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50000"/>
              </a:lnSpc>
              <a:buFont typeface="Monotype Sorts" pitchFamily="2" charset="2"/>
              <a:buNone/>
            </a:pPr>
            <a:endParaRPr lang="en-US" altLang="en-US" sz="1800" b="1" u="sng" dirty="0">
              <a:solidFill>
                <a:srgbClr val="996633"/>
              </a:solidFill>
            </a:endParaRP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1800" b="1" dirty="0">
                <a:solidFill>
                  <a:srgbClr val="996633"/>
                </a:solidFill>
              </a:rPr>
              <a:t>   Probability </a:t>
            </a:r>
            <a:r>
              <a:rPr lang="en-US" altLang="en-US" sz="1800" b="1" dirty="0"/>
              <a:t>                                   </a:t>
            </a:r>
            <a:r>
              <a:rPr lang="en-US" altLang="en-US" sz="1800" b="1" i="1" dirty="0">
                <a:solidFill>
                  <a:srgbClr val="99CC00"/>
                </a:solidFill>
              </a:rPr>
              <a:t>Evaluation Criteria</a:t>
            </a:r>
            <a:r>
              <a:rPr lang="en-US" altLang="en-US" sz="1800" b="1" dirty="0"/>
              <a:t>                              Non-probability</a:t>
            </a:r>
            <a:r>
              <a:rPr lang="en-US" altLang="en-US" sz="1800" b="1" u="sng" dirty="0"/>
              <a:t> 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1800" b="1" dirty="0">
                <a:solidFill>
                  <a:srgbClr val="996633"/>
                </a:solidFill>
              </a:rPr>
              <a:t>     sampling</a:t>
            </a:r>
            <a:r>
              <a:rPr lang="en-US" altLang="en-US" sz="1800" b="1" dirty="0"/>
              <a:t>						sampling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solidFill>
                  <a:srgbClr val="996633"/>
                </a:solidFill>
              </a:rPr>
              <a:t>    Conclusive</a:t>
            </a:r>
            <a:r>
              <a:rPr lang="en-US" altLang="en-US" sz="1600" b="1" dirty="0"/>
              <a:t>		    </a:t>
            </a:r>
            <a:r>
              <a:rPr lang="en-US" altLang="en-US" sz="1800" b="1" i="1" dirty="0">
                <a:solidFill>
                  <a:srgbClr val="99CC00"/>
                </a:solidFill>
              </a:rPr>
              <a:t>Nature of research</a:t>
            </a:r>
            <a:r>
              <a:rPr lang="en-US" altLang="en-US" sz="1600" b="1" dirty="0"/>
              <a:t>       	                Exploratory</a:t>
            </a:r>
          </a:p>
          <a:p>
            <a:pPr>
              <a:buFont typeface="Monotype Sorts" pitchFamily="2" charset="2"/>
              <a:buNone/>
            </a:pPr>
            <a:endParaRPr lang="en-US" altLang="en-US" sz="800" b="1" dirty="0"/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solidFill>
                  <a:srgbClr val="996633"/>
                </a:solidFill>
              </a:rPr>
              <a:t>Less bias	</a:t>
            </a:r>
            <a:r>
              <a:rPr lang="en-US" altLang="en-US" sz="1600" b="1" dirty="0"/>
              <a:t>	                     </a:t>
            </a:r>
            <a:r>
              <a:rPr lang="en-US" altLang="en-US" sz="1800" b="1" i="1" dirty="0">
                <a:solidFill>
                  <a:srgbClr val="99CC00"/>
                </a:solidFill>
              </a:rPr>
              <a:t>Relative magnitude</a:t>
            </a:r>
            <a:r>
              <a:rPr lang="en-US" altLang="en-US" sz="1600" b="1" i="1" dirty="0"/>
              <a:t>                       </a:t>
            </a:r>
            <a:r>
              <a:rPr lang="en-US" altLang="en-US" sz="1600" b="1" dirty="0"/>
              <a:t>Larger chances of bias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solidFill>
                  <a:srgbClr val="996633"/>
                </a:solidFill>
              </a:rPr>
              <a:t>                     </a:t>
            </a:r>
            <a:r>
              <a:rPr lang="en-US" altLang="en-US" sz="1600" b="1" dirty="0"/>
              <a:t> 	                           </a:t>
            </a:r>
            <a:r>
              <a:rPr lang="en-US" altLang="en-US" sz="1800" b="1" i="1" dirty="0">
                <a:solidFill>
                  <a:srgbClr val="99CC00"/>
                </a:solidFill>
              </a:rPr>
              <a:t>sampling vs.</a:t>
            </a:r>
            <a:r>
              <a:rPr lang="en-US" altLang="en-US" sz="1600" b="1" i="1" dirty="0"/>
              <a:t>               	</a:t>
            </a:r>
            <a:r>
              <a:rPr lang="en-US" altLang="en-US" sz="1600" b="1" dirty="0"/>
              <a:t>                      		 	                      </a:t>
            </a:r>
            <a:r>
              <a:rPr lang="en-US" altLang="en-US" sz="1800" b="1" i="1" dirty="0">
                <a:solidFill>
                  <a:srgbClr val="99CC00"/>
                </a:solidFill>
              </a:rPr>
              <a:t>non-sampling error</a:t>
            </a:r>
            <a:endParaRPr lang="en-US" altLang="en-US" sz="1600" b="1" i="1" dirty="0">
              <a:solidFill>
                <a:srgbClr val="99CC00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en-US" sz="800" b="1" dirty="0"/>
          </a:p>
          <a:p>
            <a:pPr>
              <a:buFont typeface="Monotype Sorts" pitchFamily="2" charset="2"/>
              <a:buNone/>
            </a:pPr>
            <a:r>
              <a:rPr lang="en-US" altLang="en-US" sz="1600" b="1" dirty="0"/>
              <a:t>          </a:t>
            </a:r>
            <a:r>
              <a:rPr lang="en-US" altLang="en-US" sz="1600" b="1" dirty="0">
                <a:solidFill>
                  <a:srgbClr val="996633"/>
                </a:solidFill>
              </a:rPr>
              <a:t>High</a:t>
            </a:r>
            <a:r>
              <a:rPr lang="en-US" altLang="en-US" sz="1600" b="1" dirty="0"/>
              <a:t>                                              </a:t>
            </a:r>
            <a:r>
              <a:rPr lang="en-US" altLang="en-US" sz="1800" b="1" i="1" dirty="0">
                <a:solidFill>
                  <a:srgbClr val="99CC00"/>
                </a:solidFill>
              </a:rPr>
              <a:t>Population variability</a:t>
            </a:r>
            <a:r>
              <a:rPr lang="en-US" altLang="en-US" sz="1600" b="1" i="1" dirty="0"/>
              <a:t>    	                        </a:t>
            </a:r>
            <a:r>
              <a:rPr lang="en-US" altLang="en-US" sz="1600" b="1" dirty="0"/>
              <a:t>Low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solidFill>
                  <a:srgbClr val="996633"/>
                </a:solidFill>
              </a:rPr>
              <a:t>[Heterogeneous]</a:t>
            </a:r>
            <a:r>
              <a:rPr lang="en-US" altLang="en-US" sz="1600" b="1" dirty="0"/>
              <a:t>				                                [Homogeneous]</a:t>
            </a:r>
          </a:p>
          <a:p>
            <a:pPr>
              <a:buFont typeface="Monotype Sorts" pitchFamily="2" charset="2"/>
              <a:buNone/>
            </a:pPr>
            <a:endParaRPr lang="en-US" altLang="en-US" sz="800" b="1" dirty="0"/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solidFill>
                  <a:srgbClr val="996633"/>
                </a:solidFill>
              </a:rPr>
              <a:t>      </a:t>
            </a:r>
            <a:r>
              <a:rPr lang="en-US" altLang="en-US" sz="1600" b="1" dirty="0" err="1">
                <a:solidFill>
                  <a:srgbClr val="996633"/>
                </a:solidFill>
              </a:rPr>
              <a:t>Favourable</a:t>
            </a:r>
            <a:r>
              <a:rPr lang="en-US" altLang="en-US" sz="1600" b="1" dirty="0"/>
              <a:t>                                       </a:t>
            </a:r>
            <a:r>
              <a:rPr lang="en-US" altLang="en-US" sz="1800" b="1" i="1" dirty="0">
                <a:solidFill>
                  <a:srgbClr val="99CC00"/>
                </a:solidFill>
              </a:rPr>
              <a:t>Statistical  Considerations</a:t>
            </a:r>
            <a:r>
              <a:rPr lang="en-US" altLang="en-US" sz="1600" b="1" dirty="0"/>
              <a:t>	                 </a:t>
            </a:r>
            <a:r>
              <a:rPr lang="en-US" altLang="en-US" sz="1600" b="1" dirty="0" err="1"/>
              <a:t>Unfavourable</a:t>
            </a:r>
            <a:endParaRPr lang="en-US" altLang="en-US" sz="1600" b="1" dirty="0"/>
          </a:p>
          <a:p>
            <a:pPr>
              <a:buFont typeface="Monotype Sorts" pitchFamily="2" charset="2"/>
              <a:buNone/>
            </a:pPr>
            <a:endParaRPr lang="en-US" altLang="en-US" sz="800" b="1" dirty="0"/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solidFill>
                  <a:srgbClr val="996633"/>
                </a:solidFill>
              </a:rPr>
              <a:t>          High</a:t>
            </a:r>
            <a:r>
              <a:rPr lang="en-US" altLang="en-US" sz="1600" b="1" dirty="0"/>
              <a:t>                                            </a:t>
            </a:r>
            <a:r>
              <a:rPr lang="en-US" altLang="en-US" sz="1800" b="1" i="1" dirty="0">
                <a:solidFill>
                  <a:srgbClr val="99CC00"/>
                </a:solidFill>
              </a:rPr>
              <a:t>Sophistication Needed</a:t>
            </a:r>
            <a:r>
              <a:rPr lang="en-US" altLang="en-US" sz="1600" b="1" dirty="0"/>
              <a:t>	                       Low</a:t>
            </a:r>
          </a:p>
          <a:p>
            <a:pPr>
              <a:buFont typeface="Monotype Sorts" pitchFamily="2" charset="2"/>
              <a:buNone/>
            </a:pPr>
            <a:endParaRPr lang="en-US" altLang="en-US" sz="800" b="1" dirty="0"/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solidFill>
                  <a:srgbClr val="996633"/>
                </a:solidFill>
              </a:rPr>
              <a:t>Relatively Longer</a:t>
            </a:r>
            <a:r>
              <a:rPr lang="en-US" altLang="en-US" sz="1600" b="1" dirty="0"/>
              <a:t>		               </a:t>
            </a:r>
            <a:r>
              <a:rPr lang="en-US" altLang="en-US" sz="1800" b="1" i="1" dirty="0">
                <a:solidFill>
                  <a:srgbClr val="99CC00"/>
                </a:solidFill>
              </a:rPr>
              <a:t>Time</a:t>
            </a:r>
            <a:r>
              <a:rPr lang="en-US" altLang="en-US" sz="1600" b="1" dirty="0">
                <a:solidFill>
                  <a:srgbClr val="99CC00"/>
                </a:solidFill>
              </a:rPr>
              <a:t>	</a:t>
            </a:r>
            <a:r>
              <a:rPr lang="en-US" altLang="en-US" sz="1600" b="1" dirty="0"/>
              <a:t>                              Relatively shorter</a:t>
            </a:r>
          </a:p>
          <a:p>
            <a:pPr>
              <a:buFont typeface="Monotype Sorts" pitchFamily="2" charset="2"/>
              <a:buNone/>
            </a:pPr>
            <a:endParaRPr lang="en-US" altLang="en-US" sz="800" b="1" dirty="0"/>
          </a:p>
          <a:p>
            <a:pPr>
              <a:buFont typeface="Monotype Sorts" pitchFamily="2" charset="2"/>
              <a:buNone/>
            </a:pPr>
            <a:r>
              <a:rPr lang="en-US" altLang="en-US" sz="1600" b="1" dirty="0"/>
              <a:t>          </a:t>
            </a:r>
            <a:r>
              <a:rPr lang="en-US" altLang="en-US" sz="1600" b="1" dirty="0">
                <a:solidFill>
                  <a:srgbClr val="996633"/>
                </a:solidFill>
              </a:rPr>
              <a:t>High</a:t>
            </a:r>
            <a:r>
              <a:rPr lang="en-US" altLang="en-US" sz="1600" b="1" dirty="0"/>
              <a:t> 	                                                  </a:t>
            </a:r>
            <a:r>
              <a:rPr lang="en-US" altLang="en-US" sz="1800" b="1" i="1" dirty="0">
                <a:solidFill>
                  <a:srgbClr val="99CC00"/>
                </a:solidFill>
              </a:rPr>
              <a:t>Budget Needed</a:t>
            </a:r>
            <a:r>
              <a:rPr lang="en-US" altLang="en-US" sz="1800" b="1" i="1" dirty="0"/>
              <a:t>	</a:t>
            </a:r>
            <a:r>
              <a:rPr lang="en-US" altLang="en-US" sz="1600" b="1" dirty="0"/>
              <a:t>	                       Low</a:t>
            </a:r>
            <a:endParaRPr lang="en-US" altLang="en-US" sz="2400" b="1" dirty="0"/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522EDE66-280D-4DAC-811E-14ABF2A02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1828800"/>
            <a:ext cx="2819400" cy="4191000"/>
          </a:xfrm>
          <a:prstGeom prst="rect">
            <a:avLst/>
          </a:prstGeom>
          <a:noFill/>
          <a:ln w="50800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66" name="Line 10">
            <a:extLst>
              <a:ext uri="{FF2B5EF4-FFF2-40B4-BE49-F238E27FC236}">
                <a16:creationId xmlns:a16="http://schemas.microsoft.com/office/drawing/2014/main" id="{505BC1A3-C2DC-43CE-BD7E-AF5D6F149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6588" y="2362200"/>
            <a:ext cx="8153400" cy="0"/>
          </a:xfrm>
          <a:prstGeom prst="line">
            <a:avLst/>
          </a:prstGeom>
          <a:noFill/>
          <a:ln w="127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67" name="Line 11">
            <a:extLst>
              <a:ext uri="{FF2B5EF4-FFF2-40B4-BE49-F238E27FC236}">
                <a16:creationId xmlns:a16="http://schemas.microsoft.com/office/drawing/2014/main" id="{885B1274-7037-44A5-96F8-DFE9BD41B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6588" y="3505200"/>
            <a:ext cx="8153400" cy="0"/>
          </a:xfrm>
          <a:prstGeom prst="line">
            <a:avLst/>
          </a:prstGeom>
          <a:noFill/>
          <a:ln w="127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68" name="Line 12">
            <a:extLst>
              <a:ext uri="{FF2B5EF4-FFF2-40B4-BE49-F238E27FC236}">
                <a16:creationId xmlns:a16="http://schemas.microsoft.com/office/drawing/2014/main" id="{3FFAE033-31C3-41D5-A43F-E79751506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6588" y="4267200"/>
            <a:ext cx="8153400" cy="0"/>
          </a:xfrm>
          <a:prstGeom prst="line">
            <a:avLst/>
          </a:prstGeom>
          <a:noFill/>
          <a:ln w="127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69" name="Line 13">
            <a:extLst>
              <a:ext uri="{FF2B5EF4-FFF2-40B4-BE49-F238E27FC236}">
                <a16:creationId xmlns:a16="http://schemas.microsoft.com/office/drawing/2014/main" id="{F95B88A3-CFA0-4582-934C-568A2B11F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6588" y="4724400"/>
            <a:ext cx="8153400" cy="0"/>
          </a:xfrm>
          <a:prstGeom prst="line">
            <a:avLst/>
          </a:prstGeom>
          <a:noFill/>
          <a:ln w="127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70" name="Line 14">
            <a:extLst>
              <a:ext uri="{FF2B5EF4-FFF2-40B4-BE49-F238E27FC236}">
                <a16:creationId xmlns:a16="http://schemas.microsoft.com/office/drawing/2014/main" id="{9F7B129E-A352-42A0-BF5B-3D2EFE29E3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6588" y="5181600"/>
            <a:ext cx="8153400" cy="0"/>
          </a:xfrm>
          <a:prstGeom prst="line">
            <a:avLst/>
          </a:prstGeom>
          <a:noFill/>
          <a:ln w="127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71" name="Line 15">
            <a:extLst>
              <a:ext uri="{FF2B5EF4-FFF2-40B4-BE49-F238E27FC236}">
                <a16:creationId xmlns:a16="http://schemas.microsoft.com/office/drawing/2014/main" id="{611F12E5-4D3D-439E-B409-2C56C01BB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6588" y="5715000"/>
            <a:ext cx="8153400" cy="0"/>
          </a:xfrm>
          <a:prstGeom prst="line">
            <a:avLst/>
          </a:prstGeom>
          <a:noFill/>
          <a:ln w="127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72" name="Line 16">
            <a:extLst>
              <a:ext uri="{FF2B5EF4-FFF2-40B4-BE49-F238E27FC236}">
                <a16:creationId xmlns:a16="http://schemas.microsoft.com/office/drawing/2014/main" id="{EF473F21-428A-4229-B979-A0401EF9C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6588" y="1905000"/>
            <a:ext cx="8153400" cy="0"/>
          </a:xfrm>
          <a:prstGeom prst="line">
            <a:avLst/>
          </a:prstGeom>
          <a:noFill/>
          <a:ln w="12700">
            <a:solidFill>
              <a:srgbClr val="99CC00"/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73" name="Line 17">
            <a:extLst>
              <a:ext uri="{FF2B5EF4-FFF2-40B4-BE49-F238E27FC236}">
                <a16:creationId xmlns:a16="http://schemas.microsoft.com/office/drawing/2014/main" id="{7352D280-9966-49D4-A8F6-76416B267C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0588" y="1600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74" name="Line 18">
            <a:extLst>
              <a:ext uri="{FF2B5EF4-FFF2-40B4-BE49-F238E27FC236}">
                <a16:creationId xmlns:a16="http://schemas.microsoft.com/office/drawing/2014/main" id="{5445AF52-1635-4C60-AF0D-F1C08EA08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5788" y="1600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17894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F5D3-B9BE-4DC3-AFDA-1E73595D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Sampling vs non-sampling errors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37B9ED9D-BF8A-4FF4-943C-729C1A42D6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66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b="1" dirty="0">
                <a:solidFill>
                  <a:srgbClr val="996633"/>
                </a:solidFill>
              </a:rPr>
              <a:t>		</a:t>
            </a:r>
            <a:r>
              <a:rPr lang="en-US" altLang="en-US" sz="2400" b="1" u="sng" dirty="0">
                <a:solidFill>
                  <a:srgbClr val="996633"/>
                </a:solidFill>
              </a:rPr>
              <a:t>Sampling Error [SE]</a:t>
            </a:r>
            <a:r>
              <a:rPr lang="en-US" altLang="en-US" sz="2400" b="1" dirty="0"/>
              <a:t>	        			</a:t>
            </a:r>
            <a:r>
              <a:rPr lang="en-US" altLang="en-US" sz="2400" b="1" u="sng" dirty="0"/>
              <a:t>Non-sampling Error [NSE]</a:t>
            </a:r>
          </a:p>
        </p:txBody>
      </p:sp>
      <p:sp>
        <p:nvSpPr>
          <p:cNvPr id="69636" name="Line 4">
            <a:extLst>
              <a:ext uri="{FF2B5EF4-FFF2-40B4-BE49-F238E27FC236}">
                <a16:creationId xmlns:a16="http://schemas.microsoft.com/office/drawing/2014/main" id="{DA2A4A05-B9D0-4C7D-8B2B-0ED0BA704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0901" y="2006600"/>
            <a:ext cx="0" cy="4064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>
            <a:outerShdw dist="99190" dir="8411666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C64A35FD-1A54-4A57-9FBE-6F45ED428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9" y="2749550"/>
            <a:ext cx="2792413" cy="5207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CEE56502-FC11-4F10-9A08-EC958B32B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9" y="3282950"/>
            <a:ext cx="1966913" cy="5207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4D50BF26-06A8-4B81-8DF3-A265C6AAB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9" y="3816350"/>
            <a:ext cx="1141413" cy="596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640" name="Rectangle 8">
            <a:extLst>
              <a:ext uri="{FF2B5EF4-FFF2-40B4-BE49-F238E27FC236}">
                <a16:creationId xmlns:a16="http://schemas.microsoft.com/office/drawing/2014/main" id="{72D77B14-5002-4CD3-80BD-3D6621EA0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1" y="2749550"/>
            <a:ext cx="1884362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05D6ACD7-8764-4E67-9257-A9ADD9308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1" y="3282950"/>
            <a:ext cx="2379662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642" name="Rectangle 10">
            <a:extLst>
              <a:ext uri="{FF2B5EF4-FFF2-40B4-BE49-F238E27FC236}">
                <a16:creationId xmlns:a16="http://schemas.microsoft.com/office/drawing/2014/main" id="{0199DA59-4B77-4C61-BC27-9AD87E618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1" y="3816350"/>
            <a:ext cx="3287712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643" name="Rectangle 11">
            <a:extLst>
              <a:ext uri="{FF2B5EF4-FFF2-40B4-BE49-F238E27FC236}">
                <a16:creationId xmlns:a16="http://schemas.microsoft.com/office/drawing/2014/main" id="{1C7BEFF0-65A7-447B-9AAD-34F30B70B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1" y="4425950"/>
            <a:ext cx="3865562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644" name="Rectangle 12">
            <a:extLst>
              <a:ext uri="{FF2B5EF4-FFF2-40B4-BE49-F238E27FC236}">
                <a16:creationId xmlns:a16="http://schemas.microsoft.com/office/drawing/2014/main" id="{08DB7714-4A9F-44F5-B466-8B1DD1E13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63" y="2798764"/>
            <a:ext cx="473075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Very small sam</a:t>
            </a:r>
            <a:r>
              <a:rPr lang="en-US" altLang="en-US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ple</a:t>
            </a:r>
            <a:r>
              <a:rPr lang="en-US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Size</a:t>
            </a:r>
            <a:endParaRPr lang="en-US" altLang="en-US" dirty="0">
              <a:solidFill>
                <a:srgbClr val="3333CC"/>
              </a:solidFill>
            </a:endParaRPr>
          </a:p>
        </p:txBody>
      </p:sp>
      <p:sp>
        <p:nvSpPr>
          <p:cNvPr id="69645" name="Rectangle 13">
            <a:extLst>
              <a:ext uri="{FF2B5EF4-FFF2-40B4-BE49-F238E27FC236}">
                <a16:creationId xmlns:a16="http://schemas.microsoft.com/office/drawing/2014/main" id="{929CD953-FF1B-4BFC-BEDF-BF4105734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027" y="3255964"/>
            <a:ext cx="431958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Larger </a:t>
            </a:r>
            <a:r>
              <a:rPr lang="en-US" altLang="en-US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sample size</a:t>
            </a:r>
            <a:endParaRPr lang="en-US" altLang="en-US" dirty="0"/>
          </a:p>
        </p:txBody>
      </p:sp>
      <p:sp>
        <p:nvSpPr>
          <p:cNvPr id="69646" name="Rectangle 14">
            <a:extLst>
              <a:ext uri="{FF2B5EF4-FFF2-40B4-BE49-F238E27FC236}">
                <a16:creationId xmlns:a16="http://schemas.microsoft.com/office/drawing/2014/main" id="{E173FD64-DF51-4471-ADD4-AB6C5BAA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7" y="3941764"/>
            <a:ext cx="448468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en-US" dirty="0"/>
              <a:t> </a:t>
            </a:r>
            <a:r>
              <a:rPr lang="en-US" altLang="en-US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still larger sample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69647" name="Rectangle 15">
            <a:extLst>
              <a:ext uri="{FF2B5EF4-FFF2-40B4-BE49-F238E27FC236}">
                <a16:creationId xmlns:a16="http://schemas.microsoft.com/office/drawing/2014/main" id="{7DC0AB3F-A5D8-41F9-BC73-EF336E0F7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226" y="4551364"/>
            <a:ext cx="382270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en-US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Complete census</a:t>
            </a:r>
            <a:endParaRPr lang="en-US" altLang="en-US" b="1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055517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A98BCEA5-408C-435C-B9DD-6E23BF51BB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dirty="0"/>
              <a:t>Define the Population of Interest(Universe)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Identify a Sampling Frame (if possible)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Select a Sampling Method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Determine Sample Size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Execute the Sampling Plan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FB442DB4-02A0-4E7D-AB9A-18EDD41F5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Developing a Sampling Plan(sample design)</a:t>
            </a:r>
          </a:p>
        </p:txBody>
      </p:sp>
    </p:spTree>
    <p:extLst>
      <p:ext uri="{BB962C8B-B14F-4D97-AF65-F5344CB8AC3E}">
        <p14:creationId xmlns:p14="http://schemas.microsoft.com/office/powerpoint/2010/main" val="297634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13CF-A5B3-4731-B6AB-BA88337F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45B7-381C-4A64-8ADC-77B457FC8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Ways of collecting data.</a:t>
            </a:r>
          </a:p>
          <a:p>
            <a:r>
              <a:rPr lang="en-IN" dirty="0"/>
              <a:t>Often we do not have to generate data ourselves: it is waiting to be collected.</a:t>
            </a:r>
          </a:p>
          <a:p>
            <a:r>
              <a:rPr lang="en-IN" dirty="0"/>
              <a:t>Documents/literature</a:t>
            </a:r>
          </a:p>
          <a:p>
            <a:r>
              <a:rPr lang="en-IN" dirty="0"/>
              <a:t>Questionnaire and Schedule</a:t>
            </a:r>
          </a:p>
          <a:p>
            <a:r>
              <a:rPr lang="en-IN" dirty="0"/>
              <a:t>Observation</a:t>
            </a:r>
          </a:p>
          <a:p>
            <a:r>
              <a:rPr lang="en-IN" dirty="0"/>
              <a:t>Interview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175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3A52-F00D-4C0B-82D8-B9DD1325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Determine the Sample Size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665D1-84A5-421D-BDD0-28D7A6676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Difficult step. </a:t>
            </a:r>
          </a:p>
          <a:p>
            <a:r>
              <a:rPr lang="en-IN" dirty="0"/>
              <a:t>Sample size depends on many factors:</a:t>
            </a:r>
          </a:p>
          <a:p>
            <a:pPr lvl="1"/>
            <a:r>
              <a:rPr lang="en-IN" dirty="0"/>
              <a:t>the purpose of the study</a:t>
            </a:r>
          </a:p>
          <a:p>
            <a:pPr lvl="1"/>
            <a:r>
              <a:rPr lang="en-IN" dirty="0"/>
              <a:t>the size of the population, and </a:t>
            </a:r>
          </a:p>
          <a:p>
            <a:pPr lvl="1"/>
            <a:r>
              <a:rPr lang="en-IN" dirty="0"/>
              <a:t>the  research techniques used. </a:t>
            </a:r>
            <a:endParaRPr lang="en-US" altLang="en-US" dirty="0"/>
          </a:p>
          <a:p>
            <a:pPr lvl="3"/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455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45C2-5CED-4004-932A-ED09398D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F357-9A57-40BE-A53C-67DC28D2A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Sample size may be determined by using:</a:t>
            </a:r>
          </a:p>
          <a:p>
            <a:pPr lvl="1"/>
            <a:r>
              <a:rPr lang="en-US" altLang="en-US" dirty="0"/>
              <a:t>Subjective methods (</a:t>
            </a:r>
            <a:r>
              <a:rPr lang="en-US" altLang="en-US" i="1" dirty="0"/>
              <a:t>less sophisticated methods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The rule of thumb approach or criterion based: </a:t>
            </a:r>
            <a:r>
              <a:rPr lang="en-US" altLang="en-US" dirty="0" err="1"/>
              <a:t>eg</a:t>
            </a:r>
            <a:r>
              <a:rPr lang="en-US" altLang="en-US" dirty="0"/>
              <a:t>. </a:t>
            </a:r>
            <a:r>
              <a:rPr lang="en-US" altLang="en-US" sz="1900" dirty="0"/>
              <a:t>5% of population or N=100 take 15-30%, N=1000 10-15%</a:t>
            </a:r>
          </a:p>
          <a:p>
            <a:pPr lvl="2"/>
            <a:r>
              <a:rPr lang="en-US" altLang="en-US" dirty="0"/>
              <a:t>Conventional approach: e.g. Average of sample sizes of similar other studies;</a:t>
            </a:r>
          </a:p>
          <a:p>
            <a:pPr lvl="2"/>
            <a:r>
              <a:rPr lang="en-US" altLang="en-US" dirty="0"/>
              <a:t>Cost basis approach: The number that can be studied with the available funds;</a:t>
            </a:r>
          </a:p>
          <a:p>
            <a:pPr lvl="1"/>
            <a:r>
              <a:rPr lang="en-US" altLang="en-US" dirty="0"/>
              <a:t>Statistical formulae (</a:t>
            </a:r>
            <a:r>
              <a:rPr lang="en-US" altLang="en-US" i="1" dirty="0"/>
              <a:t>more sophisticated methods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Confidence interval approach.</a:t>
            </a:r>
          </a:p>
          <a:p>
            <a:pPr lvl="3"/>
            <a:r>
              <a:rPr lang="en-US" altLang="en-US" sz="1600" i="1" dirty="0"/>
              <a:t>Degree of precision desired in estimating the population characteristic</a:t>
            </a:r>
          </a:p>
          <a:p>
            <a:pPr lvl="3"/>
            <a:r>
              <a:rPr lang="en-US" altLang="en-US" sz="1600" i="1" dirty="0"/>
              <a:t>Amount of variability of the population characteristic under investigation in the population (homogeneity);</a:t>
            </a:r>
          </a:p>
          <a:p>
            <a:pPr lvl="3"/>
            <a:r>
              <a:rPr lang="en-US" altLang="en-US" sz="1600" i="1" dirty="0"/>
              <a:t>Level of confidence required in the estimates of population values.</a:t>
            </a:r>
          </a:p>
          <a:p>
            <a:pPr lvl="2"/>
            <a:r>
              <a:rPr lang="en-US" altLang="en-US" sz="1800" dirty="0"/>
              <a:t>Tables and calculators</a:t>
            </a:r>
          </a:p>
          <a:p>
            <a:r>
              <a:rPr lang="en-IN" dirty="0"/>
              <a:t>Rule of thumb is the bigger the sample, the better it will usually represent 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1971522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1760-30E3-488B-A41A-9E2F2A81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size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A4622-80BC-4017-B404-99A79BAF7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8863" cy="4351338"/>
          </a:xfrm>
        </p:spPr>
        <p:txBody>
          <a:bodyPr/>
          <a:lstStyle/>
          <a:p>
            <a:r>
              <a:rPr lang="en-IN" dirty="0" err="1"/>
              <a:t>Krejcie</a:t>
            </a:r>
            <a:r>
              <a:rPr lang="en-IN" dirty="0"/>
              <a:t> and Morgan (1970)</a:t>
            </a:r>
          </a:p>
          <a:p>
            <a:r>
              <a:rPr lang="en-IN" dirty="0"/>
              <a:t>95% level of confidence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50" name="Picture 2" descr="Image result for krejcie and morgan table">
            <a:extLst>
              <a:ext uri="{FF2B5EF4-FFF2-40B4-BE49-F238E27FC236}">
                <a16:creationId xmlns:a16="http://schemas.microsoft.com/office/drawing/2014/main" id="{02C794A4-780F-492B-A5B2-380100E84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" t="5648" r="45332" b="13882"/>
          <a:stretch/>
        </p:blipFill>
        <p:spPr bwMode="auto">
          <a:xfrm>
            <a:off x="6537063" y="658289"/>
            <a:ext cx="4816737" cy="551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29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DF3A-EE36-45FF-A297-BA1383F9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Taro Yamane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B2E3D-8EFD-4A89-8928-D46E7F7C9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292" y="1933202"/>
            <a:ext cx="3970468" cy="4351338"/>
          </a:xfrm>
        </p:spPr>
        <p:txBody>
          <a:bodyPr/>
          <a:lstStyle/>
          <a:p>
            <a:r>
              <a:rPr lang="en-IN" dirty="0"/>
              <a:t>Assuming population proportion of 0.5 and confidence 95%</a:t>
            </a:r>
          </a:p>
        </p:txBody>
      </p:sp>
      <p:pic>
        <p:nvPicPr>
          <p:cNvPr id="3074" name="Picture 2" descr="https://slideplayer.com/slide/7891065/25/images/24/Using+Table%3A+Taro+Yamane.jpg">
            <a:extLst>
              <a:ext uri="{FF2B5EF4-FFF2-40B4-BE49-F238E27FC236}">
                <a16:creationId xmlns:a16="http://schemas.microsoft.com/office/drawing/2014/main" id="{167788BD-A53C-4321-867F-72694C8E29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5" t="24314" r="13226" b="11373"/>
          <a:stretch/>
        </p:blipFill>
        <p:spPr bwMode="auto">
          <a:xfrm>
            <a:off x="4584551" y="1151068"/>
            <a:ext cx="6769249" cy="441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460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45F8-7C70-41B6-8670-32A8C8C4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CFEC-CE48-45C2-9237-97DB920BB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78845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dirty="0"/>
              <a:t>For a simple sample size calculator, click here:</a:t>
            </a:r>
          </a:p>
          <a:p>
            <a:pPr marL="457200" lvl="1" indent="0">
              <a:buNone/>
            </a:pPr>
            <a:r>
              <a:rPr lang="en-US" altLang="en-US" dirty="0">
                <a:hlinkClick r:id="rId2"/>
              </a:rPr>
              <a:t>http://www.surveysystem.com/sscalc.htm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>
                <a:hlinkClick r:id="rId3"/>
              </a:rPr>
              <a:t>http://www.raosoft.com/samplesize.html</a:t>
            </a:r>
            <a:r>
              <a:rPr lang="en-US" altLang="en-US" dirty="0"/>
              <a:t>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0122F-33DD-406B-B069-2A96BAEF78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239" t="33973" r="29084" b="39922"/>
          <a:stretch/>
        </p:blipFill>
        <p:spPr>
          <a:xfrm>
            <a:off x="7360336" y="365125"/>
            <a:ext cx="3902921" cy="22205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F2B450-8066-4578-A339-1B4E3A6B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197" b="30666"/>
          <a:stretch/>
        </p:blipFill>
        <p:spPr>
          <a:xfrm>
            <a:off x="381000" y="2802366"/>
            <a:ext cx="10972800" cy="405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4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10AC-B03B-4189-AF64-68826589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Execute the Sampling Plan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D871-AD38-4256-840B-B87588CB1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164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>
            <a:extLst>
              <a:ext uri="{FF2B5EF4-FFF2-40B4-BE49-F238E27FC236}">
                <a16:creationId xmlns:a16="http://schemas.microsoft.com/office/drawing/2014/main" id="{403735A7-CC22-4FEA-997D-DC6F4D1E3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Factors to Consider in Sample Design</a:t>
            </a:r>
          </a:p>
        </p:txBody>
      </p:sp>
      <p:sp>
        <p:nvSpPr>
          <p:cNvPr id="914435" name="AutoShape 3">
            <a:extLst>
              <a:ext uri="{FF2B5EF4-FFF2-40B4-BE49-F238E27FC236}">
                <a16:creationId xmlns:a16="http://schemas.microsoft.com/office/drawing/2014/main" id="{2A5F8638-64E2-4DB3-B324-2EC7210DA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981200"/>
            <a:ext cx="3886200" cy="838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</a:rPr>
              <a:t>Research objectives</a:t>
            </a:r>
          </a:p>
        </p:txBody>
      </p:sp>
      <p:sp>
        <p:nvSpPr>
          <p:cNvPr id="914436" name="AutoShape 4">
            <a:extLst>
              <a:ext uri="{FF2B5EF4-FFF2-40B4-BE49-F238E27FC236}">
                <a16:creationId xmlns:a16="http://schemas.microsoft.com/office/drawing/2014/main" id="{F03258ED-9096-4848-97B9-3EBED7A61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981200"/>
            <a:ext cx="3962400" cy="838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</a:rPr>
              <a:t>Degree of accuracy</a:t>
            </a:r>
          </a:p>
        </p:txBody>
      </p:sp>
      <p:sp>
        <p:nvSpPr>
          <p:cNvPr id="914437" name="AutoShape 5">
            <a:extLst>
              <a:ext uri="{FF2B5EF4-FFF2-40B4-BE49-F238E27FC236}">
                <a16:creationId xmlns:a16="http://schemas.microsoft.com/office/drawing/2014/main" id="{FE4F5C8E-8F5A-48FA-B8D0-AD0F9F894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71800"/>
            <a:ext cx="3886200" cy="838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</a:rPr>
              <a:t>Resources</a:t>
            </a:r>
          </a:p>
        </p:txBody>
      </p:sp>
      <p:sp>
        <p:nvSpPr>
          <p:cNvPr id="914438" name="AutoShape 6">
            <a:extLst>
              <a:ext uri="{FF2B5EF4-FFF2-40B4-BE49-F238E27FC236}">
                <a16:creationId xmlns:a16="http://schemas.microsoft.com/office/drawing/2014/main" id="{1BCCCABB-342C-4671-BAB3-80C21BA25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971800"/>
            <a:ext cx="3962400" cy="838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</a:rPr>
              <a:t>Time frame</a:t>
            </a:r>
          </a:p>
        </p:txBody>
      </p:sp>
      <p:sp>
        <p:nvSpPr>
          <p:cNvPr id="914439" name="AutoShape 7">
            <a:extLst>
              <a:ext uri="{FF2B5EF4-FFF2-40B4-BE49-F238E27FC236}">
                <a16:creationId xmlns:a16="http://schemas.microsoft.com/office/drawing/2014/main" id="{0B6BD12A-E9CD-4229-AE0C-168879CCB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962400"/>
            <a:ext cx="3886200" cy="838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</a:rPr>
              <a:t>Knowledge of</a:t>
            </a:r>
          </a:p>
          <a:p>
            <a:pPr algn="ctr">
              <a:defRPr/>
            </a:pPr>
            <a:r>
              <a:rPr lang="en-US">
                <a:latin typeface="Arial" charset="0"/>
              </a:rPr>
              <a:t>target population</a:t>
            </a:r>
          </a:p>
        </p:txBody>
      </p:sp>
      <p:sp>
        <p:nvSpPr>
          <p:cNvPr id="914440" name="AutoShape 8">
            <a:extLst>
              <a:ext uri="{FF2B5EF4-FFF2-40B4-BE49-F238E27FC236}">
                <a16:creationId xmlns:a16="http://schemas.microsoft.com/office/drawing/2014/main" id="{740B0A92-79A9-4BC8-A342-F8F22D98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3962400" cy="9144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</a:rPr>
              <a:t>Research scope</a:t>
            </a:r>
          </a:p>
        </p:txBody>
      </p:sp>
      <p:sp>
        <p:nvSpPr>
          <p:cNvPr id="914441" name="AutoShape 9">
            <a:extLst>
              <a:ext uri="{FF2B5EF4-FFF2-40B4-BE49-F238E27FC236}">
                <a16:creationId xmlns:a16="http://schemas.microsoft.com/office/drawing/2014/main" id="{BEFD706B-45F3-4E05-8D2A-301E83A65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029200"/>
            <a:ext cx="54102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</a:rPr>
              <a:t>Statistical analysis needs</a:t>
            </a:r>
          </a:p>
        </p:txBody>
      </p:sp>
    </p:spTree>
    <p:extLst>
      <p:ext uri="{BB962C8B-B14F-4D97-AF65-F5344CB8AC3E}">
        <p14:creationId xmlns:p14="http://schemas.microsoft.com/office/powerpoint/2010/main" val="1784439586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1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1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1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1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435" grpId="0" animBg="1"/>
      <p:bldP spid="914436" grpId="0" animBg="1"/>
      <p:bldP spid="914437" grpId="0" animBg="1"/>
      <p:bldP spid="914438" grpId="0" animBg="1"/>
      <p:bldP spid="914439" grpId="0" animBg="1"/>
      <p:bldP spid="914440" grpId="0" animBg="1"/>
      <p:bldP spid="9144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1475-FC4F-447E-88DA-ECD7D8E8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A4F6A-2405-4EE6-9C53-D681DA8B0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Sampling is the process of selecting a small number of elements from a larger defined target group of elements such that the information gathered from the small group will allow judgments to be made about the larger groups.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11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>
            <a:extLst>
              <a:ext uri="{FF2B5EF4-FFF2-40B4-BE49-F238E27FC236}">
                <a16:creationId xmlns:a16="http://schemas.microsoft.com/office/drawing/2014/main" id="{38DAC24F-E11D-43F0-AEF5-4951AB3EC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Basics of Sampling Theory</a:t>
            </a:r>
          </a:p>
        </p:txBody>
      </p:sp>
      <p:sp>
        <p:nvSpPr>
          <p:cNvPr id="889859" name="AutoShape 3">
            <a:extLst>
              <a:ext uri="{FF2B5EF4-FFF2-40B4-BE49-F238E27FC236}">
                <a16:creationId xmlns:a16="http://schemas.microsoft.com/office/drawing/2014/main" id="{B1438F56-D209-455E-B830-F3D3092DF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600200"/>
            <a:ext cx="3505200" cy="838200"/>
          </a:xfrm>
          <a:prstGeom prst="octagon">
            <a:avLst>
              <a:gd name="adj" fmla="val 2928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Arial" charset="0"/>
              </a:rPr>
              <a:t>Population</a:t>
            </a:r>
          </a:p>
        </p:txBody>
      </p:sp>
      <p:sp>
        <p:nvSpPr>
          <p:cNvPr id="889860" name="AutoShape 4">
            <a:extLst>
              <a:ext uri="{FF2B5EF4-FFF2-40B4-BE49-F238E27FC236}">
                <a16:creationId xmlns:a16="http://schemas.microsoft.com/office/drawing/2014/main" id="{5E19111E-3A66-4547-BF96-52008BD52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3505200" cy="838200"/>
          </a:xfrm>
          <a:prstGeom prst="octagon">
            <a:avLst>
              <a:gd name="adj" fmla="val 2928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lt1"/>
                </a:solidFill>
                <a:latin typeface="Arial" charset="0"/>
              </a:rPr>
              <a:t>Element</a:t>
            </a:r>
          </a:p>
        </p:txBody>
      </p:sp>
      <p:sp>
        <p:nvSpPr>
          <p:cNvPr id="889861" name="AutoShape 5">
            <a:extLst>
              <a:ext uri="{FF2B5EF4-FFF2-40B4-BE49-F238E27FC236}">
                <a16:creationId xmlns:a16="http://schemas.microsoft.com/office/drawing/2014/main" id="{4620FB3F-AD36-4E64-B42F-A1F133FE6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352800"/>
            <a:ext cx="3505200" cy="838200"/>
          </a:xfrm>
          <a:prstGeom prst="octagon">
            <a:avLst>
              <a:gd name="adj" fmla="val 2928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Defined target </a:t>
            </a:r>
          </a:p>
          <a:p>
            <a:pPr algn="ctr"/>
            <a:r>
              <a:rPr lang="en-US" dirty="0">
                <a:latin typeface="Arial" charset="0"/>
              </a:rPr>
              <a:t>population</a:t>
            </a:r>
          </a:p>
        </p:txBody>
      </p:sp>
      <p:sp>
        <p:nvSpPr>
          <p:cNvPr id="889862" name="AutoShape 6">
            <a:extLst>
              <a:ext uri="{FF2B5EF4-FFF2-40B4-BE49-F238E27FC236}">
                <a16:creationId xmlns:a16="http://schemas.microsoft.com/office/drawing/2014/main" id="{BF4CDC56-B64A-4BC2-A1F3-41EC0B9C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267200"/>
            <a:ext cx="3505200" cy="838200"/>
          </a:xfrm>
          <a:prstGeom prst="octagon">
            <a:avLst>
              <a:gd name="adj" fmla="val 2928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lt1"/>
                </a:solidFill>
                <a:latin typeface="Arial" charset="0"/>
              </a:rPr>
              <a:t>Sampling unit</a:t>
            </a:r>
          </a:p>
        </p:txBody>
      </p:sp>
      <p:sp>
        <p:nvSpPr>
          <p:cNvPr id="889863" name="AutoShape 7">
            <a:extLst>
              <a:ext uri="{FF2B5EF4-FFF2-40B4-BE49-F238E27FC236}">
                <a16:creationId xmlns:a16="http://schemas.microsoft.com/office/drawing/2014/main" id="{8EC5B7D1-7832-4350-B5A8-8890765C6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505200" cy="838200"/>
          </a:xfrm>
          <a:prstGeom prst="octagon">
            <a:avLst>
              <a:gd name="adj" fmla="val 2928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lt1"/>
                </a:solidFill>
                <a:latin typeface="Arial" charset="0"/>
              </a:rPr>
              <a:t>Sampling frame</a:t>
            </a:r>
          </a:p>
        </p:txBody>
      </p:sp>
    </p:spTree>
    <p:extLst>
      <p:ext uri="{BB962C8B-B14F-4D97-AF65-F5344CB8AC3E}">
        <p14:creationId xmlns:p14="http://schemas.microsoft.com/office/powerpoint/2010/main" val="423373974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59" grpId="0" animBg="1"/>
      <p:bldP spid="889860" grpId="0" animBg="1"/>
      <p:bldP spid="889861" grpId="0" animBg="1"/>
      <p:bldP spid="889862" grpId="0" animBg="1"/>
      <p:bldP spid="8898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C20A-1ADB-4062-A9A8-2BC53BC2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FC3F-652C-4B01-91FE-73BFB292E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Population : All members of a group about which one wants to draw conclusion. Or The complete set of data elements under consideration.</a:t>
            </a:r>
          </a:p>
          <a:p>
            <a:pPr lvl="1"/>
            <a:r>
              <a:rPr lang="en-IN" dirty="0"/>
              <a:t>Studies based on population is called Census.</a:t>
            </a:r>
          </a:p>
          <a:p>
            <a:pPr lvl="1"/>
            <a:r>
              <a:rPr lang="en-IN" dirty="0"/>
              <a:t>+ No element of chance is left</a:t>
            </a:r>
          </a:p>
          <a:p>
            <a:pPr lvl="1"/>
            <a:r>
              <a:rPr lang="en-IN" dirty="0"/>
              <a:t>+ high accuracy of data</a:t>
            </a:r>
          </a:p>
          <a:p>
            <a:pPr lvl="1"/>
            <a:r>
              <a:rPr lang="en-IN" dirty="0"/>
              <a:t>- slightest bias will increase as the number of observations are more</a:t>
            </a:r>
          </a:p>
          <a:p>
            <a:pPr lvl="1"/>
            <a:r>
              <a:rPr lang="en-IN" dirty="0"/>
              <a:t>- great deal of time, money and energy is required</a:t>
            </a:r>
          </a:p>
          <a:p>
            <a:pPr lvl="1"/>
            <a:r>
              <a:rPr lang="en-IN" dirty="0"/>
              <a:t>The characteristics of population is known as parameters.</a:t>
            </a:r>
          </a:p>
        </p:txBody>
      </p:sp>
    </p:spTree>
    <p:extLst>
      <p:ext uri="{BB962C8B-B14F-4D97-AF65-F5344CB8AC3E}">
        <p14:creationId xmlns:p14="http://schemas.microsoft.com/office/powerpoint/2010/main" val="40310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C20A-1ADB-4062-A9A8-2BC53BC2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FC3F-652C-4B01-91FE-73BFB292E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Sample : A portion of a population selected for further analysis. Or A portion or part of data elements under consideration.</a:t>
            </a:r>
          </a:p>
          <a:p>
            <a:pPr lvl="1"/>
            <a:r>
              <a:rPr lang="en-IN" dirty="0"/>
              <a:t>+ bias can be eliminated</a:t>
            </a:r>
          </a:p>
          <a:p>
            <a:pPr lvl="1"/>
            <a:r>
              <a:rPr lang="en-IN" dirty="0"/>
              <a:t>+ lesser time, money and energy is required</a:t>
            </a:r>
          </a:p>
          <a:p>
            <a:pPr lvl="1"/>
            <a:r>
              <a:rPr lang="en-IN"/>
              <a:t>- </a:t>
            </a:r>
            <a:r>
              <a:rPr lang="en-IN" dirty="0"/>
              <a:t>accuracy of data is at doubt</a:t>
            </a:r>
          </a:p>
        </p:txBody>
      </p:sp>
    </p:spTree>
    <p:extLst>
      <p:ext uri="{BB962C8B-B14F-4D97-AF65-F5344CB8AC3E}">
        <p14:creationId xmlns:p14="http://schemas.microsoft.com/office/powerpoint/2010/main" val="421246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A98BCEA5-408C-435C-B9DD-6E23BF51BB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dirty="0"/>
              <a:t>Define the Population of Interest(Universe)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Identify a Sampling Frame (if possible)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Select a Sampling Method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Determine Sample Size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Execute the Sampling Plan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FB442DB4-02A0-4E7D-AB9A-18EDD41F5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Developing a Sampling Plan(sample design)</a:t>
            </a:r>
          </a:p>
        </p:txBody>
      </p:sp>
    </p:spTree>
    <p:extLst>
      <p:ext uri="{BB962C8B-B14F-4D97-AF65-F5344CB8AC3E}">
        <p14:creationId xmlns:p14="http://schemas.microsoft.com/office/powerpoint/2010/main" val="230114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EEE4-B809-4A5A-AB1F-CDB8E72D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Define the Population of Interest(Universe)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C8496-02C1-42C6-A70B-ED66AA76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Clearly define the population to be studied.</a:t>
            </a:r>
          </a:p>
          <a:p>
            <a:r>
              <a:rPr lang="en-IN" dirty="0"/>
              <a:t>There can be two types of population</a:t>
            </a:r>
          </a:p>
          <a:p>
            <a:pPr lvl="1"/>
            <a:r>
              <a:rPr lang="en-IN" dirty="0"/>
              <a:t>Finite universe : No of items are certain. Ex. No of employees in an Org.</a:t>
            </a:r>
          </a:p>
          <a:p>
            <a:pPr lvl="1"/>
            <a:r>
              <a:rPr lang="en-IN" dirty="0"/>
              <a:t>Infinite universe : No of items are uncertain. Ex. Stars in the sky</a:t>
            </a:r>
          </a:p>
          <a:p>
            <a:r>
              <a:rPr lang="en-IN" dirty="0"/>
              <a:t>This step also involves deciding the major entity on which your study will be based also known as sampling units.</a:t>
            </a:r>
          </a:p>
          <a:p>
            <a:r>
              <a:rPr lang="en-IN" dirty="0"/>
              <a:t>It can be: </a:t>
            </a:r>
          </a:p>
          <a:p>
            <a:pPr lvl="1"/>
            <a:r>
              <a:rPr lang="en-IN" dirty="0"/>
              <a:t>Social units : Librarians, Children, chemists, teachers, etc.</a:t>
            </a:r>
          </a:p>
          <a:p>
            <a:pPr lvl="1"/>
            <a:r>
              <a:rPr lang="en-IN" dirty="0"/>
              <a:t>Geographical units : urban, Rural, City, State, etc.</a:t>
            </a:r>
          </a:p>
          <a:p>
            <a:pPr lvl="1"/>
            <a:r>
              <a:rPr lang="en-IN" dirty="0"/>
              <a:t>Social phenomenon : Arrests, Accidents, etc.</a:t>
            </a:r>
          </a:p>
          <a:p>
            <a:pPr lvl="1"/>
            <a:r>
              <a:rPr lang="en-IN" dirty="0"/>
              <a:t>Artefacts : Publications, patents, paintings, etc.</a:t>
            </a:r>
          </a:p>
          <a:p>
            <a:pPr lvl="1"/>
            <a:r>
              <a:rPr lang="en-IN" dirty="0"/>
              <a:t>A combination of above.</a:t>
            </a:r>
          </a:p>
        </p:txBody>
      </p:sp>
    </p:spTree>
    <p:extLst>
      <p:ext uri="{BB962C8B-B14F-4D97-AF65-F5344CB8AC3E}">
        <p14:creationId xmlns:p14="http://schemas.microsoft.com/office/powerpoint/2010/main" val="380636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</TotalTime>
  <Words>1931</Words>
  <Application>Microsoft Office PowerPoint</Application>
  <PresentationFormat>Widescreen</PresentationFormat>
  <Paragraphs>250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Mangal</vt:lpstr>
      <vt:lpstr>Monotype Sorts</vt:lpstr>
      <vt:lpstr>Times New Roman</vt:lpstr>
      <vt:lpstr>Office Theme</vt:lpstr>
      <vt:lpstr>Research Techniques and tools: Sampling Techniques</vt:lpstr>
      <vt:lpstr>PowerPoint Presentation</vt:lpstr>
      <vt:lpstr>Research techniques</vt:lpstr>
      <vt:lpstr>Sampling</vt:lpstr>
      <vt:lpstr>Basics of Sampling Theory</vt:lpstr>
      <vt:lpstr>Sampling Techniques</vt:lpstr>
      <vt:lpstr>Sampling Techniques</vt:lpstr>
      <vt:lpstr>Developing a Sampling Plan(sample design)</vt:lpstr>
      <vt:lpstr>Define the Population of Interest(Universe)</vt:lpstr>
      <vt:lpstr>Identify a Sampling Frame (if possible)</vt:lpstr>
      <vt:lpstr>Select a Sampling Method</vt:lpstr>
      <vt:lpstr>Sampling Methods</vt:lpstr>
      <vt:lpstr>Probability Sampling</vt:lpstr>
      <vt:lpstr>Simple Random Sampling</vt:lpstr>
      <vt:lpstr>Random number tables/generators</vt:lpstr>
      <vt:lpstr>Restricted Random Sampling</vt:lpstr>
      <vt:lpstr>Systematic Sampling</vt:lpstr>
      <vt:lpstr>Steps</vt:lpstr>
      <vt:lpstr>Stratified Sampling</vt:lpstr>
      <vt:lpstr>Types of stratified sampling</vt:lpstr>
      <vt:lpstr>Cluster Sampling</vt:lpstr>
      <vt:lpstr>Cluster Sampling</vt:lpstr>
      <vt:lpstr>Stratified Sampling vs Cluster Sampling</vt:lpstr>
      <vt:lpstr>PowerPoint Presentation</vt:lpstr>
      <vt:lpstr>Non-Probability Sampling</vt:lpstr>
      <vt:lpstr>Non-Probability Sampling</vt:lpstr>
      <vt:lpstr>Choosing probability vs. non-probability sampling</vt:lpstr>
      <vt:lpstr>Sampling vs non-sampling errors</vt:lpstr>
      <vt:lpstr>Developing a Sampling Plan(sample design)</vt:lpstr>
      <vt:lpstr>Determine the Sample Size</vt:lpstr>
      <vt:lpstr>PowerPoint Presentation</vt:lpstr>
      <vt:lpstr>Sample size tables</vt:lpstr>
      <vt:lpstr>Taro Yamane</vt:lpstr>
      <vt:lpstr>PowerPoint Presentation</vt:lpstr>
      <vt:lpstr>Execute the Sampling Plan</vt:lpstr>
      <vt:lpstr>Factors to Consider in Sample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Techniques and tools: Questionnaire and Schedules</dc:title>
  <dc:creator>Swami Kundan Kishor</dc:creator>
  <cp:lastModifiedBy>Swami Kundan Kishor</cp:lastModifiedBy>
  <cp:revision>37</cp:revision>
  <dcterms:created xsi:type="dcterms:W3CDTF">2018-09-13T07:09:51Z</dcterms:created>
  <dcterms:modified xsi:type="dcterms:W3CDTF">2018-09-20T07:48:55Z</dcterms:modified>
</cp:coreProperties>
</file>